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7" r:id="rId2"/>
    <p:sldId id="286" r:id="rId3"/>
    <p:sldId id="258" r:id="rId4"/>
    <p:sldId id="287" r:id="rId5"/>
    <p:sldId id="303" r:id="rId6"/>
    <p:sldId id="288" r:id="rId7"/>
    <p:sldId id="290" r:id="rId8"/>
    <p:sldId id="291" r:id="rId9"/>
    <p:sldId id="304" r:id="rId10"/>
    <p:sldId id="289" r:id="rId11"/>
    <p:sldId id="296" r:id="rId12"/>
    <p:sldId id="297" r:id="rId13"/>
    <p:sldId id="298" r:id="rId14"/>
    <p:sldId id="269" r:id="rId15"/>
    <p:sldId id="300" r:id="rId16"/>
    <p:sldId id="301" r:id="rId17"/>
    <p:sldId id="279" r:id="rId18"/>
    <p:sldId id="30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101" autoAdjust="0"/>
  </p:normalViewPr>
  <p:slideViewPr>
    <p:cSldViewPr>
      <p:cViewPr>
        <p:scale>
          <a:sx n="83" d="100"/>
          <a:sy n="83" d="100"/>
        </p:scale>
        <p:origin x="-142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LO\Favorites\Desktop\Etude%20-%20mdcts%20-%20v24072019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B2-5A40-8F07-43FA32AEE51C}"/>
              </c:ext>
            </c:extLst>
          </c:dPt>
          <c:dPt>
            <c:idx val="1"/>
            <c:bubble3D val="0"/>
            <c:spPr>
              <a:solidFill>
                <a:srgbClr val="CC00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9B2-5A40-8F07-43FA32AEE51C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9B2-5A40-8F07-43FA32AEE51C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9B2-5A40-8F07-43FA32AEE51C}"/>
              </c:ext>
            </c:extLst>
          </c:dPt>
          <c:dPt>
            <c:idx val="4"/>
            <c:bubble3D val="0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9B2-5A40-8F07-43FA32AEE51C}"/>
              </c:ext>
            </c:extLst>
          </c:dPt>
          <c:dPt>
            <c:idx val="5"/>
            <c:bubble3D val="0"/>
            <c:spPr>
              <a:solidFill>
                <a:srgbClr val="EC7EE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9B2-5A40-8F07-43FA32AEE51C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9B2-5A40-8F07-43FA32AEE51C}"/>
              </c:ext>
            </c:extLst>
          </c:dPt>
          <c:dPt>
            <c:idx val="7"/>
            <c:bubble3D val="0"/>
            <c:spPr>
              <a:solidFill>
                <a:schemeClr val="bg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9B2-5A40-8F07-43FA32AEE51C}"/>
              </c:ext>
            </c:extLst>
          </c:dPt>
          <c:dPt>
            <c:idx val="8"/>
            <c:bubble3D val="0"/>
            <c:spPr>
              <a:solidFill>
                <a:srgbClr val="008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9B2-5A40-8F07-43FA32AEE51C}"/>
              </c:ext>
            </c:extLst>
          </c:dPt>
          <c:dPt>
            <c:idx val="9"/>
            <c:bubble3D val="0"/>
            <c:spPr>
              <a:solidFill>
                <a:srgbClr val="663300">
                  <a:alpha val="67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89B2-5A40-8F07-43FA32AEE51C}"/>
              </c:ext>
            </c:extLst>
          </c:dPt>
          <c:dPt>
            <c:idx val="10"/>
            <c:bubble3D val="0"/>
            <c:spPr>
              <a:solidFill>
                <a:srgbClr val="66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89B2-5A40-8F07-43FA32AEE51C}"/>
              </c:ext>
            </c:extLst>
          </c:dPt>
          <c:dLbls>
            <c:dLbl>
              <c:idx val="2"/>
              <c:layout>
                <c:manualLayout>
                  <c:x val="2.4071329319129225E-2"/>
                  <c:y val="4.10296449734205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9B2-5A40-8F07-43FA32AEE51C}"/>
                </c:ext>
              </c:extLst>
            </c:dLbl>
            <c:dLbl>
              <c:idx val="3"/>
              <c:layout>
                <c:manualLayout>
                  <c:x val="3.0466191726034247E-2"/>
                  <c:y val="7.605637729099626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9B2-5A40-8F07-43FA32AEE51C}"/>
                </c:ext>
              </c:extLst>
            </c:dLbl>
            <c:dLbl>
              <c:idx val="4"/>
              <c:layout>
                <c:manualLayout>
                  <c:x val="3.5358227280413476E-2"/>
                  <c:y val="0.1282092382177495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9B2-5A40-8F07-43FA32AEE51C}"/>
                </c:ext>
              </c:extLst>
            </c:dLbl>
            <c:dLbl>
              <c:idx val="5"/>
              <c:layout>
                <c:manualLayout>
                  <c:x val="1.2691060676238965E-2"/>
                  <c:y val="5.477033946963405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9B2-5A40-8F07-43FA32AEE51C}"/>
                </c:ext>
              </c:extLst>
            </c:dLbl>
            <c:dLbl>
              <c:idx val="7"/>
              <c:layout>
                <c:manualLayout>
                  <c:x val="-4.8185153326422772E-3"/>
                  <c:y val="-3.149809337494441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9B2-5A40-8F07-43FA32AEE51C}"/>
                </c:ext>
              </c:extLst>
            </c:dLbl>
            <c:dLbl>
              <c:idx val="8"/>
              <c:layout>
                <c:manualLayout>
                  <c:x val="3.5314656094323882E-2"/>
                  <c:y val="-2.8107669441767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0,3%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9B2-5A40-8F07-43FA32AEE51C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/>
                      <a:t>0,3%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9B2-5A40-8F07-43FA32AEE51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'[Etude - mdcts - v24072019.xlsx]Chutes'!$G$86:$H$95</c:f>
              <c:multiLvlStrCache>
                <c:ptCount val="10"/>
                <c:lvl>
                  <c:pt idx="0">
                    <c:v>Système cardiovasculaire</c:v>
                  </c:pt>
                  <c:pt idx="1">
                    <c:v>Système nerveux</c:v>
                  </c:pt>
                  <c:pt idx="2">
                    <c:v>Système génito-urinaire et hormones sexuelles</c:v>
                  </c:pt>
                  <c:pt idx="3">
                    <c:v>Sang et organes hématopoiétiques</c:v>
                  </c:pt>
                  <c:pt idx="4">
                    <c:v>Système respiratoire</c:v>
                  </c:pt>
                  <c:pt idx="5">
                    <c:v>Voies digestives et métabolisme</c:v>
                  </c:pt>
                  <c:pt idx="6">
                    <c:v>Organes sensoriels</c:v>
                  </c:pt>
                  <c:pt idx="7">
                    <c:v>Muscle et squelette</c:v>
                  </c:pt>
                  <c:pt idx="8">
                    <c:v>Hormones systémiques (hormones sexuelles et insuline exclue)</c:v>
                  </c:pt>
                  <c:pt idx="9">
                    <c:v>Antiinfectieux généraux à usage systémique</c:v>
                  </c:pt>
                </c:lvl>
                <c:lvl>
                  <c:pt idx="0">
                    <c:v>C</c:v>
                  </c:pt>
                  <c:pt idx="1">
                    <c:v>N</c:v>
                  </c:pt>
                  <c:pt idx="2">
                    <c:v>G</c:v>
                  </c:pt>
                  <c:pt idx="3">
                    <c:v>B</c:v>
                  </c:pt>
                  <c:pt idx="4">
                    <c:v>R</c:v>
                  </c:pt>
                  <c:pt idx="5">
                    <c:v>A</c:v>
                  </c:pt>
                  <c:pt idx="6">
                    <c:v>S</c:v>
                  </c:pt>
                  <c:pt idx="7">
                    <c:v>M</c:v>
                  </c:pt>
                  <c:pt idx="8">
                    <c:v>H</c:v>
                  </c:pt>
                  <c:pt idx="9">
                    <c:v>J</c:v>
                  </c:pt>
                </c:lvl>
              </c:multiLvlStrCache>
            </c:multiLvlStrRef>
          </c:cat>
          <c:val>
            <c:numRef>
              <c:f>'[Etude - mdcts - v24072019.xlsx]Chutes'!$I$86:$I$95</c:f>
              <c:numCache>
                <c:formatCode>General</c:formatCode>
                <c:ptCount val="10"/>
                <c:pt idx="0">
                  <c:v>150</c:v>
                </c:pt>
                <c:pt idx="1">
                  <c:v>139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89B2-5A40-8F07-43FA32AEE51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fr-FR"/>
              <a:t>Système cardiovasculaire</a:t>
            </a:r>
          </a:p>
        </c:rich>
      </c:tx>
      <c:layout>
        <c:manualLayout>
          <c:xMode val="edge"/>
          <c:yMode val="edge"/>
          <c:x val="0.34727721936687173"/>
          <c:y val="8.691571030258897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AE4-E24E-BC92-FDCD1792F4DE}"/>
              </c:ext>
            </c:extLst>
          </c:dPt>
          <c:dPt>
            <c:idx val="1"/>
            <c:bubble3D val="0"/>
            <c:spPr>
              <a:solidFill>
                <a:srgbClr val="EC7EE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AE4-E24E-BC92-FDCD1792F4DE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  <a:alpha val="87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AE4-E24E-BC92-FDCD1792F4DE}"/>
              </c:ext>
            </c:extLst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AE4-E24E-BC92-FDCD1792F4DE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AE4-E24E-BC92-FDCD1792F4DE}"/>
              </c:ext>
            </c:extLst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AE4-E24E-BC92-FDCD1792F4DE}"/>
              </c:ext>
            </c:extLst>
          </c:dPt>
          <c:dPt>
            <c:idx val="6"/>
            <c:bubble3D val="0"/>
            <c:spPr>
              <a:solidFill>
                <a:srgbClr val="FF0066">
                  <a:alpha val="8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AE4-E24E-BC92-FDCD1792F4DE}"/>
              </c:ext>
            </c:extLst>
          </c:dPt>
          <c:dPt>
            <c:idx val="7"/>
            <c:bubble3D val="0"/>
            <c:spPr>
              <a:solidFill>
                <a:schemeClr val="accent6">
                  <a:lumMod val="75000"/>
                  <a:alpha val="81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AE4-E24E-BC92-FDCD1792F4DE}"/>
              </c:ext>
            </c:extLst>
          </c:dPt>
          <c:dPt>
            <c:idx val="8"/>
            <c:bubble3D val="0"/>
            <c:spPr>
              <a:solidFill>
                <a:srgbClr val="FFC000">
                  <a:alpha val="3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AE4-E24E-BC92-FDCD1792F4DE}"/>
              </c:ext>
            </c:extLst>
          </c:dPt>
          <c:dLbls>
            <c:dLbl>
              <c:idx val="6"/>
              <c:layout>
                <c:manualLayout>
                  <c:x val="2.7050788667493733E-2"/>
                  <c:y val="-1.00128935086902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AE4-E24E-BC92-FDCD1792F4D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'[Etude - mdcts - v24072019.xlsx]Chutes'!$J$86:$K$92</c:f>
              <c:multiLvlStrCache>
                <c:ptCount val="7"/>
                <c:lvl>
                  <c:pt idx="0">
                    <c:v>Diurétiques</c:v>
                  </c:pt>
                  <c:pt idx="1">
                    <c:v>Bêta-bloquants</c:v>
                  </c:pt>
                  <c:pt idx="2">
                    <c:v>Médicaments agissant sur le système rénine-angiotensine</c:v>
                  </c:pt>
                  <c:pt idx="3">
                    <c:v>Inhibiteurs calciques</c:v>
                  </c:pt>
                  <c:pt idx="4">
                    <c:v>Médicaments en cardiologie</c:v>
                  </c:pt>
                  <c:pt idx="5">
                    <c:v>Antihypertenseurs</c:v>
                  </c:pt>
                  <c:pt idx="6">
                    <c:v>Hypolipidémiants</c:v>
                  </c:pt>
                </c:lvl>
                <c:lvl>
                  <c:pt idx="0">
                    <c:v>C03</c:v>
                  </c:pt>
                  <c:pt idx="1">
                    <c:v>C07</c:v>
                  </c:pt>
                  <c:pt idx="2">
                    <c:v>C09</c:v>
                  </c:pt>
                  <c:pt idx="3">
                    <c:v>C08</c:v>
                  </c:pt>
                  <c:pt idx="4">
                    <c:v>C01</c:v>
                  </c:pt>
                  <c:pt idx="5">
                    <c:v>C02</c:v>
                  </c:pt>
                  <c:pt idx="6">
                    <c:v>C10</c:v>
                  </c:pt>
                </c:lvl>
              </c:multiLvlStrCache>
            </c:multiLvlStrRef>
          </c:cat>
          <c:val>
            <c:numRef>
              <c:f>'[Etude - mdcts - v24072019.xlsx]Chutes'!$L$86:$L$92</c:f>
              <c:numCache>
                <c:formatCode>General</c:formatCode>
                <c:ptCount val="7"/>
                <c:pt idx="0">
                  <c:v>44</c:v>
                </c:pt>
                <c:pt idx="1">
                  <c:v>36</c:v>
                </c:pt>
                <c:pt idx="2">
                  <c:v>36</c:v>
                </c:pt>
                <c:pt idx="3">
                  <c:v>28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8AE4-E24E-BC92-FDCD1792F4D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9429133858267713"/>
          <c:y val="0.26035352162034359"/>
          <c:w val="0.33754155730533686"/>
          <c:h val="0.71796626422108645"/>
        </c:manualLayout>
      </c:layout>
      <c:overlay val="0"/>
    </c:legend>
    <c:plotVisOnly val="1"/>
    <c:dispBlanksAs val="gap"/>
    <c:showDLblsOverMax val="0"/>
  </c:chart>
  <c:spPr>
    <a:noFill/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fr-FR"/>
              <a:t>Système nerveux</a:t>
            </a:r>
          </a:p>
        </c:rich>
      </c:tx>
      <c:layout>
        <c:manualLayout>
          <c:xMode val="edge"/>
          <c:yMode val="edge"/>
          <c:x val="0.18625159835789754"/>
          <c:y val="0.1205646708107010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C04-CC47-9E3A-32867DEE5C17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C04-CC47-9E3A-32867DEE5C17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'[Etude - mdcts - v24072019.xlsx]Chutes'!$M$86:$N$90</c:f>
              <c:multiLvlStrCache>
                <c:ptCount val="5"/>
                <c:lvl>
                  <c:pt idx="0">
                    <c:v>Psycholeptiques</c:v>
                  </c:pt>
                  <c:pt idx="1">
                    <c:v>Psychoanaleptiques </c:v>
                  </c:pt>
                  <c:pt idx="2">
                    <c:v>Analgésiques</c:v>
                  </c:pt>
                  <c:pt idx="3">
                    <c:v>Antiépileptiques</c:v>
                  </c:pt>
                  <c:pt idx="4">
                    <c:v>Antiparkinsoniens</c:v>
                  </c:pt>
                </c:lvl>
                <c:lvl>
                  <c:pt idx="0">
                    <c:v>N05</c:v>
                  </c:pt>
                  <c:pt idx="1">
                    <c:v>N06</c:v>
                  </c:pt>
                  <c:pt idx="2">
                    <c:v>N02</c:v>
                  </c:pt>
                  <c:pt idx="3">
                    <c:v>N03</c:v>
                  </c:pt>
                  <c:pt idx="4">
                    <c:v>N04</c:v>
                  </c:pt>
                </c:lvl>
              </c:multiLvlStrCache>
            </c:multiLvlStrRef>
          </c:cat>
          <c:val>
            <c:numRef>
              <c:f>'[Etude - mdcts - v24072019.xlsx]Chutes'!$O$86:$O$90</c:f>
              <c:numCache>
                <c:formatCode>General</c:formatCode>
                <c:ptCount val="5"/>
                <c:pt idx="0">
                  <c:v>72</c:v>
                </c:pt>
                <c:pt idx="1">
                  <c:v>36</c:v>
                </c:pt>
                <c:pt idx="2">
                  <c:v>16</c:v>
                </c:pt>
                <c:pt idx="3">
                  <c:v>9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C04-CC47-9E3A-32867DEE5C1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762929874150342"/>
          <c:y val="0.26120390302384117"/>
          <c:w val="0.33754155730533686"/>
          <c:h val="0.6647473133239669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C00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161-F349-A19E-292E0FB1718C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161-F349-A19E-292E0FB1718C}"/>
              </c:ext>
            </c:extLst>
          </c:dPt>
          <c:dPt>
            <c:idx val="2"/>
            <c:bubble3D val="0"/>
            <c:spPr>
              <a:solidFill>
                <a:srgbClr val="EC7EE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161-F349-A19E-292E0FB1718C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161-F349-A19E-292E0FB1718C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161-F349-A19E-292E0FB1718C}"/>
              </c:ext>
            </c:extLst>
          </c:dPt>
          <c:dPt>
            <c:idx val="5"/>
            <c:bubble3D val="0"/>
            <c:spPr>
              <a:solidFill>
                <a:srgbClr val="008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161-F349-A19E-292E0FB1718C}"/>
              </c:ext>
            </c:extLst>
          </c:dPt>
          <c:dPt>
            <c:idx val="6"/>
            <c:bubble3D val="0"/>
            <c:spPr>
              <a:solidFill>
                <a:srgbClr val="FF99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161-F349-A19E-292E0FB1718C}"/>
              </c:ext>
            </c:extLst>
          </c:dPt>
          <c:dPt>
            <c:idx val="7"/>
            <c:bubble3D val="0"/>
            <c:spPr>
              <a:solidFill>
                <a:srgbClr val="6633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161-F349-A19E-292E0FB1718C}"/>
              </c:ext>
            </c:extLst>
          </c:dPt>
          <c:dPt>
            <c:idx val="8"/>
            <c:bubble3D val="0"/>
            <c:spPr>
              <a:solidFill>
                <a:srgbClr val="008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161-F349-A19E-292E0FB1718C}"/>
              </c:ext>
            </c:extLst>
          </c:dPt>
          <c:dPt>
            <c:idx val="9"/>
            <c:bubble3D val="0"/>
            <c:spPr>
              <a:solidFill>
                <a:srgbClr val="EC7EEF">
                  <a:alpha val="67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161-F349-A19E-292E0FB1718C}"/>
              </c:ext>
            </c:extLst>
          </c:dPt>
          <c:dPt>
            <c:idx val="10"/>
            <c:bubble3D val="0"/>
            <c:spPr>
              <a:solidFill>
                <a:srgbClr val="66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F161-F349-A19E-292E0FB1718C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'[Etude - mdcts - v24072019.xlsx]Confusions'!$F$66:$G$73</c:f>
              <c:multiLvlStrCache>
                <c:ptCount val="8"/>
                <c:lvl>
                  <c:pt idx="0">
                    <c:v>Système nerveux</c:v>
                  </c:pt>
                  <c:pt idx="1">
                    <c:v>Système cardiovasculaire</c:v>
                  </c:pt>
                  <c:pt idx="2">
                    <c:v>Voies digestives et métabolisme</c:v>
                  </c:pt>
                  <c:pt idx="3">
                    <c:v>Système génito-urinaire et hormones sexuelles</c:v>
                  </c:pt>
                  <c:pt idx="4">
                    <c:v>Sang et organes hématopoiétiques</c:v>
                  </c:pt>
                  <c:pt idx="5">
                    <c:v>Hormones systémiques (hormones sexuelles et insuline exclue)</c:v>
                  </c:pt>
                  <c:pt idx="6">
                    <c:v>Système respiratoire</c:v>
                  </c:pt>
                  <c:pt idx="7">
                    <c:v>Antiinfectieux généraux à usage systémique</c:v>
                  </c:pt>
                </c:lvl>
                <c:lvl>
                  <c:pt idx="0">
                    <c:v>N</c:v>
                  </c:pt>
                  <c:pt idx="1">
                    <c:v>C</c:v>
                  </c:pt>
                  <c:pt idx="2">
                    <c:v>A</c:v>
                  </c:pt>
                  <c:pt idx="3">
                    <c:v>G</c:v>
                  </c:pt>
                  <c:pt idx="4">
                    <c:v>B</c:v>
                  </c:pt>
                  <c:pt idx="5">
                    <c:v>H</c:v>
                  </c:pt>
                  <c:pt idx="6">
                    <c:v>R</c:v>
                  </c:pt>
                  <c:pt idx="7">
                    <c:v>J</c:v>
                  </c:pt>
                </c:lvl>
              </c:multiLvlStrCache>
            </c:multiLvlStrRef>
          </c:cat>
          <c:val>
            <c:numRef>
              <c:f>'[Etude - mdcts - v24072019.xlsx]Confusions'!$H$66:$H$73</c:f>
              <c:numCache>
                <c:formatCode>General</c:formatCode>
                <c:ptCount val="8"/>
                <c:pt idx="0">
                  <c:v>64</c:v>
                </c:pt>
                <c:pt idx="1">
                  <c:v>18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F161-F349-A19E-292E0FB1718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fr-FR"/>
              <a:t>Système nerveux</a:t>
            </a:r>
          </a:p>
        </c:rich>
      </c:tx>
      <c:layout>
        <c:manualLayout>
          <c:xMode val="edge"/>
          <c:yMode val="edge"/>
          <c:x val="0.56830288040917964"/>
          <c:y val="0.222044128086444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445571707382731"/>
          <c:y val="0.27818702091558722"/>
          <c:w val="0.52443258294636252"/>
          <c:h val="0.6161372395002635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6D5-A74A-8476-6F425E6C57D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6D5-A74A-8476-6F425E6C57DF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6D5-A74A-8476-6F425E6C57DF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6D5-A74A-8476-6F425E6C57DF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'[Etude - mdcts - v24072019.xlsx]Confusions'!$I$66:$J$70</c:f>
              <c:multiLvlStrCache>
                <c:ptCount val="5"/>
                <c:lvl>
                  <c:pt idx="0">
                    <c:v>Psycholeptiques</c:v>
                  </c:pt>
                  <c:pt idx="1">
                    <c:v>Analgésiques</c:v>
                  </c:pt>
                  <c:pt idx="2">
                    <c:v>Psychoanaleptiques </c:v>
                  </c:pt>
                  <c:pt idx="3">
                    <c:v>Antiépileptiques</c:v>
                  </c:pt>
                  <c:pt idx="4">
                    <c:v>Antiparkinsoniens</c:v>
                  </c:pt>
                </c:lvl>
                <c:lvl>
                  <c:pt idx="0">
                    <c:v>N05</c:v>
                  </c:pt>
                  <c:pt idx="1">
                    <c:v>N02</c:v>
                  </c:pt>
                  <c:pt idx="2">
                    <c:v>N06</c:v>
                  </c:pt>
                  <c:pt idx="3">
                    <c:v>N03</c:v>
                  </c:pt>
                  <c:pt idx="4">
                    <c:v>N04</c:v>
                  </c:pt>
                </c:lvl>
              </c:multiLvlStrCache>
            </c:multiLvlStrRef>
          </c:cat>
          <c:val>
            <c:numRef>
              <c:f>'[Etude - mdcts - v24072019.xlsx]Confusions'!$K$66:$K$70</c:f>
              <c:numCache>
                <c:formatCode>General</c:formatCode>
                <c:ptCount val="5"/>
                <c:pt idx="0">
                  <c:v>22</c:v>
                </c:pt>
                <c:pt idx="1">
                  <c:v>18</c:v>
                </c:pt>
                <c:pt idx="2">
                  <c:v>14</c:v>
                </c:pt>
                <c:pt idx="3">
                  <c:v>9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86D5-A74A-8476-6F425E6C57D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968066491688537"/>
          <c:y val="0.31797850005423539"/>
          <c:w val="0.33754155730533686"/>
          <c:h val="0.66372156564594598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fr-FR"/>
              <a:t>Système cardiovasculaire</a:t>
            </a:r>
          </a:p>
        </c:rich>
      </c:tx>
      <c:layout>
        <c:manualLayout>
          <c:xMode val="edge"/>
          <c:yMode val="edge"/>
          <c:x val="7.3965322260762426E-2"/>
          <c:y val="0.15505352622952298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59-0D44-97CB-5867D3511D0E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259-0D44-97CB-5867D3511D0E}"/>
              </c:ext>
            </c:extLst>
          </c:dPt>
          <c:dPt>
            <c:idx val="2"/>
            <c:bubble3D val="0"/>
            <c:spPr>
              <a:solidFill>
                <a:srgbClr val="EC7EEF">
                  <a:alpha val="87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259-0D44-97CB-5867D3511D0E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259-0D44-97CB-5867D3511D0E}"/>
              </c:ext>
            </c:extLst>
          </c:dPt>
          <c:dPt>
            <c:idx val="4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259-0D44-97CB-5867D3511D0E}"/>
              </c:ext>
            </c:extLst>
          </c:dPt>
          <c:dPt>
            <c:idx val="5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259-0D44-97CB-5867D3511D0E}"/>
              </c:ext>
            </c:extLst>
          </c:dPt>
          <c:dPt>
            <c:idx val="6"/>
            <c:bubble3D val="0"/>
            <c:spPr>
              <a:solidFill>
                <a:srgbClr val="FFFF99">
                  <a:alpha val="80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259-0D44-97CB-5867D3511D0E}"/>
              </c:ext>
            </c:extLst>
          </c:dPt>
          <c:dPt>
            <c:idx val="7"/>
            <c:bubble3D val="0"/>
            <c:spPr>
              <a:solidFill>
                <a:schemeClr val="accent6">
                  <a:lumMod val="75000"/>
                  <a:alpha val="81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B259-0D44-97CB-5867D3511D0E}"/>
              </c:ext>
            </c:extLst>
          </c:dPt>
          <c:dPt>
            <c:idx val="8"/>
            <c:bubble3D val="0"/>
            <c:spPr>
              <a:solidFill>
                <a:srgbClr val="FFC000">
                  <a:alpha val="35000"/>
                </a:srgb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259-0D44-97CB-5867D3511D0E}"/>
              </c:ext>
            </c:extLst>
          </c:dPt>
          <c:dLbls>
            <c:dLbl>
              <c:idx val="6"/>
              <c:layout>
                <c:manualLayout>
                  <c:x val="2.7050788667493733E-2"/>
                  <c:y val="-1.00128935086902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259-0D44-97CB-5867D3511D0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'[Etude - mdcts - v24072019.xlsx]Confusions'!$L$66:$M$70</c:f>
              <c:multiLvlStrCache>
                <c:ptCount val="5"/>
                <c:lvl>
                  <c:pt idx="0">
                    <c:v>Diurétiques</c:v>
                  </c:pt>
                  <c:pt idx="1">
                    <c:v>Médicaments agissant sur le système rénine-angiotensine</c:v>
                  </c:pt>
                  <c:pt idx="2">
                    <c:v>Bêta-bloquants</c:v>
                  </c:pt>
                  <c:pt idx="3">
                    <c:v>Médicaments en cardiologie</c:v>
                  </c:pt>
                  <c:pt idx="4">
                    <c:v>Inhibiteurs calciques</c:v>
                  </c:pt>
                </c:lvl>
                <c:lvl>
                  <c:pt idx="0">
                    <c:v>C03</c:v>
                  </c:pt>
                  <c:pt idx="1">
                    <c:v>C09</c:v>
                  </c:pt>
                  <c:pt idx="2">
                    <c:v>C07</c:v>
                  </c:pt>
                  <c:pt idx="3">
                    <c:v>C01</c:v>
                  </c:pt>
                  <c:pt idx="4">
                    <c:v>C08</c:v>
                  </c:pt>
                </c:lvl>
              </c:multiLvlStrCache>
            </c:multiLvlStrRef>
          </c:cat>
          <c:val>
            <c:numRef>
              <c:f>'[Etude - mdcts - v24072019.xlsx]Confusions'!$N$66:$N$70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B259-0D44-97CB-5867D3511D0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108662261268788"/>
          <c:y val="0.31610264374238051"/>
          <c:w val="0.33754155730533686"/>
          <c:h val="0.5775121307992440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E2DB3-7CEE-4B90-ADDF-A2D0389AE23A}" type="datetimeFigureOut">
              <a:rPr lang="fr-FR" smtClean="0"/>
              <a:t>08/11/2019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3157A-15E5-4DB2-B0E1-CE9CDCBE2D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37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93A41-71FB-42FE-8C3D-E854A3F71FB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5213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93A41-71FB-42FE-8C3D-E854A3F71FB7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500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3157A-15E5-4DB2-B0E1-CE9CDCBE2D5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746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93A41-71FB-42FE-8C3D-E854A3F71FB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32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43157A-15E5-4DB2-B0E1-CE9CDCBE2D5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324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93A41-71FB-42FE-8C3D-E854A3F71FB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326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93A41-71FB-42FE-8C3D-E854A3F71FB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326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93A41-71FB-42FE-8C3D-E854A3F71FB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33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93A41-71FB-42FE-8C3D-E854A3F71FB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336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062F4E-37DB-48E0-8B8A-29622B6570D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438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A309A6D-C09C-4548-B29A-6CF363A7E532}" type="datetimeFigureOut">
              <a:rPr lang="fr-FR" smtClean="0"/>
              <a:t>08/11/2019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BE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2088" y="836712"/>
            <a:ext cx="7772400" cy="2880320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 smtClean="0">
                <a:solidFill>
                  <a:srgbClr val="000090"/>
                </a:solidFill>
                <a:latin typeface="Calibri" panose="020F0502020204030204" pitchFamily="34" charset="0"/>
              </a:rPr>
              <a:t>Détection </a:t>
            </a:r>
            <a:r>
              <a:rPr lang="fr-FR" sz="4000" b="1" dirty="0">
                <a:solidFill>
                  <a:srgbClr val="000090"/>
                </a:solidFill>
                <a:latin typeface="Calibri" panose="020F0502020204030204" pitchFamily="34" charset="0"/>
              </a:rPr>
              <a:t>des effets </a:t>
            </a:r>
            <a:r>
              <a:rPr lang="fr-FR" sz="4000" b="1" dirty="0" smtClean="0">
                <a:solidFill>
                  <a:srgbClr val="000090"/>
                </a:solidFill>
                <a:latin typeface="Calibri" panose="020F0502020204030204" pitchFamily="34" charset="0"/>
              </a:rPr>
              <a:t>indésirables médicamenteux en </a:t>
            </a:r>
            <a:r>
              <a:rPr lang="fr-FR" sz="4000" b="1" dirty="0">
                <a:solidFill>
                  <a:srgbClr val="000090"/>
                </a:solidFill>
                <a:latin typeface="Calibri" panose="020F0502020204030204" pitchFamily="34" charset="0"/>
              </a:rPr>
              <a:t>gériatrie :</a:t>
            </a:r>
            <a:br>
              <a:rPr lang="fr-FR" sz="4000" b="1" dirty="0">
                <a:solidFill>
                  <a:srgbClr val="000090"/>
                </a:solidFill>
                <a:latin typeface="Calibri" panose="020F0502020204030204" pitchFamily="34" charset="0"/>
              </a:rPr>
            </a:br>
            <a:r>
              <a:rPr lang="fr-FR" sz="4000" b="1" dirty="0">
                <a:solidFill>
                  <a:srgbClr val="000090"/>
                </a:solidFill>
                <a:latin typeface="Calibri" panose="020F0502020204030204" pitchFamily="34" charset="0"/>
              </a:rPr>
              <a:t>résultats de </a:t>
            </a:r>
            <a:r>
              <a:rPr lang="fr-FR" sz="4000" b="1" dirty="0" smtClean="0">
                <a:solidFill>
                  <a:srgbClr val="000090"/>
                </a:solidFill>
                <a:latin typeface="Calibri" panose="020F0502020204030204" pitchFamily="34" charset="0"/>
              </a:rPr>
              <a:t>l’expérimentation </a:t>
            </a:r>
            <a:r>
              <a:rPr lang="fr-FR" sz="4000" b="1" dirty="0">
                <a:solidFill>
                  <a:srgbClr val="000090"/>
                </a:solidFill>
                <a:latin typeface="Calibri" panose="020F0502020204030204" pitchFamily="34" charset="0"/>
              </a:rPr>
              <a:t>des Triggers Tools au CHU de Rennes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4293096"/>
            <a:ext cx="7776864" cy="2160240"/>
          </a:xfrm>
        </p:spPr>
        <p:txBody>
          <a:bodyPr>
            <a:noAutofit/>
          </a:bodyPr>
          <a:lstStyle/>
          <a:p>
            <a:pPr algn="ctr"/>
            <a:r>
              <a:rPr lang="fr-FR" sz="22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Floriane Marseau – Lucie-Marie </a:t>
            </a:r>
            <a:r>
              <a:rPr lang="fr-FR" sz="2200" b="1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Scailteux</a:t>
            </a:r>
            <a:r>
              <a:rPr lang="fr-FR" sz="22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- Marie-Noëlle </a:t>
            </a:r>
            <a:r>
              <a:rPr lang="fr-FR" sz="2200" b="1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Osmont</a:t>
            </a:r>
            <a:r>
              <a:rPr lang="fr-FR" sz="22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  </a:t>
            </a:r>
          </a:p>
          <a:p>
            <a:pPr algn="ctr"/>
            <a:r>
              <a:rPr lang="fr-FR" sz="2200" b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Centre Régional de Pharmacovigilance de Rennes </a:t>
            </a:r>
            <a:endParaRPr lang="fr-FR" sz="22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endParaRPr lang="fr-FR" sz="2200" b="1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fr-FR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Journée Régionale </a:t>
            </a:r>
            <a:r>
              <a:rPr lang="fr-FR" sz="22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OMéDIT</a:t>
            </a:r>
            <a:r>
              <a:rPr lang="fr-FR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Bretagne</a:t>
            </a:r>
          </a:p>
          <a:p>
            <a:pPr algn="ctr"/>
            <a:r>
              <a:rPr lang="fr-FR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r-FR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12 novembre 2019</a:t>
            </a:r>
            <a:endParaRPr lang="fr-FR" sz="22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0424" y="274638"/>
            <a:ext cx="7498080" cy="1143000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Calibri" panose="020F0502020204030204" pitchFamily="34" charset="0"/>
              </a:rPr>
              <a:t>Résultats </a:t>
            </a:r>
            <a:endParaRPr lang="fr-FR" sz="3200" dirty="0"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447800"/>
            <a:ext cx="8244408" cy="226923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fr-FR" sz="2600" dirty="0">
                <a:latin typeface="Calibri" panose="020F0502020204030204" pitchFamily="34" charset="0"/>
              </a:rPr>
              <a:t>355 dossiers inclus 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222 </a:t>
            </a:r>
            <a:r>
              <a:rPr lang="fr-FR" sz="2600" dirty="0">
                <a:latin typeface="Calibri" panose="020F0502020204030204" pitchFamily="34" charset="0"/>
              </a:rPr>
              <a:t>dossiers </a:t>
            </a:r>
            <a:r>
              <a:rPr lang="fr-FR" sz="2600" dirty="0" smtClean="0">
                <a:latin typeface="Calibri" panose="020F0502020204030204" pitchFamily="34" charset="0"/>
              </a:rPr>
              <a:t>mentionnant « chute » et/ou « confusion »</a:t>
            </a:r>
            <a:endParaRPr lang="fr-FR" sz="2600" dirty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221 lus en </a:t>
            </a:r>
            <a:r>
              <a:rPr lang="fr-FR" sz="2600" dirty="0">
                <a:latin typeface="Calibri" panose="020F0502020204030204" pitchFamily="34" charset="0"/>
              </a:rPr>
              <a:t>moins de 20 </a:t>
            </a:r>
            <a:r>
              <a:rPr lang="fr-FR" sz="2600" dirty="0" smtClean="0">
                <a:latin typeface="Calibri" panose="020F0502020204030204" pitchFamily="34" charset="0"/>
              </a:rPr>
              <a:t>minutes (</a:t>
            </a:r>
            <a:r>
              <a:rPr lang="fr-FR" sz="2600" b="1" dirty="0" smtClean="0">
                <a:latin typeface="Calibri" panose="020F0502020204030204" pitchFamily="34" charset="0"/>
              </a:rPr>
              <a:t>99,6%</a:t>
            </a:r>
            <a:r>
              <a:rPr lang="fr-FR" sz="2600" dirty="0" smtClean="0">
                <a:latin typeface="Calibri" panose="020F0502020204030204" pitchFamily="34" charset="0"/>
              </a:rPr>
              <a:t>), </a:t>
            </a:r>
            <a:r>
              <a:rPr lang="fr-FR" sz="2600" dirty="0" err="1" smtClean="0">
                <a:latin typeface="Calibri" panose="020F0502020204030204" pitchFamily="34" charset="0"/>
              </a:rPr>
              <a:t>dt</a:t>
            </a:r>
            <a:r>
              <a:rPr lang="fr-FR" sz="2600" dirty="0" smtClean="0">
                <a:latin typeface="Calibri" panose="020F0502020204030204" pitchFamily="34" charset="0"/>
              </a:rPr>
              <a:t> 98 avec EIM</a:t>
            </a:r>
          </a:p>
          <a:p>
            <a:pPr marL="0" indent="0">
              <a:buNone/>
            </a:pPr>
            <a:endParaRPr lang="fr-FR" sz="26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sz="2600" dirty="0" smtClean="0"/>
          </a:p>
          <a:p>
            <a:pPr marL="0" indent="0">
              <a:buNone/>
            </a:pPr>
            <a:endParaRPr lang="fr-FR" sz="2600" dirty="0"/>
          </a:p>
        </p:txBody>
      </p:sp>
      <p:pic>
        <p:nvPicPr>
          <p:cNvPr id="5" name="Image 143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088" y="3806676"/>
            <a:ext cx="6011256" cy="2862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5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10424" y="274638"/>
            <a:ext cx="7498080" cy="1143000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Calibri" panose="020F0502020204030204" pitchFamily="34" charset="0"/>
              </a:rPr>
              <a:t>Résultats </a:t>
            </a:r>
            <a:endParaRPr lang="fr-FR" sz="3200" dirty="0"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735832"/>
            <a:ext cx="7890080" cy="3709392"/>
          </a:xfrm>
        </p:spPr>
        <p:txBody>
          <a:bodyPr>
            <a:noAutofit/>
          </a:bodyPr>
          <a:lstStyle/>
          <a:p>
            <a:pPr marL="82296" indent="0">
              <a:spcBef>
                <a:spcPts val="1800"/>
              </a:spcBef>
              <a:buNone/>
            </a:pPr>
            <a:r>
              <a:rPr lang="fr-FR" sz="2600" dirty="0">
                <a:latin typeface="Calibri" panose="020F0502020204030204" pitchFamily="34" charset="0"/>
              </a:rPr>
              <a:t>Objectifs secondaires : 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VPP 53,9 </a:t>
            </a:r>
            <a:r>
              <a:rPr lang="fr-FR" sz="2600" dirty="0">
                <a:latin typeface="Calibri" panose="020F0502020204030204" pitchFamily="34" charset="0"/>
              </a:rPr>
              <a:t>% </a:t>
            </a:r>
            <a:r>
              <a:rPr lang="fr-FR" sz="2600" dirty="0" smtClean="0">
                <a:latin typeface="Calibri" panose="020F0502020204030204" pitchFamily="34" charset="0"/>
              </a:rPr>
              <a:t>pour </a:t>
            </a:r>
            <a:r>
              <a:rPr lang="fr-FR" sz="2600" dirty="0">
                <a:latin typeface="Calibri" panose="020F0502020204030204" pitchFamily="34" charset="0"/>
              </a:rPr>
              <a:t>les chutes </a:t>
            </a:r>
            <a:endParaRPr lang="fr-FR" sz="2600" dirty="0" smtClean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VPP 21 </a:t>
            </a:r>
            <a:r>
              <a:rPr lang="fr-FR" sz="2600" dirty="0">
                <a:latin typeface="Calibri" panose="020F0502020204030204" pitchFamily="34" charset="0"/>
              </a:rPr>
              <a:t>% </a:t>
            </a:r>
            <a:r>
              <a:rPr lang="fr-FR" sz="2600" dirty="0" smtClean="0">
                <a:latin typeface="Calibri" panose="020F0502020204030204" pitchFamily="34" charset="0"/>
              </a:rPr>
              <a:t>pour </a:t>
            </a:r>
            <a:r>
              <a:rPr lang="fr-FR" sz="2600" dirty="0">
                <a:latin typeface="Calibri" panose="020F0502020204030204" pitchFamily="34" charset="0"/>
              </a:rPr>
              <a:t>les </a:t>
            </a:r>
            <a:r>
              <a:rPr lang="fr-FR" sz="2600" dirty="0" smtClean="0">
                <a:latin typeface="Calibri" panose="020F0502020204030204" pitchFamily="34" charset="0"/>
              </a:rPr>
              <a:t>confusions</a:t>
            </a:r>
          </a:p>
          <a:p>
            <a:pPr>
              <a:spcBef>
                <a:spcPts val="1800"/>
              </a:spcBef>
            </a:pPr>
            <a:r>
              <a:rPr lang="fr-FR" sz="2600" dirty="0" err="1">
                <a:latin typeface="Calibri" panose="020F0502020204030204" pitchFamily="34" charset="0"/>
              </a:rPr>
              <a:t>Nbx</a:t>
            </a:r>
            <a:r>
              <a:rPr lang="fr-FR" sz="2600" dirty="0">
                <a:latin typeface="Calibri" panose="020F0502020204030204" pitchFamily="34" charset="0"/>
              </a:rPr>
              <a:t> EIM d’origine multifactorielle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Classes </a:t>
            </a:r>
            <a:r>
              <a:rPr lang="fr-FR" sz="2600" dirty="0">
                <a:latin typeface="Calibri" panose="020F0502020204030204" pitchFamily="34" charset="0"/>
              </a:rPr>
              <a:t>médicamenteuses </a:t>
            </a:r>
            <a:r>
              <a:rPr lang="fr-FR" sz="2600" dirty="0" smtClean="0">
                <a:latin typeface="Calibri" panose="020F0502020204030204" pitchFamily="34" charset="0"/>
              </a:rPr>
              <a:t>impliquées : </a:t>
            </a:r>
          </a:p>
          <a:p>
            <a:pPr marL="82296" indent="0">
              <a:buNone/>
            </a:pPr>
            <a:r>
              <a:rPr lang="fr-FR" sz="2600" dirty="0">
                <a:latin typeface="Calibri" panose="020F0502020204030204" pitchFamily="34" charset="0"/>
              </a:rPr>
              <a:t>	</a:t>
            </a:r>
            <a:r>
              <a:rPr lang="fr-FR" sz="2600" dirty="0" smtClean="0">
                <a:latin typeface="Calibri" panose="020F0502020204030204" pitchFamily="34" charset="0"/>
              </a:rPr>
              <a:t>système </a:t>
            </a:r>
            <a:r>
              <a:rPr lang="fr-FR" sz="2600" dirty="0">
                <a:latin typeface="Calibri" panose="020F0502020204030204" pitchFamily="34" charset="0"/>
              </a:rPr>
              <a:t>cardiovasculaire et système </a:t>
            </a:r>
            <a:r>
              <a:rPr lang="fr-FR" sz="2600" dirty="0" smtClean="0">
                <a:latin typeface="Calibri" panose="020F0502020204030204" pitchFamily="34" charset="0"/>
              </a:rPr>
              <a:t>nerveux</a:t>
            </a:r>
          </a:p>
          <a:p>
            <a:pPr marL="0" indent="0">
              <a:buNone/>
            </a:pPr>
            <a:endParaRPr lang="fr-FR" sz="2600" dirty="0"/>
          </a:p>
        </p:txBody>
      </p:sp>
    </p:spTree>
    <p:extLst>
      <p:ext uri="{BB962C8B-B14F-4D97-AF65-F5344CB8AC3E}">
        <p14:creationId xmlns:p14="http://schemas.microsoft.com/office/powerpoint/2010/main" val="51214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941-03A8-497F-9F33-1D09EE386C9A}" type="slidenum">
              <a:rPr lang="fr-FR" smtClean="0"/>
              <a:t>12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372200" y="3429001"/>
            <a:ext cx="2771800" cy="3428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1547664" y="144016"/>
            <a:ext cx="6840760" cy="836712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Classes ATC des médicaments suspects dans les chutes</a:t>
            </a:r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2541114"/>
              </p:ext>
            </p:extLst>
          </p:nvPr>
        </p:nvGraphicFramePr>
        <p:xfrm>
          <a:off x="902211" y="1052736"/>
          <a:ext cx="6982157" cy="3774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phique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510253"/>
              </p:ext>
            </p:extLst>
          </p:nvPr>
        </p:nvGraphicFramePr>
        <p:xfrm>
          <a:off x="4716016" y="3155761"/>
          <a:ext cx="4739640" cy="4100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Flèche à angle droit 12"/>
          <p:cNvSpPr/>
          <p:nvPr/>
        </p:nvSpPr>
        <p:spPr>
          <a:xfrm rot="10800000">
            <a:off x="1187624" y="2132856"/>
            <a:ext cx="2160240" cy="1296144"/>
          </a:xfrm>
          <a:prstGeom prst="bent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à angle droit 13"/>
          <p:cNvSpPr/>
          <p:nvPr/>
        </p:nvSpPr>
        <p:spPr>
          <a:xfrm rot="10800000" flipH="1">
            <a:off x="5724128" y="2024844"/>
            <a:ext cx="2160240" cy="1296144"/>
          </a:xfrm>
          <a:prstGeom prst="bent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" name="Graphique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600043"/>
              </p:ext>
            </p:extLst>
          </p:nvPr>
        </p:nvGraphicFramePr>
        <p:xfrm>
          <a:off x="-209495" y="3155761"/>
          <a:ext cx="4754880" cy="4100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9262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Graphic spid="12" grpId="0">
        <p:bldAsOne/>
      </p:bldGraphic>
      <p:bldP spid="13" grpId="0" animBg="1"/>
      <p:bldP spid="14" grpId="0" animBg="1"/>
      <p:bldGraphic spid="16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-8731"/>
            <a:ext cx="6696744" cy="1052736"/>
          </a:xfrm>
          <a:noFill/>
        </p:spPr>
        <p:txBody>
          <a:bodyPr>
            <a:noAutofit/>
          </a:bodyPr>
          <a:lstStyle/>
          <a:p>
            <a:pPr algn="ctr"/>
            <a:r>
              <a:rPr lang="fr-FR" sz="3200" dirty="0">
                <a:latin typeface="Calibri" panose="020F0502020204030204" pitchFamily="34" charset="0"/>
              </a:rPr>
              <a:t>Classes ATC des médicaments suspects dans les confusions</a:t>
            </a:r>
          </a:p>
        </p:txBody>
      </p:sp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609140"/>
              </p:ext>
            </p:extLst>
          </p:nvPr>
        </p:nvGraphicFramePr>
        <p:xfrm>
          <a:off x="2123727" y="692696"/>
          <a:ext cx="4522836" cy="4272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Flèche à angle droit 10"/>
          <p:cNvSpPr/>
          <p:nvPr/>
        </p:nvSpPr>
        <p:spPr>
          <a:xfrm rot="10800000">
            <a:off x="1043608" y="2492896"/>
            <a:ext cx="2160240" cy="1296144"/>
          </a:xfrm>
          <a:prstGeom prst="bent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156176" y="3933056"/>
            <a:ext cx="2994000" cy="29249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à angle droit 11"/>
          <p:cNvSpPr/>
          <p:nvPr/>
        </p:nvSpPr>
        <p:spPr>
          <a:xfrm rot="10800000" flipH="1">
            <a:off x="5652120" y="2384884"/>
            <a:ext cx="2088232" cy="1296144"/>
          </a:xfrm>
          <a:prstGeom prst="bentUp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6" name="Graphique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152083"/>
              </p:ext>
            </p:extLst>
          </p:nvPr>
        </p:nvGraphicFramePr>
        <p:xfrm>
          <a:off x="4389120" y="3032955"/>
          <a:ext cx="4754880" cy="4047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Graphique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813563"/>
              </p:ext>
            </p:extLst>
          </p:nvPr>
        </p:nvGraphicFramePr>
        <p:xfrm>
          <a:off x="-246093" y="3284984"/>
          <a:ext cx="4739640" cy="4100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941-03A8-497F-9F33-1D09EE386C9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82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 animBg="1"/>
      <p:bldP spid="12" grpId="0" animBg="1"/>
      <p:bldGraphic spid="16" grpId="0">
        <p:bldAsOne/>
      </p:bldGraphic>
      <p:bldGraphic spid="18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941-03A8-497F-9F33-1D09EE386C9A}" type="slidenum">
              <a:rPr lang="fr-FR" smtClean="0"/>
              <a:t>14</a:t>
            </a:fld>
            <a:endParaRPr lang="fr-FR"/>
          </a:p>
        </p:txBody>
      </p:sp>
      <p:graphicFrame>
        <p:nvGraphicFramePr>
          <p:cNvPr id="8" name="Espace réservé du conten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445758"/>
              </p:ext>
            </p:extLst>
          </p:nvPr>
        </p:nvGraphicFramePr>
        <p:xfrm>
          <a:off x="1043608" y="2204864"/>
          <a:ext cx="6912769" cy="2016223"/>
        </p:xfrm>
        <a:graphic>
          <a:graphicData uri="http://schemas.openxmlformats.org/drawingml/2006/table">
            <a:tbl>
              <a:tblPr firstRow="1" firstCol="1" bandRow="1"/>
              <a:tblGrid>
                <a:gridCol w="32530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199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90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9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250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Chutes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Confusions</a:t>
                      </a:r>
                      <a:endParaRPr lang="fr-FR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fr-FR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250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n=118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n=32</a:t>
                      </a:r>
                      <a:endParaRPr lang="fr-FR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n=150</a:t>
                      </a:r>
                      <a:endParaRPr lang="fr-FR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50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EIM à l'admission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90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106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EIM au cours de l'hospitalisation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610424" y="274638"/>
            <a:ext cx="7498080" cy="1143000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Calibri" panose="020F0502020204030204" pitchFamily="34" charset="0"/>
              </a:rPr>
              <a:t>Résultats </a:t>
            </a:r>
            <a:endParaRPr lang="fr-FR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0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941-03A8-497F-9F33-1D09EE386C9A}" type="slidenum">
              <a:rPr lang="fr-FR" smtClean="0"/>
              <a:t>15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1610424" y="274638"/>
            <a:ext cx="7498080" cy="1143000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Calibri" panose="020F0502020204030204" pitchFamily="34" charset="0"/>
              </a:rPr>
              <a:t>Discussion </a:t>
            </a:r>
            <a:endParaRPr lang="fr-FR" sz="3200" dirty="0">
              <a:latin typeface="Calibri" panose="020F0502020204030204" pitchFamily="34" charset="0"/>
            </a:endParaRPr>
          </a:p>
        </p:txBody>
      </p:sp>
      <p:graphicFrame>
        <p:nvGraphicFramePr>
          <p:cNvPr id="5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105270"/>
              </p:ext>
            </p:extLst>
          </p:nvPr>
        </p:nvGraphicFramePr>
        <p:xfrm>
          <a:off x="1619672" y="1700808"/>
          <a:ext cx="7093296" cy="3984457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756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176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4111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alibri" panose="020F0502020204030204" pitchFamily="34" charset="0"/>
                        </a:rPr>
                        <a:t>Forces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latin typeface="Calibri" panose="020F0502020204030204" pitchFamily="34" charset="0"/>
                        </a:rPr>
                        <a:t>Limites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73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900" dirty="0">
                          <a:latin typeface="Calibri" panose="020F0502020204030204" pitchFamily="34" charset="0"/>
                        </a:rPr>
                        <a:t>Analyse séparée des différents triggers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900" dirty="0">
                          <a:latin typeface="Calibri" panose="020F0502020204030204" pitchFamily="34" charset="0"/>
                        </a:rPr>
                        <a:t>Méthode </a:t>
                      </a:r>
                      <a:r>
                        <a:rPr lang="fr-FR" sz="1900" dirty="0" smtClean="0">
                          <a:latin typeface="Calibri" panose="020F0502020204030204" pitchFamily="34" charset="0"/>
                        </a:rPr>
                        <a:t>chronophage</a:t>
                      </a:r>
                      <a:r>
                        <a:rPr lang="fr-FR" sz="1900" baseline="0" dirty="0" smtClean="0">
                          <a:latin typeface="Calibri" panose="020F0502020204030204" pitchFamily="34" charset="0"/>
                        </a:rPr>
                        <a:t> en pharmacovigilance</a:t>
                      </a:r>
                      <a:endParaRPr lang="fr-FR" sz="19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39935">
                <a:tc>
                  <a:txBody>
                    <a:bodyPr/>
                    <a:lstStyle/>
                    <a:p>
                      <a:pPr algn="l"/>
                      <a:r>
                        <a:rPr lang="fr-FR" sz="1900" dirty="0" smtClean="0">
                          <a:latin typeface="Calibri" panose="020F0502020204030204" pitchFamily="34" charset="0"/>
                        </a:rPr>
                        <a:t>Réunions</a:t>
                      </a:r>
                      <a:r>
                        <a:rPr lang="fr-FR" sz="19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900" dirty="0" smtClean="0">
                          <a:latin typeface="Calibri" panose="020F0502020204030204" pitchFamily="34" charset="0"/>
                        </a:rPr>
                        <a:t>multidisciplinaires</a:t>
                      </a:r>
                      <a:r>
                        <a:rPr lang="fr-FR" sz="19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900" baseline="0" dirty="0">
                          <a:latin typeface="Calibri" panose="020F0502020204030204" pitchFamily="34" charset="0"/>
                        </a:rPr>
                        <a:t>impliquant les gériatres</a:t>
                      </a:r>
                      <a:endParaRPr lang="fr-FR" sz="19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900" dirty="0" smtClean="0">
                          <a:latin typeface="Calibri" panose="020F0502020204030204" pitchFamily="34" charset="0"/>
                        </a:rPr>
                        <a:t>Méthode destinée</a:t>
                      </a:r>
                      <a:r>
                        <a:rPr lang="fr-FR" sz="1900" baseline="0" dirty="0" smtClean="0">
                          <a:latin typeface="Calibri" panose="020F0502020204030204" pitchFamily="34" charset="0"/>
                        </a:rPr>
                        <a:t> à</a:t>
                      </a:r>
                      <a:r>
                        <a:rPr lang="fr-FR" sz="1900" dirty="0" smtClean="0">
                          <a:latin typeface="Calibri" panose="020F0502020204030204" pitchFamily="34" charset="0"/>
                        </a:rPr>
                        <a:t> la recherche d’EIM fréquents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7099">
                <a:tc>
                  <a:txBody>
                    <a:bodyPr/>
                    <a:lstStyle/>
                    <a:p>
                      <a:pPr algn="l"/>
                      <a:r>
                        <a:rPr lang="fr-FR" sz="1900" dirty="0" smtClean="0">
                          <a:latin typeface="Calibri" panose="020F0502020204030204" pitchFamily="34" charset="0"/>
                        </a:rPr>
                        <a:t>Analyse</a:t>
                      </a:r>
                      <a:r>
                        <a:rPr lang="fr-FR" sz="1900" baseline="0" dirty="0" smtClean="0">
                          <a:latin typeface="Calibri" panose="020F0502020204030204" pitchFamily="34" charset="0"/>
                        </a:rPr>
                        <a:t> de pharmacovigilance</a:t>
                      </a:r>
                      <a:endParaRPr lang="fr-FR" sz="19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900" strike="noStrike" dirty="0" smtClean="0">
                          <a:latin typeface="Calibri" panose="020F0502020204030204" pitchFamily="34" charset="0"/>
                        </a:rPr>
                        <a:t>Etude </a:t>
                      </a:r>
                      <a:r>
                        <a:rPr lang="fr-FR" sz="1900" strike="noStrike" dirty="0" err="1" smtClean="0">
                          <a:latin typeface="Calibri" panose="020F0502020204030204" pitchFamily="34" charset="0"/>
                        </a:rPr>
                        <a:t>monocentrique</a:t>
                      </a:r>
                      <a:r>
                        <a:rPr lang="fr-FR" sz="1900" strike="noStrike" dirty="0" smtClean="0">
                          <a:latin typeface="Calibri" panose="020F0502020204030204" pitchFamily="34" charset="0"/>
                        </a:rPr>
                        <a:t>, définition locale (CRPV Rennes) :</a:t>
                      </a:r>
                      <a:r>
                        <a:rPr lang="fr-FR" sz="1900" strike="noStrike" dirty="0" smtClean="0">
                          <a:latin typeface="Calibri" panose="020F0502020204030204" pitchFamily="34" charset="0"/>
                          <a:sym typeface="Wingdings" panose="05000000000000000000" pitchFamily="2" charset="2"/>
                        </a:rPr>
                        <a:t> limite pour l’extrapolation des résultats</a:t>
                      </a:r>
                      <a:endParaRPr lang="fr-FR" sz="1900" strike="sngStrike" dirty="0" smtClean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7099">
                <a:tc>
                  <a:txBody>
                    <a:bodyPr/>
                    <a:lstStyle/>
                    <a:p>
                      <a:pPr algn="l"/>
                      <a:endParaRPr lang="fr-FR" sz="19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900" dirty="0" smtClean="0">
                          <a:latin typeface="Calibri" panose="020F0502020204030204" pitchFamily="34" charset="0"/>
                        </a:rPr>
                        <a:t>Randomisation</a:t>
                      </a:r>
                      <a:r>
                        <a:rPr lang="fr-FR" sz="1900" baseline="0" dirty="0" smtClean="0">
                          <a:latin typeface="Calibri" panose="020F0502020204030204" pitchFamily="34" charset="0"/>
                        </a:rPr>
                        <a:t> initiale réalisée sur 35 dossiers par mois</a:t>
                      </a:r>
                      <a:endParaRPr lang="fr-FR" sz="19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7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latin typeface="Calibri" panose="020F0502020204030204" pitchFamily="34" charset="0"/>
              </a:rPr>
              <a:t>Messages clés</a:t>
            </a:r>
            <a:endParaRPr lang="fr-FR" sz="3200" dirty="0"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fr-FR" sz="2600" dirty="0">
                <a:latin typeface="Calibri" panose="020F0502020204030204" pitchFamily="34" charset="0"/>
              </a:rPr>
              <a:t>M</a:t>
            </a:r>
            <a:r>
              <a:rPr lang="fr-FR" sz="2600" dirty="0" smtClean="0">
                <a:latin typeface="Calibri" panose="020F0502020204030204" pitchFamily="34" charset="0"/>
              </a:rPr>
              <a:t>éthode jugée </a:t>
            </a:r>
            <a:r>
              <a:rPr lang="fr-FR" sz="2600" dirty="0">
                <a:latin typeface="Calibri" panose="020F0502020204030204" pitchFamily="34" charset="0"/>
              </a:rPr>
              <a:t>applicable dans notre cas </a:t>
            </a:r>
            <a:r>
              <a:rPr lang="fr-FR" sz="2600" dirty="0" smtClean="0">
                <a:latin typeface="Calibri" panose="020F0502020204030204" pitchFamily="34" charset="0"/>
              </a:rPr>
              <a:t>d’usage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Méthode </a:t>
            </a:r>
            <a:r>
              <a:rPr lang="fr-FR" sz="2600" dirty="0">
                <a:latin typeface="Calibri" panose="020F0502020204030204" pitchFamily="34" charset="0"/>
              </a:rPr>
              <a:t>chronophage </a:t>
            </a:r>
            <a:r>
              <a:rPr lang="fr-FR" sz="2600" dirty="0" smtClean="0">
                <a:latin typeface="Calibri" panose="020F0502020204030204" pitchFamily="34" charset="0"/>
              </a:rPr>
              <a:t>si expertise multidisciplinaire approfondie</a:t>
            </a:r>
            <a:endParaRPr lang="fr-FR" sz="2600" dirty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Limites à prendre en compte pour un déploiement en région</a:t>
            </a:r>
          </a:p>
          <a:p>
            <a:pPr marL="365760" lvl="1" indent="-283464">
              <a:spcBef>
                <a:spcPts val="1800"/>
              </a:spcBef>
              <a:buSzPct val="80000"/>
              <a:buFont typeface="Wingdings 2"/>
              <a:buChar char=""/>
            </a:pPr>
            <a:r>
              <a:rPr lang="fr-FR" sz="2600" dirty="0" smtClean="0">
                <a:latin typeface="Calibri" panose="020F0502020204030204" pitchFamily="34" charset="0"/>
              </a:rPr>
              <a:t>Possible analyse prospective d’indicateurs : évolution temporelle d’indicateurs d’iatrogénie fréquente (nombre d’EIM) 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Semi-automatisation possible </a:t>
            </a:r>
            <a:r>
              <a:rPr lang="fr-FR" sz="2600" dirty="0">
                <a:latin typeface="Calibri" panose="020F0502020204030204" pitchFamily="34" charset="0"/>
              </a:rPr>
              <a:t>(recherche par mots-clés) dans les établissements disposant d’un entrepôt de </a:t>
            </a:r>
            <a:r>
              <a:rPr lang="fr-FR" sz="2600" dirty="0" smtClean="0">
                <a:latin typeface="Calibri" panose="020F0502020204030204" pitchFamily="34" charset="0"/>
              </a:rPr>
              <a:t>données</a:t>
            </a:r>
            <a:endParaRPr lang="fr-FR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8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7046" y="292494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fr-FR" sz="4200" dirty="0">
                <a:latin typeface="Calibri" panose="020F0502020204030204" pitchFamily="34" charset="0"/>
              </a:rPr>
              <a:t>Merci pour votre attention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941-03A8-497F-9F33-1D09EE386C9A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78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 txBox="1">
            <a:spLocks/>
          </p:cNvSpPr>
          <p:nvPr/>
        </p:nvSpPr>
        <p:spPr>
          <a:xfrm>
            <a:off x="1465312" y="1772816"/>
            <a:ext cx="6995120" cy="453650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 2"/>
              <a:buNone/>
            </a:pPr>
            <a:r>
              <a:rPr lang="fr-FR" sz="1900" dirty="0" smtClean="0">
                <a:latin typeface="Calibri" panose="020F0502020204030204" pitchFamily="34" charset="0"/>
              </a:rPr>
              <a:t>CRPV de Rennes</a:t>
            </a:r>
          </a:p>
          <a:p>
            <a:r>
              <a:rPr lang="fr-FR" sz="1900" dirty="0" smtClean="0">
                <a:latin typeface="Calibri" panose="020F0502020204030204" pitchFamily="34" charset="0"/>
              </a:rPr>
              <a:t>Floriane MARSEAU, étudiante M2</a:t>
            </a:r>
          </a:p>
          <a:p>
            <a:r>
              <a:rPr lang="fr-FR" sz="1900" dirty="0" smtClean="0">
                <a:latin typeface="Calibri" panose="020F0502020204030204" pitchFamily="34" charset="0"/>
              </a:rPr>
              <a:t>Dr Lucie-Marie SCAILTEUX  </a:t>
            </a:r>
          </a:p>
          <a:p>
            <a:r>
              <a:rPr lang="fr-FR" sz="1900" dirty="0" smtClean="0">
                <a:latin typeface="Calibri" panose="020F0502020204030204" pitchFamily="34" charset="0"/>
              </a:rPr>
              <a:t>Dr Elisabeth POLARD </a:t>
            </a:r>
          </a:p>
          <a:p>
            <a:r>
              <a:rPr lang="fr-FR" sz="1900" dirty="0">
                <a:latin typeface="Calibri" panose="020F0502020204030204" pitchFamily="34" charset="0"/>
              </a:rPr>
              <a:t>P</a:t>
            </a:r>
            <a:r>
              <a:rPr lang="fr-FR" sz="1900" dirty="0" smtClean="0">
                <a:latin typeface="Calibri" panose="020F0502020204030204" pitchFamily="34" charset="0"/>
              </a:rPr>
              <a:t>r Emmanuel  OGER</a:t>
            </a:r>
          </a:p>
          <a:p>
            <a:endParaRPr lang="fr-FR" sz="1900" dirty="0" smtClean="0">
              <a:latin typeface="Calibri" panose="020F0502020204030204" pitchFamily="34" charset="0"/>
            </a:endParaRPr>
          </a:p>
          <a:p>
            <a:pPr marL="0" indent="0">
              <a:buFont typeface="Wingdings 2"/>
              <a:buNone/>
            </a:pPr>
            <a:r>
              <a:rPr lang="fr-FR" sz="1900" dirty="0" smtClean="0">
                <a:latin typeface="Calibri" panose="020F0502020204030204" pitchFamily="34" charset="0"/>
              </a:rPr>
              <a:t>Unité fonctionnelle de gériatrie</a:t>
            </a:r>
          </a:p>
          <a:p>
            <a:r>
              <a:rPr lang="fr-FR" sz="1900" dirty="0" smtClean="0">
                <a:latin typeface="Calibri" panose="020F0502020204030204" pitchFamily="34" charset="0"/>
              </a:rPr>
              <a:t>Dr Joaquim PRUD’HOMM : Chef de clinique</a:t>
            </a:r>
          </a:p>
          <a:p>
            <a:r>
              <a:rPr lang="fr-FR" sz="1900" dirty="0" smtClean="0">
                <a:latin typeface="Calibri" panose="020F0502020204030204" pitchFamily="34" charset="0"/>
              </a:rPr>
              <a:t>Pr Dominique SOMME : Chef de service</a:t>
            </a:r>
          </a:p>
          <a:p>
            <a:pPr marL="0" indent="0">
              <a:buFont typeface="Wingdings 2"/>
              <a:buNone/>
            </a:pPr>
            <a:endParaRPr lang="fr-FR" sz="1900" dirty="0" smtClean="0">
              <a:latin typeface="Calibri" panose="020F0502020204030204" pitchFamily="34" charset="0"/>
            </a:endParaRPr>
          </a:p>
          <a:p>
            <a:pPr marL="0" indent="0">
              <a:buFont typeface="Wingdings 2"/>
              <a:buNone/>
            </a:pPr>
            <a:r>
              <a:rPr lang="fr-FR" sz="1900" dirty="0" smtClean="0">
                <a:latin typeface="Calibri" panose="020F0502020204030204" pitchFamily="34" charset="0"/>
              </a:rPr>
              <a:t>Centre de Données Cliniques (CDC)</a:t>
            </a:r>
          </a:p>
          <a:p>
            <a:r>
              <a:rPr lang="fr-FR" sz="1900" dirty="0" smtClean="0">
                <a:latin typeface="Calibri" panose="020F0502020204030204" pitchFamily="34" charset="0"/>
              </a:rPr>
              <a:t>Dr Guillaume BOUZILLÉ </a:t>
            </a:r>
            <a:endParaRPr lang="fr-FR" sz="1900" dirty="0">
              <a:latin typeface="Calibri" panose="020F0502020204030204" pitchFamily="34" charset="0"/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Calibri" panose="020F0502020204030204" pitchFamily="34" charset="0"/>
              </a:rPr>
              <a:t>Remerciements</a:t>
            </a:r>
            <a:endParaRPr lang="fr-FR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25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>
                <a:latin typeface="Calibri" panose="020F0502020204030204" pitchFamily="34" charset="0"/>
              </a:rPr>
              <a:t>Méthode des « trigger </a:t>
            </a:r>
            <a:r>
              <a:rPr lang="fr-FR" sz="3200" dirty="0" err="1">
                <a:latin typeface="Calibri" panose="020F0502020204030204" pitchFamily="34" charset="0"/>
              </a:rPr>
              <a:t>tools</a:t>
            </a:r>
            <a:r>
              <a:rPr lang="fr-FR" sz="3200" dirty="0">
                <a:latin typeface="Calibri" panose="020F0502020204030204" pitchFamily="34" charset="0"/>
              </a:rPr>
              <a:t> »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2920" y="1600200"/>
            <a:ext cx="7797552" cy="4925144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Outil </a:t>
            </a:r>
            <a:r>
              <a:rPr lang="fr-FR" sz="2600" dirty="0">
                <a:latin typeface="Calibri" panose="020F0502020204030204" pitchFamily="34" charset="0"/>
              </a:rPr>
              <a:t>développé par l’IHI  </a:t>
            </a:r>
            <a:r>
              <a:rPr lang="fr-FR" sz="2600" dirty="0" smtClean="0">
                <a:latin typeface="Calibri" panose="020F0502020204030204" pitchFamily="34" charset="0"/>
              </a:rPr>
              <a:t>                                           </a:t>
            </a:r>
            <a:r>
              <a:rPr lang="fr-FR" sz="2400" dirty="0" smtClean="0">
                <a:latin typeface="Calibri" panose="020F0502020204030204" pitchFamily="34" charset="0"/>
              </a:rPr>
              <a:t>(</a:t>
            </a:r>
            <a:r>
              <a:rPr lang="fr-FR" sz="2400" dirty="0">
                <a:latin typeface="Calibri" panose="020F0502020204030204" pitchFamily="34" charset="0"/>
              </a:rPr>
              <a:t>Institute for Healthcare </a:t>
            </a:r>
            <a:r>
              <a:rPr lang="fr-FR" sz="2400" dirty="0" err="1">
                <a:latin typeface="Calibri" panose="020F0502020204030204" pitchFamily="34" charset="0"/>
              </a:rPr>
              <a:t>Improvement</a:t>
            </a:r>
            <a:r>
              <a:rPr lang="fr-FR" sz="2400" dirty="0">
                <a:latin typeface="Calibri" panose="020F0502020204030204" pitchFamily="34" charset="0"/>
              </a:rPr>
              <a:t>, USA) </a:t>
            </a:r>
            <a:endParaRPr lang="fr-FR" sz="2400" dirty="0" smtClean="0">
              <a:latin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Liste </a:t>
            </a:r>
            <a:r>
              <a:rPr lang="fr-FR" sz="2600" dirty="0">
                <a:latin typeface="Calibri" panose="020F0502020204030204" pitchFamily="34" charset="0"/>
              </a:rPr>
              <a:t>de « triggers » pouvant être en relation avec l’occurrence d’un </a:t>
            </a:r>
            <a:r>
              <a:rPr lang="fr-FR" sz="2600" dirty="0" smtClean="0">
                <a:latin typeface="Calibri" panose="020F0502020204030204" pitchFamily="34" charset="0"/>
              </a:rPr>
              <a:t>événement indésirable (</a:t>
            </a:r>
            <a:r>
              <a:rPr lang="fr-FR" sz="2600" dirty="0" err="1" smtClean="0">
                <a:latin typeface="Calibri" panose="020F0502020204030204" pitchFamily="34" charset="0"/>
              </a:rPr>
              <a:t>EvI</a:t>
            </a:r>
            <a:r>
              <a:rPr lang="fr-FR" sz="2600" dirty="0" smtClean="0">
                <a:latin typeface="Calibri" panose="020F0502020204030204" pitchFamily="34" charset="0"/>
              </a:rPr>
              <a:t>)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Tirage </a:t>
            </a:r>
            <a:r>
              <a:rPr lang="fr-FR" sz="2600" dirty="0">
                <a:latin typeface="Calibri" panose="020F0502020204030204" pitchFamily="34" charset="0"/>
              </a:rPr>
              <a:t>au sort des dossiers analysés 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Analyse rapide (</a:t>
            </a:r>
            <a:r>
              <a:rPr lang="fr-FR" sz="2600" dirty="0">
                <a:latin typeface="Calibri" panose="020F0502020204030204" pitchFamily="34" charset="0"/>
              </a:rPr>
              <a:t>&lt; 5 </a:t>
            </a:r>
            <a:r>
              <a:rPr lang="fr-FR" sz="2600" dirty="0" smtClean="0">
                <a:latin typeface="Calibri" panose="020F0502020204030204" pitchFamily="34" charset="0"/>
              </a:rPr>
              <a:t>min par dossier) </a:t>
            </a:r>
            <a:r>
              <a:rPr lang="fr-FR" sz="2600" dirty="0">
                <a:latin typeface="Calibri" panose="020F0502020204030204" pitchFamily="34" charset="0"/>
              </a:rPr>
              <a:t>des dossiers uniquement à la recherche de « triggers »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Etude </a:t>
            </a:r>
            <a:r>
              <a:rPr lang="fr-FR" sz="2600" dirty="0">
                <a:latin typeface="Calibri" panose="020F0502020204030204" pitchFamily="34" charset="0"/>
              </a:rPr>
              <a:t>plus détaillée (&lt; </a:t>
            </a:r>
            <a:r>
              <a:rPr lang="fr-FR" sz="2600" dirty="0" smtClean="0">
                <a:latin typeface="Calibri" panose="020F0502020204030204" pitchFamily="34" charset="0"/>
              </a:rPr>
              <a:t>20 </a:t>
            </a:r>
            <a:r>
              <a:rPr lang="fr-FR" sz="2600" dirty="0">
                <a:latin typeface="Calibri" panose="020F0502020204030204" pitchFamily="34" charset="0"/>
              </a:rPr>
              <a:t>min par dossier) </a:t>
            </a:r>
            <a:r>
              <a:rPr lang="fr-FR" sz="2600" dirty="0" smtClean="0">
                <a:latin typeface="Calibri" panose="020F0502020204030204" pitchFamily="34" charset="0"/>
              </a:rPr>
              <a:t>               des </a:t>
            </a:r>
            <a:r>
              <a:rPr lang="fr-FR" sz="2600" dirty="0">
                <a:latin typeface="Calibri" panose="020F0502020204030204" pitchFamily="34" charset="0"/>
              </a:rPr>
              <a:t>dossiers « positifs » pour détecter un </a:t>
            </a:r>
            <a:r>
              <a:rPr lang="fr-FR" sz="2600" dirty="0" smtClean="0">
                <a:latin typeface="Calibri" panose="020F0502020204030204" pitchFamily="34" charset="0"/>
              </a:rPr>
              <a:t>possible </a:t>
            </a:r>
            <a:r>
              <a:rPr lang="fr-FR" sz="2600" dirty="0" err="1" smtClean="0">
                <a:latin typeface="Calibri" panose="020F0502020204030204" pitchFamily="34" charset="0"/>
              </a:rPr>
              <a:t>EvI</a:t>
            </a:r>
            <a:r>
              <a:rPr lang="fr-FR" sz="2600" dirty="0" smtClean="0">
                <a:latin typeface="Calibri" panose="020F0502020204030204" pitchFamily="34" charset="0"/>
              </a:rPr>
              <a:t> </a:t>
            </a:r>
            <a:r>
              <a:rPr lang="fr-FR" sz="2600" dirty="0">
                <a:latin typeface="Calibri" panose="020F0502020204030204" pitchFamily="34" charset="0"/>
              </a:rPr>
              <a:t>(</a:t>
            </a:r>
            <a:r>
              <a:rPr lang="fr-FR" sz="2600" dirty="0" smtClean="0">
                <a:latin typeface="Calibri" panose="020F0502020204030204" pitchFamily="34" charset="0"/>
              </a:rPr>
              <a:t>personnel médical)</a:t>
            </a:r>
            <a:endParaRPr lang="fr-FR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90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196752"/>
            <a:ext cx="7962088" cy="5483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sz="2600" dirty="0" smtClean="0">
                <a:latin typeface="Calibri" panose="020F0502020204030204" pitchFamily="34" charset="0"/>
              </a:rPr>
              <a:t>19 % </a:t>
            </a:r>
            <a:r>
              <a:rPr lang="fr-FR" sz="2600" dirty="0">
                <a:latin typeface="Calibri" panose="020F0502020204030204" pitchFamily="34" charset="0"/>
              </a:rPr>
              <a:t>des hospitalisations en unité de gériatrie liées à un effet indésirable médicamenteux (EIM</a:t>
            </a:r>
            <a:r>
              <a:rPr lang="fr-FR" sz="2600" dirty="0" smtClean="0">
                <a:latin typeface="Calibri" panose="020F0502020204030204" pitchFamily="34" charset="0"/>
              </a:rPr>
              <a:t>)</a:t>
            </a:r>
            <a:endParaRPr lang="fr-FR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sz="2600" dirty="0">
              <a:latin typeface="Calibri" panose="020F0502020204030204" pitchFamily="34" charset="0"/>
            </a:endParaRPr>
          </a:p>
          <a:p>
            <a:r>
              <a:rPr lang="fr-FR" sz="2600" dirty="0">
                <a:latin typeface="Calibri" panose="020F0502020204030204" pitchFamily="34" charset="0"/>
              </a:rPr>
              <a:t>Chutes et confusions : EIM fréquents et préoccupation des </a:t>
            </a:r>
            <a:r>
              <a:rPr lang="fr-FR" sz="2600" dirty="0" smtClean="0">
                <a:latin typeface="Calibri" panose="020F0502020204030204" pitchFamily="34" charset="0"/>
              </a:rPr>
              <a:t>gériatres</a:t>
            </a:r>
            <a:endParaRPr lang="fr-FR" sz="2600" dirty="0">
              <a:latin typeface="Calibri" panose="020F0502020204030204" pitchFamily="34" charset="0"/>
            </a:endParaRPr>
          </a:p>
          <a:p>
            <a:endParaRPr lang="fr-FR" sz="2600" dirty="0">
              <a:latin typeface="Calibri" panose="020F0502020204030204" pitchFamily="34" charset="0"/>
            </a:endParaRPr>
          </a:p>
          <a:p>
            <a:r>
              <a:rPr lang="fr-FR" sz="2600" dirty="0">
                <a:latin typeface="Calibri" panose="020F0502020204030204" pitchFamily="34" charset="0"/>
              </a:rPr>
              <a:t>Peu d’études utilisant la méthode des trigger </a:t>
            </a:r>
            <a:r>
              <a:rPr lang="fr-FR" sz="2600" dirty="0" err="1">
                <a:latin typeface="Calibri" panose="020F0502020204030204" pitchFamily="34" charset="0"/>
              </a:rPr>
              <a:t>tools</a:t>
            </a:r>
            <a:r>
              <a:rPr lang="fr-FR" sz="2600" dirty="0">
                <a:latin typeface="Calibri" panose="020F0502020204030204" pitchFamily="34" charset="0"/>
              </a:rPr>
              <a:t> menées chez les sujets âgés. Aucune ne teste son applicabilité.</a:t>
            </a:r>
          </a:p>
          <a:p>
            <a:endParaRPr lang="fr-FR" sz="2600" dirty="0">
              <a:latin typeface="Calibri" panose="020F050202020403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941-03A8-497F-9F33-1D09EE386C9A}" type="slidenum">
              <a:rPr lang="fr-FR" smtClean="0"/>
              <a:t>3</a:t>
            </a:fld>
            <a:endParaRPr lang="fr-FR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Calibri" panose="020F0502020204030204" pitchFamily="34" charset="0"/>
              </a:rPr>
              <a:t>Contexte</a:t>
            </a:r>
            <a:endParaRPr lang="fr-FR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56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latin typeface="Calibri" panose="020F0502020204030204" pitchFamily="34" charset="0"/>
              </a:rPr>
              <a:t>Utilisation de la méthode au CHU de Rennes</a:t>
            </a:r>
            <a:endParaRPr lang="fr-FR" sz="3200" dirty="0">
              <a:latin typeface="Calibri" panose="020F050202020403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22920" y="1816224"/>
            <a:ext cx="7797552" cy="4925144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Cas </a:t>
            </a:r>
            <a:r>
              <a:rPr lang="fr-FR" sz="2600" dirty="0">
                <a:latin typeface="Calibri" panose="020F0502020204030204" pitchFamily="34" charset="0"/>
              </a:rPr>
              <a:t>d’usage pour évaluer l’applicabilité de la méthode au CHU de </a:t>
            </a:r>
            <a:r>
              <a:rPr lang="fr-FR" sz="2600" dirty="0" smtClean="0">
                <a:latin typeface="Calibri" panose="020F0502020204030204" pitchFamily="34" charset="0"/>
              </a:rPr>
              <a:t>Rennes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Service </a:t>
            </a:r>
            <a:r>
              <a:rPr lang="fr-FR" sz="2600" dirty="0">
                <a:latin typeface="Calibri" panose="020F0502020204030204" pitchFamily="34" charset="0"/>
              </a:rPr>
              <a:t>concerné : UF de gériatrie </a:t>
            </a:r>
            <a:r>
              <a:rPr lang="fr-FR" sz="2600" dirty="0" smtClean="0">
                <a:latin typeface="Calibri" panose="020F0502020204030204" pitchFamily="34" charset="0"/>
              </a:rPr>
              <a:t>aiguë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Triggers </a:t>
            </a:r>
            <a:r>
              <a:rPr lang="fr-FR" sz="2600" dirty="0">
                <a:latin typeface="Calibri" panose="020F0502020204030204" pitchFamily="34" charset="0"/>
              </a:rPr>
              <a:t>choisis : « chute » et « confusion </a:t>
            </a:r>
            <a:r>
              <a:rPr lang="fr-FR" sz="2600" dirty="0" smtClean="0">
                <a:latin typeface="Calibri" panose="020F0502020204030204" pitchFamily="34" charset="0"/>
              </a:rPr>
              <a:t>»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Période </a:t>
            </a:r>
            <a:r>
              <a:rPr lang="fr-FR" sz="2600" dirty="0">
                <a:latin typeface="Calibri" panose="020F0502020204030204" pitchFamily="34" charset="0"/>
              </a:rPr>
              <a:t>: année </a:t>
            </a:r>
            <a:r>
              <a:rPr lang="fr-FR" sz="2600" dirty="0" smtClean="0">
                <a:latin typeface="Calibri" panose="020F0502020204030204" pitchFamily="34" charset="0"/>
              </a:rPr>
              <a:t>2018</a:t>
            </a:r>
          </a:p>
          <a:p>
            <a:pPr>
              <a:spcBef>
                <a:spcPts val="1800"/>
              </a:spcBef>
            </a:pPr>
            <a:r>
              <a:rPr lang="fr-FR" sz="2600" dirty="0" smtClean="0">
                <a:latin typeface="Calibri" panose="020F0502020204030204" pitchFamily="34" charset="0"/>
              </a:rPr>
              <a:t>Tirage </a:t>
            </a:r>
            <a:r>
              <a:rPr lang="fr-FR" sz="2600" dirty="0">
                <a:latin typeface="Calibri" panose="020F0502020204030204" pitchFamily="34" charset="0"/>
              </a:rPr>
              <a:t>au sort : </a:t>
            </a:r>
            <a:r>
              <a:rPr lang="fr-FR" sz="2600" dirty="0" smtClean="0">
                <a:latin typeface="Calibri" panose="020F0502020204030204" pitchFamily="34" charset="0"/>
              </a:rPr>
              <a:t>30 </a:t>
            </a:r>
            <a:r>
              <a:rPr lang="fr-FR" sz="2600" dirty="0">
                <a:latin typeface="Calibri" panose="020F0502020204030204" pitchFamily="34" charset="0"/>
              </a:rPr>
              <a:t>dossiers/mois</a:t>
            </a:r>
          </a:p>
        </p:txBody>
      </p:sp>
    </p:spTree>
    <p:extLst>
      <p:ext uri="{BB962C8B-B14F-4D97-AF65-F5344CB8AC3E}">
        <p14:creationId xmlns:p14="http://schemas.microsoft.com/office/powerpoint/2010/main" val="366872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616" y="548680"/>
            <a:ext cx="7818072" cy="5699720"/>
          </a:xfrm>
        </p:spPr>
        <p:txBody>
          <a:bodyPr>
            <a:normAutofit/>
          </a:bodyPr>
          <a:lstStyle/>
          <a:p>
            <a:pPr>
              <a:buFont typeface="Wingdings"/>
              <a:buChar char="à"/>
            </a:pPr>
            <a:endParaRPr lang="fr-FR" sz="2400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fr-FR" sz="2400" b="1" dirty="0" smtClean="0">
                <a:latin typeface="Calibri" panose="020F0502020204030204" pitchFamily="34" charset="0"/>
              </a:rPr>
              <a:t>Objectif principal :</a:t>
            </a:r>
          </a:p>
          <a:p>
            <a:pPr marL="82296" indent="0">
              <a:buNone/>
            </a:pPr>
            <a:r>
              <a:rPr lang="fr-FR" sz="2400" dirty="0" smtClean="0">
                <a:latin typeface="Calibri" panose="020F0502020204030204" pitchFamily="34" charset="0"/>
              </a:rPr>
              <a:t>Comparaison </a:t>
            </a:r>
            <a:r>
              <a:rPr lang="fr-FR" sz="2400" dirty="0">
                <a:latin typeface="Calibri" panose="020F0502020204030204" pitchFamily="34" charset="0"/>
              </a:rPr>
              <a:t>du pourcentage de dossiers avec trigger positif dont le </a:t>
            </a:r>
            <a:r>
              <a:rPr lang="fr-FR" sz="2400" b="1" dirty="0">
                <a:latin typeface="Calibri" panose="020F0502020204030204" pitchFamily="34" charset="0"/>
              </a:rPr>
              <a:t>temps de lecture approfondie permettant de relier ou non le trigger à un EIM </a:t>
            </a:r>
            <a:r>
              <a:rPr lang="fr-FR" sz="2400" dirty="0">
                <a:latin typeface="Calibri" panose="020F0502020204030204" pitchFamily="34" charset="0"/>
              </a:rPr>
              <a:t>est inférieur à 20 minutes, au seuil théorique de 50 % via un test Z</a:t>
            </a:r>
            <a:r>
              <a:rPr lang="fr-FR" sz="2400" dirty="0" smtClean="0">
                <a:latin typeface="Calibri" panose="020F0502020204030204" pitchFamily="34" charset="0"/>
              </a:rPr>
              <a:t>.</a:t>
            </a:r>
          </a:p>
          <a:p>
            <a:pPr marL="82296" indent="0">
              <a:buNone/>
            </a:pPr>
            <a:endParaRPr lang="fr-FR" sz="2400" dirty="0" smtClean="0">
              <a:latin typeface="Calibri" panose="020F0502020204030204" pitchFamily="34" charset="0"/>
            </a:endParaRPr>
          </a:p>
          <a:p>
            <a:pPr marL="82296" indent="0">
              <a:buNone/>
            </a:pPr>
            <a:r>
              <a:rPr lang="fr-FR" sz="2400" b="1" dirty="0" smtClean="0">
                <a:latin typeface="Calibri" panose="020F0502020204030204" pitchFamily="34" charset="0"/>
              </a:rPr>
              <a:t>Objectifs secondaires </a:t>
            </a:r>
            <a:r>
              <a:rPr lang="fr-FR" sz="2400" b="1" dirty="0">
                <a:latin typeface="Calibri" panose="020F0502020204030204" pitchFamily="34" charset="0"/>
              </a:rPr>
              <a:t>: </a:t>
            </a:r>
          </a:p>
          <a:p>
            <a:pPr>
              <a:buFontTx/>
              <a:buChar char="-"/>
            </a:pPr>
            <a:r>
              <a:rPr lang="fr-FR" sz="2400" dirty="0" smtClean="0">
                <a:latin typeface="Calibri" panose="020F0502020204030204" pitchFamily="34" charset="0"/>
              </a:rPr>
              <a:t>VPP</a:t>
            </a:r>
            <a:r>
              <a:rPr lang="fr-FR" sz="2400" dirty="0">
                <a:latin typeface="Calibri" panose="020F0502020204030204" pitchFamily="34" charset="0"/>
              </a:rPr>
              <a:t>, prévalence et incidence pour tester la performance de la méthode</a:t>
            </a:r>
          </a:p>
          <a:p>
            <a:pPr>
              <a:buFontTx/>
              <a:buChar char="-"/>
            </a:pPr>
            <a:r>
              <a:rPr lang="fr-FR" sz="2400" dirty="0">
                <a:latin typeface="Calibri" panose="020F0502020204030204" pitchFamily="34" charset="0"/>
              </a:rPr>
              <a:t>Analyse de pharmacovigilance (imputabilité, </a:t>
            </a:r>
            <a:r>
              <a:rPr lang="fr-FR" sz="2400" dirty="0" err="1">
                <a:latin typeface="Calibri" panose="020F0502020204030204" pitchFamily="34" charset="0"/>
              </a:rPr>
              <a:t>évitabilité</a:t>
            </a:r>
            <a:r>
              <a:rPr lang="fr-FR" sz="2400" dirty="0">
                <a:latin typeface="Calibri" panose="020F0502020204030204" pitchFamily="34" charset="0"/>
              </a:rPr>
              <a:t>, classes pharmacologiques)</a:t>
            </a:r>
          </a:p>
          <a:p>
            <a:pPr>
              <a:buFont typeface="Wingdings"/>
              <a:buChar char="à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675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 rotWithShape="1">
          <a:blip r:embed="rId3"/>
          <a:srcRect l="43219" r="8599" b="3334"/>
          <a:stretch/>
        </p:blipFill>
        <p:spPr bwMode="auto">
          <a:xfrm>
            <a:off x="1763688" y="260648"/>
            <a:ext cx="5832648" cy="64087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79712" y="260648"/>
            <a:ext cx="3600400" cy="108012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58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A8941-03A8-497F-9F33-1D09EE386C9A}" type="slidenum">
              <a:rPr lang="fr-FR" smtClean="0"/>
              <a:t>7</a:t>
            </a:fld>
            <a:endParaRPr lang="fr-FR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755576" y="2276872"/>
            <a:ext cx="3466728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  <a:p>
            <a:endParaRPr lang="fr-FR"/>
          </a:p>
          <a:p>
            <a:endParaRPr lang="fr-FR"/>
          </a:p>
          <a:p>
            <a:endParaRPr lang="fr-FR" dirty="0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1043608" y="620688"/>
            <a:ext cx="8100392" cy="56886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200" b="1" dirty="0">
                <a:latin typeface="Calibri" panose="020F0502020204030204" pitchFamily="34" charset="0"/>
              </a:rPr>
              <a:t>Critères d’inclusion :</a:t>
            </a:r>
            <a:r>
              <a:rPr lang="fr-FR" sz="2200" dirty="0">
                <a:latin typeface="Calibri" panose="020F0502020204030204" pitchFamily="34" charset="0"/>
              </a:rPr>
              <a:t> </a:t>
            </a:r>
          </a:p>
          <a:p>
            <a:pPr lvl="0">
              <a:buClr>
                <a:srgbClr val="00B050"/>
              </a:buClr>
            </a:pPr>
            <a:r>
              <a:rPr lang="fr-FR" sz="2200" dirty="0">
                <a:latin typeface="Calibri" panose="020F0502020204030204" pitchFamily="34" charset="0"/>
              </a:rPr>
              <a:t>Patients admis dans </a:t>
            </a:r>
            <a:r>
              <a:rPr lang="fr-FR" sz="2200" dirty="0" smtClean="0">
                <a:latin typeface="Calibri" panose="020F0502020204030204" pitchFamily="34" charset="0"/>
              </a:rPr>
              <a:t>l’UF de </a:t>
            </a:r>
            <a:r>
              <a:rPr lang="fr-FR" sz="2200" dirty="0">
                <a:latin typeface="Calibri" panose="020F0502020204030204" pitchFamily="34" charset="0"/>
              </a:rPr>
              <a:t>gériatrie </a:t>
            </a:r>
            <a:r>
              <a:rPr lang="fr-FR" sz="2200" dirty="0" smtClean="0">
                <a:latin typeface="Calibri" panose="020F0502020204030204" pitchFamily="34" charset="0"/>
              </a:rPr>
              <a:t>aiguë</a:t>
            </a:r>
          </a:p>
          <a:p>
            <a:pPr lvl="0">
              <a:buClr>
                <a:srgbClr val="00B050"/>
              </a:buClr>
            </a:pPr>
            <a:r>
              <a:rPr lang="fr-FR" sz="2200" dirty="0" smtClean="0">
                <a:latin typeface="Calibri" panose="020F0502020204030204" pitchFamily="34" charset="0"/>
              </a:rPr>
              <a:t>Patients </a:t>
            </a:r>
            <a:r>
              <a:rPr lang="fr-FR" sz="2200" dirty="0">
                <a:latin typeface="Calibri" panose="020F0502020204030204" pitchFamily="34" charset="0"/>
              </a:rPr>
              <a:t>d’âge ≥ 65 </a:t>
            </a:r>
            <a:r>
              <a:rPr lang="fr-FR" sz="2200" dirty="0" smtClean="0">
                <a:latin typeface="Calibri" panose="020F0502020204030204" pitchFamily="34" charset="0"/>
              </a:rPr>
              <a:t>ans</a:t>
            </a:r>
          </a:p>
          <a:p>
            <a:pPr lvl="0">
              <a:buClr>
                <a:srgbClr val="00B050"/>
              </a:buClr>
            </a:pPr>
            <a:r>
              <a:rPr lang="fr-FR" sz="2200" dirty="0">
                <a:latin typeface="Calibri" panose="020F0502020204030204" pitchFamily="34" charset="0"/>
              </a:rPr>
              <a:t>S</a:t>
            </a:r>
            <a:r>
              <a:rPr lang="fr-FR" sz="2200" dirty="0" smtClean="0">
                <a:latin typeface="Calibri" panose="020F0502020204030204" pitchFamily="34" charset="0"/>
              </a:rPr>
              <a:t>éjour </a:t>
            </a:r>
            <a:r>
              <a:rPr lang="fr-FR" sz="2200" dirty="0">
                <a:latin typeface="Calibri" panose="020F0502020204030204" pitchFamily="34" charset="0"/>
              </a:rPr>
              <a:t>hospitalier clôturé au cours de l’année </a:t>
            </a:r>
            <a:r>
              <a:rPr lang="fr-FR" sz="2200" dirty="0" smtClean="0">
                <a:latin typeface="Calibri" panose="020F0502020204030204" pitchFamily="34" charset="0"/>
              </a:rPr>
              <a:t>2018</a:t>
            </a:r>
          </a:p>
          <a:p>
            <a:pPr lvl="0">
              <a:buClr>
                <a:srgbClr val="00B050"/>
              </a:buClr>
            </a:pPr>
            <a:r>
              <a:rPr lang="fr-FR" sz="2200" dirty="0" smtClean="0">
                <a:latin typeface="Calibri" panose="020F0502020204030204" pitchFamily="34" charset="0"/>
              </a:rPr>
              <a:t>Pour </a:t>
            </a:r>
            <a:r>
              <a:rPr lang="fr-FR" sz="2200" dirty="0">
                <a:latin typeface="Calibri" panose="020F0502020204030204" pitchFamily="34" charset="0"/>
              </a:rPr>
              <a:t>les patients hospitalisés plusieurs fois au cours de l’année 2018, première hospitalisation prise en compte </a:t>
            </a:r>
            <a:r>
              <a:rPr lang="fr-FR" sz="2200" dirty="0" smtClean="0">
                <a:latin typeface="Calibri" panose="020F0502020204030204" pitchFamily="34" charset="0"/>
              </a:rPr>
              <a:t>uniquement</a:t>
            </a:r>
          </a:p>
          <a:p>
            <a:pPr lvl="0">
              <a:buClr>
                <a:srgbClr val="00B050"/>
              </a:buClr>
            </a:pPr>
            <a:endParaRPr lang="fr-FR" sz="2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sz="2200" b="1" dirty="0">
                <a:latin typeface="Calibri" panose="020F0502020204030204" pitchFamily="34" charset="0"/>
              </a:rPr>
              <a:t>Critères d’exclusion :</a:t>
            </a:r>
            <a:r>
              <a:rPr lang="fr-FR" sz="2200" dirty="0">
                <a:latin typeface="Calibri" panose="020F0502020204030204" pitchFamily="34" charset="0"/>
              </a:rPr>
              <a:t> </a:t>
            </a:r>
          </a:p>
          <a:p>
            <a:pPr lvl="0">
              <a:buClr>
                <a:srgbClr val="FF0000"/>
              </a:buClr>
            </a:pPr>
            <a:r>
              <a:rPr lang="fr-FR" sz="2200" dirty="0">
                <a:latin typeface="Calibri" panose="020F0502020204030204" pitchFamily="34" charset="0"/>
              </a:rPr>
              <a:t>Patients hébergés temporairement en unité de gériatrie faute de place dans un service de </a:t>
            </a:r>
            <a:r>
              <a:rPr lang="fr-FR" sz="2200" dirty="0" smtClean="0">
                <a:latin typeface="Calibri" panose="020F0502020204030204" pitchFamily="34" charset="0"/>
              </a:rPr>
              <a:t>soins </a:t>
            </a:r>
            <a:r>
              <a:rPr lang="fr-FR" sz="2200" dirty="0">
                <a:latin typeface="Calibri" panose="020F0502020204030204" pitchFamily="34" charset="0"/>
              </a:rPr>
              <a:t>spécifique</a:t>
            </a:r>
          </a:p>
          <a:p>
            <a:pPr lvl="0">
              <a:buClr>
                <a:srgbClr val="FF0000"/>
              </a:buClr>
            </a:pPr>
            <a:r>
              <a:rPr lang="fr-FR" sz="2200" dirty="0">
                <a:latin typeface="Calibri" panose="020F0502020204030204" pitchFamily="34" charset="0"/>
              </a:rPr>
              <a:t>Durée de séjour en gériatrie aiguë &lt; 48h</a:t>
            </a:r>
          </a:p>
          <a:p>
            <a:pPr lvl="0">
              <a:buClr>
                <a:srgbClr val="FF0000"/>
              </a:buClr>
            </a:pPr>
            <a:r>
              <a:rPr lang="fr-FR" sz="2200" dirty="0">
                <a:latin typeface="Calibri" panose="020F0502020204030204" pitchFamily="34" charset="0"/>
              </a:rPr>
              <a:t>Dossier incomplet (compte-rendu d’hospitalisation non disponible)</a:t>
            </a:r>
          </a:p>
          <a:p>
            <a:pPr marL="0" lvl="0" indent="0">
              <a:buClr>
                <a:srgbClr val="00B050"/>
              </a:buClr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70474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347"/>
            <a:ext cx="5076056" cy="6672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685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5" t="43509"/>
          <a:stretch/>
        </p:blipFill>
        <p:spPr bwMode="auto">
          <a:xfrm>
            <a:off x="1249680" y="416560"/>
            <a:ext cx="7930832" cy="6015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563888" y="404376"/>
            <a:ext cx="5040560" cy="108040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563888" y="1628800"/>
            <a:ext cx="5472608" cy="25922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35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116</TotalTime>
  <Words>485</Words>
  <Application>Microsoft Office PowerPoint</Application>
  <PresentationFormat>Affichage à l'écran (4:3)</PresentationFormat>
  <Paragraphs>130</Paragraphs>
  <Slides>18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Solstice</vt:lpstr>
      <vt:lpstr>Détection des effets indésirables médicamenteux en gériatrie : résultats de l’expérimentation des Triggers Tools au CHU de Rennes</vt:lpstr>
      <vt:lpstr>Méthode des « trigger tools » </vt:lpstr>
      <vt:lpstr>Contexte</vt:lpstr>
      <vt:lpstr>Utilisation de la méthode au CHU de Rennes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Résultats </vt:lpstr>
      <vt:lpstr>Résultats </vt:lpstr>
      <vt:lpstr>Présentation PowerPoint</vt:lpstr>
      <vt:lpstr>Classes ATC des médicaments suspects dans les confusions</vt:lpstr>
      <vt:lpstr>Résultats </vt:lpstr>
      <vt:lpstr>Discussion </vt:lpstr>
      <vt:lpstr>Messages clés</vt:lpstr>
      <vt:lpstr>Merci pour votre attention</vt:lpstr>
      <vt:lpstr>Remerciements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Détection des effets indésirables  en gériatrie : résultats de l’expérimentation des Triggers Tools au CHU de Rennes</dc:title>
  <dc:creator>OSMONT NICOLET Marie-noelle</dc:creator>
  <cp:lastModifiedBy>Mélanie CHACOU</cp:lastModifiedBy>
  <cp:revision>18</cp:revision>
  <dcterms:created xsi:type="dcterms:W3CDTF">2019-11-07T13:12:08Z</dcterms:created>
  <dcterms:modified xsi:type="dcterms:W3CDTF">2019-11-08T17:26:46Z</dcterms:modified>
</cp:coreProperties>
</file>