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74" r:id="rId2"/>
    <p:sldId id="392" r:id="rId3"/>
    <p:sldId id="350" r:id="rId4"/>
    <p:sldId id="399" r:id="rId5"/>
    <p:sldId id="380" r:id="rId6"/>
    <p:sldId id="373" r:id="rId7"/>
    <p:sldId id="395" r:id="rId8"/>
    <p:sldId id="396" r:id="rId9"/>
    <p:sldId id="397" r:id="rId10"/>
    <p:sldId id="358" r:id="rId11"/>
    <p:sldId id="359" r:id="rId12"/>
    <p:sldId id="351" r:id="rId13"/>
    <p:sldId id="352" r:id="rId14"/>
    <p:sldId id="360" r:id="rId15"/>
    <p:sldId id="393" r:id="rId16"/>
    <p:sldId id="384" r:id="rId17"/>
    <p:sldId id="387" r:id="rId18"/>
    <p:sldId id="368" r:id="rId19"/>
    <p:sldId id="369" r:id="rId20"/>
    <p:sldId id="370" r:id="rId21"/>
    <p:sldId id="388" r:id="rId22"/>
    <p:sldId id="371" r:id="rId23"/>
    <p:sldId id="389" r:id="rId24"/>
    <p:sldId id="390" r:id="rId25"/>
    <p:sldId id="391"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610" autoAdjust="0"/>
    <p:restoredTop sz="86307" autoAdjust="0"/>
  </p:normalViewPr>
  <p:slideViewPr>
    <p:cSldViewPr>
      <p:cViewPr varScale="1">
        <p:scale>
          <a:sx n="52" d="100"/>
          <a:sy n="52" d="100"/>
        </p:scale>
        <p:origin x="595" y="29"/>
      </p:cViewPr>
      <p:guideLst>
        <p:guide orient="horz" pos="2160"/>
        <p:guide pos="2880"/>
      </p:guideLst>
    </p:cSldViewPr>
  </p:slideViewPr>
  <p:outlineViewPr>
    <p:cViewPr>
      <p:scale>
        <a:sx n="33" d="100"/>
        <a:sy n="33" d="100"/>
      </p:scale>
      <p:origin x="0" y="-326"/>
    </p:cViewPr>
  </p:outlineViewPr>
  <p:notesTextViewPr>
    <p:cViewPr>
      <p:scale>
        <a:sx n="1" d="1"/>
        <a:sy n="1" d="1"/>
      </p:scale>
      <p:origin x="0" y="0"/>
    </p:cViewPr>
  </p:notesTextViewPr>
  <p:sorterViewPr>
    <p:cViewPr>
      <p:scale>
        <a:sx n="71" d="100"/>
        <a:sy n="71" d="100"/>
      </p:scale>
      <p:origin x="0" y="0"/>
    </p:cViewPr>
  </p:sorterViewPr>
  <p:notesViewPr>
    <p:cSldViewPr>
      <p:cViewPr varScale="1">
        <p:scale>
          <a:sx n="74" d="100"/>
          <a:sy n="74" d="100"/>
        </p:scale>
        <p:origin x="-217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4FDF3B0-1ACC-4340-A59C-EFA3CAB9B015}" type="datetimeFigureOut">
              <a:rPr lang="fr-FR" smtClean="0"/>
              <a:pPr/>
              <a:t>08/11/2019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4CAD78E-F807-4447-86B7-CE2EAC1F40A2}" type="slidenum">
              <a:rPr lang="fr-FR" smtClean="0"/>
              <a:pPr/>
              <a:t>‹N°›</a:t>
            </a:fld>
            <a:endParaRPr lang="fr-FR"/>
          </a:p>
        </p:txBody>
      </p:sp>
    </p:spTree>
    <p:extLst>
      <p:ext uri="{BB962C8B-B14F-4D97-AF65-F5344CB8AC3E}">
        <p14:creationId xmlns:p14="http://schemas.microsoft.com/office/powerpoint/2010/main" val="1975274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098A49E-454E-4C36-9151-5337BAC0023A}" type="datetimeFigureOut">
              <a:rPr lang="fr-FR" smtClean="0"/>
              <a:pPr/>
              <a:t>08/11/2019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FA42388-ED85-45AB-9744-2C51BC2B755A}" type="slidenum">
              <a:rPr lang="fr-FR" smtClean="0"/>
              <a:pPr/>
              <a:t>‹N°›</a:t>
            </a:fld>
            <a:endParaRPr lang="fr-FR"/>
          </a:p>
        </p:txBody>
      </p:sp>
    </p:spTree>
    <p:extLst>
      <p:ext uri="{BB962C8B-B14F-4D97-AF65-F5344CB8AC3E}">
        <p14:creationId xmlns:p14="http://schemas.microsoft.com/office/powerpoint/2010/main" val="361485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smtClean="0"/>
              <a:t>La pta à vocation à intégrer les réseaux ?</a:t>
            </a:r>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506413" indent="-195263">
              <a:spcBef>
                <a:spcPct val="30000"/>
              </a:spcBef>
              <a:defRPr sz="1200">
                <a:solidFill>
                  <a:schemeClr val="tx1"/>
                </a:solidFill>
                <a:latin typeface="Calibri" panose="020F0502020204030204" pitchFamily="34" charset="0"/>
              </a:defRPr>
            </a:lvl2pPr>
            <a:lvl3pPr marL="781050" indent="-155575">
              <a:spcBef>
                <a:spcPct val="30000"/>
              </a:spcBef>
              <a:defRPr sz="1200">
                <a:solidFill>
                  <a:schemeClr val="tx1"/>
                </a:solidFill>
                <a:latin typeface="Calibri" panose="020F0502020204030204" pitchFamily="34" charset="0"/>
              </a:defRPr>
            </a:lvl3pPr>
            <a:lvl4pPr marL="1092200" indent="-155575">
              <a:spcBef>
                <a:spcPct val="30000"/>
              </a:spcBef>
              <a:defRPr sz="1200">
                <a:solidFill>
                  <a:schemeClr val="tx1"/>
                </a:solidFill>
                <a:latin typeface="Calibri" panose="020F0502020204030204" pitchFamily="34" charset="0"/>
              </a:defRPr>
            </a:lvl4pPr>
            <a:lvl5pPr marL="1404938" indent="-155575">
              <a:spcBef>
                <a:spcPct val="30000"/>
              </a:spcBef>
              <a:defRPr sz="1200">
                <a:solidFill>
                  <a:schemeClr val="tx1"/>
                </a:solidFill>
                <a:latin typeface="Calibri" panose="020F0502020204030204" pitchFamily="34" charset="0"/>
              </a:defRPr>
            </a:lvl5pPr>
            <a:lvl6pPr marL="1862138" indent="-155575" eaLnBrk="0" fontAlgn="base" hangingPunct="0">
              <a:spcBef>
                <a:spcPct val="30000"/>
              </a:spcBef>
              <a:spcAft>
                <a:spcPct val="0"/>
              </a:spcAft>
              <a:defRPr sz="1200">
                <a:solidFill>
                  <a:schemeClr val="tx1"/>
                </a:solidFill>
                <a:latin typeface="Calibri" panose="020F0502020204030204" pitchFamily="34" charset="0"/>
              </a:defRPr>
            </a:lvl6pPr>
            <a:lvl7pPr marL="2319338" indent="-155575" eaLnBrk="0" fontAlgn="base" hangingPunct="0">
              <a:spcBef>
                <a:spcPct val="30000"/>
              </a:spcBef>
              <a:spcAft>
                <a:spcPct val="0"/>
              </a:spcAft>
              <a:defRPr sz="1200">
                <a:solidFill>
                  <a:schemeClr val="tx1"/>
                </a:solidFill>
                <a:latin typeface="Calibri" panose="020F0502020204030204" pitchFamily="34" charset="0"/>
              </a:defRPr>
            </a:lvl7pPr>
            <a:lvl8pPr marL="2776538" indent="-155575" eaLnBrk="0" fontAlgn="base" hangingPunct="0">
              <a:spcBef>
                <a:spcPct val="30000"/>
              </a:spcBef>
              <a:spcAft>
                <a:spcPct val="0"/>
              </a:spcAft>
              <a:defRPr sz="1200">
                <a:solidFill>
                  <a:schemeClr val="tx1"/>
                </a:solidFill>
                <a:latin typeface="Calibri" panose="020F0502020204030204" pitchFamily="34" charset="0"/>
              </a:defRPr>
            </a:lvl8pPr>
            <a:lvl9pPr marL="3233738" indent="-1555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C0F220-D718-4125-8B58-0B67166E02A3}" type="slidenum">
              <a:rPr lang="fr-FR" altLang="fr-FR">
                <a:solidFill>
                  <a:srgbClr val="000000"/>
                </a:solidFill>
                <a:cs typeface="Arial" panose="020B0604020202020204" pitchFamily="34" charset="0"/>
              </a:rPr>
              <a:pPr>
                <a:spcBef>
                  <a:spcPct val="0"/>
                </a:spcBef>
              </a:pPr>
              <a:t>6</a:t>
            </a:fld>
            <a:endParaRPr lang="fr-FR" altLang="fr-FR" dirty="0">
              <a:solidFill>
                <a:srgbClr val="000000"/>
              </a:solidFill>
              <a:cs typeface="Arial" panose="020B0604020202020204" pitchFamily="34" charset="0"/>
            </a:endParaRPr>
          </a:p>
        </p:txBody>
      </p:sp>
    </p:spTree>
    <p:extLst>
      <p:ext uri="{BB962C8B-B14F-4D97-AF65-F5344CB8AC3E}">
        <p14:creationId xmlns:p14="http://schemas.microsoft.com/office/powerpoint/2010/main" val="15308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9DC45E-046A-794F-B563-D9481B49AB4E}" type="slidenum">
              <a:rPr lang="fr-FR" smtClean="0"/>
              <a:t>18</a:t>
            </a:fld>
            <a:endParaRPr lang="fr-FR"/>
          </a:p>
        </p:txBody>
      </p:sp>
    </p:spTree>
    <p:extLst>
      <p:ext uri="{BB962C8B-B14F-4D97-AF65-F5344CB8AC3E}">
        <p14:creationId xmlns:p14="http://schemas.microsoft.com/office/powerpoint/2010/main" val="2518939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083" name="Picture 11" descr="ARS-TERRITOIRE GRAPHIQUE"/>
          <p:cNvPicPr>
            <a:picLocks noChangeAspect="1" noChangeArrowheads="1"/>
          </p:cNvPicPr>
          <p:nvPr userDrawn="1"/>
        </p:nvPicPr>
        <p:blipFill>
          <a:blip r:embed="rId2" cstate="print"/>
          <a:srcRect/>
          <a:stretch>
            <a:fillRect/>
          </a:stretch>
        </p:blipFill>
        <p:spPr bwMode="auto">
          <a:xfrm>
            <a:off x="0" y="354013"/>
            <a:ext cx="9144000" cy="381000"/>
          </a:xfrm>
          <a:prstGeom prst="rect">
            <a:avLst/>
          </a:prstGeom>
          <a:noFill/>
        </p:spPr>
      </p:pic>
      <p:sp>
        <p:nvSpPr>
          <p:cNvPr id="3074" name="Rectangle 2"/>
          <p:cNvSpPr>
            <a:spLocks noGrp="1" noChangeArrowheads="1"/>
          </p:cNvSpPr>
          <p:nvPr>
            <p:ph type="ctrTitle"/>
          </p:nvPr>
        </p:nvSpPr>
        <p:spPr>
          <a:xfrm>
            <a:off x="3397251" y="2874963"/>
            <a:ext cx="5213350" cy="1143000"/>
          </a:xfrm>
        </p:spPr>
        <p:txBody>
          <a:bodyPr/>
          <a:lstStyle>
            <a:lvl1pPr marL="0" indent="0">
              <a:buFontTx/>
              <a:buNone/>
              <a:defRPr>
                <a:solidFill>
                  <a:srgbClr val="002395"/>
                </a:solidFill>
              </a:defRPr>
            </a:lvl1pPr>
          </a:lstStyle>
          <a:p>
            <a:r>
              <a:rPr lang="fr-FR" dirty="0"/>
              <a:t>Modifiez le style du titre</a:t>
            </a:r>
          </a:p>
        </p:txBody>
      </p:sp>
      <p:sp>
        <p:nvSpPr>
          <p:cNvPr id="3075" name="Rectangle 3"/>
          <p:cNvSpPr>
            <a:spLocks noGrp="1" noChangeArrowheads="1"/>
          </p:cNvSpPr>
          <p:nvPr>
            <p:ph type="subTitle" idx="1"/>
          </p:nvPr>
        </p:nvSpPr>
        <p:spPr>
          <a:xfrm>
            <a:off x="3413126" y="4165600"/>
            <a:ext cx="5197475" cy="1752600"/>
          </a:xfrm>
        </p:spPr>
        <p:txBody>
          <a:bodyPr/>
          <a:lstStyle>
            <a:lvl1pPr marL="0" indent="0">
              <a:buFontTx/>
              <a:buNone/>
              <a:defRPr>
                <a:solidFill>
                  <a:srgbClr val="7AB800"/>
                </a:solidFill>
              </a:defRPr>
            </a:lvl1pPr>
          </a:lstStyle>
          <a:p>
            <a:r>
              <a:rPr lang="fr-FR"/>
              <a:t>Modifiez le style des sous-titres du masque</a:t>
            </a:r>
          </a:p>
        </p:txBody>
      </p:sp>
      <p:pic>
        <p:nvPicPr>
          <p:cNvPr id="3096" name="Picture 24" descr="ARS_LOGOS_bretagne"/>
          <p:cNvPicPr>
            <a:picLocks noChangeAspect="1" noChangeArrowheads="1"/>
          </p:cNvPicPr>
          <p:nvPr userDrawn="1"/>
        </p:nvPicPr>
        <p:blipFill>
          <a:blip r:embed="rId3" cstate="print"/>
          <a:srcRect/>
          <a:stretch>
            <a:fillRect/>
          </a:stretch>
        </p:blipFill>
        <p:spPr bwMode="auto">
          <a:xfrm>
            <a:off x="323850" y="836614"/>
            <a:ext cx="2160588" cy="1247775"/>
          </a:xfrm>
          <a:prstGeom prst="rect">
            <a:avLst/>
          </a:prstGeom>
          <a:noFill/>
        </p:spPr>
      </p:pic>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28948" y="93409"/>
            <a:ext cx="1941576" cy="902208"/>
          </a:xfrm>
          <a:prstGeom prst="rect">
            <a:avLst/>
          </a:prstGeom>
        </p:spPr>
      </p:pic>
    </p:spTree>
    <p:extLst>
      <p:ext uri="{BB962C8B-B14F-4D97-AF65-F5344CB8AC3E}">
        <p14:creationId xmlns:p14="http://schemas.microsoft.com/office/powerpoint/2010/main" val="1839186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423858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4401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19850" y="220663"/>
            <a:ext cx="2038350" cy="54419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04800" y="220663"/>
            <a:ext cx="5962650" cy="54419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694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callaire">
    <p:bg>
      <p:bgPr>
        <a:solidFill>
          <a:schemeClr val="tx1"/>
        </a:solidFill>
        <a:effectLst/>
      </p:bgPr>
    </p:bg>
    <p:spTree>
      <p:nvGrpSpPr>
        <p:cNvPr id="1" name=""/>
        <p:cNvGrpSpPr/>
        <p:nvPr/>
      </p:nvGrpSpPr>
      <p:grpSpPr>
        <a:xfrm>
          <a:off x="0" y="0"/>
          <a:ext cx="0" cy="0"/>
          <a:chOff x="0" y="0"/>
          <a:chExt cx="0" cy="0"/>
        </a:xfrm>
      </p:grpSpPr>
      <p:sp>
        <p:nvSpPr>
          <p:cNvPr id="20" name="Rectangle avec coin diagonal arrondi 19"/>
          <p:cNvSpPr/>
          <p:nvPr userDrawn="1"/>
        </p:nvSpPr>
        <p:spPr>
          <a:xfrm>
            <a:off x="120799" y="137078"/>
            <a:ext cx="8902407" cy="6583851"/>
          </a:xfrm>
          <a:prstGeom prst="round2DiagRect">
            <a:avLst>
              <a:gd name="adj1" fmla="val 0"/>
              <a:gd name="adj2" fmla="val 34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fr-F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123" y="126239"/>
            <a:ext cx="2131667" cy="1096143"/>
          </a:xfrm>
          <a:prstGeom prst="rect">
            <a:avLst/>
          </a:prstGeom>
        </p:spPr>
      </p:pic>
      <p:pic>
        <p:nvPicPr>
          <p:cNvPr id="21" name="Image 20"/>
          <p:cNvPicPr>
            <a:picLocks noChangeAspect="1"/>
          </p:cNvPicPr>
          <p:nvPr userDrawn="1"/>
        </p:nvPicPr>
        <p:blipFill>
          <a:blip r:embed="rId3"/>
          <a:stretch>
            <a:fillRect/>
          </a:stretch>
        </p:blipFill>
        <p:spPr>
          <a:xfrm>
            <a:off x="4360814" y="2058535"/>
            <a:ext cx="4662394" cy="4662395"/>
          </a:xfrm>
          <a:prstGeom prst="rect">
            <a:avLst/>
          </a:prstGeom>
        </p:spPr>
      </p:pic>
    </p:spTree>
    <p:extLst>
      <p:ext uri="{BB962C8B-B14F-4D97-AF65-F5344CB8AC3E}">
        <p14:creationId xmlns:p14="http://schemas.microsoft.com/office/powerpoint/2010/main" val="42621436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2139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594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70236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2192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149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7833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3057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07195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11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57129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0663"/>
            <a:ext cx="8153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 Cliquez pour modifier le style du titre</a:t>
            </a:r>
            <a:br>
              <a:rPr lang="fr-FR"/>
            </a:br>
            <a:r>
              <a:rPr lang="fr-FR"/>
              <a:t> du masque</a:t>
            </a:r>
          </a:p>
        </p:txBody>
      </p:sp>
      <p:sp>
        <p:nvSpPr>
          <p:cNvPr id="1027" name="Rectangle 3"/>
          <p:cNvSpPr>
            <a:spLocks noGrp="1" noChangeArrowheads="1"/>
          </p:cNvSpPr>
          <p:nvPr>
            <p:ph type="body" idx="1"/>
          </p:nvPr>
        </p:nvSpPr>
        <p:spPr bwMode="auto">
          <a:xfrm>
            <a:off x="1219200" y="1547813"/>
            <a:ext cx="7239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 xxxxxxxxxxxxxxxxxxx                                                                                                                                                                                                                                                                                </a:t>
            </a:r>
          </a:p>
          <a:p>
            <a:pPr lvl="1"/>
            <a:r>
              <a:rPr lang="fr-FR"/>
              <a:t>Deuxième niveau</a:t>
            </a:r>
          </a:p>
          <a:p>
            <a:pPr lvl="2"/>
            <a:r>
              <a:rPr lang="fr-FR"/>
              <a:t> Troisième niveau</a:t>
            </a:r>
          </a:p>
        </p:txBody>
      </p:sp>
      <p:pic>
        <p:nvPicPr>
          <p:cNvPr id="1038" name="Picture 14" descr="ARS-TERRITOIRE GRAPHIQUE"/>
          <p:cNvPicPr>
            <a:picLocks noChangeAspect="1" noChangeArrowheads="1"/>
          </p:cNvPicPr>
          <p:nvPr/>
        </p:nvPicPr>
        <p:blipFill>
          <a:blip r:embed="rId15" cstate="print"/>
          <a:srcRect/>
          <a:stretch>
            <a:fillRect/>
          </a:stretch>
        </p:blipFill>
        <p:spPr bwMode="auto">
          <a:xfrm>
            <a:off x="0" y="6096000"/>
            <a:ext cx="9144000" cy="381000"/>
          </a:xfrm>
          <a:prstGeom prst="rect">
            <a:avLst/>
          </a:prstGeom>
          <a:noFill/>
        </p:spPr>
      </p:pic>
      <p:sp>
        <p:nvSpPr>
          <p:cNvPr id="11" name="Rectangle 10"/>
          <p:cNvSpPr>
            <a:spLocks noChangeArrowheads="1"/>
          </p:cNvSpPr>
          <p:nvPr/>
        </p:nvSpPr>
        <p:spPr bwMode="auto">
          <a:xfrm>
            <a:off x="8763000" y="6477000"/>
            <a:ext cx="457200" cy="457200"/>
          </a:xfrm>
          <a:prstGeom prst="rect">
            <a:avLst/>
          </a:prstGeom>
          <a:noFill/>
          <a:ln w="9525">
            <a:noFill/>
            <a:miter lim="800000"/>
            <a:headEnd/>
            <a:tailEnd/>
          </a:ln>
        </p:spPr>
        <p:txBody>
          <a:bodyPr/>
          <a:lstStyle/>
          <a:p>
            <a:pPr algn="r" fontAlgn="base">
              <a:spcBef>
                <a:spcPct val="0"/>
              </a:spcBef>
              <a:spcAft>
                <a:spcPct val="0"/>
              </a:spcAft>
            </a:pPr>
            <a:fld id="{418B6E88-E346-4B81-8EB2-B31C58029395}" type="slidenum">
              <a:rPr lang="fr-FR" sz="1000">
                <a:solidFill>
                  <a:srgbClr val="002395"/>
                </a:solidFill>
              </a:rPr>
              <a:pPr algn="r" fontAlgn="base">
                <a:spcBef>
                  <a:spcPct val="0"/>
                </a:spcBef>
                <a:spcAft>
                  <a:spcPct val="0"/>
                </a:spcAft>
              </a:pPr>
              <a:t>‹N°›</a:t>
            </a:fld>
            <a:endParaRPr lang="fr-FR" sz="1000">
              <a:solidFill>
                <a:srgbClr val="002395"/>
              </a:solidFill>
            </a:endParaRPr>
          </a:p>
        </p:txBody>
      </p:sp>
      <p:pic>
        <p:nvPicPr>
          <p:cNvPr id="2" name="Imag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5965698"/>
            <a:ext cx="1378582" cy="641604"/>
          </a:xfrm>
          <a:prstGeom prst="rect">
            <a:avLst/>
          </a:prstGeom>
        </p:spPr>
      </p:pic>
    </p:spTree>
    <p:extLst>
      <p:ext uri="{BB962C8B-B14F-4D97-AF65-F5344CB8AC3E}">
        <p14:creationId xmlns:p14="http://schemas.microsoft.com/office/powerpoint/2010/main" val="2218992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marL="8159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2pPr>
      <a:lvl3pPr marL="8159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3pPr>
      <a:lvl4pPr marL="8159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4pPr>
      <a:lvl5pPr marL="8159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5pPr>
      <a:lvl6pPr marL="12731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6pPr>
      <a:lvl7pPr marL="17303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7pPr>
      <a:lvl8pPr marL="21875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8pPr>
      <a:lvl9pPr marL="2644775" indent="-815975" algn="l" defTabSz="512763" rtl="0" eaLnBrk="1" fontAlgn="base" hangingPunct="1">
        <a:spcBef>
          <a:spcPct val="0"/>
        </a:spcBef>
        <a:spcAft>
          <a:spcPct val="0"/>
        </a:spcAft>
        <a:buSzPct val="30000"/>
        <a:buBlip>
          <a:blip r:embed="rId17"/>
        </a:buBlip>
        <a:tabLst>
          <a:tab pos="806450" algn="l"/>
          <a:tab pos="1141413" algn="l"/>
          <a:tab pos="5243513" algn="l"/>
        </a:tabLst>
        <a:defRPr sz="2900" b="1">
          <a:solidFill>
            <a:srgbClr val="7AB800"/>
          </a:solidFill>
          <a:latin typeface="Arial" charset="0"/>
        </a:defRPr>
      </a:lvl9pPr>
    </p:titleStyle>
    <p:bodyStyle>
      <a:lvl1pPr marL="858838" indent="-858838" algn="l" rtl="0" eaLnBrk="1" fontAlgn="base" hangingPunct="1">
        <a:spcBef>
          <a:spcPct val="20000"/>
        </a:spcBef>
        <a:spcAft>
          <a:spcPct val="0"/>
        </a:spcAft>
        <a:buSzPct val="55000"/>
        <a:buBlip>
          <a:blip r:embed="rId18"/>
        </a:buBlip>
        <a:defRPr sz="1700">
          <a:solidFill>
            <a:schemeClr val="tx1"/>
          </a:solidFill>
          <a:latin typeface="+mn-lt"/>
          <a:ea typeface="+mn-ea"/>
          <a:cs typeface="+mn-cs"/>
        </a:defRPr>
      </a:lvl1pPr>
      <a:lvl2pPr marL="1484313" indent="-153988" algn="l" rtl="0" eaLnBrk="1" fontAlgn="base" hangingPunct="1">
        <a:spcBef>
          <a:spcPct val="20000"/>
        </a:spcBef>
        <a:spcAft>
          <a:spcPct val="0"/>
        </a:spcAft>
        <a:buSzPct val="150000"/>
        <a:buChar char="-"/>
        <a:defRPr sz="1500">
          <a:solidFill>
            <a:schemeClr val="tx1"/>
          </a:solidFill>
          <a:latin typeface="+mn-lt"/>
        </a:defRPr>
      </a:lvl2pPr>
      <a:lvl3pPr marL="1905000" algn="l" rtl="0" eaLnBrk="1" fontAlgn="base" hangingPunct="1">
        <a:spcBef>
          <a:spcPct val="20000"/>
        </a:spcBef>
        <a:spcAft>
          <a:spcPct val="0"/>
        </a:spcAft>
        <a:buChar char="-"/>
        <a:defRPr sz="1200">
          <a:solidFill>
            <a:schemeClr val="tx1"/>
          </a:solidFill>
          <a:latin typeface="+mn-lt"/>
        </a:defRPr>
      </a:lvl3pPr>
      <a:lvl4pPr marL="2701925" indent="-228600" algn="l" rtl="0" eaLnBrk="1" fontAlgn="base" hangingPunct="1">
        <a:spcBef>
          <a:spcPct val="20000"/>
        </a:spcBef>
        <a:spcAft>
          <a:spcPct val="0"/>
        </a:spcAft>
        <a:buChar char="–"/>
        <a:defRPr sz="2000">
          <a:solidFill>
            <a:schemeClr val="tx1"/>
          </a:solidFill>
          <a:latin typeface="Times New Roman" pitchFamily="18" charset="0"/>
        </a:defRPr>
      </a:lvl4pPr>
      <a:lvl5pPr marL="3121025" indent="-228600" algn="l" rtl="0" eaLnBrk="1" fontAlgn="base" hangingPunct="1">
        <a:spcBef>
          <a:spcPct val="20000"/>
        </a:spcBef>
        <a:spcAft>
          <a:spcPct val="0"/>
        </a:spcAft>
        <a:buChar char="»"/>
        <a:defRPr sz="2000">
          <a:solidFill>
            <a:schemeClr val="tx1"/>
          </a:solidFill>
          <a:latin typeface="Times New Roman" pitchFamily="18" charset="0"/>
        </a:defRPr>
      </a:lvl5pPr>
      <a:lvl6pPr marL="3578225" indent="-228600" algn="l" rtl="0" eaLnBrk="1" fontAlgn="base" hangingPunct="1">
        <a:spcBef>
          <a:spcPct val="20000"/>
        </a:spcBef>
        <a:spcAft>
          <a:spcPct val="0"/>
        </a:spcAft>
        <a:buChar char="»"/>
        <a:defRPr sz="2000">
          <a:solidFill>
            <a:schemeClr val="tx1"/>
          </a:solidFill>
          <a:latin typeface="Times New Roman" pitchFamily="18" charset="0"/>
        </a:defRPr>
      </a:lvl6pPr>
      <a:lvl7pPr marL="4035425" indent="-228600" algn="l" rtl="0" eaLnBrk="1" fontAlgn="base" hangingPunct="1">
        <a:spcBef>
          <a:spcPct val="20000"/>
        </a:spcBef>
        <a:spcAft>
          <a:spcPct val="0"/>
        </a:spcAft>
        <a:buChar char="»"/>
        <a:defRPr sz="2000">
          <a:solidFill>
            <a:schemeClr val="tx1"/>
          </a:solidFill>
          <a:latin typeface="Times New Roman" pitchFamily="18" charset="0"/>
        </a:defRPr>
      </a:lvl7pPr>
      <a:lvl8pPr marL="4492625" indent="-228600" algn="l" rtl="0" eaLnBrk="1" fontAlgn="base" hangingPunct="1">
        <a:spcBef>
          <a:spcPct val="20000"/>
        </a:spcBef>
        <a:spcAft>
          <a:spcPct val="0"/>
        </a:spcAft>
        <a:buChar char="»"/>
        <a:defRPr sz="2000">
          <a:solidFill>
            <a:schemeClr val="tx1"/>
          </a:solidFill>
          <a:latin typeface="Times New Roman" pitchFamily="18" charset="0"/>
        </a:defRPr>
      </a:lvl8pPr>
      <a:lvl9pPr marL="4949825"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2348880"/>
            <a:ext cx="7007087" cy="2592288"/>
          </a:xfrm>
          <a:solidFill>
            <a:schemeClr val="accent1">
              <a:lumMod val="60000"/>
              <a:lumOff val="40000"/>
            </a:schemeClr>
          </a:solidFill>
        </p:spPr>
        <p:txBody>
          <a:bodyPr>
            <a:normAutofit fontScale="90000"/>
          </a:bodyPr>
          <a:lstStyle/>
          <a:p>
            <a:pPr algn="ctr"/>
            <a:r>
              <a:rPr lang="fr-FR" dirty="0" smtClean="0">
                <a:solidFill>
                  <a:srgbClr val="0070C0"/>
                </a:solidFill>
              </a:rPr>
              <a:t/>
            </a:r>
            <a:br>
              <a:rPr lang="fr-FR" dirty="0" smtClean="0">
                <a:solidFill>
                  <a:srgbClr val="0070C0"/>
                </a:solidFill>
              </a:rPr>
            </a:br>
            <a:r>
              <a:rPr lang="fr-FR" dirty="0">
                <a:solidFill>
                  <a:srgbClr val="0070C0"/>
                </a:solidFill>
              </a:rPr>
              <a:t> </a:t>
            </a:r>
            <a:r>
              <a:rPr lang="fr-FR" dirty="0" smtClean="0">
                <a:solidFill>
                  <a:srgbClr val="0070C0"/>
                </a:solidFill>
              </a:rPr>
              <a:t> </a:t>
            </a:r>
            <a:r>
              <a:rPr lang="fr-FR" dirty="0">
                <a:solidFill>
                  <a:srgbClr val="0070C0"/>
                </a:solidFill>
              </a:rPr>
              <a:t> </a:t>
            </a:r>
            <a:r>
              <a:rPr lang="fr-FR" dirty="0" smtClean="0">
                <a:solidFill>
                  <a:srgbClr val="0070C0"/>
                </a:solidFill>
              </a:rPr>
              <a:t>         </a:t>
            </a:r>
            <a:br>
              <a:rPr lang="fr-FR" dirty="0" smtClean="0">
                <a:solidFill>
                  <a:srgbClr val="0070C0"/>
                </a:solidFill>
              </a:rPr>
            </a:br>
            <a:r>
              <a:rPr lang="fr-FR" sz="2000" dirty="0" smtClean="0">
                <a:solidFill>
                  <a:srgbClr val="0070C0"/>
                </a:solidFill>
              </a:rPr>
              <a:t> </a:t>
            </a:r>
            <a:r>
              <a:rPr lang="fr-FR" sz="2200" dirty="0">
                <a:solidFill>
                  <a:schemeClr val="tx2">
                    <a:lumMod val="60000"/>
                    <a:lumOff val="40000"/>
                  </a:schemeClr>
                </a:solidFill>
              </a:rPr>
              <a:t>D</a:t>
            </a:r>
            <a:r>
              <a:rPr lang="fr-FR" sz="2200" dirty="0" smtClean="0">
                <a:solidFill>
                  <a:schemeClr val="tx2">
                    <a:lumMod val="60000"/>
                    <a:lumOff val="40000"/>
                  </a:schemeClr>
                </a:solidFill>
              </a:rPr>
              <a:t>ispositifs </a:t>
            </a:r>
            <a:r>
              <a:rPr lang="fr-FR" sz="2200" dirty="0" smtClean="0">
                <a:solidFill>
                  <a:schemeClr val="tx2">
                    <a:lumMod val="60000"/>
                    <a:lumOff val="40000"/>
                  </a:schemeClr>
                </a:solidFill>
              </a:rPr>
              <a:t>d’appui à la </a:t>
            </a:r>
            <a:r>
              <a:rPr lang="fr-FR" sz="2200" dirty="0" smtClean="0">
                <a:solidFill>
                  <a:schemeClr val="tx2">
                    <a:lumMod val="60000"/>
                    <a:lumOff val="40000"/>
                  </a:schemeClr>
                </a:solidFill>
              </a:rPr>
              <a:t>coordination</a:t>
            </a:r>
            <a:r>
              <a:rPr lang="fr-FR" sz="2000" dirty="0" smtClean="0">
                <a:solidFill>
                  <a:srgbClr val="0070C0"/>
                </a:solidFill>
              </a:rPr>
              <a:t/>
            </a:r>
            <a:br>
              <a:rPr lang="fr-FR" sz="2000" dirty="0" smtClean="0">
                <a:solidFill>
                  <a:srgbClr val="0070C0"/>
                </a:solidFill>
              </a:rPr>
            </a:br>
            <a:r>
              <a:rPr lang="fr-FR" sz="2000" dirty="0" smtClean="0">
                <a:solidFill>
                  <a:srgbClr val="0070C0"/>
                </a:solidFill>
              </a:rPr>
              <a:t/>
            </a:r>
            <a:br>
              <a:rPr lang="fr-FR" sz="2000" dirty="0" smtClean="0">
                <a:solidFill>
                  <a:srgbClr val="0070C0"/>
                </a:solidFill>
              </a:rPr>
            </a:br>
            <a:r>
              <a:rPr lang="fr-FR" sz="3600" dirty="0" smtClean="0">
                <a:solidFill>
                  <a:srgbClr val="0070C0"/>
                </a:solidFill>
              </a:rPr>
              <a:t>&amp;</a:t>
            </a:r>
            <a:r>
              <a:rPr lang="fr-FR" sz="2000" dirty="0" smtClean="0">
                <a:solidFill>
                  <a:srgbClr val="0070C0"/>
                </a:solidFill>
              </a:rPr>
              <a:t/>
            </a:r>
            <a:br>
              <a:rPr lang="fr-FR" sz="2000" dirty="0" smtClean="0">
                <a:solidFill>
                  <a:srgbClr val="0070C0"/>
                </a:solidFill>
              </a:rPr>
            </a:br>
            <a:r>
              <a:rPr lang="fr-FR" sz="2000" dirty="0" smtClean="0">
                <a:solidFill>
                  <a:srgbClr val="0070C0"/>
                </a:solidFill>
              </a:rPr>
              <a:t/>
            </a:r>
            <a:br>
              <a:rPr lang="fr-FR" sz="2000" dirty="0" smtClean="0">
                <a:solidFill>
                  <a:srgbClr val="0070C0"/>
                </a:solidFill>
              </a:rPr>
            </a:br>
            <a:r>
              <a:rPr lang="fr-FR" sz="2200" u="sng" dirty="0" smtClean="0">
                <a:solidFill>
                  <a:schemeClr val="accent1">
                    <a:lumMod val="75000"/>
                  </a:schemeClr>
                </a:solidFill>
              </a:rPr>
              <a:t>Communautés </a:t>
            </a:r>
            <a:r>
              <a:rPr lang="fr-FR" sz="2200" u="sng" dirty="0">
                <a:solidFill>
                  <a:schemeClr val="accent1">
                    <a:lumMod val="75000"/>
                  </a:schemeClr>
                </a:solidFill>
              </a:rPr>
              <a:t>Professionnelles Territoriales de Santé</a:t>
            </a:r>
            <a:r>
              <a:rPr lang="fr-FR" dirty="0">
                <a:solidFill>
                  <a:srgbClr val="0070C0"/>
                </a:solidFill>
              </a:rPr>
              <a:t/>
            </a:r>
            <a:br>
              <a:rPr lang="fr-FR" dirty="0">
                <a:solidFill>
                  <a:srgbClr val="0070C0"/>
                </a:solidFill>
              </a:rPr>
            </a:br>
            <a:r>
              <a:rPr lang="fr-FR" dirty="0" smtClean="0"/>
              <a:t/>
            </a:r>
            <a:br>
              <a:rPr lang="fr-FR" dirty="0" smtClean="0"/>
            </a:br>
            <a:endParaRPr lang="fr-FR" b="0" dirty="0"/>
          </a:p>
        </p:txBody>
      </p:sp>
      <p:sp>
        <p:nvSpPr>
          <p:cNvPr id="3" name="Sous-titre 2"/>
          <p:cNvSpPr>
            <a:spLocks noGrp="1"/>
          </p:cNvSpPr>
          <p:nvPr>
            <p:ph type="subTitle" idx="1"/>
          </p:nvPr>
        </p:nvSpPr>
        <p:spPr>
          <a:xfrm>
            <a:off x="1143000" y="4941168"/>
            <a:ext cx="6858000" cy="1656184"/>
          </a:xfrm>
        </p:spPr>
        <p:txBody>
          <a:bodyPr>
            <a:normAutofit/>
          </a:bodyPr>
          <a:lstStyle/>
          <a:p>
            <a:endParaRPr lang="fr-FR" dirty="0" smtClean="0">
              <a:solidFill>
                <a:schemeClr val="tx1"/>
              </a:solidFill>
            </a:endParaRPr>
          </a:p>
          <a:p>
            <a:r>
              <a:rPr lang="fr-FR" dirty="0">
                <a:solidFill>
                  <a:schemeClr val="tx1"/>
                </a:solidFill>
              </a:rPr>
              <a:t>	</a:t>
            </a:r>
            <a:r>
              <a:rPr lang="fr-FR" dirty="0" smtClean="0">
                <a:solidFill>
                  <a:schemeClr val="tx1"/>
                </a:solidFill>
              </a:rPr>
              <a:t>		      </a:t>
            </a:r>
            <a:r>
              <a:rPr lang="fr-FR" sz="1600" dirty="0" smtClean="0">
                <a:solidFill>
                  <a:schemeClr val="tx1"/>
                </a:solidFill>
              </a:rPr>
              <a:t>Journée OMEDIT  12 novembre 2019</a:t>
            </a:r>
            <a:endParaRPr lang="fr-FR" sz="1600" dirty="0">
              <a:solidFill>
                <a:schemeClr val="tx1"/>
              </a:solidFill>
            </a:endParaRPr>
          </a:p>
        </p:txBody>
      </p:sp>
      <p:pic>
        <p:nvPicPr>
          <p:cNvPr id="4" name="Image 3"/>
          <p:cNvPicPr>
            <a:picLocks noChangeAspect="1"/>
          </p:cNvPicPr>
          <p:nvPr/>
        </p:nvPicPr>
        <p:blipFill>
          <a:blip r:embed="rId2"/>
          <a:stretch>
            <a:fillRect/>
          </a:stretch>
        </p:blipFill>
        <p:spPr>
          <a:xfrm>
            <a:off x="8082116" y="2668998"/>
            <a:ext cx="799706" cy="676275"/>
          </a:xfrm>
          <a:prstGeom prst="rect">
            <a:avLst/>
          </a:prstGeom>
        </p:spPr>
      </p:pic>
    </p:spTree>
    <p:extLst>
      <p:ext uri="{BB962C8B-B14F-4D97-AF65-F5344CB8AC3E}">
        <p14:creationId xmlns:p14="http://schemas.microsoft.com/office/powerpoint/2010/main" val="88078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052736"/>
          </a:xfrm>
        </p:spPr>
        <p:txBody>
          <a:bodyPr/>
          <a:lstStyle/>
          <a:p>
            <a:pPr marL="355600" lvl="1" indent="-177800">
              <a:buNone/>
            </a:pPr>
            <a:r>
              <a:rPr lang="fr-FR" sz="2400" dirty="0" smtClean="0">
                <a:solidFill>
                  <a:schemeClr val="accent1"/>
                </a:solidFill>
              </a:rPr>
              <a:t>Orientations nationales</a:t>
            </a:r>
            <a:endParaRPr lang="fr-FR" sz="2400" dirty="0">
              <a:solidFill>
                <a:schemeClr val="accent1"/>
              </a:solidFill>
            </a:endParaRPr>
          </a:p>
        </p:txBody>
      </p:sp>
      <p:sp>
        <p:nvSpPr>
          <p:cNvPr id="3" name="ZoneTexte 2"/>
          <p:cNvSpPr txBox="1"/>
          <p:nvPr/>
        </p:nvSpPr>
        <p:spPr>
          <a:xfrm>
            <a:off x="179512" y="836712"/>
            <a:ext cx="8460432" cy="4662815"/>
          </a:xfrm>
          <a:prstGeom prst="rect">
            <a:avLst/>
          </a:prstGeom>
          <a:noFill/>
        </p:spPr>
        <p:txBody>
          <a:bodyPr wrap="square" rtlCol="0">
            <a:spAutoFit/>
          </a:bodyPr>
          <a:lstStyle/>
          <a:p>
            <a:r>
              <a:rPr lang="fr-FR" sz="2000" b="1" dirty="0">
                <a:solidFill>
                  <a:srgbClr val="C00000"/>
                </a:solidFill>
              </a:rPr>
              <a:t>Principes </a:t>
            </a:r>
            <a:r>
              <a:rPr lang="fr-FR" sz="2000" b="1" dirty="0" smtClean="0">
                <a:solidFill>
                  <a:srgbClr val="C00000"/>
                </a:solidFill>
              </a:rPr>
              <a:t>nationaux réaffirmés</a:t>
            </a:r>
            <a:endParaRPr lang="fr-FR" b="1" dirty="0" smtClean="0">
              <a:solidFill>
                <a:srgbClr val="002060"/>
              </a:solidFill>
            </a:endParaRPr>
          </a:p>
          <a:p>
            <a:pPr marL="903288" lvl="1" indent="-285750">
              <a:spcBef>
                <a:spcPts val="600"/>
              </a:spcBef>
              <a:buFont typeface="Wingdings" panose="05000000000000000000" pitchFamily="2" charset="2"/>
              <a:buChar char="q"/>
            </a:pPr>
            <a:endParaRPr lang="fr-FR" sz="1600" dirty="0" smtClean="0">
              <a:solidFill>
                <a:srgbClr val="002060"/>
              </a:solidFill>
            </a:endParaRPr>
          </a:p>
          <a:p>
            <a:pPr marL="903288" lvl="1" indent="-285750">
              <a:spcBef>
                <a:spcPts val="600"/>
              </a:spcBef>
              <a:buFont typeface="Wingdings" panose="05000000000000000000" pitchFamily="2" charset="2"/>
              <a:buChar char="q"/>
            </a:pPr>
            <a:r>
              <a:rPr lang="fr-FR" sz="2000" dirty="0" smtClean="0">
                <a:solidFill>
                  <a:schemeClr val="tx2">
                    <a:lumMod val="60000"/>
                    <a:lumOff val="40000"/>
                  </a:schemeClr>
                </a:solidFill>
              </a:rPr>
              <a:t>Une représentation </a:t>
            </a:r>
            <a:r>
              <a:rPr lang="fr-FR" sz="2000" dirty="0">
                <a:solidFill>
                  <a:schemeClr val="tx2">
                    <a:lumMod val="60000"/>
                    <a:lumOff val="40000"/>
                  </a:schemeClr>
                </a:solidFill>
              </a:rPr>
              <a:t>équilibrée des PS des différents </a:t>
            </a:r>
            <a:r>
              <a:rPr lang="fr-FR" sz="2000" dirty="0" smtClean="0">
                <a:solidFill>
                  <a:schemeClr val="tx2">
                    <a:lumMod val="60000"/>
                    <a:lumOff val="40000"/>
                  </a:schemeClr>
                </a:solidFill>
              </a:rPr>
              <a:t>champs dans la gouvernance des DAC </a:t>
            </a:r>
            <a:endParaRPr lang="fr-FR" sz="2000" dirty="0">
              <a:solidFill>
                <a:schemeClr val="tx2">
                  <a:lumMod val="60000"/>
                  <a:lumOff val="40000"/>
                </a:schemeClr>
              </a:solidFill>
            </a:endParaRPr>
          </a:p>
          <a:p>
            <a:pPr marL="903288" lvl="1" indent="-285750">
              <a:spcBef>
                <a:spcPts val="600"/>
              </a:spcBef>
              <a:buFont typeface="Wingdings" panose="05000000000000000000" pitchFamily="2" charset="2"/>
              <a:buChar char="q"/>
            </a:pPr>
            <a:endParaRPr lang="fr-FR" sz="20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sz="2000" dirty="0" smtClean="0">
                <a:solidFill>
                  <a:schemeClr val="tx2">
                    <a:lumMod val="60000"/>
                    <a:lumOff val="40000"/>
                  </a:schemeClr>
                </a:solidFill>
              </a:rPr>
              <a:t>Champs : tout </a:t>
            </a:r>
            <a:r>
              <a:rPr lang="fr-FR" sz="2000" dirty="0">
                <a:solidFill>
                  <a:schemeClr val="tx2">
                    <a:lumMod val="60000"/>
                    <a:lumOff val="40000"/>
                  </a:schemeClr>
                </a:solidFill>
              </a:rPr>
              <a:t>âge, toute pathologie, toute situation complexe </a:t>
            </a:r>
            <a:endParaRPr lang="fr-FR" sz="20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endParaRPr lang="fr-FR" sz="20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sz="2000" dirty="0">
                <a:solidFill>
                  <a:schemeClr val="tx2">
                    <a:lumMod val="60000"/>
                    <a:lumOff val="40000"/>
                  </a:schemeClr>
                </a:solidFill>
              </a:rPr>
              <a:t>Tous les professionnels des DAC ont vocation à s’inscrire dans les fonctions d’appui polyvalentes, avec une reconnaissance des compétences de chacun</a:t>
            </a:r>
          </a:p>
          <a:p>
            <a:pPr marL="903288" lvl="1" indent="-285750">
              <a:spcBef>
                <a:spcPts val="600"/>
              </a:spcBef>
              <a:buFont typeface="Wingdings" panose="05000000000000000000" pitchFamily="2" charset="2"/>
              <a:buChar char="q"/>
            </a:pPr>
            <a:endParaRPr lang="fr-FR" sz="2000" dirty="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sz="2000" dirty="0">
                <a:solidFill>
                  <a:schemeClr val="tx2">
                    <a:lumMod val="60000"/>
                    <a:lumOff val="40000"/>
                  </a:schemeClr>
                </a:solidFill>
              </a:rPr>
              <a:t>	Un seul DAC par </a:t>
            </a:r>
            <a:r>
              <a:rPr lang="fr-FR" sz="2000" dirty="0" smtClean="0">
                <a:solidFill>
                  <a:schemeClr val="tx2">
                    <a:lumMod val="60000"/>
                    <a:lumOff val="40000"/>
                  </a:schemeClr>
                </a:solidFill>
              </a:rPr>
              <a:t>territoire</a:t>
            </a:r>
          </a:p>
          <a:p>
            <a:pPr marL="903288" lvl="1" indent="-285750">
              <a:spcBef>
                <a:spcPts val="600"/>
              </a:spcBef>
              <a:buFont typeface="Wingdings" panose="05000000000000000000" pitchFamily="2" charset="2"/>
              <a:buChar char="q"/>
            </a:pPr>
            <a:endParaRPr lang="fr-FR" sz="1600" dirty="0" smtClean="0">
              <a:solidFill>
                <a:srgbClr val="002060"/>
              </a:solidFill>
            </a:endParaRPr>
          </a:p>
        </p:txBody>
      </p:sp>
    </p:spTree>
    <p:extLst>
      <p:ext uri="{BB962C8B-B14F-4D97-AF65-F5344CB8AC3E}">
        <p14:creationId xmlns:p14="http://schemas.microsoft.com/office/powerpoint/2010/main" val="11767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052736"/>
          </a:xfrm>
        </p:spPr>
        <p:txBody>
          <a:bodyPr/>
          <a:lstStyle/>
          <a:p>
            <a:pPr marL="355600" lvl="1" indent="-177800">
              <a:buNone/>
            </a:pPr>
            <a:r>
              <a:rPr lang="fr-FR" sz="2400" dirty="0" smtClean="0">
                <a:solidFill>
                  <a:schemeClr val="accent1"/>
                </a:solidFill>
              </a:rPr>
              <a:t>Orientations nationales</a:t>
            </a:r>
            <a:endParaRPr lang="fr-FR" sz="2400" dirty="0">
              <a:solidFill>
                <a:schemeClr val="accent1"/>
              </a:solidFill>
            </a:endParaRPr>
          </a:p>
        </p:txBody>
      </p:sp>
      <p:sp>
        <p:nvSpPr>
          <p:cNvPr id="3" name="ZoneTexte 2"/>
          <p:cNvSpPr txBox="1"/>
          <p:nvPr/>
        </p:nvSpPr>
        <p:spPr>
          <a:xfrm>
            <a:off x="179512" y="836712"/>
            <a:ext cx="8460432" cy="4601260"/>
          </a:xfrm>
          <a:prstGeom prst="rect">
            <a:avLst/>
          </a:prstGeom>
          <a:noFill/>
        </p:spPr>
        <p:txBody>
          <a:bodyPr wrap="square" rtlCol="0">
            <a:spAutoFit/>
          </a:bodyPr>
          <a:lstStyle/>
          <a:p>
            <a:r>
              <a:rPr lang="fr-FR" sz="2000" b="1" dirty="0" smtClean="0">
                <a:solidFill>
                  <a:srgbClr val="C00000"/>
                </a:solidFill>
              </a:rPr>
              <a:t>Travaux nationaux</a:t>
            </a:r>
            <a:endParaRPr lang="fr-FR" sz="2000" b="1" dirty="0">
              <a:solidFill>
                <a:srgbClr val="C00000"/>
              </a:solidFill>
            </a:endParaRPr>
          </a:p>
          <a:p>
            <a:endParaRPr lang="fr-FR" b="1" dirty="0" smtClean="0">
              <a:solidFill>
                <a:srgbClr val="002060"/>
              </a:solidFill>
            </a:endParaRPr>
          </a:p>
          <a:p>
            <a:pPr marL="903288" lvl="1" indent="-285750">
              <a:spcBef>
                <a:spcPts val="600"/>
              </a:spcBef>
              <a:buFont typeface="Wingdings" panose="05000000000000000000" pitchFamily="2" charset="2"/>
              <a:buChar char="q"/>
            </a:pPr>
            <a:r>
              <a:rPr lang="fr-FR" sz="1600" dirty="0">
                <a:solidFill>
                  <a:schemeClr val="tx2">
                    <a:lumMod val="60000"/>
                    <a:lumOff val="40000"/>
                  </a:schemeClr>
                </a:solidFill>
              </a:rPr>
              <a:t>	</a:t>
            </a:r>
            <a:r>
              <a:rPr lang="fr-FR" sz="1600" dirty="0" smtClean="0">
                <a:solidFill>
                  <a:schemeClr val="tx2">
                    <a:lumMod val="60000"/>
                    <a:lumOff val="40000"/>
                  </a:schemeClr>
                </a:solidFill>
              </a:rPr>
              <a:t>Travaux en cours (échéance juin 2020)</a:t>
            </a: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GT Gouvernance des DAC</a:t>
            </a: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GT Indicateurs de suivi d’activité </a:t>
            </a: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GT évolution des réseaux de santé</a:t>
            </a:r>
          </a:p>
          <a:p>
            <a:pPr marL="1360488" lvl="1" indent="-285750" algn="just">
              <a:spcBef>
                <a:spcPts val="600"/>
              </a:spcBef>
              <a:buFont typeface="Wingdings" panose="05000000000000000000" pitchFamily="2" charset="2"/>
              <a:buChar char="Ø"/>
            </a:pPr>
            <a:r>
              <a:rPr lang="fr-FR" sz="1400" dirty="0" err="1" smtClean="0">
                <a:solidFill>
                  <a:schemeClr val="tx2">
                    <a:lumMod val="60000"/>
                    <a:lumOff val="40000"/>
                  </a:schemeClr>
                </a:solidFill>
              </a:rPr>
              <a:t>Reférentiel</a:t>
            </a:r>
            <a:r>
              <a:rPr lang="fr-FR" sz="1400" dirty="0" smtClean="0">
                <a:solidFill>
                  <a:schemeClr val="tx2">
                    <a:lumMod val="60000"/>
                    <a:lumOff val="40000"/>
                  </a:schemeClr>
                </a:solidFill>
              </a:rPr>
              <a:t> PPCS de l’HAS</a:t>
            </a:r>
          </a:p>
          <a:p>
            <a:pPr marL="903288" lvl="1" indent="-285750">
              <a:spcBef>
                <a:spcPts val="600"/>
              </a:spcBef>
              <a:buFont typeface="Wingdings" panose="05000000000000000000" pitchFamily="2" charset="2"/>
              <a:buChar char="q"/>
            </a:pPr>
            <a:endParaRPr lang="fr-FR" sz="16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sz="1600" dirty="0" smtClean="0">
                <a:solidFill>
                  <a:schemeClr val="tx2">
                    <a:lumMod val="60000"/>
                    <a:lumOff val="40000"/>
                  </a:schemeClr>
                </a:solidFill>
              </a:rPr>
              <a:t>Travaux </a:t>
            </a:r>
            <a:r>
              <a:rPr lang="fr-FR" sz="1600" dirty="0">
                <a:solidFill>
                  <a:schemeClr val="tx2">
                    <a:lumMod val="60000"/>
                    <a:lumOff val="40000"/>
                  </a:schemeClr>
                </a:solidFill>
              </a:rPr>
              <a:t>en perspective </a:t>
            </a:r>
            <a:r>
              <a:rPr lang="fr-FR" sz="1600" dirty="0" smtClean="0">
                <a:solidFill>
                  <a:schemeClr val="tx2">
                    <a:lumMod val="60000"/>
                    <a:lumOff val="40000"/>
                  </a:schemeClr>
                </a:solidFill>
              </a:rPr>
              <a:t>(non arbitrés) : </a:t>
            </a:r>
            <a:endParaRPr lang="fr-FR" sz="1600" dirty="0">
              <a:solidFill>
                <a:schemeClr val="tx2">
                  <a:lumMod val="60000"/>
                  <a:lumOff val="40000"/>
                </a:schemeClr>
              </a:solidFill>
            </a:endParaRP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Modèle </a:t>
            </a:r>
            <a:r>
              <a:rPr lang="fr-FR" sz="1400" dirty="0">
                <a:solidFill>
                  <a:schemeClr val="tx2">
                    <a:lumMod val="60000"/>
                    <a:lumOff val="40000"/>
                  </a:schemeClr>
                </a:solidFill>
              </a:rPr>
              <a:t>de </a:t>
            </a:r>
            <a:r>
              <a:rPr lang="fr-FR" sz="1400" dirty="0" smtClean="0">
                <a:solidFill>
                  <a:schemeClr val="tx2">
                    <a:lumMod val="60000"/>
                    <a:lumOff val="40000"/>
                  </a:schemeClr>
                </a:solidFill>
              </a:rPr>
              <a:t>financement des DAC</a:t>
            </a:r>
            <a:endParaRPr lang="fr-FR" sz="1400" dirty="0">
              <a:solidFill>
                <a:schemeClr val="tx2">
                  <a:lumMod val="60000"/>
                  <a:lumOff val="40000"/>
                </a:schemeClr>
              </a:solidFill>
            </a:endParaRP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Référentiels </a:t>
            </a:r>
            <a:r>
              <a:rPr lang="fr-FR" sz="1400" dirty="0">
                <a:solidFill>
                  <a:schemeClr val="tx2">
                    <a:lumMod val="60000"/>
                    <a:lumOff val="40000"/>
                  </a:schemeClr>
                </a:solidFill>
              </a:rPr>
              <a:t>d’activité et de compétences de la coordination</a:t>
            </a: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Caractérisation </a:t>
            </a:r>
            <a:r>
              <a:rPr lang="fr-FR" sz="1400" dirty="0">
                <a:solidFill>
                  <a:schemeClr val="tx2">
                    <a:lumMod val="60000"/>
                    <a:lumOff val="40000"/>
                  </a:schemeClr>
                </a:solidFill>
              </a:rPr>
              <a:t>du service rendu, outils d’orientation d’évaluation et d’accompagnement</a:t>
            </a: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Mise en place et </a:t>
            </a:r>
            <a:r>
              <a:rPr lang="fr-FR" sz="1400" dirty="0">
                <a:solidFill>
                  <a:schemeClr val="tx2">
                    <a:lumMod val="60000"/>
                    <a:lumOff val="40000"/>
                  </a:schemeClr>
                </a:solidFill>
              </a:rPr>
              <a:t>é</a:t>
            </a:r>
            <a:r>
              <a:rPr lang="fr-FR" sz="1400" dirty="0" smtClean="0">
                <a:solidFill>
                  <a:schemeClr val="tx2">
                    <a:lumMod val="60000"/>
                    <a:lumOff val="40000"/>
                  </a:schemeClr>
                </a:solidFill>
              </a:rPr>
              <a:t>volution des formations</a:t>
            </a:r>
          </a:p>
          <a:p>
            <a:pPr marL="1360488" lvl="1" indent="-285750" algn="just">
              <a:spcBef>
                <a:spcPts val="600"/>
              </a:spcBef>
              <a:buFont typeface="Wingdings" panose="05000000000000000000" pitchFamily="2" charset="2"/>
              <a:buChar char="Ø"/>
            </a:pPr>
            <a:r>
              <a:rPr lang="fr-FR" sz="1400" dirty="0" smtClean="0">
                <a:solidFill>
                  <a:schemeClr val="tx2">
                    <a:lumMod val="60000"/>
                    <a:lumOff val="40000"/>
                  </a:schemeClr>
                </a:solidFill>
              </a:rPr>
              <a:t>Lien </a:t>
            </a:r>
            <a:r>
              <a:rPr lang="fr-FR" sz="1400" dirty="0">
                <a:solidFill>
                  <a:schemeClr val="tx2">
                    <a:lumMod val="60000"/>
                    <a:lumOff val="40000"/>
                  </a:schemeClr>
                </a:solidFill>
              </a:rPr>
              <a:t>DAC </a:t>
            </a:r>
            <a:r>
              <a:rPr lang="fr-FR" sz="1400" dirty="0" smtClean="0">
                <a:solidFill>
                  <a:schemeClr val="tx2">
                    <a:lumMod val="60000"/>
                    <a:lumOff val="40000"/>
                  </a:schemeClr>
                </a:solidFill>
              </a:rPr>
              <a:t>et autres dispositifs spécifiques  ( champ du handicap …)</a:t>
            </a:r>
            <a:endParaRPr lang="fr-FR" sz="1600" dirty="0">
              <a:solidFill>
                <a:schemeClr val="tx2">
                  <a:lumMod val="60000"/>
                  <a:lumOff val="40000"/>
                </a:schemeClr>
              </a:solidFill>
            </a:endParaRPr>
          </a:p>
          <a:p>
            <a:pPr marL="903288" lvl="1" indent="-285750">
              <a:spcBef>
                <a:spcPts val="600"/>
              </a:spcBef>
              <a:buFont typeface="Wingdings" panose="05000000000000000000" pitchFamily="2" charset="2"/>
              <a:buChar char="q"/>
            </a:pPr>
            <a:endParaRPr lang="fr-FR" sz="1600" dirty="0" smtClean="0">
              <a:solidFill>
                <a:srgbClr val="002060"/>
              </a:solidFill>
            </a:endParaRPr>
          </a:p>
        </p:txBody>
      </p:sp>
    </p:spTree>
    <p:extLst>
      <p:ext uri="{BB962C8B-B14F-4D97-AF65-F5344CB8AC3E}">
        <p14:creationId xmlns:p14="http://schemas.microsoft.com/office/powerpoint/2010/main" val="331564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052736"/>
          </a:xfrm>
        </p:spPr>
        <p:txBody>
          <a:bodyPr/>
          <a:lstStyle/>
          <a:p>
            <a:pPr marL="355600" lvl="1" indent="-177800">
              <a:buNone/>
            </a:pPr>
            <a:r>
              <a:rPr lang="fr-FR" sz="2400" dirty="0">
                <a:solidFill>
                  <a:schemeClr val="accent1"/>
                </a:solidFill>
              </a:rPr>
              <a:t>Principes régionaux proposés</a:t>
            </a:r>
          </a:p>
        </p:txBody>
      </p:sp>
      <p:sp>
        <p:nvSpPr>
          <p:cNvPr id="3" name="ZoneTexte 2"/>
          <p:cNvSpPr txBox="1"/>
          <p:nvPr/>
        </p:nvSpPr>
        <p:spPr>
          <a:xfrm>
            <a:off x="179512" y="836712"/>
            <a:ext cx="8460432" cy="4231928"/>
          </a:xfrm>
          <a:prstGeom prst="rect">
            <a:avLst/>
          </a:prstGeom>
          <a:noFill/>
        </p:spPr>
        <p:txBody>
          <a:bodyPr wrap="square" rtlCol="0">
            <a:spAutoFit/>
          </a:bodyPr>
          <a:lstStyle/>
          <a:p>
            <a:r>
              <a:rPr lang="fr-FR" sz="2000" b="1" dirty="0" smtClean="0">
                <a:solidFill>
                  <a:srgbClr val="C00000"/>
                </a:solidFill>
              </a:rPr>
              <a:t>Priorités régionales</a:t>
            </a:r>
          </a:p>
          <a:p>
            <a:endParaRPr lang="fr-FR" sz="2000" b="1" dirty="0">
              <a:solidFill>
                <a:srgbClr val="C00000"/>
              </a:solidFill>
            </a:endParaRPr>
          </a:p>
          <a:p>
            <a:endParaRPr lang="fr-FR" sz="2000" b="1" dirty="0">
              <a:solidFill>
                <a:srgbClr val="C00000"/>
              </a:solidFill>
            </a:endParaRPr>
          </a:p>
          <a:p>
            <a:pPr marL="903288" lvl="1" indent="-285750">
              <a:spcBef>
                <a:spcPts val="600"/>
              </a:spcBef>
              <a:buFont typeface="Wingdings" panose="05000000000000000000" pitchFamily="2" charset="2"/>
              <a:buChar char="q"/>
            </a:pPr>
            <a:endParaRPr lang="fr-FR" sz="2000" dirty="0" smtClean="0">
              <a:solidFill>
                <a:srgbClr val="002060"/>
              </a:solidFill>
            </a:endParaRPr>
          </a:p>
          <a:p>
            <a:pPr marL="903288" lvl="1" indent="-285750">
              <a:spcBef>
                <a:spcPts val="600"/>
              </a:spcBef>
              <a:buFont typeface="Wingdings" panose="05000000000000000000" pitchFamily="2" charset="2"/>
              <a:buChar char="q"/>
            </a:pPr>
            <a:endParaRPr lang="fr-FR" sz="2000" dirty="0">
              <a:solidFill>
                <a:srgbClr val="002060"/>
              </a:solidFill>
            </a:endParaRPr>
          </a:p>
          <a:p>
            <a:pPr marL="903288" lvl="1" indent="-285750">
              <a:spcBef>
                <a:spcPts val="600"/>
              </a:spcBef>
              <a:buFont typeface="Wingdings" panose="05000000000000000000" pitchFamily="2" charset="2"/>
              <a:buChar char="q"/>
            </a:pPr>
            <a:r>
              <a:rPr lang="fr-FR" sz="2000" dirty="0" smtClean="0">
                <a:solidFill>
                  <a:schemeClr val="tx2">
                    <a:lumMod val="60000"/>
                    <a:lumOff val="40000"/>
                  </a:schemeClr>
                </a:solidFill>
              </a:rPr>
              <a:t>Unifier </a:t>
            </a:r>
            <a:r>
              <a:rPr lang="fr-FR" sz="2000" dirty="0">
                <a:solidFill>
                  <a:schemeClr val="tx2">
                    <a:lumMod val="60000"/>
                    <a:lumOff val="40000"/>
                  </a:schemeClr>
                </a:solidFill>
              </a:rPr>
              <a:t>les dispositifs d’appui </a:t>
            </a:r>
            <a:r>
              <a:rPr lang="fr-FR" sz="2000" dirty="0" smtClean="0">
                <a:solidFill>
                  <a:schemeClr val="tx2">
                    <a:lumMod val="60000"/>
                    <a:lumOff val="40000"/>
                  </a:schemeClr>
                </a:solidFill>
              </a:rPr>
              <a:t>: priorité à l’</a:t>
            </a:r>
            <a:r>
              <a:rPr lang="fr-FR" sz="2000" b="1" dirty="0" smtClean="0">
                <a:solidFill>
                  <a:schemeClr val="tx2">
                    <a:lumMod val="60000"/>
                    <a:lumOff val="40000"/>
                  </a:schemeClr>
                </a:solidFill>
              </a:rPr>
              <a:t>intégration </a:t>
            </a:r>
            <a:r>
              <a:rPr lang="fr-FR" sz="2000" b="1" dirty="0">
                <a:solidFill>
                  <a:schemeClr val="tx2">
                    <a:lumMod val="60000"/>
                    <a:lumOff val="40000"/>
                  </a:schemeClr>
                </a:solidFill>
              </a:rPr>
              <a:t>PTA, PAERPA et MAIA </a:t>
            </a:r>
            <a:endParaRPr lang="fr-FR" sz="20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endParaRPr lang="fr-FR" sz="20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sz="2000" dirty="0" smtClean="0">
                <a:solidFill>
                  <a:schemeClr val="tx2">
                    <a:lumMod val="60000"/>
                    <a:lumOff val="40000"/>
                  </a:schemeClr>
                </a:solidFill>
              </a:rPr>
              <a:t>Donner </a:t>
            </a:r>
            <a:r>
              <a:rPr lang="fr-FR" sz="2000" dirty="0">
                <a:solidFill>
                  <a:schemeClr val="tx2">
                    <a:lumMod val="60000"/>
                    <a:lumOff val="40000"/>
                  </a:schemeClr>
                </a:solidFill>
              </a:rPr>
              <a:t>l’accès à ces services d’appui </a:t>
            </a:r>
            <a:r>
              <a:rPr lang="fr-FR" sz="2000" b="1" dirty="0">
                <a:solidFill>
                  <a:schemeClr val="tx2">
                    <a:lumMod val="60000"/>
                    <a:lumOff val="40000"/>
                  </a:schemeClr>
                </a:solidFill>
              </a:rPr>
              <a:t>sur tout le territoire régional</a:t>
            </a:r>
            <a:r>
              <a:rPr lang="fr-FR" dirty="0" smtClean="0">
                <a:solidFill>
                  <a:schemeClr val="tx2">
                    <a:lumMod val="60000"/>
                    <a:lumOff val="40000"/>
                  </a:schemeClr>
                </a:solidFill>
              </a:rPr>
              <a:t>.</a:t>
            </a:r>
          </a:p>
          <a:p>
            <a:pPr marL="903288" lvl="1" indent="-285750">
              <a:spcBef>
                <a:spcPts val="600"/>
              </a:spcBef>
              <a:buFont typeface="Wingdings" panose="05000000000000000000" pitchFamily="2" charset="2"/>
              <a:buChar char="q"/>
            </a:pPr>
            <a:endParaRPr lang="fr-FR" dirty="0">
              <a:solidFill>
                <a:srgbClr val="002060"/>
              </a:solidFill>
            </a:endParaRPr>
          </a:p>
          <a:p>
            <a:pPr marL="1181100" lvl="2" indent="-468313" algn="just">
              <a:spcBef>
                <a:spcPts val="600"/>
              </a:spcBef>
              <a:buSzPct val="150000"/>
              <a:buFont typeface="Arial" panose="020B0604020202020204" pitchFamily="34" charset="0"/>
              <a:buChar char="→"/>
            </a:pPr>
            <a:endParaRPr lang="fr-FR" sz="1600" b="1" dirty="0" smtClean="0">
              <a:solidFill>
                <a:srgbClr val="002060"/>
              </a:solidFill>
            </a:endParaRPr>
          </a:p>
        </p:txBody>
      </p:sp>
    </p:spTree>
    <p:extLst>
      <p:ext uri="{BB962C8B-B14F-4D97-AF65-F5344CB8AC3E}">
        <p14:creationId xmlns:p14="http://schemas.microsoft.com/office/powerpoint/2010/main" val="4017076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052736"/>
          </a:xfrm>
        </p:spPr>
        <p:txBody>
          <a:bodyPr/>
          <a:lstStyle/>
          <a:p>
            <a:pPr marL="355600" lvl="1" indent="-177800">
              <a:buNone/>
            </a:pPr>
            <a:r>
              <a:rPr lang="fr-FR" sz="2400" dirty="0">
                <a:solidFill>
                  <a:schemeClr val="accent1"/>
                </a:solidFill>
              </a:rPr>
              <a:t>Leviers </a:t>
            </a:r>
            <a:r>
              <a:rPr lang="fr-FR" sz="2400" dirty="0" smtClean="0">
                <a:solidFill>
                  <a:schemeClr val="accent1"/>
                </a:solidFill>
              </a:rPr>
              <a:t>d’action</a:t>
            </a:r>
            <a:endParaRPr lang="fr-FR" sz="2400" dirty="0">
              <a:solidFill>
                <a:schemeClr val="accent1"/>
              </a:solidFill>
            </a:endParaRPr>
          </a:p>
        </p:txBody>
      </p:sp>
      <p:sp>
        <p:nvSpPr>
          <p:cNvPr id="3" name="ZoneTexte 2"/>
          <p:cNvSpPr txBox="1"/>
          <p:nvPr/>
        </p:nvSpPr>
        <p:spPr>
          <a:xfrm>
            <a:off x="179512" y="836712"/>
            <a:ext cx="8460432" cy="5416868"/>
          </a:xfrm>
          <a:prstGeom prst="rect">
            <a:avLst/>
          </a:prstGeom>
          <a:noFill/>
        </p:spPr>
        <p:txBody>
          <a:bodyPr wrap="square" rtlCol="0">
            <a:spAutoFit/>
          </a:bodyPr>
          <a:lstStyle/>
          <a:p>
            <a:r>
              <a:rPr lang="fr-FR" sz="2000" b="1" dirty="0">
                <a:solidFill>
                  <a:srgbClr val="C00000"/>
                </a:solidFill>
              </a:rPr>
              <a:t>Un programme de travail </a:t>
            </a:r>
            <a:r>
              <a:rPr lang="fr-FR" sz="2000" b="1" dirty="0" smtClean="0">
                <a:solidFill>
                  <a:srgbClr val="C00000"/>
                </a:solidFill>
              </a:rPr>
              <a:t>régional </a:t>
            </a:r>
          </a:p>
          <a:p>
            <a:endParaRPr lang="fr-FR" sz="2000" b="1" dirty="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b="1" dirty="0" smtClean="0">
                <a:solidFill>
                  <a:schemeClr val="tx2">
                    <a:lumMod val="60000"/>
                    <a:lumOff val="40000"/>
                  </a:schemeClr>
                </a:solidFill>
              </a:rPr>
              <a:t>Concerté avec les acteurs </a:t>
            </a:r>
            <a:r>
              <a:rPr lang="fr-FR" dirty="0" smtClean="0">
                <a:solidFill>
                  <a:schemeClr val="tx2">
                    <a:lumMod val="60000"/>
                    <a:lumOff val="40000"/>
                  </a:schemeClr>
                </a:solidFill>
              </a:rPr>
              <a:t>au sein d’une instance régionale pilotée par l’ARS,</a:t>
            </a:r>
          </a:p>
          <a:p>
            <a:pPr marL="617538" lvl="1">
              <a:spcBef>
                <a:spcPts val="600"/>
              </a:spcBef>
            </a:pPr>
            <a:endParaRPr lang="fr-FR" b="1"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b="1" dirty="0" smtClean="0">
                <a:solidFill>
                  <a:schemeClr val="tx2">
                    <a:lumMod val="60000"/>
                    <a:lumOff val="40000"/>
                  </a:schemeClr>
                </a:solidFill>
              </a:rPr>
              <a:t>Mis en œuvre avec l’appui </a:t>
            </a:r>
            <a:r>
              <a:rPr lang="fr-FR" dirty="0" smtClean="0">
                <a:solidFill>
                  <a:schemeClr val="tx2">
                    <a:lumMod val="60000"/>
                    <a:lumOff val="40000"/>
                  </a:schemeClr>
                </a:solidFill>
              </a:rPr>
              <a:t>de l’Union Régionale des Réseaux et de dispositifs de coordination Bretons </a:t>
            </a:r>
            <a:r>
              <a:rPr lang="fr-FR" b="1" dirty="0" smtClean="0">
                <a:solidFill>
                  <a:schemeClr val="tx2">
                    <a:lumMod val="60000"/>
                    <a:lumOff val="40000"/>
                  </a:schemeClr>
                </a:solidFill>
              </a:rPr>
              <a:t>(URSB) : </a:t>
            </a:r>
            <a:r>
              <a:rPr lang="fr-FR" dirty="0" smtClean="0">
                <a:solidFill>
                  <a:schemeClr val="tx2">
                    <a:lumMod val="60000"/>
                    <a:lumOff val="40000"/>
                  </a:schemeClr>
                </a:solidFill>
              </a:rPr>
              <a:t>des moyens consacrés pour y contribuer</a:t>
            </a:r>
          </a:p>
          <a:p>
            <a:pPr marL="903288" lvl="1" indent="-285750">
              <a:spcBef>
                <a:spcPts val="600"/>
              </a:spcBef>
              <a:buFont typeface="Wingdings" panose="05000000000000000000" pitchFamily="2" charset="2"/>
              <a:buChar char="q"/>
            </a:pPr>
            <a:endParaRPr lang="fr-FR"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dirty="0" smtClean="0">
                <a:solidFill>
                  <a:schemeClr val="tx2">
                    <a:lumMod val="60000"/>
                    <a:lumOff val="40000"/>
                  </a:schemeClr>
                </a:solidFill>
              </a:rPr>
              <a:t>Tenant compte des </a:t>
            </a:r>
            <a:r>
              <a:rPr lang="fr-FR" b="1" dirty="0" smtClean="0">
                <a:solidFill>
                  <a:schemeClr val="tx2">
                    <a:lumMod val="60000"/>
                    <a:lumOff val="40000"/>
                  </a:schemeClr>
                </a:solidFill>
              </a:rPr>
              <a:t>priorités régionales </a:t>
            </a:r>
            <a:r>
              <a:rPr lang="fr-FR" dirty="0" smtClean="0">
                <a:solidFill>
                  <a:schemeClr val="tx2">
                    <a:lumMod val="60000"/>
                    <a:lumOff val="40000"/>
                  </a:schemeClr>
                </a:solidFill>
              </a:rPr>
              <a:t>et</a:t>
            </a:r>
            <a:r>
              <a:rPr lang="fr-FR" b="1" dirty="0" smtClean="0">
                <a:solidFill>
                  <a:schemeClr val="tx2">
                    <a:lumMod val="60000"/>
                    <a:lumOff val="40000"/>
                  </a:schemeClr>
                </a:solidFill>
              </a:rPr>
              <a:t> </a:t>
            </a:r>
            <a:r>
              <a:rPr lang="fr-FR" dirty="0" smtClean="0">
                <a:solidFill>
                  <a:schemeClr val="tx2">
                    <a:lumMod val="60000"/>
                    <a:lumOff val="40000"/>
                  </a:schemeClr>
                </a:solidFill>
              </a:rPr>
              <a:t>des</a:t>
            </a:r>
            <a:r>
              <a:rPr lang="fr-FR" b="1" dirty="0" smtClean="0">
                <a:solidFill>
                  <a:schemeClr val="tx2">
                    <a:lumMod val="60000"/>
                    <a:lumOff val="40000"/>
                  </a:schemeClr>
                </a:solidFill>
              </a:rPr>
              <a:t> besoins </a:t>
            </a:r>
            <a:r>
              <a:rPr lang="fr-FR" dirty="0" smtClean="0">
                <a:solidFill>
                  <a:schemeClr val="tx2">
                    <a:lumMod val="60000"/>
                    <a:lumOff val="40000"/>
                  </a:schemeClr>
                </a:solidFill>
              </a:rPr>
              <a:t>remontées par les</a:t>
            </a:r>
            <a:r>
              <a:rPr lang="fr-FR" b="1" dirty="0" smtClean="0">
                <a:solidFill>
                  <a:schemeClr val="tx2">
                    <a:lumMod val="60000"/>
                    <a:lumOff val="40000"/>
                  </a:schemeClr>
                </a:solidFill>
              </a:rPr>
              <a:t> porteurs de dispositifs </a:t>
            </a:r>
          </a:p>
          <a:p>
            <a:pPr marL="903288" lvl="1" indent="-285750">
              <a:spcBef>
                <a:spcPts val="600"/>
              </a:spcBef>
              <a:buFont typeface="Wingdings" panose="05000000000000000000" pitchFamily="2" charset="2"/>
              <a:buChar char="q"/>
            </a:pPr>
            <a:endParaRPr lang="fr-FR" sz="2000" b="1" dirty="0">
              <a:solidFill>
                <a:schemeClr val="tx2">
                  <a:lumMod val="60000"/>
                  <a:lumOff val="40000"/>
                </a:schemeClr>
              </a:solidFill>
            </a:endParaRPr>
          </a:p>
          <a:p>
            <a:pPr marL="1181100" lvl="2" indent="-468313" algn="just">
              <a:spcBef>
                <a:spcPts val="600"/>
              </a:spcBef>
              <a:buSzPct val="150000"/>
              <a:buFont typeface="Arial" panose="020B0604020202020204" pitchFamily="34" charset="0"/>
              <a:buChar char="→"/>
            </a:pPr>
            <a:r>
              <a:rPr lang="fr-FR" sz="1600" b="1" dirty="0">
                <a:solidFill>
                  <a:schemeClr val="tx2">
                    <a:lumMod val="60000"/>
                    <a:lumOff val="40000"/>
                  </a:schemeClr>
                </a:solidFill>
              </a:rPr>
              <a:t>Ce programme doit permettre de renforcer les dispositifs déjà fusionnés (formations, outillage, harmonisation et mutualisation des pratiques, …), d’accompagner les MAIA et PTA vers la fusion et de déployer un DAC sur les territoires non couverts.</a:t>
            </a:r>
          </a:p>
          <a:p>
            <a:pPr marL="903288" lvl="1" indent="-285750">
              <a:spcBef>
                <a:spcPts val="600"/>
              </a:spcBef>
              <a:buFont typeface="Wingdings" panose="05000000000000000000" pitchFamily="2" charset="2"/>
              <a:buChar char="q"/>
            </a:pPr>
            <a:endParaRPr lang="fr-FR" sz="2000" b="1" dirty="0">
              <a:solidFill>
                <a:srgbClr val="002060"/>
              </a:solidFill>
            </a:endParaRPr>
          </a:p>
        </p:txBody>
      </p:sp>
    </p:spTree>
    <p:extLst>
      <p:ext uri="{BB962C8B-B14F-4D97-AF65-F5344CB8AC3E}">
        <p14:creationId xmlns:p14="http://schemas.microsoft.com/office/powerpoint/2010/main" val="2098002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9"/>
          <p:cNvPicPr>
            <a:picLocks noChangeAspect="1"/>
          </p:cNvPicPr>
          <p:nvPr/>
        </p:nvPicPr>
        <p:blipFill>
          <a:blip r:embed="rId2">
            <a:extLst>
              <a:ext uri="{28A0092B-C50C-407E-A947-70E740481C1C}">
                <a14:useLocalDpi xmlns:a14="http://schemas.microsoft.com/office/drawing/2010/main" val="0"/>
              </a:ext>
            </a:extLst>
          </a:blip>
          <a:srcRect t="7718" r="8733"/>
          <a:stretch>
            <a:fillRect/>
          </a:stretch>
        </p:blipFill>
        <p:spPr bwMode="auto">
          <a:xfrm>
            <a:off x="786209" y="1219965"/>
            <a:ext cx="8186737"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304800" y="220663"/>
            <a:ext cx="8588375" cy="471487"/>
          </a:xfrm>
        </p:spPr>
        <p:txBody>
          <a:bodyPr/>
          <a:lstStyle/>
          <a:p>
            <a:pPr eaLnBrk="1" hangingPunct="1"/>
            <a:r>
              <a:rPr lang="fr-FR" altLang="fr-FR" sz="2000" dirty="0" err="1" smtClean="0"/>
              <a:t>Unifciation</a:t>
            </a:r>
            <a:r>
              <a:rPr lang="fr-FR" altLang="fr-FR" sz="2000" dirty="0" smtClean="0"/>
              <a:t> des dispositifs : état des lieux en Bretagne</a:t>
            </a:r>
          </a:p>
        </p:txBody>
      </p:sp>
      <p:sp>
        <p:nvSpPr>
          <p:cNvPr id="3076" name="Légende encadrée 3 3"/>
          <p:cNvSpPr>
            <a:spLocks/>
          </p:cNvSpPr>
          <p:nvPr/>
        </p:nvSpPr>
        <p:spPr bwMode="auto">
          <a:xfrm>
            <a:off x="582613" y="1096933"/>
            <a:ext cx="1727200" cy="246063"/>
          </a:xfrm>
          <a:prstGeom prst="borderCallout3">
            <a:avLst>
              <a:gd name="adj1" fmla="val 100880"/>
              <a:gd name="adj2" fmla="val 30801"/>
              <a:gd name="adj3" fmla="val 225625"/>
              <a:gd name="adj4" fmla="val 37741"/>
              <a:gd name="adj5" fmla="val 288356"/>
              <a:gd name="adj6" fmla="val 52778"/>
              <a:gd name="adj7" fmla="val 459630"/>
              <a:gd name="adj8" fmla="val 75681"/>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smtClean="0"/>
              <a:t>PTA / 2 MAIA / 1 CLIC / 3C</a:t>
            </a:r>
          </a:p>
        </p:txBody>
      </p:sp>
      <p:sp>
        <p:nvSpPr>
          <p:cNvPr id="3077" name="Légende encadrée 2 4"/>
          <p:cNvSpPr>
            <a:spLocks/>
          </p:cNvSpPr>
          <p:nvPr/>
        </p:nvSpPr>
        <p:spPr bwMode="auto">
          <a:xfrm>
            <a:off x="3131840" y="1147762"/>
            <a:ext cx="1152525" cy="246063"/>
          </a:xfrm>
          <a:prstGeom prst="borderCallout2">
            <a:avLst>
              <a:gd name="adj1" fmla="val 103856"/>
              <a:gd name="adj2" fmla="val 26389"/>
              <a:gd name="adj3" fmla="val 217884"/>
              <a:gd name="adj4" fmla="val 47895"/>
              <a:gd name="adj5" fmla="val 361083"/>
              <a:gd name="adj6" fmla="val 93123"/>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dirty="0" smtClean="0"/>
              <a:t>PTA / MAIA </a:t>
            </a:r>
          </a:p>
        </p:txBody>
      </p:sp>
      <p:sp>
        <p:nvSpPr>
          <p:cNvPr id="3078" name="Légende encadrée 2 8"/>
          <p:cNvSpPr>
            <a:spLocks/>
          </p:cNvSpPr>
          <p:nvPr/>
        </p:nvSpPr>
        <p:spPr bwMode="auto">
          <a:xfrm>
            <a:off x="4911725" y="1393825"/>
            <a:ext cx="1112838" cy="246063"/>
          </a:xfrm>
          <a:prstGeom prst="borderCallout2">
            <a:avLst>
              <a:gd name="adj1" fmla="val 107727"/>
              <a:gd name="adj2" fmla="val 26204"/>
              <a:gd name="adj3" fmla="val 225361"/>
              <a:gd name="adj4" fmla="val 33218"/>
              <a:gd name="adj5" fmla="val 359000"/>
              <a:gd name="adj6" fmla="val 40282"/>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dirty="0" smtClean="0"/>
              <a:t>PTA / MAIA / 3C</a:t>
            </a:r>
          </a:p>
        </p:txBody>
      </p:sp>
      <p:sp>
        <p:nvSpPr>
          <p:cNvPr id="3080" name="Légende encadrée 2 10"/>
          <p:cNvSpPr>
            <a:spLocks/>
          </p:cNvSpPr>
          <p:nvPr/>
        </p:nvSpPr>
        <p:spPr bwMode="auto">
          <a:xfrm>
            <a:off x="8259746" y="2522538"/>
            <a:ext cx="923702" cy="400110"/>
          </a:xfrm>
          <a:prstGeom prst="borderCallout2">
            <a:avLst>
              <a:gd name="adj1" fmla="val 99986"/>
              <a:gd name="adj2" fmla="val 29889"/>
              <a:gd name="adj3" fmla="val 136008"/>
              <a:gd name="adj4" fmla="val 33125"/>
              <a:gd name="adj5" fmla="val 158968"/>
              <a:gd name="adj6" fmla="val -22661"/>
            </a:avLst>
          </a:prstGeom>
          <a:solidFill>
            <a:schemeClr val="bg1"/>
          </a:solidFill>
          <a:ln w="9525" algn="ctr">
            <a:solidFill>
              <a:schemeClr val="tx1"/>
            </a:solidFill>
            <a:prstDash val="dash"/>
            <a:round/>
            <a:headEnd/>
            <a:tailEnd/>
          </a:ln>
        </p:spPr>
        <p:txBody>
          <a:bodyPr wrap="square">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Pays Fougères </a:t>
            </a:r>
            <a:endParaRPr lang="fr-FR" altLang="fr-FR" sz="1000" i="1" dirty="0">
              <a:solidFill>
                <a:srgbClr val="002395"/>
              </a:solidFill>
            </a:endParaRPr>
          </a:p>
        </p:txBody>
      </p:sp>
      <p:sp>
        <p:nvSpPr>
          <p:cNvPr id="3081" name="Légende encadrée 2 11"/>
          <p:cNvSpPr>
            <a:spLocks/>
          </p:cNvSpPr>
          <p:nvPr/>
        </p:nvSpPr>
        <p:spPr bwMode="auto">
          <a:xfrm>
            <a:off x="8161734" y="3967134"/>
            <a:ext cx="1008062" cy="553998"/>
          </a:xfrm>
          <a:prstGeom prst="borderCallout2">
            <a:avLst>
              <a:gd name="adj1" fmla="val -630"/>
              <a:gd name="adj2" fmla="val 32722"/>
              <a:gd name="adj3" fmla="val -13542"/>
              <a:gd name="adj4" fmla="val 21852"/>
              <a:gd name="adj5" fmla="val -19144"/>
              <a:gd name="adj6" fmla="val 8417"/>
            </a:avLst>
          </a:prstGeom>
          <a:solidFill>
            <a:schemeClr val="bg1"/>
          </a:solidFill>
          <a:ln w="9525" algn="ctr">
            <a:solidFill>
              <a:schemeClr val="tx1"/>
            </a:solidFill>
            <a:prstDash val="dash"/>
            <a:round/>
            <a:headEnd/>
            <a:tailEnd/>
          </a:ln>
        </p:spPr>
        <p:txBody>
          <a:bodyPr>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a:solidFill>
                  <a:srgbClr val="002395"/>
                </a:solidFill>
              </a:rPr>
              <a:t>MAIA </a:t>
            </a:r>
            <a:r>
              <a:rPr lang="fr-FR" altLang="fr-FR" sz="1000" i="1" dirty="0" smtClean="0">
                <a:solidFill>
                  <a:srgbClr val="002395"/>
                </a:solidFill>
              </a:rPr>
              <a:t>pays </a:t>
            </a:r>
            <a:r>
              <a:rPr lang="fr-FR" altLang="fr-FR" sz="1000" i="1" dirty="0">
                <a:solidFill>
                  <a:srgbClr val="002395"/>
                </a:solidFill>
              </a:rPr>
              <a:t>de Vitré – Porte de Bretagne</a:t>
            </a:r>
          </a:p>
        </p:txBody>
      </p:sp>
      <p:sp>
        <p:nvSpPr>
          <p:cNvPr id="3082" name="Légende encadrée 2 12"/>
          <p:cNvSpPr>
            <a:spLocks/>
          </p:cNvSpPr>
          <p:nvPr/>
        </p:nvSpPr>
        <p:spPr bwMode="auto">
          <a:xfrm>
            <a:off x="7982743" y="4574291"/>
            <a:ext cx="1187053" cy="400110"/>
          </a:xfrm>
          <a:prstGeom prst="borderCallout2">
            <a:avLst>
              <a:gd name="adj1" fmla="val 32645"/>
              <a:gd name="adj2" fmla="val -5697"/>
              <a:gd name="adj3" fmla="val 12108"/>
              <a:gd name="adj4" fmla="val -21929"/>
              <a:gd name="adj5" fmla="val -21521"/>
              <a:gd name="adj6" fmla="val -43634"/>
            </a:avLst>
          </a:prstGeom>
          <a:solidFill>
            <a:schemeClr val="bg1"/>
          </a:solidFill>
          <a:ln w="9525" algn="ctr">
            <a:solidFill>
              <a:schemeClr val="tx1"/>
            </a:solidFill>
            <a:prstDash val="dash"/>
            <a:round/>
            <a:headEnd/>
            <a:tailEnd/>
          </a:ln>
        </p:spPr>
        <p:txBody>
          <a:bodyPr wrap="square">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a:t>
            </a:r>
            <a:r>
              <a:rPr lang="fr-FR" altLang="fr-FR" sz="1000" i="1" dirty="0">
                <a:solidFill>
                  <a:srgbClr val="002395"/>
                </a:solidFill>
              </a:rPr>
              <a:t>pays de Vallons de Vilaine</a:t>
            </a:r>
          </a:p>
        </p:txBody>
      </p:sp>
      <p:sp>
        <p:nvSpPr>
          <p:cNvPr id="3083" name="Légende encadrée 3 13"/>
          <p:cNvSpPr>
            <a:spLocks/>
          </p:cNvSpPr>
          <p:nvPr/>
        </p:nvSpPr>
        <p:spPr bwMode="auto">
          <a:xfrm>
            <a:off x="671805" y="3668994"/>
            <a:ext cx="1824998" cy="247650"/>
          </a:xfrm>
          <a:custGeom>
            <a:avLst/>
            <a:gdLst>
              <a:gd name="connsiteX0" fmla="*/ 0 w 1252538"/>
              <a:gd name="connsiteY0" fmla="*/ 0 h 247650"/>
              <a:gd name="connsiteX1" fmla="*/ 1252538 w 1252538"/>
              <a:gd name="connsiteY1" fmla="*/ 0 h 247650"/>
              <a:gd name="connsiteX2" fmla="*/ 1252538 w 1252538"/>
              <a:gd name="connsiteY2" fmla="*/ 247650 h 247650"/>
              <a:gd name="connsiteX3" fmla="*/ 0 w 1252538"/>
              <a:gd name="connsiteY3" fmla="*/ 247650 h 247650"/>
              <a:gd name="connsiteX4" fmla="*/ 0 w 1252538"/>
              <a:gd name="connsiteY4" fmla="*/ 0 h 247650"/>
              <a:gd name="connsiteX0" fmla="*/ 1284816 w 1252538"/>
              <a:gd name="connsiteY0" fmla="*/ 134865 h 247650"/>
              <a:gd name="connsiteX1" fmla="*/ 1591362 w 1252538"/>
              <a:gd name="connsiteY1" fmla="*/ 210193 h 247650"/>
              <a:gd name="connsiteX2" fmla="*/ 1824998 w 1252538"/>
              <a:gd name="connsiteY2" fmla="*/ 151834 h 247650"/>
              <a:gd name="connsiteX3" fmla="*/ 1917485 w 1252538"/>
              <a:gd name="connsiteY3" fmla="*/ -223990 h 247650"/>
              <a:gd name="connsiteX0" fmla="*/ 0 w 1824998"/>
              <a:gd name="connsiteY0" fmla="*/ 0 h 247650"/>
              <a:gd name="connsiteX1" fmla="*/ 1252538 w 1824998"/>
              <a:gd name="connsiteY1" fmla="*/ 0 h 247650"/>
              <a:gd name="connsiteX2" fmla="*/ 1252538 w 1824998"/>
              <a:gd name="connsiteY2" fmla="*/ 247650 h 247650"/>
              <a:gd name="connsiteX3" fmla="*/ 0 w 1824998"/>
              <a:gd name="connsiteY3" fmla="*/ 247650 h 247650"/>
              <a:gd name="connsiteX4" fmla="*/ 0 w 1824998"/>
              <a:gd name="connsiteY4" fmla="*/ 0 h 247650"/>
              <a:gd name="connsiteX0" fmla="*/ 1284816 w 1824998"/>
              <a:gd name="connsiteY0" fmla="*/ 134865 h 247650"/>
              <a:gd name="connsiteX1" fmla="*/ 1591362 w 1824998"/>
              <a:gd name="connsiteY1" fmla="*/ 210193 h 247650"/>
              <a:gd name="connsiteX2" fmla="*/ 1824998 w 1824998"/>
              <a:gd name="connsiteY2" fmla="*/ 151834 h 247650"/>
            </a:gdLst>
            <a:ahLst/>
            <a:cxnLst>
              <a:cxn ang="0">
                <a:pos x="connsiteX0" y="connsiteY0"/>
              </a:cxn>
              <a:cxn ang="0">
                <a:pos x="connsiteX1" y="connsiteY1"/>
              </a:cxn>
              <a:cxn ang="0">
                <a:pos x="connsiteX2" y="connsiteY2"/>
              </a:cxn>
            </a:cxnLst>
            <a:rect l="l" t="t" r="r" b="b"/>
            <a:pathLst>
              <a:path w="1824998" h="247650" extrusionOk="0">
                <a:moveTo>
                  <a:pt x="0" y="0"/>
                </a:moveTo>
                <a:lnTo>
                  <a:pt x="1252538" y="0"/>
                </a:lnTo>
                <a:lnTo>
                  <a:pt x="1252538" y="247650"/>
                </a:lnTo>
                <a:lnTo>
                  <a:pt x="0" y="247650"/>
                </a:lnTo>
                <a:lnTo>
                  <a:pt x="0" y="0"/>
                </a:lnTo>
                <a:close/>
              </a:path>
              <a:path w="1824998" h="247650" fill="none" extrusionOk="0">
                <a:moveTo>
                  <a:pt x="1284816" y="134865"/>
                </a:moveTo>
                <a:lnTo>
                  <a:pt x="1591362" y="210193"/>
                </a:lnTo>
                <a:lnTo>
                  <a:pt x="1824998" y="151834"/>
                </a:lnTo>
              </a:path>
            </a:pathLst>
          </a:cu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dirty="0" smtClean="0"/>
              <a:t>PTA / 2 MAIA / 3C</a:t>
            </a:r>
          </a:p>
        </p:txBody>
      </p:sp>
      <p:sp>
        <p:nvSpPr>
          <p:cNvPr id="3084" name="Légende encadrée 2 14"/>
          <p:cNvSpPr>
            <a:spLocks/>
          </p:cNvSpPr>
          <p:nvPr/>
        </p:nvSpPr>
        <p:spPr bwMode="auto">
          <a:xfrm>
            <a:off x="3400424" y="5378450"/>
            <a:ext cx="1622425" cy="246063"/>
          </a:xfrm>
          <a:prstGeom prst="borderCallout2">
            <a:avLst>
              <a:gd name="adj1" fmla="val -11681"/>
              <a:gd name="adj2" fmla="val 29889"/>
              <a:gd name="adj3" fmla="val -118297"/>
              <a:gd name="adj4" fmla="val 54622"/>
              <a:gd name="adj5" fmla="val -297444"/>
              <a:gd name="adj6" fmla="val 100702"/>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smtClean="0"/>
              <a:t>PTA / MAIA / 2 CLIC / 3C</a:t>
            </a:r>
          </a:p>
        </p:txBody>
      </p:sp>
      <p:sp>
        <p:nvSpPr>
          <p:cNvPr id="3085" name="Légende encadrée 2 15"/>
          <p:cNvSpPr>
            <a:spLocks/>
          </p:cNvSpPr>
          <p:nvPr/>
        </p:nvSpPr>
        <p:spPr bwMode="auto">
          <a:xfrm>
            <a:off x="1908175" y="4733925"/>
            <a:ext cx="2232025" cy="247650"/>
          </a:xfrm>
          <a:prstGeom prst="borderCallout2">
            <a:avLst>
              <a:gd name="adj1" fmla="val -3944"/>
              <a:gd name="adj2" fmla="val 37144"/>
              <a:gd name="adj3" fmla="val -126946"/>
              <a:gd name="adj4" fmla="val 52809"/>
              <a:gd name="adj5" fmla="val -267167"/>
              <a:gd name="adj6" fmla="val 76617"/>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smtClean="0"/>
              <a:t>PTA / 2 MAIA / 1 CLIC / 3C / PFETP</a:t>
            </a:r>
          </a:p>
        </p:txBody>
      </p:sp>
      <p:sp>
        <p:nvSpPr>
          <p:cNvPr id="3087" name="Légende encadrée 2 21"/>
          <p:cNvSpPr>
            <a:spLocks/>
          </p:cNvSpPr>
          <p:nvPr/>
        </p:nvSpPr>
        <p:spPr bwMode="auto">
          <a:xfrm>
            <a:off x="6814452" y="5479257"/>
            <a:ext cx="1081087" cy="400050"/>
          </a:xfrm>
          <a:prstGeom prst="borderCallout2">
            <a:avLst>
              <a:gd name="adj1" fmla="val -5332"/>
              <a:gd name="adj2" fmla="val 12268"/>
              <a:gd name="adj3" fmla="val -81810"/>
              <a:gd name="adj4" fmla="val -5580"/>
              <a:gd name="adj5" fmla="val -169832"/>
              <a:gd name="adj6" fmla="val -19090"/>
            </a:avLst>
          </a:prstGeom>
          <a:solidFill>
            <a:schemeClr val="bg1"/>
          </a:solidFill>
          <a:ln w="9525" algn="ctr">
            <a:solidFill>
              <a:schemeClr val="tx1"/>
            </a:solidFill>
            <a:prstDash val="dash"/>
            <a:round/>
            <a:headEnd/>
            <a:tailEnd/>
          </a:ln>
        </p:spPr>
        <p:txBody>
          <a:bodyPr>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pays </a:t>
            </a:r>
            <a:r>
              <a:rPr lang="fr-FR" altLang="fr-FR" sz="1000" i="1" dirty="0">
                <a:solidFill>
                  <a:srgbClr val="002395"/>
                </a:solidFill>
              </a:rPr>
              <a:t>de Redon</a:t>
            </a:r>
          </a:p>
        </p:txBody>
      </p:sp>
      <p:sp>
        <p:nvSpPr>
          <p:cNvPr id="3088" name="Légende encadrée 2 22"/>
          <p:cNvSpPr>
            <a:spLocks/>
          </p:cNvSpPr>
          <p:nvPr/>
        </p:nvSpPr>
        <p:spPr bwMode="auto">
          <a:xfrm>
            <a:off x="5022849" y="5704711"/>
            <a:ext cx="1728788" cy="246063"/>
          </a:xfrm>
          <a:prstGeom prst="borderCallout2">
            <a:avLst>
              <a:gd name="adj1" fmla="val -15551"/>
              <a:gd name="adj2" fmla="val 46824"/>
              <a:gd name="adj3" fmla="val -172448"/>
              <a:gd name="adj4" fmla="val 48845"/>
              <a:gd name="adj5" fmla="val -427706"/>
              <a:gd name="adj6" fmla="val 46506"/>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smtClean="0"/>
              <a:t>MAIA Est-Morbihan / CLIC</a:t>
            </a:r>
          </a:p>
        </p:txBody>
      </p:sp>
      <p:sp>
        <p:nvSpPr>
          <p:cNvPr id="3089" name="Légende encadrée 2 23"/>
          <p:cNvSpPr>
            <a:spLocks/>
          </p:cNvSpPr>
          <p:nvPr/>
        </p:nvSpPr>
        <p:spPr bwMode="auto">
          <a:xfrm>
            <a:off x="5599746" y="1793935"/>
            <a:ext cx="1519237" cy="247650"/>
          </a:xfrm>
          <a:prstGeom prst="borderCallout2">
            <a:avLst>
              <a:gd name="adj1" fmla="val 107727"/>
              <a:gd name="adj2" fmla="val 55944"/>
              <a:gd name="adj3" fmla="val 527099"/>
              <a:gd name="adj4" fmla="val 37612"/>
              <a:gd name="adj5" fmla="val 641671"/>
              <a:gd name="adj6" fmla="val 59715"/>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dirty="0" smtClean="0"/>
              <a:t>PTA / PAERPA / IDEC</a:t>
            </a:r>
          </a:p>
        </p:txBody>
      </p:sp>
      <p:sp>
        <p:nvSpPr>
          <p:cNvPr id="3090" name="ZoneTexte 7"/>
          <p:cNvSpPr txBox="1">
            <a:spLocks noChangeArrowheads="1"/>
          </p:cNvSpPr>
          <p:nvPr/>
        </p:nvSpPr>
        <p:spPr bwMode="auto">
          <a:xfrm>
            <a:off x="3830638" y="3344069"/>
            <a:ext cx="1749425" cy="230188"/>
          </a:xfrm>
          <a:prstGeom prst="rect">
            <a:avLst/>
          </a:prstGeom>
          <a:solidFill>
            <a:schemeClr val="accent2">
              <a:lumMod val="20000"/>
              <a:lumOff val="80000"/>
            </a:schemeClr>
          </a:solidFill>
          <a:ln w="9525">
            <a:solidFill>
              <a:schemeClr val="tx1"/>
            </a:solidFill>
            <a:prstDash val="dash"/>
            <a:miter lim="800000"/>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sz="900" i="1" dirty="0" smtClean="0"/>
              <a:t>MAIA Centre-Bretagne / CLIC</a:t>
            </a:r>
          </a:p>
        </p:txBody>
      </p:sp>
      <p:sp>
        <p:nvSpPr>
          <p:cNvPr id="3091" name="Légende encadrée 2 26"/>
          <p:cNvSpPr>
            <a:spLocks/>
          </p:cNvSpPr>
          <p:nvPr/>
        </p:nvSpPr>
        <p:spPr bwMode="auto">
          <a:xfrm>
            <a:off x="786209" y="2676585"/>
            <a:ext cx="863600" cy="400110"/>
          </a:xfrm>
          <a:prstGeom prst="borderCallout2">
            <a:avLst>
              <a:gd name="adj1" fmla="val 54977"/>
              <a:gd name="adj2" fmla="val 102199"/>
              <a:gd name="adj3" fmla="val 98032"/>
              <a:gd name="adj4" fmla="val 294750"/>
              <a:gd name="adj5" fmla="val 44126"/>
              <a:gd name="adj6" fmla="val 327292"/>
            </a:avLst>
          </a:prstGeom>
          <a:solidFill>
            <a:schemeClr val="bg1"/>
          </a:solidFill>
          <a:ln w="9525" algn="ctr">
            <a:solidFill>
              <a:schemeClr val="tx1"/>
            </a:solidFill>
            <a:prstDash val="dash"/>
            <a:round/>
            <a:headEnd/>
            <a:tailEnd/>
          </a:ln>
        </p:spPr>
        <p:txBody>
          <a:bodyPr>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Pays </a:t>
            </a:r>
            <a:r>
              <a:rPr lang="fr-FR" altLang="fr-FR" sz="1000" i="1" dirty="0">
                <a:solidFill>
                  <a:srgbClr val="002395"/>
                </a:solidFill>
              </a:rPr>
              <a:t>COB</a:t>
            </a:r>
          </a:p>
        </p:txBody>
      </p:sp>
      <p:cxnSp>
        <p:nvCxnSpPr>
          <p:cNvPr id="6" name="Connecteur droit avec flèche 5"/>
          <p:cNvCxnSpPr/>
          <p:nvPr/>
        </p:nvCxnSpPr>
        <p:spPr bwMode="auto">
          <a:xfrm flipH="1" flipV="1">
            <a:off x="7680325" y="3592513"/>
            <a:ext cx="502444" cy="1912143"/>
          </a:xfrm>
          <a:prstGeom prst="straightConnector1">
            <a:avLst/>
          </a:prstGeom>
          <a:noFill/>
          <a:ln w="9525" cap="flat" cmpd="sng" algn="ctr">
            <a:noFill/>
            <a:prstDash val="solid"/>
            <a:round/>
            <a:headEnd type="none" w="med" len="med"/>
            <a:tailEnd type="arrow"/>
          </a:ln>
          <a:effectLst/>
        </p:spPr>
      </p:cxnSp>
      <p:sp>
        <p:nvSpPr>
          <p:cNvPr id="26" name="Légende encadrée 2 10"/>
          <p:cNvSpPr>
            <a:spLocks/>
          </p:cNvSpPr>
          <p:nvPr/>
        </p:nvSpPr>
        <p:spPr bwMode="auto">
          <a:xfrm>
            <a:off x="7874396" y="1316801"/>
            <a:ext cx="1076102" cy="400110"/>
          </a:xfrm>
          <a:prstGeom prst="borderCallout2">
            <a:avLst>
              <a:gd name="adj1" fmla="val 99986"/>
              <a:gd name="adj2" fmla="val 29889"/>
              <a:gd name="adj3" fmla="val 156323"/>
              <a:gd name="adj4" fmla="val -13877"/>
              <a:gd name="adj5" fmla="val 342432"/>
              <a:gd name="adj6" fmla="val -54360"/>
            </a:avLst>
          </a:prstGeom>
          <a:solidFill>
            <a:schemeClr val="bg1"/>
          </a:solidFill>
          <a:ln w="9525" algn="ctr">
            <a:solidFill>
              <a:schemeClr val="tx1"/>
            </a:solidFill>
            <a:prstDash val="dash"/>
            <a:round/>
            <a:headEnd/>
            <a:tailEnd/>
          </a:ln>
        </p:spPr>
        <p:txBody>
          <a:bodyPr wrap="square">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Pays de St Malo</a:t>
            </a:r>
            <a:endParaRPr lang="fr-FR" altLang="fr-FR" sz="1000" i="1" dirty="0">
              <a:solidFill>
                <a:srgbClr val="002395"/>
              </a:solidFill>
            </a:endParaRPr>
          </a:p>
        </p:txBody>
      </p:sp>
      <p:sp>
        <p:nvSpPr>
          <p:cNvPr id="27" name="Légende encadrée 2 10"/>
          <p:cNvSpPr>
            <a:spLocks/>
          </p:cNvSpPr>
          <p:nvPr/>
        </p:nvSpPr>
        <p:spPr bwMode="auto">
          <a:xfrm>
            <a:off x="6485049" y="1393825"/>
            <a:ext cx="1228502" cy="400110"/>
          </a:xfrm>
          <a:prstGeom prst="borderCallout2">
            <a:avLst>
              <a:gd name="adj1" fmla="val 99986"/>
              <a:gd name="adj2" fmla="val 29889"/>
              <a:gd name="adj3" fmla="val 334074"/>
              <a:gd name="adj4" fmla="val -3318"/>
              <a:gd name="adj5" fmla="val 336085"/>
              <a:gd name="adj6" fmla="val -3555"/>
            </a:avLst>
          </a:prstGeom>
          <a:solidFill>
            <a:schemeClr val="bg1"/>
          </a:solidFill>
          <a:ln w="9525" algn="ctr">
            <a:solidFill>
              <a:schemeClr val="tx1"/>
            </a:solidFill>
            <a:prstDash val="dash"/>
            <a:round/>
            <a:headEnd/>
            <a:tailEnd/>
          </a:ln>
        </p:spPr>
        <p:txBody>
          <a:bodyPr wrap="square">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Pays de Dinan </a:t>
            </a:r>
            <a:endParaRPr lang="fr-FR" altLang="fr-FR" sz="1000" i="1" dirty="0">
              <a:solidFill>
                <a:srgbClr val="002395"/>
              </a:solidFill>
            </a:endParaRPr>
          </a:p>
        </p:txBody>
      </p:sp>
      <p:sp>
        <p:nvSpPr>
          <p:cNvPr id="25" name="Légende encadrée 2 12"/>
          <p:cNvSpPr>
            <a:spLocks/>
          </p:cNvSpPr>
          <p:nvPr/>
        </p:nvSpPr>
        <p:spPr bwMode="auto">
          <a:xfrm>
            <a:off x="6896894" y="4900492"/>
            <a:ext cx="1034653" cy="400110"/>
          </a:xfrm>
          <a:prstGeom prst="borderCallout2">
            <a:avLst>
              <a:gd name="adj1" fmla="val -5444"/>
              <a:gd name="adj2" fmla="val 20793"/>
              <a:gd name="adj3" fmla="val -54548"/>
              <a:gd name="adj4" fmla="val 12838"/>
              <a:gd name="adj5" fmla="val -237361"/>
              <a:gd name="adj6" fmla="val -45840"/>
            </a:avLst>
          </a:prstGeom>
          <a:solidFill>
            <a:schemeClr val="bg1"/>
          </a:solidFill>
          <a:ln w="9525" algn="ctr">
            <a:solidFill>
              <a:schemeClr val="tx1"/>
            </a:solidFill>
            <a:prstDash val="dash"/>
            <a:round/>
            <a:headEnd/>
            <a:tailEnd/>
          </a:ln>
        </p:spPr>
        <p:txBody>
          <a:bodyPr wrap="square">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a:t>
            </a:r>
            <a:r>
              <a:rPr lang="fr-FR" altLang="fr-FR" sz="1000" i="1" dirty="0">
                <a:solidFill>
                  <a:srgbClr val="002395"/>
                </a:solidFill>
              </a:rPr>
              <a:t>pays de </a:t>
            </a:r>
            <a:r>
              <a:rPr lang="fr-FR" altLang="fr-FR" sz="1000" i="1" dirty="0" smtClean="0">
                <a:solidFill>
                  <a:srgbClr val="002395"/>
                </a:solidFill>
              </a:rPr>
              <a:t>Brocéliande</a:t>
            </a:r>
            <a:endParaRPr lang="fr-FR" altLang="fr-FR" sz="1000" i="1" dirty="0">
              <a:solidFill>
                <a:srgbClr val="002395"/>
              </a:solidFill>
            </a:endParaRPr>
          </a:p>
        </p:txBody>
      </p:sp>
      <p:cxnSp>
        <p:nvCxnSpPr>
          <p:cNvPr id="4" name="Connecteur en angle 3"/>
          <p:cNvCxnSpPr/>
          <p:nvPr/>
        </p:nvCxnSpPr>
        <p:spPr bwMode="auto">
          <a:xfrm rot="10800000" flipV="1">
            <a:off x="7713553" y="3716338"/>
            <a:ext cx="469216" cy="144714"/>
          </a:xfrm>
          <a:prstGeom prst="bentConnector3">
            <a:avLst>
              <a:gd name="adj1" fmla="val 50000"/>
            </a:avLst>
          </a:prstGeom>
          <a:noFill/>
          <a:ln w="9525" cap="flat" cmpd="sng" algn="ctr">
            <a:noFill/>
            <a:prstDash val="solid"/>
            <a:round/>
            <a:headEnd type="none" w="med" len="med"/>
            <a:tailEnd type="none" w="med" len="med"/>
          </a:ln>
          <a:effectLst/>
        </p:spPr>
      </p:cxnSp>
      <p:cxnSp>
        <p:nvCxnSpPr>
          <p:cNvPr id="11" name="Connecteur en angle 10"/>
          <p:cNvCxnSpPr/>
          <p:nvPr/>
        </p:nvCxnSpPr>
        <p:spPr bwMode="auto">
          <a:xfrm rot="10800000" flipV="1">
            <a:off x="7524329" y="3668742"/>
            <a:ext cx="458415" cy="298391"/>
          </a:xfrm>
          <a:prstGeom prst="bentConnector3">
            <a:avLst/>
          </a:prstGeom>
          <a:noFill/>
          <a:ln w="9525" cap="flat" cmpd="sng" algn="ctr">
            <a:noFill/>
            <a:prstDash val="solid"/>
            <a:round/>
            <a:headEnd type="none" w="med" len="med"/>
            <a:tailEnd type="none" w="med" len="med"/>
          </a:ln>
          <a:effectLst/>
        </p:spPr>
      </p:cxnSp>
      <p:sp>
        <p:nvSpPr>
          <p:cNvPr id="32" name="Légende encadrée 2 10"/>
          <p:cNvSpPr>
            <a:spLocks/>
          </p:cNvSpPr>
          <p:nvPr/>
        </p:nvSpPr>
        <p:spPr bwMode="auto">
          <a:xfrm>
            <a:off x="8281295" y="3268632"/>
            <a:ext cx="691651" cy="400110"/>
          </a:xfrm>
          <a:prstGeom prst="borderCallout2">
            <a:avLst>
              <a:gd name="adj1" fmla="val 99986"/>
              <a:gd name="adj2" fmla="val 29889"/>
              <a:gd name="adj3" fmla="val 143626"/>
              <a:gd name="adj4" fmla="val -18571"/>
              <a:gd name="adj5" fmla="val 143732"/>
              <a:gd name="adj6" fmla="val -93056"/>
            </a:avLst>
          </a:prstGeom>
          <a:solidFill>
            <a:schemeClr val="bg1"/>
          </a:solidFill>
          <a:ln w="9525" algn="ctr">
            <a:solidFill>
              <a:schemeClr val="tx1"/>
            </a:solidFill>
            <a:prstDash val="dash"/>
            <a:round/>
            <a:headEnd/>
            <a:tailEnd/>
          </a:ln>
        </p:spPr>
        <p:txBody>
          <a:bodyPr wrap="square">
            <a:spAutoFit/>
          </a:bodyPr>
          <a:lstStyle>
            <a:lvl1pPr eaLnBrk="0" hangingPunct="0">
              <a:spcBef>
                <a:spcPct val="20000"/>
              </a:spcBef>
              <a:buSzPct val="55000"/>
              <a:buBlip>
                <a:blip r:embed="rId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SzTx/>
              <a:buFontTx/>
              <a:buNone/>
            </a:pPr>
            <a:r>
              <a:rPr lang="fr-FR" altLang="fr-FR" sz="1000" i="1" dirty="0" smtClean="0">
                <a:solidFill>
                  <a:srgbClr val="002395"/>
                </a:solidFill>
              </a:rPr>
              <a:t>MAIA Rennes</a:t>
            </a:r>
            <a:endParaRPr lang="fr-FR" altLang="fr-FR" sz="1000" i="1" dirty="0">
              <a:solidFill>
                <a:srgbClr val="002395"/>
              </a:solidFill>
            </a:endParaRPr>
          </a:p>
        </p:txBody>
      </p:sp>
      <p:sp>
        <p:nvSpPr>
          <p:cNvPr id="33" name="Légende encadrée 2 20"/>
          <p:cNvSpPr>
            <a:spLocks/>
          </p:cNvSpPr>
          <p:nvPr/>
        </p:nvSpPr>
        <p:spPr bwMode="auto">
          <a:xfrm>
            <a:off x="7564834" y="2152650"/>
            <a:ext cx="1604962" cy="247650"/>
          </a:xfrm>
          <a:prstGeom prst="borderCallout2">
            <a:avLst>
              <a:gd name="adj1" fmla="val 99039"/>
              <a:gd name="adj2" fmla="val 49630"/>
              <a:gd name="adj3" fmla="val 164720"/>
              <a:gd name="adj4" fmla="val -1671"/>
              <a:gd name="adj5" fmla="val 462207"/>
              <a:gd name="adj6" fmla="val -27961"/>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smtClean="0"/>
              <a:t>PTA / PFETP / PAERPA</a:t>
            </a:r>
          </a:p>
        </p:txBody>
      </p:sp>
      <p:sp>
        <p:nvSpPr>
          <p:cNvPr id="28" name="Légende encadrée 2 8"/>
          <p:cNvSpPr>
            <a:spLocks/>
          </p:cNvSpPr>
          <p:nvPr/>
        </p:nvSpPr>
        <p:spPr bwMode="auto">
          <a:xfrm>
            <a:off x="7197117" y="1881882"/>
            <a:ext cx="1112838" cy="246063"/>
          </a:xfrm>
          <a:prstGeom prst="borderCallout2">
            <a:avLst>
              <a:gd name="adj1" fmla="val 107727"/>
              <a:gd name="adj2" fmla="val 26204"/>
              <a:gd name="adj3" fmla="val 212974"/>
              <a:gd name="adj4" fmla="val 13132"/>
              <a:gd name="adj5" fmla="val 367258"/>
              <a:gd name="adj6" fmla="val -14497"/>
            </a:avLst>
          </a:prstGeom>
          <a:solidFill>
            <a:schemeClr val="accent2">
              <a:lumMod val="20000"/>
              <a:lumOff val="80000"/>
            </a:schemeClr>
          </a:solidFill>
          <a:ln w="9525" algn="ctr">
            <a:solidFill>
              <a:schemeClr val="tx1"/>
            </a:solidFill>
            <a:prstDash val="dash"/>
            <a:round/>
            <a:headEnd/>
            <a:tailEnd/>
          </a:ln>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defRPr/>
            </a:pPr>
            <a:r>
              <a:rPr lang="fr-FR" altLang="fr-FR" i="1" dirty="0" smtClean="0"/>
              <a:t>PTA / 3C</a:t>
            </a:r>
          </a:p>
        </p:txBody>
      </p:sp>
    </p:spTree>
    <p:extLst>
      <p:ext uri="{BB962C8B-B14F-4D97-AF65-F5344CB8AC3E}">
        <p14:creationId xmlns:p14="http://schemas.microsoft.com/office/powerpoint/2010/main" val="40248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1000" fill="hold"/>
                                        <p:tgtEl>
                                          <p:spTgt spid="3076"/>
                                        </p:tgtEl>
                                        <p:attrNameLst>
                                          <p:attrName>ppt_w</p:attrName>
                                        </p:attrNameLst>
                                      </p:cBhvr>
                                      <p:tavLst>
                                        <p:tav tm="0">
                                          <p:val>
                                            <p:fltVal val="0"/>
                                          </p:val>
                                        </p:tav>
                                        <p:tav tm="100000">
                                          <p:val>
                                            <p:strVal val="#ppt_w"/>
                                          </p:val>
                                        </p:tav>
                                      </p:tavLst>
                                    </p:anim>
                                    <p:anim calcmode="lin" valueType="num">
                                      <p:cBhvr>
                                        <p:cTn id="14" dur="1000" fill="hold"/>
                                        <p:tgtEl>
                                          <p:spTgt spid="3076"/>
                                        </p:tgtEl>
                                        <p:attrNameLst>
                                          <p:attrName>ppt_h</p:attrName>
                                        </p:attrNameLst>
                                      </p:cBhvr>
                                      <p:tavLst>
                                        <p:tav tm="0">
                                          <p:val>
                                            <p:fltVal val="0"/>
                                          </p:val>
                                        </p:tav>
                                        <p:tav tm="100000">
                                          <p:val>
                                            <p:strVal val="#ppt_h"/>
                                          </p:val>
                                        </p:tav>
                                      </p:tavLst>
                                    </p:anim>
                                    <p:anim calcmode="lin" valueType="num">
                                      <p:cBhvr>
                                        <p:cTn id="15" dur="1000" fill="hold"/>
                                        <p:tgtEl>
                                          <p:spTgt spid="3076"/>
                                        </p:tgtEl>
                                        <p:attrNameLst>
                                          <p:attrName>style.rotation</p:attrName>
                                        </p:attrNameLst>
                                      </p:cBhvr>
                                      <p:tavLst>
                                        <p:tav tm="0">
                                          <p:val>
                                            <p:fltVal val="90"/>
                                          </p:val>
                                        </p:tav>
                                        <p:tav tm="100000">
                                          <p:val>
                                            <p:fltVal val="0"/>
                                          </p:val>
                                        </p:tav>
                                      </p:tavLst>
                                    </p:anim>
                                    <p:animEffect transition="in" filter="fade">
                                      <p:cBhvr>
                                        <p:cTn id="16" dur="1000"/>
                                        <p:tgtEl>
                                          <p:spTgt spid="307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p:cTn id="19" dur="1000" fill="hold"/>
                                        <p:tgtEl>
                                          <p:spTgt spid="3077"/>
                                        </p:tgtEl>
                                        <p:attrNameLst>
                                          <p:attrName>ppt_w</p:attrName>
                                        </p:attrNameLst>
                                      </p:cBhvr>
                                      <p:tavLst>
                                        <p:tav tm="0">
                                          <p:val>
                                            <p:fltVal val="0"/>
                                          </p:val>
                                        </p:tav>
                                        <p:tav tm="100000">
                                          <p:val>
                                            <p:strVal val="#ppt_w"/>
                                          </p:val>
                                        </p:tav>
                                      </p:tavLst>
                                    </p:anim>
                                    <p:anim calcmode="lin" valueType="num">
                                      <p:cBhvr>
                                        <p:cTn id="20" dur="1000" fill="hold"/>
                                        <p:tgtEl>
                                          <p:spTgt spid="3077"/>
                                        </p:tgtEl>
                                        <p:attrNameLst>
                                          <p:attrName>ppt_h</p:attrName>
                                        </p:attrNameLst>
                                      </p:cBhvr>
                                      <p:tavLst>
                                        <p:tav tm="0">
                                          <p:val>
                                            <p:fltVal val="0"/>
                                          </p:val>
                                        </p:tav>
                                        <p:tav tm="100000">
                                          <p:val>
                                            <p:strVal val="#ppt_h"/>
                                          </p:val>
                                        </p:tav>
                                      </p:tavLst>
                                    </p:anim>
                                    <p:anim calcmode="lin" valueType="num">
                                      <p:cBhvr>
                                        <p:cTn id="21" dur="1000" fill="hold"/>
                                        <p:tgtEl>
                                          <p:spTgt spid="3077"/>
                                        </p:tgtEl>
                                        <p:attrNameLst>
                                          <p:attrName>style.rotation</p:attrName>
                                        </p:attrNameLst>
                                      </p:cBhvr>
                                      <p:tavLst>
                                        <p:tav tm="0">
                                          <p:val>
                                            <p:fltVal val="90"/>
                                          </p:val>
                                        </p:tav>
                                        <p:tav tm="100000">
                                          <p:val>
                                            <p:fltVal val="0"/>
                                          </p:val>
                                        </p:tav>
                                      </p:tavLst>
                                    </p:anim>
                                    <p:animEffect transition="in" filter="fade">
                                      <p:cBhvr>
                                        <p:cTn id="22" dur="1000"/>
                                        <p:tgtEl>
                                          <p:spTgt spid="3077"/>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p:cTn id="25" dur="1000" fill="hold"/>
                                        <p:tgtEl>
                                          <p:spTgt spid="3078"/>
                                        </p:tgtEl>
                                        <p:attrNameLst>
                                          <p:attrName>ppt_w</p:attrName>
                                        </p:attrNameLst>
                                      </p:cBhvr>
                                      <p:tavLst>
                                        <p:tav tm="0">
                                          <p:val>
                                            <p:fltVal val="0"/>
                                          </p:val>
                                        </p:tav>
                                        <p:tav tm="100000">
                                          <p:val>
                                            <p:strVal val="#ppt_w"/>
                                          </p:val>
                                        </p:tav>
                                      </p:tavLst>
                                    </p:anim>
                                    <p:anim calcmode="lin" valueType="num">
                                      <p:cBhvr>
                                        <p:cTn id="26" dur="1000" fill="hold"/>
                                        <p:tgtEl>
                                          <p:spTgt spid="3078"/>
                                        </p:tgtEl>
                                        <p:attrNameLst>
                                          <p:attrName>ppt_h</p:attrName>
                                        </p:attrNameLst>
                                      </p:cBhvr>
                                      <p:tavLst>
                                        <p:tav tm="0">
                                          <p:val>
                                            <p:fltVal val="0"/>
                                          </p:val>
                                        </p:tav>
                                        <p:tav tm="100000">
                                          <p:val>
                                            <p:strVal val="#ppt_h"/>
                                          </p:val>
                                        </p:tav>
                                      </p:tavLst>
                                    </p:anim>
                                    <p:anim calcmode="lin" valueType="num">
                                      <p:cBhvr>
                                        <p:cTn id="27" dur="1000" fill="hold"/>
                                        <p:tgtEl>
                                          <p:spTgt spid="3078"/>
                                        </p:tgtEl>
                                        <p:attrNameLst>
                                          <p:attrName>style.rotation</p:attrName>
                                        </p:attrNameLst>
                                      </p:cBhvr>
                                      <p:tavLst>
                                        <p:tav tm="0">
                                          <p:val>
                                            <p:fltVal val="90"/>
                                          </p:val>
                                        </p:tav>
                                        <p:tav tm="100000">
                                          <p:val>
                                            <p:fltVal val="0"/>
                                          </p:val>
                                        </p:tav>
                                      </p:tavLst>
                                    </p:anim>
                                    <p:animEffect transition="in" filter="fade">
                                      <p:cBhvr>
                                        <p:cTn id="28" dur="1000"/>
                                        <p:tgtEl>
                                          <p:spTgt spid="307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p:cTn id="31" dur="1000" fill="hold"/>
                                        <p:tgtEl>
                                          <p:spTgt spid="3080"/>
                                        </p:tgtEl>
                                        <p:attrNameLst>
                                          <p:attrName>ppt_w</p:attrName>
                                        </p:attrNameLst>
                                      </p:cBhvr>
                                      <p:tavLst>
                                        <p:tav tm="0">
                                          <p:val>
                                            <p:fltVal val="0"/>
                                          </p:val>
                                        </p:tav>
                                        <p:tav tm="100000">
                                          <p:val>
                                            <p:strVal val="#ppt_w"/>
                                          </p:val>
                                        </p:tav>
                                      </p:tavLst>
                                    </p:anim>
                                    <p:anim calcmode="lin" valueType="num">
                                      <p:cBhvr>
                                        <p:cTn id="32" dur="1000" fill="hold"/>
                                        <p:tgtEl>
                                          <p:spTgt spid="3080"/>
                                        </p:tgtEl>
                                        <p:attrNameLst>
                                          <p:attrName>ppt_h</p:attrName>
                                        </p:attrNameLst>
                                      </p:cBhvr>
                                      <p:tavLst>
                                        <p:tav tm="0">
                                          <p:val>
                                            <p:fltVal val="0"/>
                                          </p:val>
                                        </p:tav>
                                        <p:tav tm="100000">
                                          <p:val>
                                            <p:strVal val="#ppt_h"/>
                                          </p:val>
                                        </p:tav>
                                      </p:tavLst>
                                    </p:anim>
                                    <p:anim calcmode="lin" valueType="num">
                                      <p:cBhvr>
                                        <p:cTn id="33" dur="1000" fill="hold"/>
                                        <p:tgtEl>
                                          <p:spTgt spid="3080"/>
                                        </p:tgtEl>
                                        <p:attrNameLst>
                                          <p:attrName>style.rotation</p:attrName>
                                        </p:attrNameLst>
                                      </p:cBhvr>
                                      <p:tavLst>
                                        <p:tav tm="0">
                                          <p:val>
                                            <p:fltVal val="90"/>
                                          </p:val>
                                        </p:tav>
                                        <p:tav tm="100000">
                                          <p:val>
                                            <p:fltVal val="0"/>
                                          </p:val>
                                        </p:tav>
                                      </p:tavLst>
                                    </p:anim>
                                    <p:animEffect transition="in" filter="fade">
                                      <p:cBhvr>
                                        <p:cTn id="34" dur="1000"/>
                                        <p:tgtEl>
                                          <p:spTgt spid="308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081"/>
                                        </p:tgtEl>
                                        <p:attrNameLst>
                                          <p:attrName>style.visibility</p:attrName>
                                        </p:attrNameLst>
                                      </p:cBhvr>
                                      <p:to>
                                        <p:strVal val="visible"/>
                                      </p:to>
                                    </p:set>
                                    <p:anim calcmode="lin" valueType="num">
                                      <p:cBhvr>
                                        <p:cTn id="37" dur="1000" fill="hold"/>
                                        <p:tgtEl>
                                          <p:spTgt spid="3081"/>
                                        </p:tgtEl>
                                        <p:attrNameLst>
                                          <p:attrName>ppt_w</p:attrName>
                                        </p:attrNameLst>
                                      </p:cBhvr>
                                      <p:tavLst>
                                        <p:tav tm="0">
                                          <p:val>
                                            <p:fltVal val="0"/>
                                          </p:val>
                                        </p:tav>
                                        <p:tav tm="100000">
                                          <p:val>
                                            <p:strVal val="#ppt_w"/>
                                          </p:val>
                                        </p:tav>
                                      </p:tavLst>
                                    </p:anim>
                                    <p:anim calcmode="lin" valueType="num">
                                      <p:cBhvr>
                                        <p:cTn id="38" dur="1000" fill="hold"/>
                                        <p:tgtEl>
                                          <p:spTgt spid="3081"/>
                                        </p:tgtEl>
                                        <p:attrNameLst>
                                          <p:attrName>ppt_h</p:attrName>
                                        </p:attrNameLst>
                                      </p:cBhvr>
                                      <p:tavLst>
                                        <p:tav tm="0">
                                          <p:val>
                                            <p:fltVal val="0"/>
                                          </p:val>
                                        </p:tav>
                                        <p:tav tm="100000">
                                          <p:val>
                                            <p:strVal val="#ppt_h"/>
                                          </p:val>
                                        </p:tav>
                                      </p:tavLst>
                                    </p:anim>
                                    <p:anim calcmode="lin" valueType="num">
                                      <p:cBhvr>
                                        <p:cTn id="39" dur="1000" fill="hold"/>
                                        <p:tgtEl>
                                          <p:spTgt spid="3081"/>
                                        </p:tgtEl>
                                        <p:attrNameLst>
                                          <p:attrName>style.rotation</p:attrName>
                                        </p:attrNameLst>
                                      </p:cBhvr>
                                      <p:tavLst>
                                        <p:tav tm="0">
                                          <p:val>
                                            <p:fltVal val="90"/>
                                          </p:val>
                                        </p:tav>
                                        <p:tav tm="100000">
                                          <p:val>
                                            <p:fltVal val="0"/>
                                          </p:val>
                                        </p:tav>
                                      </p:tavLst>
                                    </p:anim>
                                    <p:animEffect transition="in" filter="fade">
                                      <p:cBhvr>
                                        <p:cTn id="40" dur="1000"/>
                                        <p:tgtEl>
                                          <p:spTgt spid="308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3082"/>
                                        </p:tgtEl>
                                        <p:attrNameLst>
                                          <p:attrName>style.visibility</p:attrName>
                                        </p:attrNameLst>
                                      </p:cBhvr>
                                      <p:to>
                                        <p:strVal val="visible"/>
                                      </p:to>
                                    </p:set>
                                    <p:anim calcmode="lin" valueType="num">
                                      <p:cBhvr>
                                        <p:cTn id="43" dur="1000" fill="hold"/>
                                        <p:tgtEl>
                                          <p:spTgt spid="3082"/>
                                        </p:tgtEl>
                                        <p:attrNameLst>
                                          <p:attrName>ppt_w</p:attrName>
                                        </p:attrNameLst>
                                      </p:cBhvr>
                                      <p:tavLst>
                                        <p:tav tm="0">
                                          <p:val>
                                            <p:fltVal val="0"/>
                                          </p:val>
                                        </p:tav>
                                        <p:tav tm="100000">
                                          <p:val>
                                            <p:strVal val="#ppt_w"/>
                                          </p:val>
                                        </p:tav>
                                      </p:tavLst>
                                    </p:anim>
                                    <p:anim calcmode="lin" valueType="num">
                                      <p:cBhvr>
                                        <p:cTn id="44" dur="1000" fill="hold"/>
                                        <p:tgtEl>
                                          <p:spTgt spid="3082"/>
                                        </p:tgtEl>
                                        <p:attrNameLst>
                                          <p:attrName>ppt_h</p:attrName>
                                        </p:attrNameLst>
                                      </p:cBhvr>
                                      <p:tavLst>
                                        <p:tav tm="0">
                                          <p:val>
                                            <p:fltVal val="0"/>
                                          </p:val>
                                        </p:tav>
                                        <p:tav tm="100000">
                                          <p:val>
                                            <p:strVal val="#ppt_h"/>
                                          </p:val>
                                        </p:tav>
                                      </p:tavLst>
                                    </p:anim>
                                    <p:anim calcmode="lin" valueType="num">
                                      <p:cBhvr>
                                        <p:cTn id="45" dur="1000" fill="hold"/>
                                        <p:tgtEl>
                                          <p:spTgt spid="3082"/>
                                        </p:tgtEl>
                                        <p:attrNameLst>
                                          <p:attrName>style.rotation</p:attrName>
                                        </p:attrNameLst>
                                      </p:cBhvr>
                                      <p:tavLst>
                                        <p:tav tm="0">
                                          <p:val>
                                            <p:fltVal val="90"/>
                                          </p:val>
                                        </p:tav>
                                        <p:tav tm="100000">
                                          <p:val>
                                            <p:fltVal val="0"/>
                                          </p:val>
                                        </p:tav>
                                      </p:tavLst>
                                    </p:anim>
                                    <p:animEffect transition="in" filter="fade">
                                      <p:cBhvr>
                                        <p:cTn id="46" dur="1000"/>
                                        <p:tgtEl>
                                          <p:spTgt spid="308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083"/>
                                        </p:tgtEl>
                                        <p:attrNameLst>
                                          <p:attrName>style.visibility</p:attrName>
                                        </p:attrNameLst>
                                      </p:cBhvr>
                                      <p:to>
                                        <p:strVal val="visible"/>
                                      </p:to>
                                    </p:set>
                                    <p:anim calcmode="lin" valueType="num">
                                      <p:cBhvr>
                                        <p:cTn id="49" dur="1000" fill="hold"/>
                                        <p:tgtEl>
                                          <p:spTgt spid="3083"/>
                                        </p:tgtEl>
                                        <p:attrNameLst>
                                          <p:attrName>ppt_w</p:attrName>
                                        </p:attrNameLst>
                                      </p:cBhvr>
                                      <p:tavLst>
                                        <p:tav tm="0">
                                          <p:val>
                                            <p:fltVal val="0"/>
                                          </p:val>
                                        </p:tav>
                                        <p:tav tm="100000">
                                          <p:val>
                                            <p:strVal val="#ppt_w"/>
                                          </p:val>
                                        </p:tav>
                                      </p:tavLst>
                                    </p:anim>
                                    <p:anim calcmode="lin" valueType="num">
                                      <p:cBhvr>
                                        <p:cTn id="50" dur="1000" fill="hold"/>
                                        <p:tgtEl>
                                          <p:spTgt spid="3083"/>
                                        </p:tgtEl>
                                        <p:attrNameLst>
                                          <p:attrName>ppt_h</p:attrName>
                                        </p:attrNameLst>
                                      </p:cBhvr>
                                      <p:tavLst>
                                        <p:tav tm="0">
                                          <p:val>
                                            <p:fltVal val="0"/>
                                          </p:val>
                                        </p:tav>
                                        <p:tav tm="100000">
                                          <p:val>
                                            <p:strVal val="#ppt_h"/>
                                          </p:val>
                                        </p:tav>
                                      </p:tavLst>
                                    </p:anim>
                                    <p:anim calcmode="lin" valueType="num">
                                      <p:cBhvr>
                                        <p:cTn id="51" dur="1000" fill="hold"/>
                                        <p:tgtEl>
                                          <p:spTgt spid="3083"/>
                                        </p:tgtEl>
                                        <p:attrNameLst>
                                          <p:attrName>style.rotation</p:attrName>
                                        </p:attrNameLst>
                                      </p:cBhvr>
                                      <p:tavLst>
                                        <p:tav tm="0">
                                          <p:val>
                                            <p:fltVal val="90"/>
                                          </p:val>
                                        </p:tav>
                                        <p:tav tm="100000">
                                          <p:val>
                                            <p:fltVal val="0"/>
                                          </p:val>
                                        </p:tav>
                                      </p:tavLst>
                                    </p:anim>
                                    <p:animEffect transition="in" filter="fade">
                                      <p:cBhvr>
                                        <p:cTn id="52" dur="1000"/>
                                        <p:tgtEl>
                                          <p:spTgt spid="3083"/>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084"/>
                                        </p:tgtEl>
                                        <p:attrNameLst>
                                          <p:attrName>style.visibility</p:attrName>
                                        </p:attrNameLst>
                                      </p:cBhvr>
                                      <p:to>
                                        <p:strVal val="visible"/>
                                      </p:to>
                                    </p:set>
                                    <p:anim calcmode="lin" valueType="num">
                                      <p:cBhvr>
                                        <p:cTn id="55" dur="1000" fill="hold"/>
                                        <p:tgtEl>
                                          <p:spTgt spid="3084"/>
                                        </p:tgtEl>
                                        <p:attrNameLst>
                                          <p:attrName>ppt_w</p:attrName>
                                        </p:attrNameLst>
                                      </p:cBhvr>
                                      <p:tavLst>
                                        <p:tav tm="0">
                                          <p:val>
                                            <p:fltVal val="0"/>
                                          </p:val>
                                        </p:tav>
                                        <p:tav tm="100000">
                                          <p:val>
                                            <p:strVal val="#ppt_w"/>
                                          </p:val>
                                        </p:tav>
                                      </p:tavLst>
                                    </p:anim>
                                    <p:anim calcmode="lin" valueType="num">
                                      <p:cBhvr>
                                        <p:cTn id="56" dur="1000" fill="hold"/>
                                        <p:tgtEl>
                                          <p:spTgt spid="3084"/>
                                        </p:tgtEl>
                                        <p:attrNameLst>
                                          <p:attrName>ppt_h</p:attrName>
                                        </p:attrNameLst>
                                      </p:cBhvr>
                                      <p:tavLst>
                                        <p:tav tm="0">
                                          <p:val>
                                            <p:fltVal val="0"/>
                                          </p:val>
                                        </p:tav>
                                        <p:tav tm="100000">
                                          <p:val>
                                            <p:strVal val="#ppt_h"/>
                                          </p:val>
                                        </p:tav>
                                      </p:tavLst>
                                    </p:anim>
                                    <p:anim calcmode="lin" valueType="num">
                                      <p:cBhvr>
                                        <p:cTn id="57" dur="1000" fill="hold"/>
                                        <p:tgtEl>
                                          <p:spTgt spid="3084"/>
                                        </p:tgtEl>
                                        <p:attrNameLst>
                                          <p:attrName>style.rotation</p:attrName>
                                        </p:attrNameLst>
                                      </p:cBhvr>
                                      <p:tavLst>
                                        <p:tav tm="0">
                                          <p:val>
                                            <p:fltVal val="90"/>
                                          </p:val>
                                        </p:tav>
                                        <p:tav tm="100000">
                                          <p:val>
                                            <p:fltVal val="0"/>
                                          </p:val>
                                        </p:tav>
                                      </p:tavLst>
                                    </p:anim>
                                    <p:animEffect transition="in" filter="fade">
                                      <p:cBhvr>
                                        <p:cTn id="58" dur="1000"/>
                                        <p:tgtEl>
                                          <p:spTgt spid="308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085"/>
                                        </p:tgtEl>
                                        <p:attrNameLst>
                                          <p:attrName>style.visibility</p:attrName>
                                        </p:attrNameLst>
                                      </p:cBhvr>
                                      <p:to>
                                        <p:strVal val="visible"/>
                                      </p:to>
                                    </p:set>
                                    <p:anim calcmode="lin" valueType="num">
                                      <p:cBhvr>
                                        <p:cTn id="61" dur="1000" fill="hold"/>
                                        <p:tgtEl>
                                          <p:spTgt spid="3085"/>
                                        </p:tgtEl>
                                        <p:attrNameLst>
                                          <p:attrName>ppt_w</p:attrName>
                                        </p:attrNameLst>
                                      </p:cBhvr>
                                      <p:tavLst>
                                        <p:tav tm="0">
                                          <p:val>
                                            <p:fltVal val="0"/>
                                          </p:val>
                                        </p:tav>
                                        <p:tav tm="100000">
                                          <p:val>
                                            <p:strVal val="#ppt_w"/>
                                          </p:val>
                                        </p:tav>
                                      </p:tavLst>
                                    </p:anim>
                                    <p:anim calcmode="lin" valueType="num">
                                      <p:cBhvr>
                                        <p:cTn id="62" dur="1000" fill="hold"/>
                                        <p:tgtEl>
                                          <p:spTgt spid="3085"/>
                                        </p:tgtEl>
                                        <p:attrNameLst>
                                          <p:attrName>ppt_h</p:attrName>
                                        </p:attrNameLst>
                                      </p:cBhvr>
                                      <p:tavLst>
                                        <p:tav tm="0">
                                          <p:val>
                                            <p:fltVal val="0"/>
                                          </p:val>
                                        </p:tav>
                                        <p:tav tm="100000">
                                          <p:val>
                                            <p:strVal val="#ppt_h"/>
                                          </p:val>
                                        </p:tav>
                                      </p:tavLst>
                                    </p:anim>
                                    <p:anim calcmode="lin" valueType="num">
                                      <p:cBhvr>
                                        <p:cTn id="63" dur="1000" fill="hold"/>
                                        <p:tgtEl>
                                          <p:spTgt spid="3085"/>
                                        </p:tgtEl>
                                        <p:attrNameLst>
                                          <p:attrName>style.rotation</p:attrName>
                                        </p:attrNameLst>
                                      </p:cBhvr>
                                      <p:tavLst>
                                        <p:tav tm="0">
                                          <p:val>
                                            <p:fltVal val="90"/>
                                          </p:val>
                                        </p:tav>
                                        <p:tav tm="100000">
                                          <p:val>
                                            <p:fltVal val="0"/>
                                          </p:val>
                                        </p:tav>
                                      </p:tavLst>
                                    </p:anim>
                                    <p:animEffect transition="in" filter="fade">
                                      <p:cBhvr>
                                        <p:cTn id="64" dur="1000"/>
                                        <p:tgtEl>
                                          <p:spTgt spid="3085"/>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087"/>
                                        </p:tgtEl>
                                        <p:attrNameLst>
                                          <p:attrName>style.visibility</p:attrName>
                                        </p:attrNameLst>
                                      </p:cBhvr>
                                      <p:to>
                                        <p:strVal val="visible"/>
                                      </p:to>
                                    </p:set>
                                    <p:anim calcmode="lin" valueType="num">
                                      <p:cBhvr>
                                        <p:cTn id="67" dur="1000" fill="hold"/>
                                        <p:tgtEl>
                                          <p:spTgt spid="3087"/>
                                        </p:tgtEl>
                                        <p:attrNameLst>
                                          <p:attrName>ppt_w</p:attrName>
                                        </p:attrNameLst>
                                      </p:cBhvr>
                                      <p:tavLst>
                                        <p:tav tm="0">
                                          <p:val>
                                            <p:fltVal val="0"/>
                                          </p:val>
                                        </p:tav>
                                        <p:tav tm="100000">
                                          <p:val>
                                            <p:strVal val="#ppt_w"/>
                                          </p:val>
                                        </p:tav>
                                      </p:tavLst>
                                    </p:anim>
                                    <p:anim calcmode="lin" valueType="num">
                                      <p:cBhvr>
                                        <p:cTn id="68" dur="1000" fill="hold"/>
                                        <p:tgtEl>
                                          <p:spTgt spid="3087"/>
                                        </p:tgtEl>
                                        <p:attrNameLst>
                                          <p:attrName>ppt_h</p:attrName>
                                        </p:attrNameLst>
                                      </p:cBhvr>
                                      <p:tavLst>
                                        <p:tav tm="0">
                                          <p:val>
                                            <p:fltVal val="0"/>
                                          </p:val>
                                        </p:tav>
                                        <p:tav tm="100000">
                                          <p:val>
                                            <p:strVal val="#ppt_h"/>
                                          </p:val>
                                        </p:tav>
                                      </p:tavLst>
                                    </p:anim>
                                    <p:anim calcmode="lin" valueType="num">
                                      <p:cBhvr>
                                        <p:cTn id="69" dur="1000" fill="hold"/>
                                        <p:tgtEl>
                                          <p:spTgt spid="3087"/>
                                        </p:tgtEl>
                                        <p:attrNameLst>
                                          <p:attrName>style.rotation</p:attrName>
                                        </p:attrNameLst>
                                      </p:cBhvr>
                                      <p:tavLst>
                                        <p:tav tm="0">
                                          <p:val>
                                            <p:fltVal val="90"/>
                                          </p:val>
                                        </p:tav>
                                        <p:tav tm="100000">
                                          <p:val>
                                            <p:fltVal val="0"/>
                                          </p:val>
                                        </p:tav>
                                      </p:tavLst>
                                    </p:anim>
                                    <p:animEffect transition="in" filter="fade">
                                      <p:cBhvr>
                                        <p:cTn id="70" dur="1000"/>
                                        <p:tgtEl>
                                          <p:spTgt spid="308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088"/>
                                        </p:tgtEl>
                                        <p:attrNameLst>
                                          <p:attrName>style.visibility</p:attrName>
                                        </p:attrNameLst>
                                      </p:cBhvr>
                                      <p:to>
                                        <p:strVal val="visible"/>
                                      </p:to>
                                    </p:set>
                                    <p:anim calcmode="lin" valueType="num">
                                      <p:cBhvr>
                                        <p:cTn id="73" dur="1000" fill="hold"/>
                                        <p:tgtEl>
                                          <p:spTgt spid="3088"/>
                                        </p:tgtEl>
                                        <p:attrNameLst>
                                          <p:attrName>ppt_w</p:attrName>
                                        </p:attrNameLst>
                                      </p:cBhvr>
                                      <p:tavLst>
                                        <p:tav tm="0">
                                          <p:val>
                                            <p:fltVal val="0"/>
                                          </p:val>
                                        </p:tav>
                                        <p:tav tm="100000">
                                          <p:val>
                                            <p:strVal val="#ppt_w"/>
                                          </p:val>
                                        </p:tav>
                                      </p:tavLst>
                                    </p:anim>
                                    <p:anim calcmode="lin" valueType="num">
                                      <p:cBhvr>
                                        <p:cTn id="74" dur="1000" fill="hold"/>
                                        <p:tgtEl>
                                          <p:spTgt spid="3088"/>
                                        </p:tgtEl>
                                        <p:attrNameLst>
                                          <p:attrName>ppt_h</p:attrName>
                                        </p:attrNameLst>
                                      </p:cBhvr>
                                      <p:tavLst>
                                        <p:tav tm="0">
                                          <p:val>
                                            <p:fltVal val="0"/>
                                          </p:val>
                                        </p:tav>
                                        <p:tav tm="100000">
                                          <p:val>
                                            <p:strVal val="#ppt_h"/>
                                          </p:val>
                                        </p:tav>
                                      </p:tavLst>
                                    </p:anim>
                                    <p:anim calcmode="lin" valueType="num">
                                      <p:cBhvr>
                                        <p:cTn id="75" dur="1000" fill="hold"/>
                                        <p:tgtEl>
                                          <p:spTgt spid="3088"/>
                                        </p:tgtEl>
                                        <p:attrNameLst>
                                          <p:attrName>style.rotation</p:attrName>
                                        </p:attrNameLst>
                                      </p:cBhvr>
                                      <p:tavLst>
                                        <p:tav tm="0">
                                          <p:val>
                                            <p:fltVal val="90"/>
                                          </p:val>
                                        </p:tav>
                                        <p:tav tm="100000">
                                          <p:val>
                                            <p:fltVal val="0"/>
                                          </p:val>
                                        </p:tav>
                                      </p:tavLst>
                                    </p:anim>
                                    <p:animEffect transition="in" filter="fade">
                                      <p:cBhvr>
                                        <p:cTn id="76" dur="1000"/>
                                        <p:tgtEl>
                                          <p:spTgt spid="308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3089"/>
                                        </p:tgtEl>
                                        <p:attrNameLst>
                                          <p:attrName>style.visibility</p:attrName>
                                        </p:attrNameLst>
                                      </p:cBhvr>
                                      <p:to>
                                        <p:strVal val="visible"/>
                                      </p:to>
                                    </p:set>
                                    <p:anim calcmode="lin" valueType="num">
                                      <p:cBhvr>
                                        <p:cTn id="79" dur="1000" fill="hold"/>
                                        <p:tgtEl>
                                          <p:spTgt spid="3089"/>
                                        </p:tgtEl>
                                        <p:attrNameLst>
                                          <p:attrName>ppt_w</p:attrName>
                                        </p:attrNameLst>
                                      </p:cBhvr>
                                      <p:tavLst>
                                        <p:tav tm="0">
                                          <p:val>
                                            <p:fltVal val="0"/>
                                          </p:val>
                                        </p:tav>
                                        <p:tav tm="100000">
                                          <p:val>
                                            <p:strVal val="#ppt_w"/>
                                          </p:val>
                                        </p:tav>
                                      </p:tavLst>
                                    </p:anim>
                                    <p:anim calcmode="lin" valueType="num">
                                      <p:cBhvr>
                                        <p:cTn id="80" dur="1000" fill="hold"/>
                                        <p:tgtEl>
                                          <p:spTgt spid="3089"/>
                                        </p:tgtEl>
                                        <p:attrNameLst>
                                          <p:attrName>ppt_h</p:attrName>
                                        </p:attrNameLst>
                                      </p:cBhvr>
                                      <p:tavLst>
                                        <p:tav tm="0">
                                          <p:val>
                                            <p:fltVal val="0"/>
                                          </p:val>
                                        </p:tav>
                                        <p:tav tm="100000">
                                          <p:val>
                                            <p:strVal val="#ppt_h"/>
                                          </p:val>
                                        </p:tav>
                                      </p:tavLst>
                                    </p:anim>
                                    <p:anim calcmode="lin" valueType="num">
                                      <p:cBhvr>
                                        <p:cTn id="81" dur="1000" fill="hold"/>
                                        <p:tgtEl>
                                          <p:spTgt spid="3089"/>
                                        </p:tgtEl>
                                        <p:attrNameLst>
                                          <p:attrName>style.rotation</p:attrName>
                                        </p:attrNameLst>
                                      </p:cBhvr>
                                      <p:tavLst>
                                        <p:tav tm="0">
                                          <p:val>
                                            <p:fltVal val="90"/>
                                          </p:val>
                                        </p:tav>
                                        <p:tav tm="100000">
                                          <p:val>
                                            <p:fltVal val="0"/>
                                          </p:val>
                                        </p:tav>
                                      </p:tavLst>
                                    </p:anim>
                                    <p:animEffect transition="in" filter="fade">
                                      <p:cBhvr>
                                        <p:cTn id="82" dur="1000"/>
                                        <p:tgtEl>
                                          <p:spTgt spid="308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090"/>
                                        </p:tgtEl>
                                        <p:attrNameLst>
                                          <p:attrName>style.visibility</p:attrName>
                                        </p:attrNameLst>
                                      </p:cBhvr>
                                      <p:to>
                                        <p:strVal val="visible"/>
                                      </p:to>
                                    </p:set>
                                    <p:anim calcmode="lin" valueType="num">
                                      <p:cBhvr>
                                        <p:cTn id="85" dur="1000" fill="hold"/>
                                        <p:tgtEl>
                                          <p:spTgt spid="3090"/>
                                        </p:tgtEl>
                                        <p:attrNameLst>
                                          <p:attrName>ppt_w</p:attrName>
                                        </p:attrNameLst>
                                      </p:cBhvr>
                                      <p:tavLst>
                                        <p:tav tm="0">
                                          <p:val>
                                            <p:fltVal val="0"/>
                                          </p:val>
                                        </p:tav>
                                        <p:tav tm="100000">
                                          <p:val>
                                            <p:strVal val="#ppt_w"/>
                                          </p:val>
                                        </p:tav>
                                      </p:tavLst>
                                    </p:anim>
                                    <p:anim calcmode="lin" valueType="num">
                                      <p:cBhvr>
                                        <p:cTn id="86" dur="1000" fill="hold"/>
                                        <p:tgtEl>
                                          <p:spTgt spid="3090"/>
                                        </p:tgtEl>
                                        <p:attrNameLst>
                                          <p:attrName>ppt_h</p:attrName>
                                        </p:attrNameLst>
                                      </p:cBhvr>
                                      <p:tavLst>
                                        <p:tav tm="0">
                                          <p:val>
                                            <p:fltVal val="0"/>
                                          </p:val>
                                        </p:tav>
                                        <p:tav tm="100000">
                                          <p:val>
                                            <p:strVal val="#ppt_h"/>
                                          </p:val>
                                        </p:tav>
                                      </p:tavLst>
                                    </p:anim>
                                    <p:anim calcmode="lin" valueType="num">
                                      <p:cBhvr>
                                        <p:cTn id="87" dur="1000" fill="hold"/>
                                        <p:tgtEl>
                                          <p:spTgt spid="3090"/>
                                        </p:tgtEl>
                                        <p:attrNameLst>
                                          <p:attrName>style.rotation</p:attrName>
                                        </p:attrNameLst>
                                      </p:cBhvr>
                                      <p:tavLst>
                                        <p:tav tm="0">
                                          <p:val>
                                            <p:fltVal val="90"/>
                                          </p:val>
                                        </p:tav>
                                        <p:tav tm="100000">
                                          <p:val>
                                            <p:fltVal val="0"/>
                                          </p:val>
                                        </p:tav>
                                      </p:tavLst>
                                    </p:anim>
                                    <p:animEffect transition="in" filter="fade">
                                      <p:cBhvr>
                                        <p:cTn id="88" dur="1000"/>
                                        <p:tgtEl>
                                          <p:spTgt spid="3090"/>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3091"/>
                                        </p:tgtEl>
                                        <p:attrNameLst>
                                          <p:attrName>style.visibility</p:attrName>
                                        </p:attrNameLst>
                                      </p:cBhvr>
                                      <p:to>
                                        <p:strVal val="visible"/>
                                      </p:to>
                                    </p:set>
                                    <p:anim calcmode="lin" valueType="num">
                                      <p:cBhvr>
                                        <p:cTn id="91" dur="1000" fill="hold"/>
                                        <p:tgtEl>
                                          <p:spTgt spid="3091"/>
                                        </p:tgtEl>
                                        <p:attrNameLst>
                                          <p:attrName>ppt_w</p:attrName>
                                        </p:attrNameLst>
                                      </p:cBhvr>
                                      <p:tavLst>
                                        <p:tav tm="0">
                                          <p:val>
                                            <p:fltVal val="0"/>
                                          </p:val>
                                        </p:tav>
                                        <p:tav tm="100000">
                                          <p:val>
                                            <p:strVal val="#ppt_w"/>
                                          </p:val>
                                        </p:tav>
                                      </p:tavLst>
                                    </p:anim>
                                    <p:anim calcmode="lin" valueType="num">
                                      <p:cBhvr>
                                        <p:cTn id="92" dur="1000" fill="hold"/>
                                        <p:tgtEl>
                                          <p:spTgt spid="3091"/>
                                        </p:tgtEl>
                                        <p:attrNameLst>
                                          <p:attrName>ppt_h</p:attrName>
                                        </p:attrNameLst>
                                      </p:cBhvr>
                                      <p:tavLst>
                                        <p:tav tm="0">
                                          <p:val>
                                            <p:fltVal val="0"/>
                                          </p:val>
                                        </p:tav>
                                        <p:tav tm="100000">
                                          <p:val>
                                            <p:strVal val="#ppt_h"/>
                                          </p:val>
                                        </p:tav>
                                      </p:tavLst>
                                    </p:anim>
                                    <p:anim calcmode="lin" valueType="num">
                                      <p:cBhvr>
                                        <p:cTn id="93" dur="1000" fill="hold"/>
                                        <p:tgtEl>
                                          <p:spTgt spid="3091"/>
                                        </p:tgtEl>
                                        <p:attrNameLst>
                                          <p:attrName>style.rotation</p:attrName>
                                        </p:attrNameLst>
                                      </p:cBhvr>
                                      <p:tavLst>
                                        <p:tav tm="0">
                                          <p:val>
                                            <p:fltVal val="90"/>
                                          </p:val>
                                        </p:tav>
                                        <p:tav tm="100000">
                                          <p:val>
                                            <p:fltVal val="0"/>
                                          </p:val>
                                        </p:tav>
                                      </p:tavLst>
                                    </p:anim>
                                    <p:animEffect transition="in" filter="fade">
                                      <p:cBhvr>
                                        <p:cTn id="94" dur="1000"/>
                                        <p:tgtEl>
                                          <p:spTgt spid="3091"/>
                                        </p:tgtEl>
                                      </p:cBhvr>
                                    </p:animEffect>
                                  </p:childTnLst>
                                </p:cTn>
                              </p:par>
                              <p:par>
                                <p:cTn id="95" presetID="31"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p:cTn id="97" dur="1000" fill="hold"/>
                                        <p:tgtEl>
                                          <p:spTgt spid="6"/>
                                        </p:tgtEl>
                                        <p:attrNameLst>
                                          <p:attrName>ppt_w</p:attrName>
                                        </p:attrNameLst>
                                      </p:cBhvr>
                                      <p:tavLst>
                                        <p:tav tm="0">
                                          <p:val>
                                            <p:fltVal val="0"/>
                                          </p:val>
                                        </p:tav>
                                        <p:tav tm="100000">
                                          <p:val>
                                            <p:strVal val="#ppt_w"/>
                                          </p:val>
                                        </p:tav>
                                      </p:tavLst>
                                    </p:anim>
                                    <p:anim calcmode="lin" valueType="num">
                                      <p:cBhvr>
                                        <p:cTn id="98" dur="1000" fill="hold"/>
                                        <p:tgtEl>
                                          <p:spTgt spid="6"/>
                                        </p:tgtEl>
                                        <p:attrNameLst>
                                          <p:attrName>ppt_h</p:attrName>
                                        </p:attrNameLst>
                                      </p:cBhvr>
                                      <p:tavLst>
                                        <p:tav tm="0">
                                          <p:val>
                                            <p:fltVal val="0"/>
                                          </p:val>
                                        </p:tav>
                                        <p:tav tm="100000">
                                          <p:val>
                                            <p:strVal val="#ppt_h"/>
                                          </p:val>
                                        </p:tav>
                                      </p:tavLst>
                                    </p:anim>
                                    <p:anim calcmode="lin" valueType="num">
                                      <p:cBhvr>
                                        <p:cTn id="99" dur="1000" fill="hold"/>
                                        <p:tgtEl>
                                          <p:spTgt spid="6"/>
                                        </p:tgtEl>
                                        <p:attrNameLst>
                                          <p:attrName>style.rotation</p:attrName>
                                        </p:attrNameLst>
                                      </p:cBhvr>
                                      <p:tavLst>
                                        <p:tav tm="0">
                                          <p:val>
                                            <p:fltVal val="90"/>
                                          </p:val>
                                        </p:tav>
                                        <p:tav tm="100000">
                                          <p:val>
                                            <p:fltVal val="0"/>
                                          </p:val>
                                        </p:tav>
                                      </p:tavLst>
                                    </p:anim>
                                    <p:animEffect transition="in" filter="fade">
                                      <p:cBhvr>
                                        <p:cTn id="100" dur="1000"/>
                                        <p:tgtEl>
                                          <p:spTgt spid="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1000" fill="hold"/>
                                        <p:tgtEl>
                                          <p:spTgt spid="26"/>
                                        </p:tgtEl>
                                        <p:attrNameLst>
                                          <p:attrName>ppt_w</p:attrName>
                                        </p:attrNameLst>
                                      </p:cBhvr>
                                      <p:tavLst>
                                        <p:tav tm="0">
                                          <p:val>
                                            <p:fltVal val="0"/>
                                          </p:val>
                                        </p:tav>
                                        <p:tav tm="100000">
                                          <p:val>
                                            <p:strVal val="#ppt_w"/>
                                          </p:val>
                                        </p:tav>
                                      </p:tavLst>
                                    </p:anim>
                                    <p:anim calcmode="lin" valueType="num">
                                      <p:cBhvr>
                                        <p:cTn id="104" dur="1000" fill="hold"/>
                                        <p:tgtEl>
                                          <p:spTgt spid="26"/>
                                        </p:tgtEl>
                                        <p:attrNameLst>
                                          <p:attrName>ppt_h</p:attrName>
                                        </p:attrNameLst>
                                      </p:cBhvr>
                                      <p:tavLst>
                                        <p:tav tm="0">
                                          <p:val>
                                            <p:fltVal val="0"/>
                                          </p:val>
                                        </p:tav>
                                        <p:tav tm="100000">
                                          <p:val>
                                            <p:strVal val="#ppt_h"/>
                                          </p:val>
                                        </p:tav>
                                      </p:tavLst>
                                    </p:anim>
                                    <p:anim calcmode="lin" valueType="num">
                                      <p:cBhvr>
                                        <p:cTn id="105" dur="1000" fill="hold"/>
                                        <p:tgtEl>
                                          <p:spTgt spid="26"/>
                                        </p:tgtEl>
                                        <p:attrNameLst>
                                          <p:attrName>style.rotation</p:attrName>
                                        </p:attrNameLst>
                                      </p:cBhvr>
                                      <p:tavLst>
                                        <p:tav tm="0">
                                          <p:val>
                                            <p:fltVal val="90"/>
                                          </p:val>
                                        </p:tav>
                                        <p:tav tm="100000">
                                          <p:val>
                                            <p:fltVal val="0"/>
                                          </p:val>
                                        </p:tav>
                                      </p:tavLst>
                                    </p:anim>
                                    <p:animEffect transition="in" filter="fade">
                                      <p:cBhvr>
                                        <p:cTn id="106" dur="1000"/>
                                        <p:tgtEl>
                                          <p:spTgt spid="26"/>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p:cTn id="109" dur="1000" fill="hold"/>
                                        <p:tgtEl>
                                          <p:spTgt spid="27"/>
                                        </p:tgtEl>
                                        <p:attrNameLst>
                                          <p:attrName>ppt_w</p:attrName>
                                        </p:attrNameLst>
                                      </p:cBhvr>
                                      <p:tavLst>
                                        <p:tav tm="0">
                                          <p:val>
                                            <p:fltVal val="0"/>
                                          </p:val>
                                        </p:tav>
                                        <p:tav tm="100000">
                                          <p:val>
                                            <p:strVal val="#ppt_w"/>
                                          </p:val>
                                        </p:tav>
                                      </p:tavLst>
                                    </p:anim>
                                    <p:anim calcmode="lin" valueType="num">
                                      <p:cBhvr>
                                        <p:cTn id="110" dur="1000" fill="hold"/>
                                        <p:tgtEl>
                                          <p:spTgt spid="27"/>
                                        </p:tgtEl>
                                        <p:attrNameLst>
                                          <p:attrName>ppt_h</p:attrName>
                                        </p:attrNameLst>
                                      </p:cBhvr>
                                      <p:tavLst>
                                        <p:tav tm="0">
                                          <p:val>
                                            <p:fltVal val="0"/>
                                          </p:val>
                                        </p:tav>
                                        <p:tav tm="100000">
                                          <p:val>
                                            <p:strVal val="#ppt_h"/>
                                          </p:val>
                                        </p:tav>
                                      </p:tavLst>
                                    </p:anim>
                                    <p:anim calcmode="lin" valueType="num">
                                      <p:cBhvr>
                                        <p:cTn id="111" dur="1000" fill="hold"/>
                                        <p:tgtEl>
                                          <p:spTgt spid="27"/>
                                        </p:tgtEl>
                                        <p:attrNameLst>
                                          <p:attrName>style.rotation</p:attrName>
                                        </p:attrNameLst>
                                      </p:cBhvr>
                                      <p:tavLst>
                                        <p:tav tm="0">
                                          <p:val>
                                            <p:fltVal val="90"/>
                                          </p:val>
                                        </p:tav>
                                        <p:tav tm="100000">
                                          <p:val>
                                            <p:fltVal val="0"/>
                                          </p:val>
                                        </p:tav>
                                      </p:tavLst>
                                    </p:anim>
                                    <p:animEffect transition="in" filter="fade">
                                      <p:cBhvr>
                                        <p:cTn id="112" dur="1000"/>
                                        <p:tgtEl>
                                          <p:spTgt spid="27"/>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style.rotation</p:attrName>
                                        </p:attrNameLst>
                                      </p:cBhvr>
                                      <p:tavLst>
                                        <p:tav tm="0">
                                          <p:val>
                                            <p:fltVal val="90"/>
                                          </p:val>
                                        </p:tav>
                                        <p:tav tm="100000">
                                          <p:val>
                                            <p:fltVal val="0"/>
                                          </p:val>
                                        </p:tav>
                                      </p:tavLst>
                                    </p:anim>
                                    <p:animEffect transition="in" filter="fade">
                                      <p:cBhvr>
                                        <p:cTn id="118" dur="1000"/>
                                        <p:tgtEl>
                                          <p:spTgt spid="25"/>
                                        </p:tgtEl>
                                      </p:cBhvr>
                                    </p:animEffect>
                                  </p:childTnLst>
                                </p:cTn>
                              </p:par>
                              <p:par>
                                <p:cTn id="119" presetID="31" presetClass="entr" presetSubtype="0" fill="hold" nodeType="withEffect">
                                  <p:stCondLst>
                                    <p:cond delay="0"/>
                                  </p:stCondLst>
                                  <p:childTnLst>
                                    <p:set>
                                      <p:cBhvr>
                                        <p:cTn id="120" dur="1" fill="hold">
                                          <p:stCondLst>
                                            <p:cond delay="0"/>
                                          </p:stCondLst>
                                        </p:cTn>
                                        <p:tgtEl>
                                          <p:spTgt spid="4"/>
                                        </p:tgtEl>
                                        <p:attrNameLst>
                                          <p:attrName>style.visibility</p:attrName>
                                        </p:attrNameLst>
                                      </p:cBhvr>
                                      <p:to>
                                        <p:strVal val="visible"/>
                                      </p:to>
                                    </p:set>
                                    <p:anim calcmode="lin" valueType="num">
                                      <p:cBhvr>
                                        <p:cTn id="121" dur="1000" fill="hold"/>
                                        <p:tgtEl>
                                          <p:spTgt spid="4"/>
                                        </p:tgtEl>
                                        <p:attrNameLst>
                                          <p:attrName>ppt_w</p:attrName>
                                        </p:attrNameLst>
                                      </p:cBhvr>
                                      <p:tavLst>
                                        <p:tav tm="0">
                                          <p:val>
                                            <p:fltVal val="0"/>
                                          </p:val>
                                        </p:tav>
                                        <p:tav tm="100000">
                                          <p:val>
                                            <p:strVal val="#ppt_w"/>
                                          </p:val>
                                        </p:tav>
                                      </p:tavLst>
                                    </p:anim>
                                    <p:anim calcmode="lin" valueType="num">
                                      <p:cBhvr>
                                        <p:cTn id="122" dur="1000" fill="hold"/>
                                        <p:tgtEl>
                                          <p:spTgt spid="4"/>
                                        </p:tgtEl>
                                        <p:attrNameLst>
                                          <p:attrName>ppt_h</p:attrName>
                                        </p:attrNameLst>
                                      </p:cBhvr>
                                      <p:tavLst>
                                        <p:tav tm="0">
                                          <p:val>
                                            <p:fltVal val="0"/>
                                          </p:val>
                                        </p:tav>
                                        <p:tav tm="100000">
                                          <p:val>
                                            <p:strVal val="#ppt_h"/>
                                          </p:val>
                                        </p:tav>
                                      </p:tavLst>
                                    </p:anim>
                                    <p:anim calcmode="lin" valueType="num">
                                      <p:cBhvr>
                                        <p:cTn id="123" dur="1000" fill="hold"/>
                                        <p:tgtEl>
                                          <p:spTgt spid="4"/>
                                        </p:tgtEl>
                                        <p:attrNameLst>
                                          <p:attrName>style.rotation</p:attrName>
                                        </p:attrNameLst>
                                      </p:cBhvr>
                                      <p:tavLst>
                                        <p:tav tm="0">
                                          <p:val>
                                            <p:fltVal val="90"/>
                                          </p:val>
                                        </p:tav>
                                        <p:tav tm="100000">
                                          <p:val>
                                            <p:fltVal val="0"/>
                                          </p:val>
                                        </p:tav>
                                      </p:tavLst>
                                    </p:anim>
                                    <p:animEffect transition="in" filter="fade">
                                      <p:cBhvr>
                                        <p:cTn id="124" dur="1000"/>
                                        <p:tgtEl>
                                          <p:spTgt spid="4"/>
                                        </p:tgtEl>
                                      </p:cBhvr>
                                    </p:animEffect>
                                  </p:childTnLst>
                                </p:cTn>
                              </p:par>
                              <p:par>
                                <p:cTn id="125" presetID="31"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1000" fill="hold"/>
                                        <p:tgtEl>
                                          <p:spTgt spid="11"/>
                                        </p:tgtEl>
                                        <p:attrNameLst>
                                          <p:attrName>ppt_w</p:attrName>
                                        </p:attrNameLst>
                                      </p:cBhvr>
                                      <p:tavLst>
                                        <p:tav tm="0">
                                          <p:val>
                                            <p:fltVal val="0"/>
                                          </p:val>
                                        </p:tav>
                                        <p:tav tm="100000">
                                          <p:val>
                                            <p:strVal val="#ppt_w"/>
                                          </p:val>
                                        </p:tav>
                                      </p:tavLst>
                                    </p:anim>
                                    <p:anim calcmode="lin" valueType="num">
                                      <p:cBhvr>
                                        <p:cTn id="128" dur="1000" fill="hold"/>
                                        <p:tgtEl>
                                          <p:spTgt spid="11"/>
                                        </p:tgtEl>
                                        <p:attrNameLst>
                                          <p:attrName>ppt_h</p:attrName>
                                        </p:attrNameLst>
                                      </p:cBhvr>
                                      <p:tavLst>
                                        <p:tav tm="0">
                                          <p:val>
                                            <p:fltVal val="0"/>
                                          </p:val>
                                        </p:tav>
                                        <p:tav tm="100000">
                                          <p:val>
                                            <p:strVal val="#ppt_h"/>
                                          </p:val>
                                        </p:tav>
                                      </p:tavLst>
                                    </p:anim>
                                    <p:anim calcmode="lin" valueType="num">
                                      <p:cBhvr>
                                        <p:cTn id="129" dur="1000" fill="hold"/>
                                        <p:tgtEl>
                                          <p:spTgt spid="11"/>
                                        </p:tgtEl>
                                        <p:attrNameLst>
                                          <p:attrName>style.rotation</p:attrName>
                                        </p:attrNameLst>
                                      </p:cBhvr>
                                      <p:tavLst>
                                        <p:tav tm="0">
                                          <p:val>
                                            <p:fltVal val="90"/>
                                          </p:val>
                                        </p:tav>
                                        <p:tav tm="100000">
                                          <p:val>
                                            <p:fltVal val="0"/>
                                          </p:val>
                                        </p:tav>
                                      </p:tavLst>
                                    </p:anim>
                                    <p:animEffect transition="in" filter="fade">
                                      <p:cBhvr>
                                        <p:cTn id="130" dur="1000"/>
                                        <p:tgtEl>
                                          <p:spTgt spid="11"/>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p:cTn id="133" dur="1000" fill="hold"/>
                                        <p:tgtEl>
                                          <p:spTgt spid="32"/>
                                        </p:tgtEl>
                                        <p:attrNameLst>
                                          <p:attrName>ppt_w</p:attrName>
                                        </p:attrNameLst>
                                      </p:cBhvr>
                                      <p:tavLst>
                                        <p:tav tm="0">
                                          <p:val>
                                            <p:fltVal val="0"/>
                                          </p:val>
                                        </p:tav>
                                        <p:tav tm="100000">
                                          <p:val>
                                            <p:strVal val="#ppt_w"/>
                                          </p:val>
                                        </p:tav>
                                      </p:tavLst>
                                    </p:anim>
                                    <p:anim calcmode="lin" valueType="num">
                                      <p:cBhvr>
                                        <p:cTn id="134" dur="1000" fill="hold"/>
                                        <p:tgtEl>
                                          <p:spTgt spid="32"/>
                                        </p:tgtEl>
                                        <p:attrNameLst>
                                          <p:attrName>ppt_h</p:attrName>
                                        </p:attrNameLst>
                                      </p:cBhvr>
                                      <p:tavLst>
                                        <p:tav tm="0">
                                          <p:val>
                                            <p:fltVal val="0"/>
                                          </p:val>
                                        </p:tav>
                                        <p:tav tm="100000">
                                          <p:val>
                                            <p:strVal val="#ppt_h"/>
                                          </p:val>
                                        </p:tav>
                                      </p:tavLst>
                                    </p:anim>
                                    <p:anim calcmode="lin" valueType="num">
                                      <p:cBhvr>
                                        <p:cTn id="135" dur="1000" fill="hold"/>
                                        <p:tgtEl>
                                          <p:spTgt spid="32"/>
                                        </p:tgtEl>
                                        <p:attrNameLst>
                                          <p:attrName>style.rotation</p:attrName>
                                        </p:attrNameLst>
                                      </p:cBhvr>
                                      <p:tavLst>
                                        <p:tav tm="0">
                                          <p:val>
                                            <p:fltVal val="90"/>
                                          </p:val>
                                        </p:tav>
                                        <p:tav tm="100000">
                                          <p:val>
                                            <p:fltVal val="0"/>
                                          </p:val>
                                        </p:tav>
                                      </p:tavLst>
                                    </p:anim>
                                    <p:animEffect transition="in" filter="fade">
                                      <p:cBhvr>
                                        <p:cTn id="136" dur="1000"/>
                                        <p:tgtEl>
                                          <p:spTgt spid="32"/>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p:cTn id="139" dur="1000" fill="hold"/>
                                        <p:tgtEl>
                                          <p:spTgt spid="33"/>
                                        </p:tgtEl>
                                        <p:attrNameLst>
                                          <p:attrName>ppt_w</p:attrName>
                                        </p:attrNameLst>
                                      </p:cBhvr>
                                      <p:tavLst>
                                        <p:tav tm="0">
                                          <p:val>
                                            <p:fltVal val="0"/>
                                          </p:val>
                                        </p:tav>
                                        <p:tav tm="100000">
                                          <p:val>
                                            <p:strVal val="#ppt_w"/>
                                          </p:val>
                                        </p:tav>
                                      </p:tavLst>
                                    </p:anim>
                                    <p:anim calcmode="lin" valueType="num">
                                      <p:cBhvr>
                                        <p:cTn id="140" dur="1000" fill="hold"/>
                                        <p:tgtEl>
                                          <p:spTgt spid="33"/>
                                        </p:tgtEl>
                                        <p:attrNameLst>
                                          <p:attrName>ppt_h</p:attrName>
                                        </p:attrNameLst>
                                      </p:cBhvr>
                                      <p:tavLst>
                                        <p:tav tm="0">
                                          <p:val>
                                            <p:fltVal val="0"/>
                                          </p:val>
                                        </p:tav>
                                        <p:tav tm="100000">
                                          <p:val>
                                            <p:strVal val="#ppt_h"/>
                                          </p:val>
                                        </p:tav>
                                      </p:tavLst>
                                    </p:anim>
                                    <p:anim calcmode="lin" valueType="num">
                                      <p:cBhvr>
                                        <p:cTn id="141" dur="1000" fill="hold"/>
                                        <p:tgtEl>
                                          <p:spTgt spid="33"/>
                                        </p:tgtEl>
                                        <p:attrNameLst>
                                          <p:attrName>style.rotation</p:attrName>
                                        </p:attrNameLst>
                                      </p:cBhvr>
                                      <p:tavLst>
                                        <p:tav tm="0">
                                          <p:val>
                                            <p:fltVal val="90"/>
                                          </p:val>
                                        </p:tav>
                                        <p:tav tm="100000">
                                          <p:val>
                                            <p:fltVal val="0"/>
                                          </p:val>
                                        </p:tav>
                                      </p:tavLst>
                                    </p:anim>
                                    <p:animEffect transition="in" filter="fade">
                                      <p:cBhvr>
                                        <p:cTn id="142" dur="1000"/>
                                        <p:tgtEl>
                                          <p:spTgt spid="33"/>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 calcmode="lin" valueType="num">
                                      <p:cBhvr>
                                        <p:cTn id="145" dur="1000" fill="hold"/>
                                        <p:tgtEl>
                                          <p:spTgt spid="28"/>
                                        </p:tgtEl>
                                        <p:attrNameLst>
                                          <p:attrName>ppt_w</p:attrName>
                                        </p:attrNameLst>
                                      </p:cBhvr>
                                      <p:tavLst>
                                        <p:tav tm="0">
                                          <p:val>
                                            <p:fltVal val="0"/>
                                          </p:val>
                                        </p:tav>
                                        <p:tav tm="100000">
                                          <p:val>
                                            <p:strVal val="#ppt_w"/>
                                          </p:val>
                                        </p:tav>
                                      </p:tavLst>
                                    </p:anim>
                                    <p:anim calcmode="lin" valueType="num">
                                      <p:cBhvr>
                                        <p:cTn id="146" dur="1000" fill="hold"/>
                                        <p:tgtEl>
                                          <p:spTgt spid="28"/>
                                        </p:tgtEl>
                                        <p:attrNameLst>
                                          <p:attrName>ppt_h</p:attrName>
                                        </p:attrNameLst>
                                      </p:cBhvr>
                                      <p:tavLst>
                                        <p:tav tm="0">
                                          <p:val>
                                            <p:fltVal val="0"/>
                                          </p:val>
                                        </p:tav>
                                        <p:tav tm="100000">
                                          <p:val>
                                            <p:strVal val="#ppt_h"/>
                                          </p:val>
                                        </p:tav>
                                      </p:tavLst>
                                    </p:anim>
                                    <p:anim calcmode="lin" valueType="num">
                                      <p:cBhvr>
                                        <p:cTn id="147" dur="1000" fill="hold"/>
                                        <p:tgtEl>
                                          <p:spTgt spid="28"/>
                                        </p:tgtEl>
                                        <p:attrNameLst>
                                          <p:attrName>style.rotation</p:attrName>
                                        </p:attrNameLst>
                                      </p:cBhvr>
                                      <p:tavLst>
                                        <p:tav tm="0">
                                          <p:val>
                                            <p:fltVal val="90"/>
                                          </p:val>
                                        </p:tav>
                                        <p:tav tm="100000">
                                          <p:val>
                                            <p:fltVal val="0"/>
                                          </p:val>
                                        </p:tav>
                                      </p:tavLst>
                                    </p:anim>
                                    <p:animEffect transition="in" filter="fade">
                                      <p:cBhvr>
                                        <p:cTn id="14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animBg="1"/>
      <p:bldP spid="3080" grpId="0" animBg="1"/>
      <p:bldP spid="3081" grpId="0" animBg="1"/>
      <p:bldP spid="3082" grpId="0" animBg="1"/>
      <p:bldP spid="3083" grpId="0" animBg="1"/>
      <p:bldP spid="3084" grpId="0" animBg="1"/>
      <p:bldP spid="3085" grpId="0" animBg="1"/>
      <p:bldP spid="3087" grpId="0" animBg="1"/>
      <p:bldP spid="3088" grpId="0" animBg="1"/>
      <p:bldP spid="3089" grpId="0" animBg="1"/>
      <p:bldP spid="3090" grpId="0" animBg="1"/>
      <p:bldP spid="3091" grpId="0" animBg="1"/>
      <p:bldP spid="26" grpId="0" animBg="1"/>
      <p:bldP spid="27" grpId="0" animBg="1"/>
      <p:bldP spid="25" grpId="0" animBg="1"/>
      <p:bldP spid="32" grpId="0" animBg="1"/>
      <p:bldP spid="33"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916832"/>
            <a:ext cx="8153400" cy="2664295"/>
          </a:xfrm>
        </p:spPr>
        <p:txBody>
          <a:bodyPr/>
          <a:lstStyle/>
          <a:p>
            <a:pPr marL="0" indent="0" algn="ctr">
              <a:buNone/>
            </a:pPr>
            <a:r>
              <a:rPr lang="fr-FR" sz="9600" dirty="0" smtClean="0"/>
              <a:t>C.P.T.S.</a:t>
            </a:r>
            <a:endParaRPr lang="fr-FR" sz="9600" dirty="0"/>
          </a:p>
        </p:txBody>
      </p:sp>
    </p:spTree>
    <p:extLst>
      <p:ext uri="{BB962C8B-B14F-4D97-AF65-F5344CB8AC3E}">
        <p14:creationId xmlns:p14="http://schemas.microsoft.com/office/powerpoint/2010/main" val="276102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lvl="0" indent="0" algn="just" defTabSz="914400" fontAlgn="auto">
              <a:spcBef>
                <a:spcPts val="0"/>
              </a:spcBef>
              <a:spcAft>
                <a:spcPts val="0"/>
              </a:spcAft>
              <a:buSzTx/>
              <a:buNone/>
              <a:tabLst/>
              <a:defRPr/>
            </a:pPr>
            <a:r>
              <a:rPr lang="fr-FR" sz="3200" dirty="0" smtClean="0">
                <a:solidFill>
                  <a:schemeClr val="bg1"/>
                </a:solidFill>
              </a:rPr>
              <a:t>CP</a:t>
            </a:r>
            <a:r>
              <a:rPr lang="fr-FR" sz="2400" kern="1200" dirty="0">
                <a:solidFill>
                  <a:prstClr val="white"/>
                </a:solidFill>
                <a:ea typeface="+mn-ea"/>
                <a:cs typeface="+mn-cs"/>
              </a:rPr>
              <a:t>CPTS-PTA</a:t>
            </a:r>
            <a:r>
              <a:rPr lang="fr-FR" sz="2400" b="0" kern="1200" dirty="0">
                <a:solidFill>
                  <a:prstClr val="white"/>
                </a:solidFill>
                <a:ea typeface="+mn-ea"/>
                <a:cs typeface="+mn-cs"/>
              </a:rPr>
              <a:t/>
            </a:r>
            <a:br>
              <a:rPr lang="fr-FR" sz="2400" b="0" kern="1200" dirty="0">
                <a:solidFill>
                  <a:prstClr val="white"/>
                </a:solidFill>
                <a:ea typeface="+mn-ea"/>
                <a:cs typeface="+mn-cs"/>
              </a:rPr>
            </a:br>
            <a:r>
              <a:rPr lang="fr-FR" sz="3200" dirty="0" smtClean="0">
                <a:solidFill>
                  <a:schemeClr val="bg1"/>
                </a:solidFill>
              </a:rPr>
              <a:t>TS-PTA</a:t>
            </a:r>
            <a:r>
              <a:rPr lang="fr-FR" sz="3200" dirty="0">
                <a:solidFill>
                  <a:schemeClr val="bg1"/>
                </a:solidFill>
              </a:rPr>
              <a:t/>
            </a:r>
            <a:br>
              <a:rPr lang="fr-FR" sz="3200" dirty="0">
                <a:solidFill>
                  <a:schemeClr val="bg1"/>
                </a:solidFill>
              </a:rPr>
            </a:br>
            <a:endParaRPr lang="fr-FR" dirty="0"/>
          </a:p>
        </p:txBody>
      </p:sp>
      <p:sp>
        <p:nvSpPr>
          <p:cNvPr id="3" name="Espace réservé du contenu 2"/>
          <p:cNvSpPr>
            <a:spLocks noGrp="1"/>
          </p:cNvSpPr>
          <p:nvPr>
            <p:ph idx="1"/>
          </p:nvPr>
        </p:nvSpPr>
        <p:spPr/>
        <p:txBody>
          <a:bodyPr/>
          <a:lstStyle/>
          <a:p>
            <a:pPr marL="0" indent="0">
              <a:buNone/>
            </a:pPr>
            <a:r>
              <a:rPr lang="fr-FR" sz="1800" u="sng" dirty="0">
                <a:solidFill>
                  <a:schemeClr val="tx2">
                    <a:lumMod val="60000"/>
                    <a:lumOff val="40000"/>
                  </a:schemeClr>
                </a:solidFill>
              </a:rPr>
              <a:t>Plateforme Territoriale d’Appui</a:t>
            </a:r>
            <a:r>
              <a:rPr lang="fr-FR" sz="1800" dirty="0">
                <a:solidFill>
                  <a:schemeClr val="tx2">
                    <a:lumMod val="60000"/>
                    <a:lumOff val="40000"/>
                  </a:schemeClr>
                </a:solidFill>
              </a:rPr>
              <a:t> : </a:t>
            </a:r>
            <a:r>
              <a:rPr lang="fr-FR" sz="1800" b="1" dirty="0">
                <a:solidFill>
                  <a:schemeClr val="tx2">
                    <a:lumMod val="60000"/>
                    <a:lumOff val="40000"/>
                  </a:schemeClr>
                </a:solidFill>
              </a:rPr>
              <a:t>Dispositif qui </a:t>
            </a:r>
            <a:r>
              <a:rPr lang="fr-FR" altLang="fr-FR" sz="1800" b="1" dirty="0">
                <a:solidFill>
                  <a:schemeClr val="tx2">
                    <a:lumMod val="60000"/>
                    <a:lumOff val="40000"/>
                  </a:schemeClr>
                </a:solidFill>
              </a:rPr>
              <a:t>vient en soutien aux professionnels de santé</a:t>
            </a:r>
            <a:r>
              <a:rPr lang="fr-FR" altLang="fr-FR" sz="1800" dirty="0">
                <a:solidFill>
                  <a:schemeClr val="tx2">
                    <a:lumMod val="60000"/>
                    <a:lumOff val="40000"/>
                  </a:schemeClr>
                </a:solidFill>
              </a:rPr>
              <a:t> des secteurs sanitaire, médico-social, social, en priorité les médecins traitants face à une situation de parcours complexe</a:t>
            </a:r>
            <a:r>
              <a:rPr lang="fr-FR" altLang="fr-FR" sz="1800" dirty="0" smtClean="0">
                <a:solidFill>
                  <a:schemeClr val="tx2">
                    <a:lumMod val="60000"/>
                    <a:lumOff val="40000"/>
                  </a:schemeClr>
                </a:solidFill>
              </a:rPr>
              <a:t>.</a:t>
            </a:r>
          </a:p>
          <a:p>
            <a:endParaRPr lang="fr-FR" altLang="fr-FR" sz="1800" dirty="0" smtClean="0">
              <a:solidFill>
                <a:schemeClr val="accent2">
                  <a:lumMod val="75000"/>
                </a:schemeClr>
              </a:solidFill>
            </a:endParaRPr>
          </a:p>
          <a:p>
            <a:endParaRPr lang="fr-FR" altLang="fr-FR" sz="1800" dirty="0">
              <a:solidFill>
                <a:schemeClr val="accent2">
                  <a:lumMod val="75000"/>
                </a:schemeClr>
              </a:solidFill>
            </a:endParaRPr>
          </a:p>
          <a:p>
            <a:endParaRPr lang="fr-FR" altLang="fr-FR" sz="1800" dirty="0">
              <a:solidFill>
                <a:schemeClr val="accent2">
                  <a:lumMod val="75000"/>
                </a:schemeClr>
              </a:solidFill>
            </a:endParaRPr>
          </a:p>
          <a:p>
            <a:pPr marL="0" indent="0">
              <a:buNone/>
            </a:pPr>
            <a:r>
              <a:rPr lang="fr-FR" sz="1800" u="sng" dirty="0" smtClean="0">
                <a:solidFill>
                  <a:schemeClr val="accent1">
                    <a:lumMod val="75000"/>
                  </a:schemeClr>
                </a:solidFill>
              </a:rPr>
              <a:t>Communautés </a:t>
            </a:r>
            <a:r>
              <a:rPr lang="fr-FR" sz="1800" u="sng" dirty="0">
                <a:solidFill>
                  <a:schemeClr val="accent1">
                    <a:lumMod val="75000"/>
                  </a:schemeClr>
                </a:solidFill>
              </a:rPr>
              <a:t>Professionnelles Territoriales de Santé</a:t>
            </a:r>
            <a:r>
              <a:rPr lang="fr-FR" sz="1800" dirty="0">
                <a:solidFill>
                  <a:schemeClr val="accent1">
                    <a:lumMod val="75000"/>
                  </a:schemeClr>
                </a:solidFill>
              </a:rPr>
              <a:t> : </a:t>
            </a:r>
            <a:r>
              <a:rPr lang="fr-FR" sz="1800" b="1" dirty="0">
                <a:solidFill>
                  <a:schemeClr val="accent1">
                    <a:lumMod val="75000"/>
                  </a:schemeClr>
                </a:solidFill>
              </a:rPr>
              <a:t>Acteurs de santé </a:t>
            </a:r>
            <a:r>
              <a:rPr lang="fr-FR" sz="1800" dirty="0">
                <a:solidFill>
                  <a:schemeClr val="accent1">
                    <a:lumMod val="75000"/>
                  </a:schemeClr>
                </a:solidFill>
              </a:rPr>
              <a:t>souhaitant se  coordonner en réponse  à un ou plusieurs  besoins de santé  émanant de la  </a:t>
            </a:r>
            <a:r>
              <a:rPr lang="fr-FR" sz="1800" b="1" dirty="0">
                <a:solidFill>
                  <a:schemeClr val="accent1">
                    <a:lumMod val="75000"/>
                  </a:schemeClr>
                </a:solidFill>
              </a:rPr>
              <a:t>population de leur territoire</a:t>
            </a:r>
            <a:r>
              <a:rPr lang="fr-FR" sz="1800" dirty="0">
                <a:solidFill>
                  <a:schemeClr val="accent1">
                    <a:lumMod val="75000"/>
                  </a:schemeClr>
                </a:solidFill>
              </a:rPr>
              <a:t>.</a:t>
            </a:r>
          </a:p>
          <a:p>
            <a:endParaRPr lang="fr-FR" dirty="0"/>
          </a:p>
        </p:txBody>
      </p:sp>
    </p:spTree>
    <p:extLst>
      <p:ext uri="{BB962C8B-B14F-4D97-AF65-F5344CB8AC3E}">
        <p14:creationId xmlns:p14="http://schemas.microsoft.com/office/powerpoint/2010/main" val="34290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2800" dirty="0">
                <a:solidFill>
                  <a:schemeClr val="tx2">
                    <a:lumMod val="60000"/>
                    <a:lumOff val="40000"/>
                  </a:schemeClr>
                </a:solidFill>
              </a:rPr>
              <a:t>Cadre </a:t>
            </a:r>
            <a:r>
              <a:rPr lang="fr-FR" sz="2800" dirty="0" smtClean="0">
                <a:solidFill>
                  <a:schemeClr val="tx2">
                    <a:lumMod val="60000"/>
                    <a:lumOff val="40000"/>
                  </a:schemeClr>
                </a:solidFill>
              </a:rPr>
              <a:t>législatif </a:t>
            </a:r>
            <a:r>
              <a:rPr lang="fr-FR" sz="1600" dirty="0" smtClean="0">
                <a:solidFill>
                  <a:schemeClr val="tx2">
                    <a:lumMod val="60000"/>
                    <a:lumOff val="40000"/>
                  </a:schemeClr>
                </a:solidFill>
              </a:rPr>
              <a:t>La </a:t>
            </a:r>
            <a:r>
              <a:rPr lang="fr-FR" sz="1600" dirty="0">
                <a:solidFill>
                  <a:schemeClr val="tx2">
                    <a:lumMod val="60000"/>
                    <a:lumOff val="40000"/>
                  </a:schemeClr>
                </a:solidFill>
              </a:rPr>
              <a:t>loi du 25 Janvier 2016 (MNSS) introduit la notion de CPTS, précisé à l’article L1434-12 du CSP.  </a:t>
            </a:r>
            <a:r>
              <a:rPr lang="fr-FR" dirty="0">
                <a:solidFill>
                  <a:schemeClr val="accent1">
                    <a:lumMod val="75000"/>
                  </a:schemeClr>
                </a:solidFill>
              </a:rPr>
              <a:t/>
            </a:r>
            <a:br>
              <a:rPr lang="fr-FR" dirty="0">
                <a:solidFill>
                  <a:schemeClr val="accent1">
                    <a:lumMod val="75000"/>
                  </a:schemeClr>
                </a:solidFill>
              </a:rPr>
            </a:br>
            <a:endParaRPr lang="fr-FR" dirty="0"/>
          </a:p>
        </p:txBody>
      </p:sp>
      <p:sp>
        <p:nvSpPr>
          <p:cNvPr id="3" name="Espace réservé du contenu 2"/>
          <p:cNvSpPr>
            <a:spLocks noGrp="1"/>
          </p:cNvSpPr>
          <p:nvPr>
            <p:ph idx="1"/>
          </p:nvPr>
        </p:nvSpPr>
        <p:spPr/>
        <p:txBody>
          <a:bodyPr/>
          <a:lstStyle/>
          <a:p>
            <a:pPr marL="0" indent="0">
              <a:buNone/>
            </a:pPr>
            <a:r>
              <a:rPr lang="fr-FR" dirty="0">
                <a:solidFill>
                  <a:schemeClr val="accent1">
                    <a:lumMod val="75000"/>
                  </a:schemeClr>
                </a:solidFill>
                <a:latin typeface="Carlito" panose="020F0502020204030204" pitchFamily="34" charset="0"/>
                <a:cs typeface="Carlito" panose="020F0502020204030204" pitchFamily="34" charset="0"/>
              </a:rPr>
              <a:t>organisations constituées à l’initiative des professionnels de santé d’un </a:t>
            </a:r>
            <a:r>
              <a:rPr lang="fr-FR" dirty="0" smtClean="0">
                <a:solidFill>
                  <a:schemeClr val="accent1">
                    <a:lumMod val="75000"/>
                  </a:schemeClr>
                </a:solidFill>
                <a:latin typeface="Carlito" panose="020F0502020204030204" pitchFamily="34" charset="0"/>
                <a:cs typeface="Carlito" panose="020F0502020204030204" pitchFamily="34" charset="0"/>
              </a:rPr>
              <a:t>territoire</a:t>
            </a:r>
          </a:p>
          <a:p>
            <a:pPr marL="0" indent="0">
              <a:buNone/>
            </a:pPr>
            <a:r>
              <a:rPr lang="fr-FR" dirty="0">
                <a:solidFill>
                  <a:schemeClr val="accent1">
                    <a:lumMod val="75000"/>
                  </a:schemeClr>
                </a:solidFill>
                <a:latin typeface="Carlito" panose="020F0502020204030204" pitchFamily="34" charset="0"/>
                <a:cs typeface="Carlito" panose="020F0502020204030204" pitchFamily="34" charset="0"/>
              </a:rPr>
              <a:t>	</a:t>
            </a:r>
            <a:r>
              <a:rPr lang="fr-FR" dirty="0" smtClean="0">
                <a:solidFill>
                  <a:schemeClr val="accent1">
                    <a:lumMod val="75000"/>
                  </a:schemeClr>
                </a:solidFill>
                <a:latin typeface="Carlito" panose="020F0502020204030204" pitchFamily="34" charset="0"/>
                <a:cs typeface="Carlito" panose="020F0502020204030204" pitchFamily="34" charset="0"/>
              </a:rPr>
              <a:t>- pour </a:t>
            </a:r>
            <a:r>
              <a:rPr lang="fr-FR" sz="1800" dirty="0" smtClean="0">
                <a:solidFill>
                  <a:schemeClr val="accent1">
                    <a:lumMod val="75000"/>
                  </a:schemeClr>
                </a:solidFill>
                <a:latin typeface="Carlito" panose="020F0502020204030204" pitchFamily="34" charset="0"/>
                <a:cs typeface="Carlito" panose="020F0502020204030204" pitchFamily="34" charset="0"/>
              </a:rPr>
              <a:t>assurer </a:t>
            </a:r>
            <a:r>
              <a:rPr lang="fr-FR" sz="1800" dirty="0">
                <a:solidFill>
                  <a:schemeClr val="accent1">
                    <a:lumMod val="75000"/>
                  </a:schemeClr>
                </a:solidFill>
                <a:latin typeface="Carlito" panose="020F0502020204030204" pitchFamily="34" charset="0"/>
                <a:cs typeface="Carlito" panose="020F0502020204030204" pitchFamily="34" charset="0"/>
              </a:rPr>
              <a:t>une meilleure coordination de leur action </a:t>
            </a:r>
            <a:endParaRPr lang="fr-FR" sz="1800" dirty="0" smtClean="0">
              <a:solidFill>
                <a:schemeClr val="accent1">
                  <a:lumMod val="75000"/>
                </a:schemeClr>
              </a:solidFill>
              <a:latin typeface="Carlito" panose="020F0502020204030204" pitchFamily="34" charset="0"/>
              <a:cs typeface="Carlito" panose="020F0502020204030204" pitchFamily="34" charset="0"/>
            </a:endParaRPr>
          </a:p>
          <a:p>
            <a:pPr marL="0" indent="0">
              <a:buNone/>
            </a:pPr>
            <a:r>
              <a:rPr lang="fr-FR" sz="1800" dirty="0">
                <a:solidFill>
                  <a:schemeClr val="accent1">
                    <a:lumMod val="75000"/>
                  </a:schemeClr>
                </a:solidFill>
                <a:latin typeface="Carlito" panose="020F0502020204030204" pitchFamily="34" charset="0"/>
                <a:cs typeface="Carlito" panose="020F0502020204030204" pitchFamily="34" charset="0"/>
              </a:rPr>
              <a:t>	</a:t>
            </a:r>
            <a:r>
              <a:rPr lang="fr-FR" sz="1800" dirty="0" smtClean="0">
                <a:solidFill>
                  <a:schemeClr val="accent1">
                    <a:lumMod val="75000"/>
                  </a:schemeClr>
                </a:solidFill>
                <a:latin typeface="Carlito" panose="020F0502020204030204" pitchFamily="34" charset="0"/>
                <a:cs typeface="Carlito" panose="020F0502020204030204" pitchFamily="34" charset="0"/>
              </a:rPr>
              <a:t>- pour participer </a:t>
            </a:r>
            <a:r>
              <a:rPr lang="fr-FR" sz="1800" dirty="0">
                <a:solidFill>
                  <a:schemeClr val="accent1">
                    <a:lumMod val="75000"/>
                  </a:schemeClr>
                </a:solidFill>
                <a:latin typeface="Carlito" panose="020F0502020204030204" pitchFamily="34" charset="0"/>
                <a:cs typeface="Carlito" panose="020F0502020204030204" pitchFamily="34" charset="0"/>
              </a:rPr>
              <a:t>à la structuration des parcours de </a:t>
            </a:r>
            <a:r>
              <a:rPr lang="fr-FR" sz="1800" dirty="0" smtClean="0">
                <a:solidFill>
                  <a:schemeClr val="accent1">
                    <a:lumMod val="75000"/>
                  </a:schemeClr>
                </a:solidFill>
                <a:latin typeface="Carlito" panose="020F0502020204030204" pitchFamily="34" charset="0"/>
                <a:cs typeface="Carlito" panose="020F0502020204030204" pitchFamily="34" charset="0"/>
              </a:rPr>
              <a:t>santé</a:t>
            </a:r>
          </a:p>
          <a:p>
            <a:pPr marL="0" indent="0">
              <a:buNone/>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0" indent="0">
              <a:buNone/>
            </a:pPr>
            <a:r>
              <a:rPr lang="fr-FR" sz="1800" dirty="0">
                <a:solidFill>
                  <a:schemeClr val="accent1">
                    <a:lumMod val="75000"/>
                  </a:schemeClr>
                </a:solidFill>
                <a:latin typeface="Carlito" panose="020F0502020204030204" pitchFamily="34" charset="0"/>
                <a:cs typeface="Carlito" panose="020F0502020204030204" pitchFamily="34" charset="0"/>
              </a:rPr>
              <a:t>composées de professionnels de santé du premier ou du second recours, d’acteurs médicaux sociaux et sociaux, d’établissements de santé sur un même territoire</a:t>
            </a:r>
            <a:r>
              <a:rPr lang="fr-FR" sz="1050" dirty="0">
                <a:solidFill>
                  <a:schemeClr val="accent1">
                    <a:lumMod val="75000"/>
                  </a:schemeClr>
                </a:solidFill>
                <a:latin typeface="Carlito" panose="020F0502020204030204" pitchFamily="34" charset="0"/>
                <a:cs typeface="Carlito" panose="020F0502020204030204" pitchFamily="34" charset="0"/>
              </a:rPr>
              <a:t>. </a:t>
            </a:r>
            <a:endParaRPr lang="fr-FR" sz="1050" dirty="0" smtClean="0">
              <a:solidFill>
                <a:schemeClr val="accent1">
                  <a:lumMod val="75000"/>
                </a:schemeClr>
              </a:solidFill>
              <a:latin typeface="Carlito" panose="020F0502020204030204" pitchFamily="34" charset="0"/>
              <a:cs typeface="Carlito" panose="020F0502020204030204" pitchFamily="34" charset="0"/>
            </a:endParaRPr>
          </a:p>
          <a:p>
            <a:pPr marL="0" indent="0">
              <a:buNone/>
            </a:pPr>
            <a:endParaRPr lang="fr-FR" sz="1050" dirty="0">
              <a:solidFill>
                <a:schemeClr val="accent1">
                  <a:lumMod val="75000"/>
                </a:schemeClr>
              </a:solidFill>
              <a:latin typeface="Carlito" panose="020F0502020204030204" pitchFamily="34" charset="0"/>
              <a:cs typeface="Carlito" panose="020F0502020204030204" pitchFamily="34" charset="0"/>
            </a:endParaRPr>
          </a:p>
          <a:p>
            <a:pPr marL="0" indent="0">
              <a:buNone/>
            </a:pPr>
            <a:endParaRPr lang="fr-FR" sz="1050" dirty="0">
              <a:solidFill>
                <a:schemeClr val="accent1">
                  <a:lumMod val="75000"/>
                </a:schemeClr>
              </a:solidFill>
              <a:latin typeface="Carlito" panose="020F0502020204030204" pitchFamily="34" charset="0"/>
              <a:cs typeface="Carlito" panose="020F0502020204030204" pitchFamily="34" charset="0"/>
            </a:endParaRPr>
          </a:p>
          <a:p>
            <a:pPr marL="0" indent="0">
              <a:buNone/>
            </a:pPr>
            <a:r>
              <a:rPr lang="fr-FR" sz="1800" dirty="0" smtClean="0">
                <a:solidFill>
                  <a:schemeClr val="accent1">
                    <a:lumMod val="75000"/>
                  </a:schemeClr>
                </a:solidFill>
                <a:latin typeface="Carlito" panose="020F0502020204030204" pitchFamily="34" charset="0"/>
                <a:cs typeface="Carlito" panose="020F0502020204030204" pitchFamily="34" charset="0"/>
              </a:rPr>
              <a:t>Au-delà </a:t>
            </a:r>
            <a:r>
              <a:rPr lang="fr-FR" sz="1800" dirty="0">
                <a:solidFill>
                  <a:schemeClr val="accent1">
                    <a:lumMod val="75000"/>
                  </a:schemeClr>
                </a:solidFill>
                <a:latin typeface="Carlito" panose="020F0502020204030204" pitchFamily="34" charset="0"/>
                <a:cs typeface="Carlito" panose="020F0502020204030204" pitchFamily="34" charset="0"/>
              </a:rPr>
              <a:t>de la composition, les projets de santé contiennent toujours une ambition de partenariat </a:t>
            </a:r>
            <a:r>
              <a:rPr lang="fr-FR" sz="1800" dirty="0" smtClean="0">
                <a:solidFill>
                  <a:schemeClr val="accent1">
                    <a:lumMod val="75000"/>
                  </a:schemeClr>
                </a:solidFill>
                <a:latin typeface="Carlito" panose="020F0502020204030204" pitchFamily="34" charset="0"/>
                <a:cs typeface="Carlito" panose="020F0502020204030204" pitchFamily="34" charset="0"/>
              </a:rPr>
              <a:t>territorial</a:t>
            </a:r>
          </a:p>
          <a:p>
            <a:pPr marL="0" indent="0">
              <a:buNone/>
            </a:pPr>
            <a:r>
              <a:rPr lang="fr-FR" sz="1800" b="1" dirty="0" smtClean="0">
                <a:solidFill>
                  <a:schemeClr val="accent1">
                    <a:lumMod val="75000"/>
                  </a:schemeClr>
                </a:solidFill>
                <a:latin typeface="Carlito" panose="020F0502020204030204" pitchFamily="34" charset="0"/>
                <a:cs typeface="Carlito" panose="020F0502020204030204" pitchFamily="34" charset="0"/>
              </a:rPr>
              <a:t>Ce </a:t>
            </a:r>
            <a:r>
              <a:rPr lang="fr-FR" sz="1800" b="1" dirty="0">
                <a:solidFill>
                  <a:schemeClr val="accent1">
                    <a:lumMod val="75000"/>
                  </a:schemeClr>
                </a:solidFill>
                <a:latin typeface="Carlito" panose="020F0502020204030204" pitchFamily="34" charset="0"/>
                <a:cs typeface="Carlito" panose="020F0502020204030204" pitchFamily="34" charset="0"/>
              </a:rPr>
              <a:t>territoire est défini par les professionnels de santé eux-mêmes dans leur projet de santé. Les textes ne précisent pas la composition ni le fonctionnement des CPTS : une structure souple de coordination à la main des professionnels d’un territoire. </a:t>
            </a:r>
          </a:p>
          <a:p>
            <a:pPr marL="0" indent="0">
              <a:buNone/>
            </a:pPr>
            <a:endParaRPr lang="fr-FR" sz="1800" dirty="0">
              <a:latin typeface="Carlito" panose="020F0502020204030204" pitchFamily="34" charset="0"/>
              <a:cs typeface="Carlito" panose="020F0502020204030204" pitchFamily="34" charset="0"/>
            </a:endParaRPr>
          </a:p>
          <a:p>
            <a:pPr marL="0" indent="0">
              <a:buNone/>
            </a:pPr>
            <a:endParaRPr lang="fr-FR" sz="1800" dirty="0">
              <a:latin typeface="Carlito" panose="020F0502020204030204" pitchFamily="34" charset="0"/>
              <a:cs typeface="Carlito" panose="020F0502020204030204" pitchFamily="34" charset="0"/>
            </a:endParaRPr>
          </a:p>
          <a:p>
            <a:pPr marL="0" indent="0">
              <a:buNone/>
            </a:pPr>
            <a:endParaRPr lang="fr-FR" dirty="0" smtClean="0">
              <a:latin typeface="Carlito" panose="020F0502020204030204" pitchFamily="34" charset="0"/>
              <a:cs typeface="Carlito" panose="020F0502020204030204" pitchFamily="34" charset="0"/>
            </a:endParaRPr>
          </a:p>
          <a:p>
            <a:pPr marL="0" indent="0">
              <a:buNone/>
            </a:pPr>
            <a:endParaRPr lang="fr-FR" dirty="0">
              <a:latin typeface="Carlito" panose="020F0502020204030204" pitchFamily="34" charset="0"/>
            </a:endParaRPr>
          </a:p>
          <a:p>
            <a:pPr marL="0" indent="0">
              <a:buNone/>
            </a:pPr>
            <a:r>
              <a:rPr lang="fr-FR" dirty="0" smtClean="0">
                <a:latin typeface="Carlito" panose="020F0502020204030204" pitchFamily="34" charset="0"/>
              </a:rPr>
              <a:t>	-</a:t>
            </a:r>
            <a:endParaRPr lang="fr-FR" dirty="0"/>
          </a:p>
        </p:txBody>
      </p:sp>
    </p:spTree>
    <p:extLst>
      <p:ext uri="{BB962C8B-B14F-4D97-AF65-F5344CB8AC3E}">
        <p14:creationId xmlns:p14="http://schemas.microsoft.com/office/powerpoint/2010/main" val="47209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41446" y="2176387"/>
            <a:ext cx="8065827" cy="1353171"/>
          </a:xfrm>
          <a:prstGeom prst="rect">
            <a:avLst/>
          </a:prstGeom>
        </p:spPr>
        <p:txBody>
          <a:bodyPr lIns="91406" tIns="45703" rIns="91406" bIns="45703"/>
          <a:lstStyle>
            <a:lvl1pPr algn="l" defTabSz="914400" rtl="0" eaLnBrk="1" latinLnBrk="0" hangingPunct="1">
              <a:lnSpc>
                <a:spcPct val="90000"/>
              </a:lnSpc>
              <a:spcBef>
                <a:spcPct val="0"/>
              </a:spcBef>
              <a:buNone/>
              <a:defRPr sz="2800" b="1" kern="1200">
                <a:solidFill>
                  <a:schemeClr val="accent1"/>
                </a:solidFill>
                <a:latin typeface="Arial" charset="0"/>
                <a:ea typeface="Arial" charset="0"/>
                <a:cs typeface="Arial" charset="0"/>
              </a:defRPr>
            </a:lvl1pPr>
          </a:lstStyle>
          <a:p>
            <a:pPr fontAlgn="base">
              <a:spcBef>
                <a:spcPct val="50000"/>
              </a:spcBef>
              <a:spcAft>
                <a:spcPct val="0"/>
              </a:spcAft>
              <a:defRPr/>
            </a:pPr>
            <a:r>
              <a:rPr lang="fr-FR" altLang="fr-FR" sz="3600" dirty="0" smtClean="0">
                <a:solidFill>
                  <a:schemeClr val="tx1"/>
                </a:solidFill>
              </a:rPr>
              <a:t>Accord conventionnel </a:t>
            </a:r>
            <a:r>
              <a:rPr lang="fr-FR" altLang="fr-FR" sz="3600" dirty="0" err="1" smtClean="0">
                <a:solidFill>
                  <a:schemeClr val="tx1"/>
                </a:solidFill>
              </a:rPr>
              <a:t>inter-professionnel</a:t>
            </a:r>
            <a:r>
              <a:rPr lang="fr-FR" altLang="fr-FR" sz="3600" dirty="0" smtClean="0">
                <a:solidFill>
                  <a:schemeClr val="tx1"/>
                </a:solidFill>
              </a:rPr>
              <a:t> en </a:t>
            </a:r>
            <a:r>
              <a:rPr lang="fr-FR" altLang="fr-FR" sz="3600" dirty="0">
                <a:solidFill>
                  <a:schemeClr val="tx1"/>
                </a:solidFill>
              </a:rPr>
              <a:t>faveur du développement de l’exercice coordonné et du déploiement des CPTS</a:t>
            </a:r>
          </a:p>
          <a:p>
            <a:endParaRPr lang="fr-FR" sz="4400" dirty="0">
              <a:solidFill>
                <a:schemeClr val="tx1"/>
              </a:solidFill>
            </a:endParaRPr>
          </a:p>
        </p:txBody>
      </p:sp>
      <p:sp>
        <p:nvSpPr>
          <p:cNvPr id="3" name="Espace réservé du texte 3"/>
          <p:cNvSpPr txBox="1">
            <a:spLocks/>
          </p:cNvSpPr>
          <p:nvPr/>
        </p:nvSpPr>
        <p:spPr>
          <a:xfrm>
            <a:off x="3775079" y="5991395"/>
            <a:ext cx="3840376" cy="385763"/>
          </a:xfrm>
          <a:prstGeom prst="rect">
            <a:avLst/>
          </a:prstGeom>
        </p:spPr>
        <p:txBody>
          <a:bodyPr vert="horz" lIns="0" tIns="0" rIns="0" bIns="35987"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kern="1200">
                <a:solidFill>
                  <a:schemeClr val="tx2"/>
                </a:solidFill>
                <a:latin typeface="Arial" charset="0"/>
                <a:ea typeface="Arial" charset="0"/>
                <a:cs typeface="Arial" charset="0"/>
              </a:defRPr>
            </a:lvl1pPr>
            <a:lvl2pPr marL="457200" marR="0" indent="-447675" algn="l" defTabSz="914400" rtl="0" eaLnBrk="1" fontAlgn="auto" latinLnBrk="0" hangingPunct="1">
              <a:lnSpc>
                <a:spcPct val="90000"/>
              </a:lnSpc>
              <a:spcBef>
                <a:spcPts val="500"/>
              </a:spcBef>
              <a:spcAft>
                <a:spcPts val="0"/>
              </a:spcAft>
              <a:buClrTx/>
              <a:buSzTx/>
              <a:buFontTx/>
              <a:buNone/>
              <a:tabLst/>
              <a:defRPr sz="1400" kern="1200">
                <a:solidFill>
                  <a:schemeClr val="tx1"/>
                </a:solidFill>
                <a:latin typeface="Arial" charset="0"/>
                <a:ea typeface="Arial" charset="0"/>
                <a:cs typeface="Arial" charset="0"/>
              </a:defRPr>
            </a:lvl2pPr>
            <a:lvl3pPr marL="981075" marR="0" indent="-615950" algn="l" defTabSz="914400" rtl="0" eaLnBrk="1" fontAlgn="auto" latinLnBrk="0" hangingPunct="1">
              <a:lnSpc>
                <a:spcPct val="90000"/>
              </a:lnSpc>
              <a:spcBef>
                <a:spcPts val="500"/>
              </a:spcBef>
              <a:spcAft>
                <a:spcPts val="0"/>
              </a:spcAft>
              <a:buClrTx/>
              <a:buSzTx/>
              <a:buFont typeface="AppleSymbols" charset="0"/>
              <a:buChar char="⎯"/>
              <a:tabLst/>
              <a:defRPr sz="1200" kern="1200">
                <a:solidFill>
                  <a:schemeClr val="tx1"/>
                </a:solidFill>
                <a:latin typeface="Arial" charset="0"/>
                <a:ea typeface="Arial" charset="0"/>
                <a:cs typeface="Arial" charset="0"/>
              </a:defRPr>
            </a:lvl3pPr>
            <a:lvl4pPr marL="1331913" marR="0" indent="-171450" algn="l" defTabSz="914400" rtl="0" eaLnBrk="1" fontAlgn="auto" latinLnBrk="0" hangingPunct="1">
              <a:lnSpc>
                <a:spcPct val="90000"/>
              </a:lnSpc>
              <a:spcBef>
                <a:spcPts val="500"/>
              </a:spcBef>
              <a:spcAft>
                <a:spcPts val="0"/>
              </a:spcAft>
              <a:buClrTx/>
              <a:buSzTx/>
              <a:buFont typeface="Arial" charset="0"/>
              <a:buChar char="•"/>
              <a:tabLst/>
              <a:defRPr sz="1000" kern="1200">
                <a:solidFill>
                  <a:schemeClr val="tx1"/>
                </a:solidFill>
                <a:latin typeface="Arial" charset="0"/>
                <a:ea typeface="Arial" charset="0"/>
                <a:cs typeface="Arial" charset="0"/>
              </a:defRPr>
            </a:lvl4pPr>
            <a:lvl5pPr marL="1828800" marR="0" indent="-1819275" algn="l" defTabSz="914400" rtl="0" eaLnBrk="1" fontAlgn="auto" latinLnBrk="0" hangingPunct="1">
              <a:lnSpc>
                <a:spcPct val="90000"/>
              </a:lnSpc>
              <a:spcBef>
                <a:spcPts val="500"/>
              </a:spcBef>
              <a:spcAft>
                <a:spcPts val="0"/>
              </a:spcAft>
              <a:buClrTx/>
              <a:buSzTx/>
              <a:buFontTx/>
              <a:buNone/>
              <a:tabLst/>
              <a:defRPr sz="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solidFill>
                  <a:schemeClr val="tx1"/>
                </a:solidFill>
              </a:rPr>
              <a:t>Séminaire ARS 20 juin2019</a:t>
            </a:r>
            <a:endParaRPr lang="fr-FR" dirty="0">
              <a:solidFill>
                <a:schemeClr val="tx1"/>
              </a:solidFill>
            </a:endParaRPr>
          </a:p>
        </p:txBody>
      </p:sp>
      <p:cxnSp>
        <p:nvCxnSpPr>
          <p:cNvPr id="4" name="Connecteur droit 3"/>
          <p:cNvCxnSpPr/>
          <p:nvPr/>
        </p:nvCxnSpPr>
        <p:spPr>
          <a:xfrm>
            <a:off x="3759802" y="5809019"/>
            <a:ext cx="5892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re 1"/>
          <p:cNvSpPr txBox="1">
            <a:spLocks/>
          </p:cNvSpPr>
          <p:nvPr/>
        </p:nvSpPr>
        <p:spPr>
          <a:xfrm>
            <a:off x="682396" y="4831103"/>
            <a:ext cx="5190647" cy="1353171"/>
          </a:xfrm>
          <a:prstGeom prst="rect">
            <a:avLst/>
          </a:prstGeom>
        </p:spPr>
        <p:txBody>
          <a:bodyPr lIns="91406" tIns="45703" rIns="91406" bIns="45703"/>
          <a:lstStyle>
            <a:lvl1pPr algn="l" defTabSz="914400" rtl="0" eaLnBrk="1" latinLnBrk="0" hangingPunct="1">
              <a:lnSpc>
                <a:spcPct val="90000"/>
              </a:lnSpc>
              <a:spcBef>
                <a:spcPct val="0"/>
              </a:spcBef>
              <a:buNone/>
              <a:defRPr sz="2800" b="1" kern="1200">
                <a:solidFill>
                  <a:schemeClr val="accent1"/>
                </a:solidFill>
                <a:latin typeface="Arial" charset="0"/>
                <a:ea typeface="Arial" charset="0"/>
                <a:cs typeface="Arial" charset="0"/>
              </a:defRPr>
            </a:lvl1pPr>
          </a:lstStyle>
          <a:p>
            <a:endParaRPr lang="fr-FR" sz="2000" dirty="0" smtClean="0">
              <a:solidFill>
                <a:schemeClr val="tx1"/>
              </a:solidFill>
            </a:endParaRPr>
          </a:p>
        </p:txBody>
      </p:sp>
    </p:spTree>
    <p:extLst>
      <p:ext uri="{BB962C8B-B14F-4D97-AF65-F5344CB8AC3E}">
        <p14:creationId xmlns:p14="http://schemas.microsoft.com/office/powerpoint/2010/main" val="1349727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p:txBody>
          <a:bodyPr/>
          <a:lstStyle/>
          <a:p>
            <a:pPr>
              <a:defRPr/>
            </a:pPr>
            <a:fld id="{35526666-E450-4119-9633-DC8F28E41D9D}" type="slidenum">
              <a:rPr lang="fr-FR" smtClean="0"/>
              <a:pPr>
                <a:defRPr/>
              </a:pPr>
              <a:t>19</a:t>
            </a:fld>
            <a:endParaRPr lang="fr-FR"/>
          </a:p>
        </p:txBody>
      </p:sp>
      <p:sp>
        <p:nvSpPr>
          <p:cNvPr id="45059" name="Text Box 4"/>
          <p:cNvSpPr txBox="1">
            <a:spLocks noChangeArrowheads="1"/>
          </p:cNvSpPr>
          <p:nvPr/>
        </p:nvSpPr>
        <p:spPr bwMode="auto">
          <a:xfrm>
            <a:off x="0" y="7778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defTabSz="914400" fontAlgn="base">
              <a:spcBef>
                <a:spcPct val="0"/>
              </a:spcBef>
              <a:spcAft>
                <a:spcPct val="0"/>
              </a:spcAft>
              <a:buFontTx/>
              <a:buNone/>
            </a:pPr>
            <a:r>
              <a:rPr lang="fr-FR" altLang="fr-FR" sz="2400" b="1" smtClean="0">
                <a:solidFill>
                  <a:srgbClr val="3399FF"/>
                </a:solidFill>
                <a:cs typeface="Arial" charset="0"/>
              </a:rPr>
              <a:t>Quelles missions pour les communautés professionnelles ?</a:t>
            </a:r>
          </a:p>
        </p:txBody>
      </p:sp>
      <p:sp>
        <p:nvSpPr>
          <p:cNvPr id="45060" name="ZoneTexte 1"/>
          <p:cNvSpPr txBox="1">
            <a:spLocks noChangeArrowheads="1"/>
          </p:cNvSpPr>
          <p:nvPr/>
        </p:nvSpPr>
        <p:spPr bwMode="auto">
          <a:xfrm>
            <a:off x="258763" y="933450"/>
            <a:ext cx="748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defTabSz="914400" eaLnBrk="1" fontAlgn="base" hangingPunct="1">
              <a:spcBef>
                <a:spcPct val="0"/>
              </a:spcBef>
              <a:spcAft>
                <a:spcPct val="0"/>
              </a:spcAft>
              <a:buFontTx/>
              <a:buNone/>
            </a:pPr>
            <a:r>
              <a:rPr lang="fr-FR" altLang="fr-FR" b="1" smtClean="0">
                <a:solidFill>
                  <a:srgbClr val="000000"/>
                </a:solidFill>
                <a:latin typeface="Arial" charset="0"/>
                <a:cs typeface="Arial" charset="0"/>
              </a:rPr>
              <a:t>3 missions obligatoires :</a:t>
            </a:r>
          </a:p>
        </p:txBody>
      </p:sp>
      <p:sp>
        <p:nvSpPr>
          <p:cNvPr id="3" name="Rectangle à coins arrondis 2"/>
          <p:cNvSpPr/>
          <p:nvPr/>
        </p:nvSpPr>
        <p:spPr>
          <a:xfrm>
            <a:off x="723900" y="1419225"/>
            <a:ext cx="8024813" cy="819150"/>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ctr">
              <a:spcBef>
                <a:spcPct val="0"/>
              </a:spcBef>
              <a:spcAft>
                <a:spcPct val="0"/>
              </a:spcAft>
              <a:defRPr/>
            </a:pPr>
            <a:r>
              <a:rPr lang="fr-FR" sz="2000" b="1" dirty="0">
                <a:solidFill>
                  <a:srgbClr val="FFFFFF"/>
                </a:solidFill>
                <a:latin typeface="Calibri"/>
              </a:rPr>
              <a:t>1 / Mission en faveur de l’amélioration de l’accès aux soins</a:t>
            </a:r>
          </a:p>
        </p:txBody>
      </p:sp>
      <p:sp>
        <p:nvSpPr>
          <p:cNvPr id="5" name="Rectangle à coins arrondis 4"/>
          <p:cNvSpPr/>
          <p:nvPr/>
        </p:nvSpPr>
        <p:spPr>
          <a:xfrm>
            <a:off x="709613" y="2401888"/>
            <a:ext cx="4013200" cy="1214437"/>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b="1" dirty="0">
                <a:solidFill>
                  <a:srgbClr val="FFFFFF"/>
                </a:solidFill>
              </a:rPr>
              <a:t>Faciliter l’accès à un MT</a:t>
            </a:r>
          </a:p>
        </p:txBody>
      </p:sp>
      <p:sp>
        <p:nvSpPr>
          <p:cNvPr id="18" name="Rectangle à coins arrondis 17"/>
          <p:cNvSpPr/>
          <p:nvPr/>
        </p:nvSpPr>
        <p:spPr>
          <a:xfrm>
            <a:off x="4806950" y="2390775"/>
            <a:ext cx="4011613" cy="1214438"/>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b="1" dirty="0">
                <a:solidFill>
                  <a:srgbClr val="FFFFFF"/>
                </a:solidFill>
              </a:rPr>
              <a:t>Améliorer la prise en charge des soins non programmés de ville</a:t>
            </a:r>
          </a:p>
        </p:txBody>
      </p:sp>
      <p:sp>
        <p:nvSpPr>
          <p:cNvPr id="19" name="Rectangle à coins arrondis 18"/>
          <p:cNvSpPr/>
          <p:nvPr/>
        </p:nvSpPr>
        <p:spPr>
          <a:xfrm>
            <a:off x="725488" y="4765675"/>
            <a:ext cx="4013200" cy="147161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sz="1600" b="1" dirty="0">
                <a:solidFill>
                  <a:srgbClr val="000000"/>
                </a:solidFill>
              </a:rPr>
              <a:t>Recenser les patients à la recherche d’un MT et organiser une réponse à ces patients parmi les médecins de la CPTS</a:t>
            </a:r>
          </a:p>
        </p:txBody>
      </p:sp>
      <p:sp>
        <p:nvSpPr>
          <p:cNvPr id="20" name="Rectangle à coins arrondis 19"/>
          <p:cNvSpPr/>
          <p:nvPr/>
        </p:nvSpPr>
        <p:spPr>
          <a:xfrm>
            <a:off x="4835525" y="4754563"/>
            <a:ext cx="4013200" cy="148272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sz="1400" b="1" dirty="0">
                <a:solidFill>
                  <a:srgbClr val="000000"/>
                </a:solidFill>
              </a:rPr>
              <a:t>Proposition d'une organisation visant à permettre la prise en charge le jour-même ou dans les 24 h de la demande d'un patient du territoire en situation d'urgence non vitale</a:t>
            </a:r>
          </a:p>
        </p:txBody>
      </p:sp>
      <p:sp>
        <p:nvSpPr>
          <p:cNvPr id="21" name="Flèche vers le bas 20"/>
          <p:cNvSpPr/>
          <p:nvPr/>
        </p:nvSpPr>
        <p:spPr>
          <a:xfrm>
            <a:off x="2897188" y="3616325"/>
            <a:ext cx="533400" cy="114935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fr-FR" sz="5000" b="1">
              <a:solidFill>
                <a:srgbClr val="FFFFFF"/>
              </a:solidFill>
            </a:endParaRPr>
          </a:p>
        </p:txBody>
      </p:sp>
      <p:sp>
        <p:nvSpPr>
          <p:cNvPr id="22" name="Flèche vers le bas 21"/>
          <p:cNvSpPr/>
          <p:nvPr/>
        </p:nvSpPr>
        <p:spPr>
          <a:xfrm>
            <a:off x="5938838" y="3616325"/>
            <a:ext cx="531812" cy="11652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fr-FR" sz="5000" b="1">
              <a:solidFill>
                <a:srgbClr val="FFFFFF"/>
              </a:solidFill>
            </a:endParaRPr>
          </a:p>
        </p:txBody>
      </p:sp>
      <p:pic>
        <p:nvPicPr>
          <p:cNvPr id="45068" name="Picture 1" descr="C:\Users\LOISEL-30188\Pictures\Icons ppt\stethoscop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425" y="3709988"/>
            <a:ext cx="9461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2" descr="C:\Users\LOISEL-30188\Pictures\Icons ppt\hospital-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725" y="3709988"/>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56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348880"/>
            <a:ext cx="8153400" cy="1143000"/>
          </a:xfrm>
        </p:spPr>
        <p:txBody>
          <a:bodyPr/>
          <a:lstStyle/>
          <a:p>
            <a:pPr marL="0" indent="0" algn="ctr">
              <a:buNone/>
            </a:pPr>
            <a:r>
              <a:rPr lang="fr-FR" sz="9600" dirty="0" smtClean="0">
                <a:solidFill>
                  <a:schemeClr val="tx2">
                    <a:lumMod val="60000"/>
                    <a:lumOff val="40000"/>
                  </a:schemeClr>
                </a:solidFill>
              </a:rPr>
              <a:t>D.A.C</a:t>
            </a:r>
            <a:endParaRPr lang="fr-FR" sz="9600" dirty="0">
              <a:solidFill>
                <a:schemeClr val="tx2">
                  <a:lumMod val="60000"/>
                  <a:lumOff val="40000"/>
                </a:schemeClr>
              </a:solidFill>
            </a:endParaRPr>
          </a:p>
        </p:txBody>
      </p:sp>
    </p:spTree>
    <p:extLst>
      <p:ext uri="{BB962C8B-B14F-4D97-AF65-F5344CB8AC3E}">
        <p14:creationId xmlns:p14="http://schemas.microsoft.com/office/powerpoint/2010/main" val="3207519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p:txBody>
          <a:bodyPr/>
          <a:lstStyle/>
          <a:p>
            <a:pPr>
              <a:defRPr/>
            </a:pPr>
            <a:fld id="{BB318570-C93A-482B-A728-FBDA2EC6E3C7}" type="slidenum">
              <a:rPr lang="fr-FR" smtClean="0"/>
              <a:pPr>
                <a:defRPr/>
              </a:pPr>
              <a:t>20</a:t>
            </a:fld>
            <a:endParaRPr lang="fr-FR"/>
          </a:p>
        </p:txBody>
      </p:sp>
      <p:sp>
        <p:nvSpPr>
          <p:cNvPr id="46083" name="Text Box 4"/>
          <p:cNvSpPr txBox="1">
            <a:spLocks noChangeArrowheads="1"/>
          </p:cNvSpPr>
          <p:nvPr/>
        </p:nvSpPr>
        <p:spPr bwMode="auto">
          <a:xfrm>
            <a:off x="0" y="7778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defTabSz="914400" fontAlgn="base">
              <a:spcBef>
                <a:spcPct val="0"/>
              </a:spcBef>
              <a:spcAft>
                <a:spcPct val="0"/>
              </a:spcAft>
              <a:buFontTx/>
              <a:buNone/>
            </a:pPr>
            <a:r>
              <a:rPr lang="fr-FR" altLang="fr-FR" sz="2400" b="1" smtClean="0">
                <a:solidFill>
                  <a:srgbClr val="3399FF"/>
                </a:solidFill>
                <a:cs typeface="Arial" charset="0"/>
              </a:rPr>
              <a:t>Quelles missions pour les communautés professionnelles ?</a:t>
            </a:r>
          </a:p>
        </p:txBody>
      </p:sp>
      <p:sp>
        <p:nvSpPr>
          <p:cNvPr id="46084" name="ZoneTexte 1"/>
          <p:cNvSpPr txBox="1">
            <a:spLocks noChangeArrowheads="1"/>
          </p:cNvSpPr>
          <p:nvPr/>
        </p:nvSpPr>
        <p:spPr bwMode="auto">
          <a:xfrm>
            <a:off x="258763" y="933450"/>
            <a:ext cx="748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defTabSz="914400" eaLnBrk="1" fontAlgn="base" hangingPunct="1">
              <a:spcBef>
                <a:spcPct val="0"/>
              </a:spcBef>
              <a:spcAft>
                <a:spcPct val="0"/>
              </a:spcAft>
              <a:buFontTx/>
              <a:buNone/>
            </a:pPr>
            <a:r>
              <a:rPr lang="fr-FR" altLang="fr-FR" b="1" smtClean="0">
                <a:solidFill>
                  <a:srgbClr val="000000"/>
                </a:solidFill>
                <a:latin typeface="Arial" charset="0"/>
                <a:cs typeface="Arial" charset="0"/>
              </a:rPr>
              <a:t>3 missions obligatoires :</a:t>
            </a:r>
          </a:p>
        </p:txBody>
      </p:sp>
      <p:sp>
        <p:nvSpPr>
          <p:cNvPr id="5" name="Rectangle à coins arrondis 4"/>
          <p:cNvSpPr/>
          <p:nvPr/>
        </p:nvSpPr>
        <p:spPr>
          <a:xfrm>
            <a:off x="477838" y="1597025"/>
            <a:ext cx="4011612" cy="12144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b="1" dirty="0">
                <a:solidFill>
                  <a:srgbClr val="FFFFFF"/>
                </a:solidFill>
              </a:rPr>
              <a:t>2 / Parcours pluri-professionnels autour du patient</a:t>
            </a:r>
          </a:p>
        </p:txBody>
      </p:sp>
      <p:sp>
        <p:nvSpPr>
          <p:cNvPr id="18" name="Rectangle à coins arrondis 17"/>
          <p:cNvSpPr/>
          <p:nvPr/>
        </p:nvSpPr>
        <p:spPr>
          <a:xfrm>
            <a:off x="4806950" y="1585913"/>
            <a:ext cx="4011613" cy="121443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b="1" dirty="0">
                <a:solidFill>
                  <a:srgbClr val="FFFFFF"/>
                </a:solidFill>
              </a:rPr>
              <a:t>3 / Actions territoriales de prévention</a:t>
            </a:r>
          </a:p>
        </p:txBody>
      </p:sp>
      <p:sp>
        <p:nvSpPr>
          <p:cNvPr id="19" name="Rectangle à coins arrondis 18"/>
          <p:cNvSpPr/>
          <p:nvPr/>
        </p:nvSpPr>
        <p:spPr>
          <a:xfrm>
            <a:off x="493713" y="4421188"/>
            <a:ext cx="4011612" cy="17478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sz="1600" b="1" dirty="0">
                <a:solidFill>
                  <a:srgbClr val="000000"/>
                </a:solidFill>
              </a:rPr>
              <a:t>Proposition de parcours répondant aux besoins des territoires notamment pour améliorer la prise en charge et le suivi des patients (éviter les ruptures de parcours et favoriser le maintien à domicile notamment)</a:t>
            </a:r>
          </a:p>
        </p:txBody>
      </p:sp>
      <p:sp>
        <p:nvSpPr>
          <p:cNvPr id="20" name="Rectangle à coins arrondis 19"/>
          <p:cNvSpPr/>
          <p:nvPr/>
        </p:nvSpPr>
        <p:spPr>
          <a:xfrm>
            <a:off x="4835525" y="4421188"/>
            <a:ext cx="4013200" cy="17478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sz="1400" b="1" dirty="0">
                <a:solidFill>
                  <a:srgbClr val="000000"/>
                </a:solidFill>
              </a:rPr>
              <a:t>Définition d'actions de prévention, dépistage et promotion de la santé les plus pertinentes à développer au regard des besoins du territoire et pour lesquelles la dimension de prise en charge pluri-professionnelle constitue un gage de réussite</a:t>
            </a:r>
          </a:p>
        </p:txBody>
      </p:sp>
      <p:sp>
        <p:nvSpPr>
          <p:cNvPr id="6" name="Flèche vers le bas 5"/>
          <p:cNvSpPr/>
          <p:nvPr/>
        </p:nvSpPr>
        <p:spPr>
          <a:xfrm>
            <a:off x="2817813" y="2811463"/>
            <a:ext cx="533400" cy="16097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fr-FR" sz="5000" b="1">
              <a:solidFill>
                <a:srgbClr val="FFFFFF"/>
              </a:solidFill>
            </a:endParaRPr>
          </a:p>
        </p:txBody>
      </p:sp>
      <p:sp>
        <p:nvSpPr>
          <p:cNvPr id="11" name="Flèche vers le bas 10"/>
          <p:cNvSpPr/>
          <p:nvPr/>
        </p:nvSpPr>
        <p:spPr>
          <a:xfrm>
            <a:off x="6089650" y="2800350"/>
            <a:ext cx="531813" cy="162083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fr-FR" sz="5000" b="1">
              <a:solidFill>
                <a:srgbClr val="FFFFFF"/>
              </a:solidFill>
            </a:endParaRPr>
          </a:p>
        </p:txBody>
      </p:sp>
      <p:pic>
        <p:nvPicPr>
          <p:cNvPr id="46091" name="Picture 1" descr="C:\Users\LOISEL-30188\Pictures\Icons ppt\network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675" y="3081338"/>
            <a:ext cx="1058863"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2" descr="C:\Users\LOISEL-30188\Pictures\Icons ppt\syri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3024188"/>
            <a:ext cx="1182688"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442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p:txBody>
          <a:bodyPr/>
          <a:lstStyle/>
          <a:p>
            <a:pPr>
              <a:defRPr/>
            </a:pPr>
            <a:fld id="{3D2992AA-13A0-4733-9385-7D3E06065059}" type="slidenum">
              <a:rPr lang="fr-FR" smtClean="0"/>
              <a:pPr>
                <a:defRPr/>
              </a:pPr>
              <a:t>21</a:t>
            </a:fld>
            <a:endParaRPr lang="fr-FR"/>
          </a:p>
        </p:txBody>
      </p:sp>
      <p:sp>
        <p:nvSpPr>
          <p:cNvPr id="47107" name="ZoneTexte 1"/>
          <p:cNvSpPr txBox="1">
            <a:spLocks noChangeArrowheads="1"/>
          </p:cNvSpPr>
          <p:nvPr/>
        </p:nvSpPr>
        <p:spPr bwMode="auto">
          <a:xfrm>
            <a:off x="258763" y="933450"/>
            <a:ext cx="748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defTabSz="914400" eaLnBrk="1" fontAlgn="base" hangingPunct="1">
              <a:spcBef>
                <a:spcPct val="0"/>
              </a:spcBef>
              <a:spcAft>
                <a:spcPct val="0"/>
              </a:spcAft>
              <a:buFontTx/>
              <a:buNone/>
            </a:pPr>
            <a:r>
              <a:rPr lang="fr-FR" altLang="fr-FR" b="1" smtClean="0">
                <a:solidFill>
                  <a:srgbClr val="000000"/>
                </a:solidFill>
                <a:latin typeface="Arial" charset="0"/>
                <a:cs typeface="Arial" charset="0"/>
              </a:rPr>
              <a:t>2 missions optionnelles :</a:t>
            </a:r>
          </a:p>
        </p:txBody>
      </p:sp>
      <p:sp>
        <p:nvSpPr>
          <p:cNvPr id="5" name="Rectangle à coins arrondis 4"/>
          <p:cNvSpPr/>
          <p:nvPr/>
        </p:nvSpPr>
        <p:spPr>
          <a:xfrm>
            <a:off x="490538" y="1597025"/>
            <a:ext cx="4013200" cy="12144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b="1" dirty="0">
                <a:solidFill>
                  <a:srgbClr val="FFFFFF"/>
                </a:solidFill>
              </a:rPr>
              <a:t>4 / Actions en faveur de la qualité et la pertinence des soins</a:t>
            </a:r>
          </a:p>
        </p:txBody>
      </p:sp>
      <p:sp>
        <p:nvSpPr>
          <p:cNvPr id="18" name="Rectangle à coins arrondis 17"/>
          <p:cNvSpPr/>
          <p:nvPr/>
        </p:nvSpPr>
        <p:spPr>
          <a:xfrm>
            <a:off x="4806950" y="1585913"/>
            <a:ext cx="4011613" cy="121443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b="1" dirty="0">
                <a:solidFill>
                  <a:srgbClr val="FFFFFF"/>
                </a:solidFill>
              </a:rPr>
              <a:t>5 / Actions en faveur de l’accompagnement des PS sur le territoire</a:t>
            </a:r>
          </a:p>
        </p:txBody>
      </p:sp>
      <p:sp>
        <p:nvSpPr>
          <p:cNvPr id="19" name="Rectangle à coins arrondis 18"/>
          <p:cNvSpPr/>
          <p:nvPr/>
        </p:nvSpPr>
        <p:spPr>
          <a:xfrm>
            <a:off x="508000" y="4421188"/>
            <a:ext cx="4011613" cy="17605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sz="1600" b="1" dirty="0">
                <a:solidFill>
                  <a:srgbClr val="000000"/>
                </a:solidFill>
              </a:rPr>
              <a:t>Développement des démarches qualité dans une dimension pluri-professionnelle pour améliorer la qualité et l'efficience de la prise en charge des patients (groupes d’analyse de pratiques notamment)</a:t>
            </a:r>
          </a:p>
        </p:txBody>
      </p:sp>
      <p:sp>
        <p:nvSpPr>
          <p:cNvPr id="20" name="Rectangle à coins arrondis 19"/>
          <p:cNvSpPr/>
          <p:nvPr/>
        </p:nvSpPr>
        <p:spPr>
          <a:xfrm>
            <a:off x="4835525" y="4421188"/>
            <a:ext cx="4013200" cy="176053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r>
              <a:rPr lang="fr-FR" sz="1600" b="1" dirty="0">
                <a:solidFill>
                  <a:srgbClr val="000000"/>
                </a:solidFill>
              </a:rPr>
              <a:t>Actions de promotion et de facilitation de l'installation des professionnels de santé notamment dans les zones en tension démographique</a:t>
            </a:r>
          </a:p>
        </p:txBody>
      </p:sp>
      <p:sp>
        <p:nvSpPr>
          <p:cNvPr id="9" name="Flèche vers le bas 8"/>
          <p:cNvSpPr/>
          <p:nvPr/>
        </p:nvSpPr>
        <p:spPr>
          <a:xfrm>
            <a:off x="2716213" y="2811463"/>
            <a:ext cx="531812" cy="16097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fr-FR" sz="5000" b="1">
              <a:solidFill>
                <a:srgbClr val="FFFFFF"/>
              </a:solidFill>
            </a:endParaRPr>
          </a:p>
        </p:txBody>
      </p:sp>
      <p:sp>
        <p:nvSpPr>
          <p:cNvPr id="10" name="Flèche vers le bas 9"/>
          <p:cNvSpPr/>
          <p:nvPr/>
        </p:nvSpPr>
        <p:spPr>
          <a:xfrm>
            <a:off x="6280150" y="2811463"/>
            <a:ext cx="531813" cy="160972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fr-FR" sz="5000" b="1">
              <a:solidFill>
                <a:srgbClr val="FFFFFF"/>
              </a:solidFill>
            </a:endParaRPr>
          </a:p>
        </p:txBody>
      </p:sp>
      <p:pic>
        <p:nvPicPr>
          <p:cNvPr id="47114" name="Picture 1" descr="C:\Users\LOISEL-30188\Pictures\Icons ppt\qualit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7988" y="3098800"/>
            <a:ext cx="1038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 descr="C:\Users\LOISEL-30188\Pictures\Icons ppt\mortarboa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3888" y="3221038"/>
            <a:ext cx="1014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4"/>
          <p:cNvSpPr txBox="1">
            <a:spLocks noChangeArrowheads="1"/>
          </p:cNvSpPr>
          <p:nvPr/>
        </p:nvSpPr>
        <p:spPr bwMode="auto">
          <a:xfrm>
            <a:off x="0" y="7778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defTabSz="914400" fontAlgn="base">
              <a:spcBef>
                <a:spcPct val="0"/>
              </a:spcBef>
              <a:spcAft>
                <a:spcPct val="0"/>
              </a:spcAft>
              <a:buFontTx/>
              <a:buNone/>
            </a:pPr>
            <a:r>
              <a:rPr lang="fr-FR" altLang="fr-FR" sz="2400" b="1" smtClean="0">
                <a:solidFill>
                  <a:srgbClr val="3399FF"/>
                </a:solidFill>
                <a:cs typeface="Arial" charset="0"/>
              </a:rPr>
              <a:t>Quelles missions pour les communautés professionnelles ?</a:t>
            </a:r>
          </a:p>
        </p:txBody>
      </p:sp>
    </p:spTree>
    <p:extLst>
      <p:ext uri="{BB962C8B-B14F-4D97-AF65-F5344CB8AC3E}">
        <p14:creationId xmlns:p14="http://schemas.microsoft.com/office/powerpoint/2010/main" val="233384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p:txBody>
          <a:bodyPr/>
          <a:lstStyle/>
          <a:p>
            <a:pPr>
              <a:defRPr/>
            </a:pPr>
            <a:fld id="{93F4DB0B-7A3B-47A1-899F-664F62732168}" type="slidenum">
              <a:rPr lang="fr-FR" smtClean="0"/>
              <a:pPr>
                <a:defRPr/>
              </a:pPr>
              <a:t>22</a:t>
            </a:fld>
            <a:endParaRPr lang="fr-FR"/>
          </a:p>
        </p:txBody>
      </p:sp>
      <p:sp>
        <p:nvSpPr>
          <p:cNvPr id="48131" name="Text Box 4"/>
          <p:cNvSpPr txBox="1">
            <a:spLocks noChangeArrowheads="1"/>
          </p:cNvSpPr>
          <p:nvPr/>
        </p:nvSpPr>
        <p:spPr bwMode="auto">
          <a:xfrm>
            <a:off x="0" y="7778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2000">
                <a:solidFill>
                  <a:schemeClr val="accent2"/>
                </a:solidFill>
                <a:latin typeface="Century Gothic" pitchFamily="34" charset="0"/>
              </a:defRPr>
            </a:lvl1pPr>
            <a:lvl2pPr marL="742950" indent="-285750" eaLnBrk="0" hangingPunct="0">
              <a:spcBef>
                <a:spcPct val="20000"/>
              </a:spcBef>
              <a:buFont typeface="Century Gothic" pitchFamily="34" charset="0"/>
              <a:buChar char="−"/>
              <a:defRPr>
                <a:solidFill>
                  <a:schemeClr val="accent2"/>
                </a:solidFill>
                <a:latin typeface="Century Gothic" pitchFamily="34" charset="0"/>
              </a:defRPr>
            </a:lvl2pPr>
            <a:lvl3pPr marL="1143000" indent="-228600" eaLnBrk="0" hangingPunct="0">
              <a:spcBef>
                <a:spcPct val="20000"/>
              </a:spcBef>
              <a:buFont typeface="Century Gothic" pitchFamily="34" charset="0"/>
              <a:buChar char="−"/>
              <a:defRPr sz="1600">
                <a:solidFill>
                  <a:schemeClr val="accent2"/>
                </a:solidFill>
                <a:latin typeface="Century Gothic" pitchFamily="34" charset="0"/>
              </a:defRPr>
            </a:lvl3pPr>
            <a:lvl4pPr marL="1600200" indent="-228600" eaLnBrk="0" hangingPunct="0">
              <a:spcBef>
                <a:spcPct val="20000"/>
              </a:spcBef>
              <a:buChar char="•"/>
              <a:defRPr sz="2000">
                <a:solidFill>
                  <a:schemeClr val="accent2"/>
                </a:solidFill>
                <a:latin typeface="Century Gothic" pitchFamily="34" charset="0"/>
              </a:defRPr>
            </a:lvl4pPr>
            <a:lvl5pPr marL="2057400" indent="-228600" eaLnBrk="0" hangingPunct="0">
              <a:spcBef>
                <a:spcPct val="20000"/>
              </a:spcBef>
              <a:buChar char="•"/>
              <a:defRPr sz="2000">
                <a:solidFill>
                  <a:schemeClr val="accent2"/>
                </a:solidFill>
                <a:latin typeface="Century Gothic" pitchFamily="34" charset="0"/>
              </a:defRPr>
            </a:lvl5pPr>
            <a:lvl6pPr marL="2514600" indent="-228600" eaLnBrk="0" fontAlgn="base" hangingPunct="0">
              <a:spcBef>
                <a:spcPct val="20000"/>
              </a:spcBef>
              <a:spcAft>
                <a:spcPct val="0"/>
              </a:spcAft>
              <a:buChar char="•"/>
              <a:defRPr sz="2000">
                <a:solidFill>
                  <a:schemeClr val="accent2"/>
                </a:solidFill>
                <a:latin typeface="Century Gothic" pitchFamily="34" charset="0"/>
              </a:defRPr>
            </a:lvl6pPr>
            <a:lvl7pPr marL="2971800" indent="-228600" eaLnBrk="0" fontAlgn="base" hangingPunct="0">
              <a:spcBef>
                <a:spcPct val="20000"/>
              </a:spcBef>
              <a:spcAft>
                <a:spcPct val="0"/>
              </a:spcAft>
              <a:buChar char="•"/>
              <a:defRPr sz="2000">
                <a:solidFill>
                  <a:schemeClr val="accent2"/>
                </a:solidFill>
                <a:latin typeface="Century Gothic" pitchFamily="34" charset="0"/>
              </a:defRPr>
            </a:lvl7pPr>
            <a:lvl8pPr marL="3429000" indent="-228600" eaLnBrk="0" fontAlgn="base" hangingPunct="0">
              <a:spcBef>
                <a:spcPct val="20000"/>
              </a:spcBef>
              <a:spcAft>
                <a:spcPct val="0"/>
              </a:spcAft>
              <a:buChar char="•"/>
              <a:defRPr sz="2000">
                <a:solidFill>
                  <a:schemeClr val="accent2"/>
                </a:solidFill>
                <a:latin typeface="Century Gothic" pitchFamily="34" charset="0"/>
              </a:defRPr>
            </a:lvl8pPr>
            <a:lvl9pPr marL="3886200" indent="-228600" eaLnBrk="0" fontAlgn="base" hangingPunct="0">
              <a:spcBef>
                <a:spcPct val="20000"/>
              </a:spcBef>
              <a:spcAft>
                <a:spcPct val="0"/>
              </a:spcAft>
              <a:buChar char="•"/>
              <a:defRPr sz="2000">
                <a:solidFill>
                  <a:schemeClr val="accent2"/>
                </a:solidFill>
                <a:latin typeface="Century Gothic" pitchFamily="34" charset="0"/>
              </a:defRPr>
            </a:lvl9pPr>
          </a:lstStyle>
          <a:p>
            <a:pPr defTabSz="914400" fontAlgn="base">
              <a:spcBef>
                <a:spcPct val="0"/>
              </a:spcBef>
              <a:spcAft>
                <a:spcPct val="0"/>
              </a:spcAft>
              <a:buFontTx/>
              <a:buNone/>
            </a:pPr>
            <a:r>
              <a:rPr lang="fr-FR" altLang="fr-FR" sz="2400" b="1" smtClean="0">
                <a:solidFill>
                  <a:srgbClr val="3399FF"/>
                </a:solidFill>
                <a:cs typeface="Arial" charset="0"/>
              </a:rPr>
              <a:t>Quelle rémunération ?</a:t>
            </a:r>
          </a:p>
        </p:txBody>
      </p:sp>
      <p:graphicFrame>
        <p:nvGraphicFramePr>
          <p:cNvPr id="6" name="Tableau 5"/>
          <p:cNvGraphicFramePr>
            <a:graphicFrameLocks noGrp="1"/>
          </p:cNvGraphicFramePr>
          <p:nvPr/>
        </p:nvGraphicFramePr>
        <p:xfrm>
          <a:off x="341313" y="709613"/>
          <a:ext cx="6591301" cy="6018624"/>
        </p:xfrm>
        <a:graphic>
          <a:graphicData uri="http://schemas.openxmlformats.org/drawingml/2006/table">
            <a:tbl>
              <a:tblPr/>
              <a:tblGrid>
                <a:gridCol w="2276993">
                  <a:extLst>
                    <a:ext uri="{9D8B030D-6E8A-4147-A177-3AD203B41FA5}">
                      <a16:colId xmlns:a16="http://schemas.microsoft.com/office/drawing/2014/main" val="20000"/>
                    </a:ext>
                  </a:extLst>
                </a:gridCol>
                <a:gridCol w="1066593">
                  <a:extLst>
                    <a:ext uri="{9D8B030D-6E8A-4147-A177-3AD203B41FA5}">
                      <a16:colId xmlns:a16="http://schemas.microsoft.com/office/drawing/2014/main" val="20001"/>
                    </a:ext>
                  </a:extLst>
                </a:gridCol>
                <a:gridCol w="1066593">
                  <a:extLst>
                    <a:ext uri="{9D8B030D-6E8A-4147-A177-3AD203B41FA5}">
                      <a16:colId xmlns:a16="http://schemas.microsoft.com/office/drawing/2014/main" val="20002"/>
                    </a:ext>
                  </a:extLst>
                </a:gridCol>
                <a:gridCol w="1090561">
                  <a:extLst>
                    <a:ext uri="{9D8B030D-6E8A-4147-A177-3AD203B41FA5}">
                      <a16:colId xmlns:a16="http://schemas.microsoft.com/office/drawing/2014/main" val="20003"/>
                    </a:ext>
                  </a:extLst>
                </a:gridCol>
                <a:gridCol w="1090561">
                  <a:extLst>
                    <a:ext uri="{9D8B030D-6E8A-4147-A177-3AD203B41FA5}">
                      <a16:colId xmlns:a16="http://schemas.microsoft.com/office/drawing/2014/main" val="20004"/>
                    </a:ext>
                  </a:extLst>
                </a:gridCol>
              </a:tblGrid>
              <a:tr h="374233">
                <a:tc rowSpan="2">
                  <a:txBody>
                    <a:bodyPr/>
                    <a:lstStyle/>
                    <a:p>
                      <a:pPr algn="ctr" fontAlgn="ctr"/>
                      <a:r>
                        <a:rPr lang="fr-FR" sz="1200" b="0" i="0" u="none" strike="noStrike" dirty="0">
                          <a:solidFill>
                            <a:srgbClr val="000000"/>
                          </a:solidFill>
                          <a:effectLst/>
                          <a:latin typeface="Arial"/>
                        </a:rPr>
                        <a:t>Montant annuel</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FFFFFF"/>
                          </a:solidFill>
                          <a:effectLst/>
                          <a:latin typeface="Arial"/>
                        </a:rPr>
                        <a:t>Communauté de taille 1</a:t>
                      </a:r>
                    </a:p>
                  </a:txBody>
                  <a:tcPr marL="8504" marR="8504" marT="8499"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dirty="0">
                          <a:solidFill>
                            <a:srgbClr val="FFFFFF"/>
                          </a:solidFill>
                          <a:effectLst/>
                          <a:latin typeface="Arial"/>
                        </a:rPr>
                        <a:t>Communauté de taille 2</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dirty="0">
                          <a:solidFill>
                            <a:srgbClr val="FFFFFF"/>
                          </a:solidFill>
                          <a:effectLst/>
                          <a:latin typeface="Arial"/>
                        </a:rPr>
                        <a:t>Communauté de taille 3</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200" b="0" i="0" u="none" strike="noStrike" dirty="0">
                          <a:solidFill>
                            <a:srgbClr val="FFFFFF"/>
                          </a:solidFill>
                          <a:effectLst/>
                          <a:latin typeface="Arial"/>
                        </a:rPr>
                        <a:t>Communauté de taille 4</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000"/>
                  </a:ext>
                </a:extLst>
              </a:tr>
              <a:tr h="343756">
                <a:tc vMerge="1">
                  <a:txBody>
                    <a:bodyPr/>
                    <a:lstStyle/>
                    <a:p>
                      <a:endParaRPr lang="fr-FR"/>
                    </a:p>
                  </a:txBody>
                  <a:tcPr/>
                </a:tc>
                <a:tc>
                  <a:txBody>
                    <a:bodyPr/>
                    <a:lstStyle/>
                    <a:p>
                      <a:pPr algn="ctr" fontAlgn="ctr"/>
                      <a:r>
                        <a:rPr lang="fr-FR" sz="1100" b="0" i="0" u="none" strike="noStrike">
                          <a:solidFill>
                            <a:srgbClr val="FFFFFF"/>
                          </a:solidFill>
                          <a:effectLst/>
                          <a:latin typeface="Arial"/>
                        </a:rPr>
                        <a:t>&lt; 40K habitants</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100" b="0" i="0" u="none" strike="noStrike">
                          <a:solidFill>
                            <a:srgbClr val="FFFFFF"/>
                          </a:solidFill>
                          <a:effectLst/>
                          <a:latin typeface="Arial"/>
                        </a:rPr>
                        <a:t>entre 40 et 80K habitants</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100" b="0" i="0" u="none" strike="noStrike">
                          <a:solidFill>
                            <a:srgbClr val="FFFFFF"/>
                          </a:solidFill>
                          <a:effectLst/>
                          <a:latin typeface="Arial"/>
                        </a:rPr>
                        <a:t>entre 80 et 175K habitants</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fr-FR" sz="1100" b="0" i="0" u="none" strike="noStrike">
                          <a:solidFill>
                            <a:srgbClr val="FFFFFF"/>
                          </a:solidFill>
                          <a:effectLst/>
                          <a:latin typeface="Arial"/>
                        </a:rPr>
                        <a:t>&gt; 175K habitants</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10001"/>
                  </a:ext>
                </a:extLst>
              </a:tr>
              <a:tr h="252322">
                <a:tc>
                  <a:txBody>
                    <a:bodyPr/>
                    <a:lstStyle/>
                    <a:p>
                      <a:pPr algn="ctr" fontAlgn="ctr"/>
                      <a:r>
                        <a:rPr lang="fr-FR" sz="1600" b="0" i="0" u="none" strike="noStrike" dirty="0">
                          <a:solidFill>
                            <a:srgbClr val="000000"/>
                          </a:solidFill>
                          <a:effectLst/>
                          <a:latin typeface="Arial"/>
                        </a:rPr>
                        <a:t> </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600" b="0" i="0" u="none" strike="noStrike">
                          <a:solidFill>
                            <a:srgbClr val="000000"/>
                          </a:solidFill>
                          <a:effectLst/>
                          <a:latin typeface="Arial"/>
                        </a:rPr>
                        <a:t> </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7100">
                <a:tc>
                  <a:txBody>
                    <a:bodyPr/>
                    <a:lstStyle/>
                    <a:p>
                      <a:pPr algn="ctr" fontAlgn="ctr"/>
                      <a:r>
                        <a:rPr lang="fr-FR" sz="1200" b="0" i="0" u="none" strike="noStrike">
                          <a:solidFill>
                            <a:srgbClr val="000000"/>
                          </a:solidFill>
                          <a:effectLst/>
                          <a:latin typeface="Arial"/>
                        </a:rPr>
                        <a:t>Financement du fonctionnement de la communauté professionnelle</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0" i="0" u="none" strike="noStrike">
                          <a:solidFill>
                            <a:srgbClr val="000000"/>
                          </a:solidFill>
                          <a:effectLst/>
                          <a:latin typeface="Arial"/>
                        </a:rPr>
                        <a:t>50 000 €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0" i="0" u="none" strike="noStrike">
                          <a:solidFill>
                            <a:srgbClr val="000000"/>
                          </a:solidFill>
                          <a:effectLst/>
                          <a:latin typeface="Arial"/>
                        </a:rPr>
                        <a:t>60 000 €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0" i="0" u="none" strike="noStrike">
                          <a:solidFill>
                            <a:srgbClr val="000000"/>
                          </a:solidFill>
                          <a:effectLst/>
                          <a:latin typeface="Arial"/>
                        </a:rPr>
                        <a:t>75 000 €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tc>
                  <a:txBody>
                    <a:bodyPr/>
                    <a:lstStyle/>
                    <a:p>
                      <a:pPr algn="ctr" fontAlgn="ctr"/>
                      <a:r>
                        <a:rPr lang="fr-FR" sz="1200" b="0" i="0" u="none" strike="noStrike">
                          <a:solidFill>
                            <a:srgbClr val="000000"/>
                          </a:solidFill>
                          <a:effectLst/>
                          <a:latin typeface="Arial"/>
                        </a:rPr>
                        <a:t>90 000 €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BFC5"/>
                    </a:solidFill>
                  </a:tcPr>
                </a:tc>
                <a:extLst>
                  <a:ext uri="{0D108BD9-81ED-4DB2-BD59-A6C34878D82A}">
                    <a16:rowId xmlns:a16="http://schemas.microsoft.com/office/drawing/2014/main" val="10003"/>
                  </a:ext>
                </a:extLst>
              </a:tr>
              <a:tr h="191366">
                <a:tc>
                  <a:txBody>
                    <a:bodyPr/>
                    <a:lstStyle/>
                    <a:p>
                      <a:pPr algn="ctr" fontAlgn="ctr"/>
                      <a:r>
                        <a:rPr lang="fr-FR" sz="1200" b="0" i="0" u="none" strike="noStrike" dirty="0">
                          <a:solidFill>
                            <a:srgbClr val="000000"/>
                          </a:solidFill>
                          <a:effectLst/>
                          <a:latin typeface="Arial"/>
                        </a:rPr>
                        <a:t> </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7100">
                <a:tc>
                  <a:txBody>
                    <a:bodyPr/>
                    <a:lstStyle/>
                    <a:p>
                      <a:pPr algn="ctr" fontAlgn="ctr"/>
                      <a:r>
                        <a:rPr lang="fr-FR" sz="1200" b="0" i="0" u="none" strike="noStrike" dirty="0">
                          <a:solidFill>
                            <a:srgbClr val="000000"/>
                          </a:solidFill>
                          <a:effectLst/>
                          <a:latin typeface="Arial"/>
                        </a:rPr>
                        <a:t>Missions en faveur de l’amélioration de l’accès aux soins  </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40 000 €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47 000 €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65 000 €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80 000 €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91366">
                <a:tc>
                  <a:txBody>
                    <a:bodyPr/>
                    <a:lstStyle/>
                    <a:p>
                      <a:pPr algn="ctr" fontAlgn="ctr"/>
                      <a:r>
                        <a:rPr lang="fr-FR" sz="1200" b="0" i="0" u="none" strike="noStrike">
                          <a:solidFill>
                            <a:srgbClr val="000000"/>
                          </a:solidFill>
                          <a:effectLst/>
                          <a:latin typeface="Arial"/>
                        </a:rPr>
                        <a:t> </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7100">
                <a:tc>
                  <a:txBody>
                    <a:bodyPr/>
                    <a:lstStyle/>
                    <a:p>
                      <a:pPr algn="ctr" fontAlgn="ctr"/>
                      <a:r>
                        <a:rPr lang="fr-FR" sz="1200" b="0" i="0" u="none" strike="noStrike">
                          <a:solidFill>
                            <a:srgbClr val="000000"/>
                          </a:solidFill>
                          <a:effectLst/>
                          <a:latin typeface="Arial"/>
                        </a:rPr>
                        <a:t>Missions en faveur de l’organisation de parcours pluri-professionnels autour du patient</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50 000 €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70 000 €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90 000 €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100 000 €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1366">
                <a:tc>
                  <a:txBody>
                    <a:bodyPr/>
                    <a:lstStyle/>
                    <a:p>
                      <a:pPr algn="ctr" fontAlgn="ctr"/>
                      <a:r>
                        <a:rPr lang="fr-FR" sz="1200" b="0" i="0" u="none" strike="noStrike">
                          <a:solidFill>
                            <a:srgbClr val="000000"/>
                          </a:solidFill>
                          <a:effectLst/>
                          <a:latin typeface="Arial"/>
                        </a:rPr>
                        <a:t> </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57100">
                <a:tc>
                  <a:txBody>
                    <a:bodyPr/>
                    <a:lstStyle/>
                    <a:p>
                      <a:pPr algn="ctr" fontAlgn="ctr"/>
                      <a:r>
                        <a:rPr lang="fr-FR" sz="1200" b="0" i="0" u="none" strike="noStrike" dirty="0">
                          <a:solidFill>
                            <a:srgbClr val="000000"/>
                          </a:solidFill>
                          <a:effectLst/>
                          <a:latin typeface="Arial"/>
                        </a:rPr>
                        <a:t>Missions en faveur du développement des actions territoriales de prévention</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20 000 €</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dirty="0">
                          <a:solidFill>
                            <a:srgbClr val="000000"/>
                          </a:solidFill>
                          <a:effectLst/>
                          <a:latin typeface="Arial"/>
                        </a:rPr>
                        <a:t>30 000 €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35 000 €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40 000 €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9"/>
                  </a:ext>
                </a:extLst>
              </a:tr>
              <a:tr h="191366">
                <a:tc>
                  <a:txBody>
                    <a:bodyPr/>
                    <a:lstStyle/>
                    <a:p>
                      <a:pPr algn="ctr" fontAlgn="ctr"/>
                      <a:r>
                        <a:rPr lang="fr-FR" sz="1200" b="0" i="0" u="none" strike="noStrike">
                          <a:solidFill>
                            <a:srgbClr val="000000"/>
                          </a:solidFill>
                          <a:effectLst/>
                          <a:latin typeface="Arial"/>
                        </a:rPr>
                        <a:t> </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57100">
                <a:tc>
                  <a:txBody>
                    <a:bodyPr/>
                    <a:lstStyle/>
                    <a:p>
                      <a:pPr algn="ctr" fontAlgn="ctr"/>
                      <a:r>
                        <a:rPr lang="fr-FR" sz="1200" b="0" i="0" u="none" strike="noStrike">
                          <a:solidFill>
                            <a:srgbClr val="000000"/>
                          </a:solidFill>
                          <a:effectLst/>
                          <a:latin typeface="Arial"/>
                        </a:rPr>
                        <a:t>Actions en faveur du développement de la qualité et de la pertinence des soins </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15 000 €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20 000 €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30 000 €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40 000 €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1366">
                <a:tc>
                  <a:txBody>
                    <a:bodyPr/>
                    <a:lstStyle/>
                    <a:p>
                      <a:pPr algn="ctr" fontAlgn="ctr"/>
                      <a:r>
                        <a:rPr lang="fr-FR" sz="1200" b="0" i="0" u="none" strike="noStrike">
                          <a:solidFill>
                            <a:srgbClr val="000000"/>
                          </a:solidFill>
                          <a:effectLst/>
                          <a:latin typeface="Arial"/>
                        </a:rPr>
                        <a:t> </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39967">
                <a:tc>
                  <a:txBody>
                    <a:bodyPr/>
                    <a:lstStyle/>
                    <a:p>
                      <a:pPr algn="ctr" fontAlgn="ctr"/>
                      <a:r>
                        <a:rPr lang="fr-FR" sz="1200" b="0" i="0" u="none" strike="noStrike" dirty="0">
                          <a:solidFill>
                            <a:srgbClr val="000000"/>
                          </a:solidFill>
                          <a:effectLst/>
                          <a:latin typeface="Arial"/>
                        </a:rPr>
                        <a:t>Actions en faveur de l’accompagnement des professionnels de santé sur le territoire (optionnel)</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10 000 €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15 000 €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dirty="0">
                          <a:solidFill>
                            <a:srgbClr val="000000"/>
                          </a:solidFill>
                          <a:effectLst/>
                          <a:latin typeface="Arial"/>
                        </a:rPr>
                        <a:t>20 000 €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200" b="0" i="0" u="none" strike="noStrike">
                          <a:solidFill>
                            <a:srgbClr val="000000"/>
                          </a:solidFill>
                          <a:effectLst/>
                          <a:latin typeface="Arial"/>
                        </a:rPr>
                        <a:t>30 000 €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91366">
                <a:tc>
                  <a:txBody>
                    <a:bodyPr/>
                    <a:lstStyle/>
                    <a:p>
                      <a:pPr algn="ctr" fontAlgn="ctr"/>
                      <a:r>
                        <a:rPr lang="fr-FR" sz="1200" b="0" i="0" u="none" strike="noStrike">
                          <a:solidFill>
                            <a:srgbClr val="000000"/>
                          </a:solidFill>
                          <a:effectLst/>
                          <a:latin typeface="Arial"/>
                        </a:rPr>
                        <a:t> </a:t>
                      </a:r>
                    </a:p>
                  </a:txBody>
                  <a:tcPr marL="8504" marR="8504" marT="8499"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8504" marR="8504" marT="849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200" b="0" i="0" u="none" strike="noStrike">
                          <a:solidFill>
                            <a:srgbClr val="000000"/>
                          </a:solidFill>
                          <a:effectLst/>
                          <a:latin typeface="Arial"/>
                        </a:rPr>
                        <a:t> </a:t>
                      </a:r>
                    </a:p>
                  </a:txBody>
                  <a:tcPr marL="8504" marR="8504" marT="8499"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74233">
                <a:tc>
                  <a:txBody>
                    <a:bodyPr/>
                    <a:lstStyle/>
                    <a:p>
                      <a:pPr algn="ctr" fontAlgn="ctr"/>
                      <a:r>
                        <a:rPr lang="fr-FR" sz="1200" b="0" i="0" u="none" strike="noStrike" dirty="0">
                          <a:solidFill>
                            <a:srgbClr val="FFFFFF"/>
                          </a:solidFill>
                          <a:effectLst/>
                          <a:latin typeface="Arial"/>
                        </a:rPr>
                        <a:t>Financement total </a:t>
                      </a:r>
                      <a:r>
                        <a:rPr lang="fr-FR" sz="1200" b="0" i="0" u="none" strike="noStrike" dirty="0" smtClean="0">
                          <a:solidFill>
                            <a:srgbClr val="FFFFFF"/>
                          </a:solidFill>
                          <a:effectLst/>
                          <a:latin typeface="Arial"/>
                        </a:rPr>
                        <a:t>max possible </a:t>
                      </a:r>
                      <a:r>
                        <a:rPr lang="fr-FR" sz="1200" b="0" i="0" u="none" strike="noStrike" dirty="0">
                          <a:solidFill>
                            <a:srgbClr val="FFFFFF"/>
                          </a:solidFill>
                          <a:effectLst/>
                          <a:latin typeface="Arial"/>
                        </a:rPr>
                        <a:t>(Volets fixe et variable)</a:t>
                      </a:r>
                    </a:p>
                  </a:txBody>
                  <a:tcPr marL="8504" marR="8504" marT="849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Arial"/>
                        </a:rPr>
                        <a:t>185 000 €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fontAlgn="ctr"/>
                      <a:r>
                        <a:rPr lang="fr-FR" sz="1200" b="0" i="0" u="none" strike="noStrike">
                          <a:solidFill>
                            <a:srgbClr val="FFFFFF"/>
                          </a:solidFill>
                          <a:effectLst/>
                          <a:latin typeface="Arial"/>
                        </a:rPr>
                        <a:t>242 000 €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fontAlgn="ctr"/>
                      <a:r>
                        <a:rPr lang="fr-FR" sz="1200" b="0" i="0" u="none" strike="noStrike" dirty="0">
                          <a:solidFill>
                            <a:srgbClr val="FFFFFF"/>
                          </a:solidFill>
                          <a:effectLst/>
                          <a:latin typeface="Arial"/>
                        </a:rPr>
                        <a:t>315 000 €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tc>
                  <a:txBody>
                    <a:bodyPr/>
                    <a:lstStyle/>
                    <a:p>
                      <a:pPr algn="ctr" fontAlgn="ctr"/>
                      <a:r>
                        <a:rPr lang="fr-FR" sz="1200" b="0" i="0" u="none" strike="noStrike" dirty="0">
                          <a:solidFill>
                            <a:srgbClr val="FFFFFF"/>
                          </a:solidFill>
                          <a:effectLst/>
                          <a:latin typeface="Arial"/>
                        </a:rPr>
                        <a:t>380 000 €</a:t>
                      </a:r>
                    </a:p>
                  </a:txBody>
                  <a:tcPr marL="8504" marR="8504" marT="849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5959"/>
                    </a:solidFill>
                  </a:tcPr>
                </a:tc>
                <a:extLst>
                  <a:ext uri="{0D108BD9-81ED-4DB2-BD59-A6C34878D82A}">
                    <a16:rowId xmlns:a16="http://schemas.microsoft.com/office/drawing/2014/main" val="10015"/>
                  </a:ext>
                </a:extLst>
              </a:tr>
            </a:tbl>
          </a:graphicData>
        </a:graphic>
      </p:graphicFrame>
      <p:sp>
        <p:nvSpPr>
          <p:cNvPr id="7" name="ZoneTexte 6"/>
          <p:cNvSpPr txBox="1"/>
          <p:nvPr/>
        </p:nvSpPr>
        <p:spPr>
          <a:xfrm>
            <a:off x="7124700" y="3057525"/>
            <a:ext cx="1746250" cy="24622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defTabSz="914400" fontAlgn="base">
              <a:spcBef>
                <a:spcPct val="0"/>
              </a:spcBef>
              <a:spcAft>
                <a:spcPct val="0"/>
              </a:spcAft>
              <a:defRPr/>
            </a:pPr>
            <a:r>
              <a:rPr lang="fr-FR" sz="1400" b="1" dirty="0">
                <a:solidFill>
                  <a:srgbClr val="000000"/>
                </a:solidFill>
              </a:rPr>
              <a:t>Pour chaque mission, un financement réparti entre un volet fixe et un volet variable (fonction de l’intensité des moyens et des résultats des indicateurs)</a:t>
            </a:r>
          </a:p>
        </p:txBody>
      </p:sp>
      <p:sp>
        <p:nvSpPr>
          <p:cNvPr id="8" name="ZoneTexte 7"/>
          <p:cNvSpPr txBox="1"/>
          <p:nvPr/>
        </p:nvSpPr>
        <p:spPr>
          <a:xfrm>
            <a:off x="7096125" y="1255713"/>
            <a:ext cx="1774825" cy="13843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defTabSz="914400" fontAlgn="base">
              <a:spcBef>
                <a:spcPct val="0"/>
              </a:spcBef>
              <a:spcAft>
                <a:spcPct val="0"/>
              </a:spcAft>
              <a:defRPr/>
            </a:pPr>
            <a:r>
              <a:rPr lang="fr-FR" sz="1400" b="1" dirty="0">
                <a:solidFill>
                  <a:srgbClr val="000000"/>
                </a:solidFill>
              </a:rPr>
              <a:t>Un financement du fonctionnement de la CPTS assuré chaque année</a:t>
            </a:r>
          </a:p>
          <a:p>
            <a:pPr defTabSz="914400" fontAlgn="base">
              <a:spcBef>
                <a:spcPct val="0"/>
              </a:spcBef>
              <a:spcAft>
                <a:spcPct val="0"/>
              </a:spcAft>
              <a:defRPr/>
            </a:pPr>
            <a:endParaRPr lang="fr-FR" sz="1400" b="1" dirty="0">
              <a:solidFill>
                <a:srgbClr val="000000"/>
              </a:solidFill>
            </a:endParaRPr>
          </a:p>
        </p:txBody>
      </p:sp>
    </p:spTree>
    <p:extLst>
      <p:ext uri="{BB962C8B-B14F-4D97-AF65-F5344CB8AC3E}">
        <p14:creationId xmlns:p14="http://schemas.microsoft.com/office/powerpoint/2010/main" val="317341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cap="small" dirty="0" smtClean="0">
                <a:solidFill>
                  <a:srgbClr val="00517E"/>
                </a:solidFill>
                <a:latin typeface="Carlito" panose="020F0502020204030204" pitchFamily="34" charset="0"/>
                <a:cs typeface="Carlito" panose="020F0502020204030204" pitchFamily="34" charset="0"/>
              </a:rPr>
              <a:t/>
            </a:r>
            <a:br>
              <a:rPr lang="fr-FR" sz="3200" cap="small" dirty="0" smtClean="0">
                <a:solidFill>
                  <a:srgbClr val="00517E"/>
                </a:solidFill>
                <a:latin typeface="Carlito" panose="020F0502020204030204" pitchFamily="34" charset="0"/>
                <a:cs typeface="Carlito" panose="020F0502020204030204" pitchFamily="34" charset="0"/>
              </a:rPr>
            </a:br>
            <a:r>
              <a:rPr lang="fr-FR" sz="3200" cap="small" dirty="0">
                <a:solidFill>
                  <a:srgbClr val="00517E"/>
                </a:solidFill>
                <a:latin typeface="Carlito" panose="020F0502020204030204" pitchFamily="34" charset="0"/>
                <a:cs typeface="Carlito" panose="020F0502020204030204" pitchFamily="34" charset="0"/>
              </a:rPr>
              <a:t/>
            </a:r>
            <a:br>
              <a:rPr lang="fr-FR" sz="3200" cap="small" dirty="0">
                <a:solidFill>
                  <a:srgbClr val="00517E"/>
                </a:solidFill>
                <a:latin typeface="Carlito" panose="020F0502020204030204" pitchFamily="34" charset="0"/>
                <a:cs typeface="Carlito" panose="020F0502020204030204" pitchFamily="34" charset="0"/>
              </a:rPr>
            </a:br>
            <a:r>
              <a:rPr lang="fr-FR" sz="1800" cap="small" dirty="0" smtClean="0">
                <a:solidFill>
                  <a:schemeClr val="tx2">
                    <a:lumMod val="60000"/>
                    <a:lumOff val="40000"/>
                  </a:schemeClr>
                </a:solidFill>
                <a:latin typeface="Carlito" panose="020F0502020204030204" pitchFamily="34" charset="0"/>
                <a:cs typeface="Carlito" panose="020F0502020204030204" pitchFamily="34" charset="0"/>
              </a:rPr>
              <a:t>LES </a:t>
            </a:r>
            <a:r>
              <a:rPr lang="fr-FR" sz="1800" cap="small" dirty="0">
                <a:solidFill>
                  <a:schemeClr val="tx2">
                    <a:lumMod val="60000"/>
                    <a:lumOff val="40000"/>
                  </a:schemeClr>
                </a:solidFill>
                <a:latin typeface="Carlito" panose="020F0502020204030204" pitchFamily="34" charset="0"/>
                <a:cs typeface="Carlito" panose="020F0502020204030204" pitchFamily="34" charset="0"/>
              </a:rPr>
              <a:t>BENEFICES ATTENDUS DE LA </a:t>
            </a:r>
            <a:r>
              <a:rPr lang="fr-FR" sz="1800" cap="small" dirty="0" smtClean="0">
                <a:solidFill>
                  <a:schemeClr val="tx2">
                    <a:lumMod val="60000"/>
                    <a:lumOff val="40000"/>
                  </a:schemeClr>
                </a:solidFill>
                <a:latin typeface="Carlito" panose="020F0502020204030204" pitchFamily="34" charset="0"/>
                <a:cs typeface="Carlito" panose="020F0502020204030204" pitchFamily="34" charset="0"/>
              </a:rPr>
              <a:t>CPTS</a:t>
            </a:r>
            <a:r>
              <a:rPr lang="fr-FR" sz="3200" cap="small" dirty="0" smtClean="0">
                <a:solidFill>
                  <a:schemeClr val="tx2">
                    <a:lumMod val="60000"/>
                    <a:lumOff val="40000"/>
                  </a:schemeClr>
                </a:solidFill>
                <a:latin typeface="Carlito" panose="020F0502020204030204" pitchFamily="34" charset="0"/>
                <a:cs typeface="Carlito" panose="020F0502020204030204" pitchFamily="34" charset="0"/>
              </a:rPr>
              <a:t/>
            </a:r>
            <a:br>
              <a:rPr lang="fr-FR" sz="3200" cap="small" dirty="0" smtClean="0">
                <a:solidFill>
                  <a:schemeClr val="tx2">
                    <a:lumMod val="60000"/>
                    <a:lumOff val="40000"/>
                  </a:schemeClr>
                </a:solidFill>
                <a:latin typeface="Carlito" panose="020F0502020204030204" pitchFamily="34" charset="0"/>
                <a:cs typeface="Carlito" panose="020F0502020204030204" pitchFamily="34" charset="0"/>
              </a:rPr>
            </a:br>
            <a:r>
              <a:rPr lang="fr-FR" sz="3200" cap="small" dirty="0" smtClean="0">
                <a:solidFill>
                  <a:schemeClr val="tx2">
                    <a:lumMod val="60000"/>
                    <a:lumOff val="40000"/>
                  </a:schemeClr>
                </a:solidFill>
                <a:latin typeface="Carlito" panose="020F0502020204030204" pitchFamily="34" charset="0"/>
                <a:cs typeface="Carlito" panose="020F0502020204030204" pitchFamily="34" charset="0"/>
              </a:rPr>
              <a:t> </a:t>
            </a:r>
            <a:r>
              <a:rPr lang="fr-FR" sz="3200" dirty="0">
                <a:solidFill>
                  <a:schemeClr val="tx2">
                    <a:lumMod val="60000"/>
                    <a:lumOff val="40000"/>
                  </a:schemeClr>
                </a:solidFill>
                <a:latin typeface="Carlito" panose="020F0502020204030204" pitchFamily="34" charset="0"/>
                <a:cs typeface="Carlito" panose="020F0502020204030204" pitchFamily="34" charset="0"/>
              </a:rPr>
              <a:t>Pour les patients </a:t>
            </a:r>
            <a:r>
              <a:rPr lang="fr-FR" sz="3200" dirty="0">
                <a:latin typeface="Carlito" panose="020F0502020204030204" pitchFamily="34" charset="0"/>
                <a:cs typeface="Carlito" panose="020F0502020204030204" pitchFamily="34" charset="0"/>
              </a:rPr>
              <a:t/>
            </a:r>
            <a:br>
              <a:rPr lang="fr-FR" sz="3200" dirty="0">
                <a:latin typeface="Carlito" panose="020F0502020204030204" pitchFamily="34" charset="0"/>
                <a:cs typeface="Carlito" panose="020F0502020204030204" pitchFamily="34" charset="0"/>
              </a:rPr>
            </a:br>
            <a:r>
              <a:rPr lang="fr-FR" sz="3200" cap="small" dirty="0">
                <a:solidFill>
                  <a:srgbClr val="00517E"/>
                </a:solidFill>
                <a:latin typeface="Carlito" panose="020F0502020204030204" pitchFamily="34" charset="0"/>
                <a:cs typeface="Carlito" panose="020F0502020204030204" pitchFamily="34" charset="0"/>
              </a:rPr>
              <a:t/>
            </a:r>
            <a:br>
              <a:rPr lang="fr-FR" sz="3200" cap="small" dirty="0">
                <a:solidFill>
                  <a:srgbClr val="00517E"/>
                </a:solidFill>
                <a:latin typeface="Carlito" panose="020F0502020204030204" pitchFamily="34" charset="0"/>
                <a:cs typeface="Carlito" panose="020F0502020204030204" pitchFamily="34" charset="0"/>
              </a:rPr>
            </a:br>
            <a:endParaRPr lang="fr-FR" dirty="0"/>
          </a:p>
        </p:txBody>
      </p:sp>
      <p:sp>
        <p:nvSpPr>
          <p:cNvPr id="3" name="Espace réservé du contenu 2"/>
          <p:cNvSpPr>
            <a:spLocks noGrp="1"/>
          </p:cNvSpPr>
          <p:nvPr>
            <p:ph idx="1"/>
          </p:nvPr>
        </p:nvSpPr>
        <p:spPr/>
        <p:txBody>
          <a:bodyPr/>
          <a:lstStyle/>
          <a:p>
            <a:pPr marL="990600" indent="0" algn="just">
              <a:buClr>
                <a:schemeClr val="accent5"/>
              </a:buClr>
              <a:buSzPct val="138000"/>
              <a:buNone/>
            </a:pPr>
            <a:endParaRPr lang="fr-FR" sz="1800" dirty="0" smtClean="0">
              <a:latin typeface="Carlito" panose="020F0502020204030204" pitchFamily="34" charset="0"/>
              <a:cs typeface="Carlito" panose="020F0502020204030204" pitchFamily="34" charset="0"/>
            </a:endParaRPr>
          </a:p>
          <a:p>
            <a:pPr marL="990600" indent="0" algn="just">
              <a:buClr>
                <a:schemeClr val="accent5"/>
              </a:buClr>
              <a:buSzPct val="138000"/>
              <a:buNone/>
            </a:pPr>
            <a:r>
              <a:rPr lang="fr-FR" sz="1800" dirty="0" smtClean="0">
                <a:solidFill>
                  <a:schemeClr val="accent1">
                    <a:lumMod val="75000"/>
                  </a:schemeClr>
                </a:solidFill>
                <a:latin typeface="Carlito" panose="020F0502020204030204" pitchFamily="34" charset="0"/>
                <a:cs typeface="Carlito" panose="020F0502020204030204" pitchFamily="34" charset="0"/>
              </a:rPr>
              <a:t>Les </a:t>
            </a:r>
            <a:r>
              <a:rPr lang="fr-FR" sz="1800" dirty="0">
                <a:solidFill>
                  <a:schemeClr val="accent1">
                    <a:lumMod val="75000"/>
                  </a:schemeClr>
                </a:solidFill>
                <a:latin typeface="Carlito" panose="020F0502020204030204" pitchFamily="34" charset="0"/>
                <a:cs typeface="Carlito" panose="020F0502020204030204" pitchFamily="34" charset="0"/>
              </a:rPr>
              <a:t>patients continuent à s’adresser directement à leurs professionnels de santé, la CPTS est « transparente » pour </a:t>
            </a:r>
            <a:r>
              <a:rPr lang="fr-FR" sz="1800" dirty="0" smtClean="0">
                <a:solidFill>
                  <a:schemeClr val="accent1">
                    <a:lumMod val="75000"/>
                  </a:schemeClr>
                </a:solidFill>
                <a:latin typeface="Carlito" panose="020F0502020204030204" pitchFamily="34" charset="0"/>
                <a:cs typeface="Carlito" panose="020F0502020204030204" pitchFamily="34" charset="0"/>
              </a:rPr>
              <a:t>eux</a:t>
            </a:r>
          </a:p>
          <a:p>
            <a:pPr marL="990600" indent="0" algn="just">
              <a:buClr>
                <a:schemeClr val="accent5"/>
              </a:buClr>
              <a:buSzPct val="138000"/>
              <a:buNone/>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pPr>
            <a:r>
              <a:rPr lang="fr-FR" sz="1800" dirty="0" smtClean="0">
                <a:solidFill>
                  <a:schemeClr val="accent1">
                    <a:lumMod val="75000"/>
                  </a:schemeClr>
                </a:solidFill>
                <a:latin typeface="Carlito" panose="020F0502020204030204" pitchFamily="34" charset="0"/>
                <a:cs typeface="Carlito" panose="020F0502020204030204" pitchFamily="34" charset="0"/>
              </a:rPr>
              <a:t>Une </a:t>
            </a:r>
            <a:r>
              <a:rPr lang="fr-FR" sz="1800" dirty="0">
                <a:solidFill>
                  <a:schemeClr val="accent1">
                    <a:lumMod val="75000"/>
                  </a:schemeClr>
                </a:solidFill>
                <a:latin typeface="Carlito" panose="020F0502020204030204" pitchFamily="34" charset="0"/>
                <a:cs typeface="Carlito" panose="020F0502020204030204" pitchFamily="34" charset="0"/>
              </a:rPr>
              <a:t>prise de rendez-vous plus rapide et une prise en charge </a:t>
            </a:r>
            <a:r>
              <a:rPr lang="fr-FR" sz="1800" dirty="0" smtClean="0">
                <a:solidFill>
                  <a:schemeClr val="accent1">
                    <a:lumMod val="75000"/>
                  </a:schemeClr>
                </a:solidFill>
                <a:latin typeface="Carlito" panose="020F0502020204030204" pitchFamily="34" charset="0"/>
                <a:cs typeface="Carlito" panose="020F0502020204030204" pitchFamily="34" charset="0"/>
              </a:rPr>
              <a:t>fluidifiée</a:t>
            </a:r>
          </a:p>
          <a:p>
            <a:pPr marL="811213" indent="0" algn="just">
              <a:buClr>
                <a:schemeClr val="accent5"/>
              </a:buClr>
              <a:buSzPct val="138000"/>
              <a:buNone/>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pPr>
            <a:r>
              <a:rPr lang="fr-FR" sz="1800" dirty="0">
                <a:solidFill>
                  <a:schemeClr val="accent1">
                    <a:lumMod val="75000"/>
                  </a:schemeClr>
                </a:solidFill>
                <a:latin typeface="Carlito" panose="020F0502020204030204" pitchFamily="34" charset="0"/>
                <a:cs typeface="Carlito" panose="020F0502020204030204" pitchFamily="34" charset="0"/>
              </a:rPr>
              <a:t>Une prise en charge coordonnée, avec un suivi du dossier médical par plusieurs professionnels qui se connaissent </a:t>
            </a:r>
          </a:p>
          <a:p>
            <a:pPr marL="1096963" indent="-285750" algn="just">
              <a:buClr>
                <a:schemeClr val="accent5"/>
              </a:buClr>
              <a:buSzPct val="138000"/>
              <a:buFont typeface="Wingdings" panose="05000000000000000000" pitchFamily="2" charset="2"/>
              <a:buChar char="ü"/>
            </a:pPr>
            <a:endParaRPr lang="fr-FR" sz="1800" dirty="0" smtClean="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pPr>
            <a:r>
              <a:rPr lang="fr-FR" sz="1800" dirty="0" smtClean="0">
                <a:solidFill>
                  <a:schemeClr val="accent1">
                    <a:lumMod val="75000"/>
                  </a:schemeClr>
                </a:solidFill>
                <a:latin typeface="Carlito" panose="020F0502020204030204" pitchFamily="34" charset="0"/>
                <a:cs typeface="Carlito" panose="020F0502020204030204" pitchFamily="34" charset="0"/>
              </a:rPr>
              <a:t>De </a:t>
            </a:r>
            <a:r>
              <a:rPr lang="fr-FR" sz="1800" dirty="0">
                <a:solidFill>
                  <a:schemeClr val="accent1">
                    <a:lumMod val="75000"/>
                  </a:schemeClr>
                </a:solidFill>
                <a:latin typeface="Carlito" panose="020F0502020204030204" pitchFamily="34" charset="0"/>
                <a:cs typeface="Carlito" panose="020F0502020204030204" pitchFamily="34" charset="0"/>
              </a:rPr>
              <a:t>nouvelles garanties : accès au MT, réponse en cas de besoin de soins non programmés</a:t>
            </a:r>
          </a:p>
          <a:p>
            <a:endParaRPr lang="fr-FR" dirty="0"/>
          </a:p>
        </p:txBody>
      </p:sp>
    </p:spTree>
    <p:extLst>
      <p:ext uri="{BB962C8B-B14F-4D97-AF65-F5344CB8AC3E}">
        <p14:creationId xmlns:p14="http://schemas.microsoft.com/office/powerpoint/2010/main" val="822762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sz="3200" cap="small" dirty="0" smtClean="0">
                <a:solidFill>
                  <a:srgbClr val="00517E"/>
                </a:solidFill>
                <a:latin typeface="Carlito" panose="020F0502020204030204" pitchFamily="34" charset="0"/>
                <a:cs typeface="Carlito" panose="020F0502020204030204" pitchFamily="34" charset="0"/>
              </a:rPr>
              <a:t/>
            </a:r>
            <a:br>
              <a:rPr lang="fr-FR" sz="3200" cap="small" dirty="0" smtClean="0">
                <a:solidFill>
                  <a:srgbClr val="00517E"/>
                </a:solidFill>
                <a:latin typeface="Carlito" panose="020F0502020204030204" pitchFamily="34" charset="0"/>
                <a:cs typeface="Carlito" panose="020F0502020204030204" pitchFamily="34" charset="0"/>
              </a:rPr>
            </a:br>
            <a:r>
              <a:rPr lang="fr-FR" sz="3200" cap="small" dirty="0">
                <a:solidFill>
                  <a:srgbClr val="00517E"/>
                </a:solidFill>
                <a:latin typeface="Carlito" panose="020F0502020204030204" pitchFamily="34" charset="0"/>
                <a:cs typeface="Carlito" panose="020F0502020204030204" pitchFamily="34" charset="0"/>
              </a:rPr>
              <a:t/>
            </a:r>
            <a:br>
              <a:rPr lang="fr-FR" sz="3200" cap="small" dirty="0">
                <a:solidFill>
                  <a:srgbClr val="00517E"/>
                </a:solidFill>
                <a:latin typeface="Carlito" panose="020F0502020204030204" pitchFamily="34" charset="0"/>
                <a:cs typeface="Carlito" panose="020F0502020204030204" pitchFamily="34" charset="0"/>
              </a:rPr>
            </a:br>
            <a:r>
              <a:rPr lang="fr-FR" sz="1800" cap="small" dirty="0" smtClean="0">
                <a:solidFill>
                  <a:schemeClr val="tx2">
                    <a:lumMod val="60000"/>
                    <a:lumOff val="40000"/>
                  </a:schemeClr>
                </a:solidFill>
                <a:latin typeface="Carlito" panose="020F0502020204030204" pitchFamily="34" charset="0"/>
                <a:cs typeface="Carlito" panose="020F0502020204030204" pitchFamily="34" charset="0"/>
              </a:rPr>
              <a:t>LES </a:t>
            </a:r>
            <a:r>
              <a:rPr lang="fr-FR" sz="1800" cap="small" dirty="0">
                <a:solidFill>
                  <a:schemeClr val="tx2">
                    <a:lumMod val="60000"/>
                    <a:lumOff val="40000"/>
                  </a:schemeClr>
                </a:solidFill>
                <a:latin typeface="Carlito" panose="020F0502020204030204" pitchFamily="34" charset="0"/>
                <a:cs typeface="Carlito" panose="020F0502020204030204" pitchFamily="34" charset="0"/>
              </a:rPr>
              <a:t>BENEFICES ATTENDUS DE LA CPTS </a:t>
            </a:r>
            <a:r>
              <a:rPr lang="fr-FR" sz="3200" cap="small" dirty="0" smtClean="0">
                <a:solidFill>
                  <a:schemeClr val="tx2">
                    <a:lumMod val="60000"/>
                    <a:lumOff val="40000"/>
                  </a:schemeClr>
                </a:solidFill>
                <a:latin typeface="Carlito" panose="020F0502020204030204" pitchFamily="34" charset="0"/>
                <a:cs typeface="Carlito" panose="020F0502020204030204" pitchFamily="34" charset="0"/>
              </a:rPr>
              <a:t/>
            </a:r>
            <a:br>
              <a:rPr lang="fr-FR" sz="3200" cap="small" dirty="0" smtClean="0">
                <a:solidFill>
                  <a:schemeClr val="tx2">
                    <a:lumMod val="60000"/>
                    <a:lumOff val="40000"/>
                  </a:schemeClr>
                </a:solidFill>
                <a:latin typeface="Carlito" panose="020F0502020204030204" pitchFamily="34" charset="0"/>
                <a:cs typeface="Carlito" panose="020F0502020204030204" pitchFamily="34" charset="0"/>
              </a:rPr>
            </a:br>
            <a:r>
              <a:rPr lang="fr-FR" sz="3200" dirty="0">
                <a:solidFill>
                  <a:schemeClr val="tx2">
                    <a:lumMod val="60000"/>
                    <a:lumOff val="40000"/>
                  </a:schemeClr>
                </a:solidFill>
                <a:latin typeface="Carlito" panose="020F0502020204030204" pitchFamily="34" charset="0"/>
                <a:cs typeface="Carlito" panose="020F0502020204030204" pitchFamily="34" charset="0"/>
              </a:rPr>
              <a:t>Pour les professionnels de santé </a:t>
            </a:r>
            <a:r>
              <a:rPr lang="fr-FR" sz="3200" dirty="0">
                <a:latin typeface="Carlito" panose="020F0502020204030204" pitchFamily="34" charset="0"/>
                <a:cs typeface="Carlito" panose="020F0502020204030204" pitchFamily="34" charset="0"/>
              </a:rPr>
              <a:t/>
            </a:r>
            <a:br>
              <a:rPr lang="fr-FR" sz="3200" dirty="0">
                <a:latin typeface="Carlito" panose="020F0502020204030204" pitchFamily="34" charset="0"/>
                <a:cs typeface="Carlito" panose="020F0502020204030204" pitchFamily="34" charset="0"/>
              </a:rPr>
            </a:br>
            <a:r>
              <a:rPr lang="fr-FR" sz="3200" cap="small" dirty="0">
                <a:solidFill>
                  <a:srgbClr val="00517E"/>
                </a:solidFill>
                <a:latin typeface="Carlito" panose="020F0502020204030204" pitchFamily="34" charset="0"/>
                <a:cs typeface="Carlito" panose="020F0502020204030204" pitchFamily="34" charset="0"/>
              </a:rPr>
              <a:t/>
            </a:r>
            <a:br>
              <a:rPr lang="fr-FR" sz="3200" cap="small" dirty="0">
                <a:solidFill>
                  <a:srgbClr val="00517E"/>
                </a:solidFill>
                <a:latin typeface="Carlito" panose="020F0502020204030204" pitchFamily="34" charset="0"/>
                <a:cs typeface="Carlito" panose="020F0502020204030204" pitchFamily="34" charset="0"/>
              </a:rPr>
            </a:br>
            <a:endParaRPr lang="fr-FR" dirty="0"/>
          </a:p>
        </p:txBody>
      </p:sp>
      <p:sp>
        <p:nvSpPr>
          <p:cNvPr id="3" name="Espace réservé du contenu 2"/>
          <p:cNvSpPr>
            <a:spLocks noGrp="1"/>
          </p:cNvSpPr>
          <p:nvPr>
            <p:ph idx="1"/>
          </p:nvPr>
        </p:nvSpPr>
        <p:spPr/>
        <p:txBody>
          <a:bodyPr/>
          <a:lstStyle/>
          <a:p>
            <a:pPr marL="1096963" indent="-285750" algn="just">
              <a:buClr>
                <a:schemeClr val="accent5"/>
              </a:buClr>
              <a:buSzPct val="138000"/>
              <a:buFont typeface="Wingdings" panose="05000000000000000000" pitchFamily="2" charset="2"/>
              <a:buChar char="ü"/>
            </a:pPr>
            <a:endParaRPr lang="fr-FR" sz="1800" dirty="0" smtClean="0">
              <a:latin typeface="Carlito" panose="020F0502020204030204" pitchFamily="34" charset="0"/>
              <a:cs typeface="Carlito" panose="020F0502020204030204" pitchFamily="34" charset="0"/>
            </a:endParaRPr>
          </a:p>
          <a:p>
            <a:pPr marL="1096963" indent="-285750" algn="just">
              <a:buClr>
                <a:schemeClr val="accent5"/>
              </a:buClr>
              <a:buSzPct val="138000"/>
              <a:buFont typeface="Wingdings" panose="05000000000000000000" pitchFamily="2" charset="2"/>
              <a:buChar char="ü"/>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pPr>
            <a:r>
              <a:rPr lang="fr-FR" sz="1800" dirty="0" smtClean="0">
                <a:solidFill>
                  <a:schemeClr val="accent1">
                    <a:lumMod val="75000"/>
                  </a:schemeClr>
                </a:solidFill>
                <a:latin typeface="Carlito" panose="020F0502020204030204" pitchFamily="34" charset="0"/>
                <a:cs typeface="Carlito" panose="020F0502020204030204" pitchFamily="34" charset="0"/>
              </a:rPr>
              <a:t>Un </a:t>
            </a:r>
            <a:r>
              <a:rPr lang="fr-FR" sz="1800" dirty="0">
                <a:solidFill>
                  <a:schemeClr val="accent1">
                    <a:lumMod val="75000"/>
                  </a:schemeClr>
                </a:solidFill>
                <a:latin typeface="Carlito" panose="020F0502020204030204" pitchFamily="34" charset="0"/>
                <a:cs typeface="Carlito" panose="020F0502020204030204" pitchFamily="34" charset="0"/>
              </a:rPr>
              <a:t>dispositif souple à l’initiative des professionnels de santé  de « ville </a:t>
            </a:r>
            <a:r>
              <a:rPr lang="fr-FR" sz="1800" dirty="0" smtClean="0">
                <a:solidFill>
                  <a:schemeClr val="accent1">
                    <a:lumMod val="75000"/>
                  </a:schemeClr>
                </a:solidFill>
                <a:latin typeface="Carlito" panose="020F0502020204030204" pitchFamily="34" charset="0"/>
                <a:cs typeface="Carlito" panose="020F0502020204030204" pitchFamily="34" charset="0"/>
              </a:rPr>
              <a:t>»</a:t>
            </a:r>
          </a:p>
          <a:p>
            <a:pPr marL="811213" indent="0" algn="just">
              <a:buClr>
                <a:schemeClr val="accent5"/>
              </a:buClr>
              <a:buSzPct val="138000"/>
              <a:buNone/>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pPr>
            <a:r>
              <a:rPr lang="fr-FR" sz="1800" dirty="0">
                <a:solidFill>
                  <a:schemeClr val="accent1">
                    <a:lumMod val="75000"/>
                  </a:schemeClr>
                </a:solidFill>
                <a:latin typeface="Carlito" panose="020F0502020204030204" pitchFamily="34" charset="0"/>
                <a:cs typeface="Carlito" panose="020F0502020204030204" pitchFamily="34" charset="0"/>
              </a:rPr>
              <a:t>Une meilleure organisation du parcours leur permettant de gagner du temps dans l’accueil et l’orientation du </a:t>
            </a:r>
            <a:r>
              <a:rPr lang="fr-FR" sz="1800" dirty="0" smtClean="0">
                <a:solidFill>
                  <a:schemeClr val="accent1">
                    <a:lumMod val="75000"/>
                  </a:schemeClr>
                </a:solidFill>
                <a:latin typeface="Carlito" panose="020F0502020204030204" pitchFamily="34" charset="0"/>
                <a:cs typeface="Carlito" panose="020F0502020204030204" pitchFamily="34" charset="0"/>
              </a:rPr>
              <a:t>patient</a:t>
            </a:r>
          </a:p>
          <a:p>
            <a:pPr marL="811213" indent="0" algn="just">
              <a:buClr>
                <a:schemeClr val="accent5"/>
              </a:buClr>
              <a:buSzPct val="138000"/>
              <a:buNone/>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pPr>
            <a:r>
              <a:rPr lang="fr-FR" sz="1800" dirty="0">
                <a:solidFill>
                  <a:schemeClr val="accent1">
                    <a:lumMod val="75000"/>
                  </a:schemeClr>
                </a:solidFill>
                <a:latin typeface="Carlito" panose="020F0502020204030204" pitchFamily="34" charset="0"/>
                <a:cs typeface="Carlito" panose="020F0502020204030204" pitchFamily="34" charset="0"/>
              </a:rPr>
              <a:t>Une qualité des pratiques améliorée, un fonctionnement plus collectif leur permettant de ne pas </a:t>
            </a:r>
            <a:r>
              <a:rPr lang="fr-FR" sz="1800" strike="sngStrike" dirty="0">
                <a:solidFill>
                  <a:schemeClr val="accent1">
                    <a:lumMod val="75000"/>
                  </a:schemeClr>
                </a:solidFill>
                <a:latin typeface="Carlito" panose="020F0502020204030204" pitchFamily="34" charset="0"/>
                <a:cs typeface="Carlito" panose="020F0502020204030204" pitchFamily="34" charset="0"/>
              </a:rPr>
              <a:t>de</a:t>
            </a:r>
            <a:r>
              <a:rPr lang="fr-FR" sz="1800" dirty="0">
                <a:solidFill>
                  <a:schemeClr val="accent1">
                    <a:lumMod val="75000"/>
                  </a:schemeClr>
                </a:solidFill>
                <a:latin typeface="Carlito" panose="020F0502020204030204" pitchFamily="34" charset="0"/>
                <a:cs typeface="Carlito" panose="020F0502020204030204" pitchFamily="34" charset="0"/>
              </a:rPr>
              <a:t> se sentir </a:t>
            </a:r>
            <a:r>
              <a:rPr lang="fr-FR" sz="1800" dirty="0" smtClean="0">
                <a:solidFill>
                  <a:schemeClr val="accent1">
                    <a:lumMod val="75000"/>
                  </a:schemeClr>
                </a:solidFill>
                <a:latin typeface="Carlito" panose="020F0502020204030204" pitchFamily="34" charset="0"/>
                <a:cs typeface="Carlito" panose="020F0502020204030204" pitchFamily="34" charset="0"/>
              </a:rPr>
              <a:t>isolés</a:t>
            </a:r>
          </a:p>
          <a:p>
            <a:pPr marL="811213" indent="0" algn="just">
              <a:buClr>
                <a:schemeClr val="accent5"/>
              </a:buClr>
              <a:buSzPct val="138000"/>
              <a:buNone/>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pPr>
            <a:r>
              <a:rPr lang="fr-FR" sz="1800" dirty="0">
                <a:solidFill>
                  <a:schemeClr val="accent1">
                    <a:lumMod val="75000"/>
                  </a:schemeClr>
                </a:solidFill>
                <a:latin typeface="Carlito" panose="020F0502020204030204" pitchFamily="34" charset="0"/>
                <a:cs typeface="Carlito" panose="020F0502020204030204" pitchFamily="34" charset="0"/>
              </a:rPr>
              <a:t>Un dialogue facilité avec les acteurs du territoire (établissements, élus…) grâce à la capacité à « parler d’une seule voix ». </a:t>
            </a:r>
          </a:p>
          <a:p>
            <a:endParaRPr lang="fr-FR" dirty="0"/>
          </a:p>
        </p:txBody>
      </p:sp>
    </p:spTree>
    <p:extLst>
      <p:ext uri="{BB962C8B-B14F-4D97-AF65-F5344CB8AC3E}">
        <p14:creationId xmlns:p14="http://schemas.microsoft.com/office/powerpoint/2010/main" val="41563626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32657"/>
            <a:ext cx="8153400" cy="1215156"/>
          </a:xfrm>
        </p:spPr>
        <p:txBody>
          <a:bodyPr/>
          <a:lstStyle/>
          <a:p>
            <a:r>
              <a:rPr lang="fr-FR" sz="1800" cap="small" dirty="0" smtClean="0">
                <a:solidFill>
                  <a:srgbClr val="00517E"/>
                </a:solidFill>
                <a:latin typeface="Carlito" panose="020F0502020204030204" pitchFamily="34" charset="0"/>
                <a:cs typeface="Carlito" panose="020F0502020204030204" pitchFamily="34" charset="0"/>
              </a:rPr>
              <a:t/>
            </a:r>
            <a:br>
              <a:rPr lang="fr-FR" sz="1800" cap="small" dirty="0" smtClean="0">
                <a:solidFill>
                  <a:srgbClr val="00517E"/>
                </a:solidFill>
                <a:latin typeface="Carlito" panose="020F0502020204030204" pitchFamily="34" charset="0"/>
                <a:cs typeface="Carlito" panose="020F0502020204030204" pitchFamily="34" charset="0"/>
              </a:rPr>
            </a:br>
            <a:r>
              <a:rPr lang="fr-FR" sz="1800" cap="small" dirty="0">
                <a:solidFill>
                  <a:srgbClr val="00517E"/>
                </a:solidFill>
                <a:latin typeface="Carlito" panose="020F0502020204030204" pitchFamily="34" charset="0"/>
                <a:cs typeface="Carlito" panose="020F0502020204030204" pitchFamily="34" charset="0"/>
              </a:rPr>
              <a:t/>
            </a:r>
            <a:br>
              <a:rPr lang="fr-FR" sz="1800" cap="small" dirty="0">
                <a:solidFill>
                  <a:srgbClr val="00517E"/>
                </a:solidFill>
                <a:latin typeface="Carlito" panose="020F0502020204030204" pitchFamily="34" charset="0"/>
                <a:cs typeface="Carlito" panose="020F0502020204030204" pitchFamily="34" charset="0"/>
              </a:rPr>
            </a:br>
            <a:r>
              <a:rPr lang="fr-FR" sz="1800" cap="small" dirty="0" smtClean="0">
                <a:solidFill>
                  <a:srgbClr val="00517E"/>
                </a:solidFill>
                <a:latin typeface="Carlito" panose="020F0502020204030204" pitchFamily="34" charset="0"/>
                <a:cs typeface="Carlito" panose="020F0502020204030204" pitchFamily="34" charset="0"/>
              </a:rPr>
              <a:t/>
            </a:r>
            <a:br>
              <a:rPr lang="fr-FR" sz="1800" cap="small" dirty="0" smtClean="0">
                <a:solidFill>
                  <a:srgbClr val="00517E"/>
                </a:solidFill>
                <a:latin typeface="Carlito" panose="020F0502020204030204" pitchFamily="34" charset="0"/>
                <a:cs typeface="Carlito" panose="020F0502020204030204" pitchFamily="34" charset="0"/>
              </a:rPr>
            </a:br>
            <a:r>
              <a:rPr lang="fr-FR" sz="1800" cap="small" dirty="0" smtClean="0">
                <a:solidFill>
                  <a:schemeClr val="tx2">
                    <a:lumMod val="60000"/>
                    <a:lumOff val="40000"/>
                  </a:schemeClr>
                </a:solidFill>
                <a:latin typeface="Carlito" panose="020F0502020204030204" pitchFamily="34" charset="0"/>
                <a:cs typeface="Carlito" panose="020F0502020204030204" pitchFamily="34" charset="0"/>
              </a:rPr>
              <a:t>LES </a:t>
            </a:r>
            <a:r>
              <a:rPr lang="fr-FR" sz="1800" cap="small" dirty="0">
                <a:solidFill>
                  <a:schemeClr val="tx2">
                    <a:lumMod val="60000"/>
                    <a:lumOff val="40000"/>
                  </a:schemeClr>
                </a:solidFill>
                <a:latin typeface="Carlito" panose="020F0502020204030204" pitchFamily="34" charset="0"/>
                <a:cs typeface="Carlito" panose="020F0502020204030204" pitchFamily="34" charset="0"/>
              </a:rPr>
              <a:t>BENEFICES ATTENDUS DE LA </a:t>
            </a:r>
            <a:r>
              <a:rPr lang="fr-FR" sz="1800" cap="small" dirty="0" smtClean="0">
                <a:solidFill>
                  <a:schemeClr val="tx2">
                    <a:lumMod val="60000"/>
                    <a:lumOff val="40000"/>
                  </a:schemeClr>
                </a:solidFill>
                <a:latin typeface="Carlito" panose="020F0502020204030204" pitchFamily="34" charset="0"/>
                <a:cs typeface="Carlito" panose="020F0502020204030204" pitchFamily="34" charset="0"/>
              </a:rPr>
              <a:t>CPTS</a:t>
            </a:r>
            <a:r>
              <a:rPr lang="fr-FR" sz="1800" cap="small" dirty="0" smtClean="0">
                <a:solidFill>
                  <a:srgbClr val="00517E"/>
                </a:solidFill>
                <a:latin typeface="Carlito" panose="020F0502020204030204" pitchFamily="34" charset="0"/>
                <a:cs typeface="Carlito" panose="020F0502020204030204" pitchFamily="34" charset="0"/>
              </a:rPr>
              <a:t/>
            </a:r>
            <a:br>
              <a:rPr lang="fr-FR" sz="1800" cap="small" dirty="0" smtClean="0">
                <a:solidFill>
                  <a:srgbClr val="00517E"/>
                </a:solidFill>
                <a:latin typeface="Carlito" panose="020F0502020204030204" pitchFamily="34" charset="0"/>
                <a:cs typeface="Carlito" panose="020F0502020204030204" pitchFamily="34" charset="0"/>
              </a:rPr>
            </a:br>
            <a:r>
              <a:rPr lang="fr-FR" sz="2400" dirty="0" smtClean="0">
                <a:solidFill>
                  <a:schemeClr val="accent1">
                    <a:lumMod val="75000"/>
                  </a:schemeClr>
                </a:solidFill>
                <a:latin typeface="Carlito" panose="020F0502020204030204" pitchFamily="34" charset="0"/>
                <a:cs typeface="Carlito" panose="020F0502020204030204" pitchFamily="34" charset="0"/>
              </a:rPr>
              <a:t>Pour </a:t>
            </a:r>
            <a:r>
              <a:rPr lang="fr-FR" sz="2400" dirty="0">
                <a:solidFill>
                  <a:schemeClr val="accent1">
                    <a:lumMod val="75000"/>
                  </a:schemeClr>
                </a:solidFill>
                <a:latin typeface="Carlito" panose="020F0502020204030204" pitchFamily="34" charset="0"/>
                <a:cs typeface="Carlito" panose="020F0502020204030204" pitchFamily="34" charset="0"/>
              </a:rPr>
              <a:t>les autres acteurs du territoire/pour le territoire</a:t>
            </a:r>
            <a:r>
              <a:rPr lang="fr-FR" sz="3200" dirty="0">
                <a:latin typeface="Carlito" panose="020F0502020204030204" pitchFamily="34" charset="0"/>
                <a:cs typeface="Carlito" panose="020F0502020204030204" pitchFamily="34" charset="0"/>
              </a:rPr>
              <a:t/>
            </a:r>
            <a:br>
              <a:rPr lang="fr-FR" sz="3200" dirty="0">
                <a:latin typeface="Carlito" panose="020F0502020204030204" pitchFamily="34" charset="0"/>
                <a:cs typeface="Carlito" panose="020F0502020204030204" pitchFamily="34" charset="0"/>
              </a:rPr>
            </a:br>
            <a:r>
              <a:rPr lang="fr-FR" sz="3200" cap="small" dirty="0">
                <a:solidFill>
                  <a:srgbClr val="00517E"/>
                </a:solidFill>
                <a:latin typeface="Carlito" panose="020F0502020204030204" pitchFamily="34" charset="0"/>
                <a:cs typeface="Carlito" panose="020F0502020204030204" pitchFamily="34" charset="0"/>
              </a:rPr>
              <a:t/>
            </a:r>
            <a:br>
              <a:rPr lang="fr-FR" sz="3200" cap="small" dirty="0">
                <a:solidFill>
                  <a:srgbClr val="00517E"/>
                </a:solidFill>
                <a:latin typeface="Carlito" panose="020F0502020204030204" pitchFamily="34" charset="0"/>
                <a:cs typeface="Carlito" panose="020F0502020204030204" pitchFamily="34" charset="0"/>
              </a:rPr>
            </a:br>
            <a:endParaRPr lang="fr-FR" dirty="0"/>
          </a:p>
        </p:txBody>
      </p:sp>
      <p:sp>
        <p:nvSpPr>
          <p:cNvPr id="3" name="Espace réservé du contenu 2"/>
          <p:cNvSpPr>
            <a:spLocks noGrp="1"/>
          </p:cNvSpPr>
          <p:nvPr>
            <p:ph idx="1"/>
          </p:nvPr>
        </p:nvSpPr>
        <p:spPr>
          <a:xfrm>
            <a:off x="1219200" y="2204863"/>
            <a:ext cx="7239000" cy="3457749"/>
          </a:xfrm>
        </p:spPr>
        <p:txBody>
          <a:bodyPr/>
          <a:lstStyle/>
          <a:p>
            <a:pPr marL="1081088" indent="-269875" algn="just">
              <a:buClr>
                <a:schemeClr val="accent5"/>
              </a:buClr>
              <a:buSzPct val="138000"/>
              <a:buFont typeface="Wingdings" panose="05000000000000000000" pitchFamily="2" charset="2"/>
              <a:buChar char="ü"/>
              <a:tabLst>
                <a:tab pos="442913" algn="l"/>
                <a:tab pos="623888" algn="l"/>
              </a:tabLst>
            </a:pPr>
            <a:endParaRPr lang="fr-FR" sz="2000" b="1" dirty="0" smtClean="0">
              <a:latin typeface="Carlito" panose="020F0502020204030204" pitchFamily="34" charset="0"/>
              <a:cs typeface="Carlito" panose="020F0502020204030204" pitchFamily="34" charset="0"/>
            </a:endParaRPr>
          </a:p>
          <a:p>
            <a:pPr marL="811213" indent="0" algn="just">
              <a:buClr>
                <a:schemeClr val="accent5"/>
              </a:buClr>
              <a:buSzPct val="138000"/>
              <a:buNone/>
              <a:tabLst>
                <a:tab pos="442913" algn="l"/>
                <a:tab pos="623888" algn="l"/>
              </a:tabLst>
            </a:pPr>
            <a:r>
              <a:rPr lang="fr-FR" sz="1800" dirty="0" smtClean="0">
                <a:solidFill>
                  <a:schemeClr val="accent1">
                    <a:lumMod val="75000"/>
                  </a:schemeClr>
                </a:solidFill>
                <a:latin typeface="Carlito" panose="020F0502020204030204" pitchFamily="34" charset="0"/>
                <a:cs typeface="Carlito" panose="020F0502020204030204" pitchFamily="34" charset="0"/>
              </a:rPr>
              <a:t>Des </a:t>
            </a:r>
            <a:r>
              <a:rPr lang="fr-FR" sz="1800" dirty="0">
                <a:solidFill>
                  <a:schemeClr val="accent1">
                    <a:lumMod val="75000"/>
                  </a:schemeClr>
                </a:solidFill>
                <a:latin typeface="Carlito" panose="020F0502020204030204" pitchFamily="34" charset="0"/>
                <a:cs typeface="Carlito" panose="020F0502020204030204" pitchFamily="34" charset="0"/>
              </a:rPr>
              <a:t>soins primaires mieux structurés, un interlocuteur « unique </a:t>
            </a:r>
            <a:r>
              <a:rPr lang="fr-FR" sz="1800" dirty="0" smtClean="0">
                <a:solidFill>
                  <a:schemeClr val="accent1">
                    <a:lumMod val="75000"/>
                  </a:schemeClr>
                </a:solidFill>
                <a:latin typeface="Carlito" panose="020F0502020204030204" pitchFamily="34" charset="0"/>
                <a:cs typeface="Carlito" panose="020F0502020204030204" pitchFamily="34" charset="0"/>
              </a:rPr>
              <a:t>», une </a:t>
            </a:r>
            <a:r>
              <a:rPr lang="fr-FR" sz="1800" dirty="0">
                <a:solidFill>
                  <a:schemeClr val="accent1">
                    <a:lumMod val="75000"/>
                  </a:schemeClr>
                </a:solidFill>
                <a:latin typeface="Carlito" panose="020F0502020204030204" pitchFamily="34" charset="0"/>
                <a:cs typeface="Carlito" panose="020F0502020204030204" pitchFamily="34" charset="0"/>
              </a:rPr>
              <a:t>représentation territoriale </a:t>
            </a:r>
            <a:r>
              <a:rPr lang="fr-FR" sz="1800" dirty="0" smtClean="0">
                <a:solidFill>
                  <a:schemeClr val="accent1">
                    <a:lumMod val="75000"/>
                  </a:schemeClr>
                </a:solidFill>
                <a:latin typeface="Carlito" panose="020F0502020204030204" pitchFamily="34" charset="0"/>
                <a:cs typeface="Carlito" panose="020F0502020204030204" pitchFamily="34" charset="0"/>
              </a:rPr>
              <a:t>avec </a:t>
            </a:r>
            <a:r>
              <a:rPr lang="fr-FR" sz="1800" dirty="0">
                <a:solidFill>
                  <a:schemeClr val="accent1">
                    <a:lumMod val="75000"/>
                  </a:schemeClr>
                </a:solidFill>
                <a:latin typeface="Carlito" panose="020F0502020204030204" pitchFamily="34" charset="0"/>
                <a:cs typeface="Carlito" panose="020F0502020204030204" pitchFamily="34" charset="0"/>
              </a:rPr>
              <a:t>qui mettre en place des coopérations </a:t>
            </a:r>
            <a:r>
              <a:rPr lang="fr-FR" sz="1800" dirty="0" smtClean="0">
                <a:solidFill>
                  <a:schemeClr val="accent1">
                    <a:lumMod val="75000"/>
                  </a:schemeClr>
                </a:solidFill>
                <a:latin typeface="Carlito" panose="020F0502020204030204" pitchFamily="34" charset="0"/>
                <a:cs typeface="Carlito" panose="020F0502020204030204" pitchFamily="34" charset="0"/>
              </a:rPr>
              <a:t>nouvelles</a:t>
            </a:r>
          </a:p>
          <a:p>
            <a:pPr marL="811213" indent="0" algn="just">
              <a:buClr>
                <a:schemeClr val="accent5"/>
              </a:buClr>
              <a:buSzPct val="138000"/>
              <a:buNone/>
              <a:tabLst>
                <a:tab pos="442913" algn="l"/>
                <a:tab pos="623888" algn="l"/>
              </a:tabLst>
            </a:pPr>
            <a:endParaRPr lang="fr-FR" sz="1800" dirty="0">
              <a:solidFill>
                <a:schemeClr val="accent1">
                  <a:lumMod val="75000"/>
                </a:schemeClr>
              </a:solidFill>
              <a:latin typeface="Carlito" panose="020F0502020204030204" pitchFamily="34" charset="0"/>
              <a:cs typeface="Carlito" panose="020F0502020204030204" pitchFamily="34" charset="0"/>
            </a:endParaRPr>
          </a:p>
          <a:p>
            <a:pPr marL="811213" indent="0" algn="just">
              <a:buClr>
                <a:schemeClr val="accent5"/>
              </a:buClr>
              <a:buSzPct val="138000"/>
              <a:buNone/>
              <a:tabLst>
                <a:tab pos="442913" algn="l"/>
                <a:tab pos="623888" algn="l"/>
              </a:tabLst>
            </a:pPr>
            <a:r>
              <a:rPr lang="fr-FR" sz="1800" dirty="0" smtClean="0">
                <a:solidFill>
                  <a:schemeClr val="accent1">
                    <a:lumMod val="75000"/>
                  </a:schemeClr>
                </a:solidFill>
                <a:latin typeface="Carlito" panose="020F0502020204030204" pitchFamily="34" charset="0"/>
                <a:cs typeface="Carlito" panose="020F0502020204030204" pitchFamily="34" charset="0"/>
              </a:rPr>
              <a:t>Une </a:t>
            </a:r>
            <a:r>
              <a:rPr lang="fr-FR" sz="1800" dirty="0">
                <a:solidFill>
                  <a:schemeClr val="accent1">
                    <a:lumMod val="75000"/>
                  </a:schemeClr>
                </a:solidFill>
                <a:latin typeface="Carlito" panose="020F0502020204030204" pitchFamily="34" charset="0"/>
                <a:cs typeface="Carlito" panose="020F0502020204030204" pitchFamily="34" charset="0"/>
              </a:rPr>
              <a:t>plus grande attractivité : la CPTS peut par exemple s’impliquer pour favoriser l’accueil de stagiaires, ou l’installation de nouveaux professionnels.</a:t>
            </a:r>
            <a:endParaRPr lang="fr-FR" sz="1800" dirty="0">
              <a:solidFill>
                <a:schemeClr val="accent1">
                  <a:lumMod val="75000"/>
                </a:schemeClr>
              </a:solidFill>
            </a:endParaRPr>
          </a:p>
          <a:p>
            <a:pPr marL="0" indent="0">
              <a:buNone/>
            </a:pPr>
            <a:endParaRPr lang="fr-FR" dirty="0"/>
          </a:p>
        </p:txBody>
      </p:sp>
    </p:spTree>
    <p:extLst>
      <p:ext uri="{BB962C8B-B14F-4D97-AF65-F5344CB8AC3E}">
        <p14:creationId xmlns:p14="http://schemas.microsoft.com/office/powerpoint/2010/main" val="1654134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1052736"/>
          </a:xfrm>
        </p:spPr>
        <p:txBody>
          <a:bodyPr/>
          <a:lstStyle/>
          <a:p>
            <a:pPr marL="355600" lvl="1" indent="-177800">
              <a:buNone/>
            </a:pPr>
            <a:r>
              <a:rPr lang="fr-FR" sz="2400" dirty="0" smtClean="0">
                <a:solidFill>
                  <a:schemeClr val="accent1"/>
                </a:solidFill>
              </a:rPr>
              <a:t>Cadre législatif</a:t>
            </a:r>
            <a:endParaRPr lang="fr-FR" sz="2400" dirty="0">
              <a:solidFill>
                <a:schemeClr val="accent1"/>
              </a:solidFill>
            </a:endParaRPr>
          </a:p>
        </p:txBody>
      </p:sp>
      <p:sp>
        <p:nvSpPr>
          <p:cNvPr id="3" name="ZoneTexte 2"/>
          <p:cNvSpPr txBox="1"/>
          <p:nvPr/>
        </p:nvSpPr>
        <p:spPr>
          <a:xfrm>
            <a:off x="179512" y="836712"/>
            <a:ext cx="8460432" cy="5570756"/>
          </a:xfrm>
          <a:prstGeom prst="rect">
            <a:avLst/>
          </a:prstGeom>
          <a:noFill/>
        </p:spPr>
        <p:txBody>
          <a:bodyPr wrap="square" rtlCol="0">
            <a:spAutoFit/>
          </a:bodyPr>
          <a:lstStyle/>
          <a:p>
            <a:r>
              <a:rPr lang="fr-FR" sz="2000" b="1" dirty="0">
                <a:solidFill>
                  <a:srgbClr val="C00000"/>
                </a:solidFill>
              </a:rPr>
              <a:t>L’art </a:t>
            </a:r>
            <a:r>
              <a:rPr lang="fr-FR" sz="2000" b="1" dirty="0" smtClean="0">
                <a:solidFill>
                  <a:srgbClr val="C00000"/>
                </a:solidFill>
              </a:rPr>
              <a:t>23</a:t>
            </a:r>
          </a:p>
          <a:p>
            <a:r>
              <a:rPr lang="fr-FR" sz="2000" b="1" dirty="0" smtClean="0">
                <a:solidFill>
                  <a:srgbClr val="C00000"/>
                </a:solidFill>
              </a:rPr>
              <a:t> </a:t>
            </a:r>
            <a:r>
              <a:rPr lang="fr-FR" sz="1100" b="1" dirty="0" smtClean="0">
                <a:solidFill>
                  <a:srgbClr val="C00000"/>
                </a:solidFill>
              </a:rPr>
              <a:t>(24/07/2019)</a:t>
            </a:r>
            <a:endParaRPr lang="fr-FR" sz="1100" b="1" dirty="0">
              <a:solidFill>
                <a:srgbClr val="C00000"/>
              </a:solidFill>
            </a:endParaRPr>
          </a:p>
          <a:p>
            <a:endParaRPr lang="fr-FR" b="1" dirty="0" smtClean="0">
              <a:solidFill>
                <a:srgbClr val="002060"/>
              </a:solidFill>
            </a:endParaRPr>
          </a:p>
          <a:p>
            <a:pPr marL="903288" lvl="1" indent="-285750">
              <a:spcBef>
                <a:spcPts val="600"/>
              </a:spcBef>
              <a:buFont typeface="Wingdings" panose="05000000000000000000" pitchFamily="2" charset="2"/>
              <a:buChar char="q"/>
            </a:pPr>
            <a:r>
              <a:rPr lang="fr-FR" sz="1600" dirty="0" smtClean="0">
                <a:solidFill>
                  <a:schemeClr val="tx2">
                    <a:lumMod val="60000"/>
                    <a:lumOff val="40000"/>
                  </a:schemeClr>
                </a:solidFill>
              </a:rPr>
              <a:t>Crée </a:t>
            </a:r>
            <a:r>
              <a:rPr lang="fr-FR" sz="1600" dirty="0">
                <a:solidFill>
                  <a:schemeClr val="tx2">
                    <a:lumMod val="60000"/>
                    <a:lumOff val="40000"/>
                  </a:schemeClr>
                </a:solidFill>
              </a:rPr>
              <a:t>la notion de </a:t>
            </a:r>
            <a:r>
              <a:rPr lang="fr-FR" sz="1600" dirty="0" smtClean="0">
                <a:solidFill>
                  <a:schemeClr val="tx2">
                    <a:lumMod val="60000"/>
                    <a:lumOff val="40000"/>
                  </a:schemeClr>
                </a:solidFill>
              </a:rPr>
              <a:t>dispositifs </a:t>
            </a:r>
            <a:r>
              <a:rPr lang="fr-FR" sz="1600" dirty="0">
                <a:solidFill>
                  <a:schemeClr val="tx2">
                    <a:lumMod val="60000"/>
                    <a:lumOff val="40000"/>
                  </a:schemeClr>
                </a:solidFill>
              </a:rPr>
              <a:t>d’appui à la population et aux professionnels pour la coordination des parcours de santé complexes (DAC)</a:t>
            </a:r>
          </a:p>
          <a:p>
            <a:pPr marL="903288" lvl="1" indent="-285750">
              <a:spcBef>
                <a:spcPts val="600"/>
              </a:spcBef>
              <a:buFont typeface="Wingdings" panose="05000000000000000000" pitchFamily="2" charset="2"/>
              <a:buChar char="q"/>
            </a:pPr>
            <a:endParaRPr lang="fr-FR" sz="16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sz="1600" dirty="0" smtClean="0">
                <a:solidFill>
                  <a:schemeClr val="tx2">
                    <a:lumMod val="60000"/>
                    <a:lumOff val="40000"/>
                  </a:schemeClr>
                </a:solidFill>
              </a:rPr>
              <a:t>Prévoit </a:t>
            </a:r>
            <a:r>
              <a:rPr lang="fr-FR" sz="1600" dirty="0">
                <a:solidFill>
                  <a:schemeClr val="tx2">
                    <a:lumMod val="60000"/>
                    <a:lumOff val="40000"/>
                  </a:schemeClr>
                </a:solidFill>
              </a:rPr>
              <a:t>l’intégration à ces dispositifs des PTA, MAIA, PAERPA (au 31/12/2019) et réseaux de santé dans un délai maximal de 3 </a:t>
            </a:r>
            <a:r>
              <a:rPr lang="fr-FR" sz="1600" dirty="0" smtClean="0">
                <a:solidFill>
                  <a:schemeClr val="tx2">
                    <a:lumMod val="60000"/>
                    <a:lumOff val="40000"/>
                  </a:schemeClr>
                </a:solidFill>
              </a:rPr>
              <a:t>ans (24/07/2022), </a:t>
            </a:r>
            <a:r>
              <a:rPr lang="fr-FR" sz="1600" dirty="0">
                <a:solidFill>
                  <a:schemeClr val="tx2">
                    <a:lumMod val="60000"/>
                    <a:lumOff val="40000"/>
                  </a:schemeClr>
                </a:solidFill>
              </a:rPr>
              <a:t>au terme duquel leur base légale sera abrogée</a:t>
            </a:r>
          </a:p>
          <a:p>
            <a:pPr marL="903288" lvl="1" indent="-285750">
              <a:spcBef>
                <a:spcPts val="600"/>
              </a:spcBef>
              <a:buFont typeface="Wingdings" panose="05000000000000000000" pitchFamily="2" charset="2"/>
              <a:buChar char="q"/>
            </a:pPr>
            <a:endParaRPr lang="fr-FR" sz="1600" dirty="0" smtClean="0">
              <a:solidFill>
                <a:schemeClr val="tx2">
                  <a:lumMod val="60000"/>
                  <a:lumOff val="40000"/>
                </a:schemeClr>
              </a:solidFill>
            </a:endParaRPr>
          </a:p>
          <a:p>
            <a:pPr marL="903288" lvl="1" indent="-285750">
              <a:spcBef>
                <a:spcPts val="600"/>
              </a:spcBef>
              <a:buFont typeface="Wingdings" panose="05000000000000000000" pitchFamily="2" charset="2"/>
              <a:buChar char="q"/>
            </a:pPr>
            <a:r>
              <a:rPr lang="fr-FR" sz="1600" dirty="0" smtClean="0">
                <a:solidFill>
                  <a:schemeClr val="tx2">
                    <a:lumMod val="60000"/>
                    <a:lumOff val="40000"/>
                  </a:schemeClr>
                </a:solidFill>
              </a:rPr>
              <a:t>Autorise </a:t>
            </a:r>
            <a:r>
              <a:rPr lang="fr-FR" sz="1600" dirty="0">
                <a:solidFill>
                  <a:schemeClr val="tx2">
                    <a:lumMod val="60000"/>
                    <a:lumOff val="40000"/>
                  </a:schemeClr>
                </a:solidFill>
              </a:rPr>
              <a:t>l’intégration des CLIC sur délibération des conseils départementaux concernés </a:t>
            </a:r>
          </a:p>
          <a:p>
            <a:pPr marL="1181100" lvl="2" indent="-468313" algn="just">
              <a:spcBef>
                <a:spcPts val="600"/>
              </a:spcBef>
              <a:buSzPct val="150000"/>
              <a:buFont typeface="Arial" panose="020B0604020202020204" pitchFamily="34" charset="0"/>
              <a:buChar char="→"/>
            </a:pPr>
            <a:endParaRPr lang="fr-FR" sz="1600" b="1" dirty="0" smtClean="0">
              <a:solidFill>
                <a:schemeClr val="tx2">
                  <a:lumMod val="60000"/>
                  <a:lumOff val="40000"/>
                </a:schemeClr>
              </a:solidFill>
            </a:endParaRPr>
          </a:p>
          <a:p>
            <a:pPr marL="1181100" lvl="2" indent="-468313" algn="just">
              <a:spcBef>
                <a:spcPts val="600"/>
              </a:spcBef>
              <a:buSzPct val="150000"/>
              <a:buFont typeface="Arial" panose="020B0604020202020204" pitchFamily="34" charset="0"/>
              <a:buChar char="→"/>
            </a:pPr>
            <a:r>
              <a:rPr lang="fr-FR" sz="1600" b="1" dirty="0" smtClean="0">
                <a:solidFill>
                  <a:schemeClr val="tx2">
                    <a:lumMod val="60000"/>
                    <a:lumOff val="40000"/>
                  </a:schemeClr>
                </a:solidFill>
              </a:rPr>
              <a:t>Ce </a:t>
            </a:r>
            <a:r>
              <a:rPr lang="fr-FR" sz="1600" b="1" dirty="0">
                <a:solidFill>
                  <a:schemeClr val="tx2">
                    <a:lumMod val="60000"/>
                    <a:lumOff val="40000"/>
                  </a:schemeClr>
                </a:solidFill>
              </a:rPr>
              <a:t>texte conforte la trajectoire adoptée par l’ARS Bretagne depuis 2016 sur l’ensemble de la région, seul le département d’Ille et Vilaine n’étant pas encore engagé dans la démarche. </a:t>
            </a:r>
          </a:p>
          <a:p>
            <a:pPr marL="1181100" lvl="2" indent="-468313" algn="just">
              <a:spcBef>
                <a:spcPts val="600"/>
              </a:spcBef>
              <a:buSzPct val="150000"/>
              <a:buFont typeface="Arial" panose="020B0604020202020204" pitchFamily="34" charset="0"/>
              <a:buChar char="→"/>
            </a:pPr>
            <a:r>
              <a:rPr lang="fr-FR" sz="1600" b="1" dirty="0" smtClean="0">
                <a:solidFill>
                  <a:schemeClr val="tx2">
                    <a:lumMod val="60000"/>
                    <a:lumOff val="40000"/>
                  </a:schemeClr>
                </a:solidFill>
              </a:rPr>
              <a:t>A </a:t>
            </a:r>
            <a:r>
              <a:rPr lang="fr-FR" sz="1600" b="1" dirty="0">
                <a:solidFill>
                  <a:schemeClr val="tx2">
                    <a:lumMod val="60000"/>
                    <a:lumOff val="40000"/>
                  </a:schemeClr>
                </a:solidFill>
              </a:rPr>
              <a:t>noter qu’un décret d’application alimenté par les travaux nationaux est en attente de publication (date </a:t>
            </a:r>
            <a:r>
              <a:rPr lang="fr-FR" sz="1600" b="1" dirty="0" smtClean="0">
                <a:solidFill>
                  <a:schemeClr val="tx2">
                    <a:lumMod val="60000"/>
                    <a:lumOff val="40000"/>
                  </a:schemeClr>
                </a:solidFill>
              </a:rPr>
              <a:t>envisagée </a:t>
            </a:r>
            <a:r>
              <a:rPr lang="fr-FR" sz="1600" b="1" dirty="0">
                <a:solidFill>
                  <a:schemeClr val="tx2">
                    <a:lumMod val="60000"/>
                    <a:lumOff val="40000"/>
                  </a:schemeClr>
                </a:solidFill>
              </a:rPr>
              <a:t>: janvier 2020).</a:t>
            </a:r>
          </a:p>
          <a:p>
            <a:pPr marL="1360488" lvl="1" indent="-285750">
              <a:buFont typeface="Wingdings" panose="05000000000000000000" pitchFamily="2" charset="2"/>
              <a:buChar char="Ø"/>
            </a:pPr>
            <a:endParaRPr lang="fr-FR" dirty="0"/>
          </a:p>
        </p:txBody>
      </p:sp>
      <p:pic>
        <p:nvPicPr>
          <p:cNvPr id="4" name="Image 3"/>
          <p:cNvPicPr>
            <a:picLocks noChangeAspect="1"/>
          </p:cNvPicPr>
          <p:nvPr/>
        </p:nvPicPr>
        <p:blipFill>
          <a:blip r:embed="rId2"/>
          <a:stretch>
            <a:fillRect/>
          </a:stretch>
        </p:blipFill>
        <p:spPr>
          <a:xfrm>
            <a:off x="2771801" y="692696"/>
            <a:ext cx="2952328" cy="1080120"/>
          </a:xfrm>
          <a:prstGeom prst="rect">
            <a:avLst/>
          </a:prstGeom>
        </p:spPr>
      </p:pic>
      <p:pic>
        <p:nvPicPr>
          <p:cNvPr id="5" name="Image 4"/>
          <p:cNvPicPr>
            <a:picLocks noChangeAspect="1"/>
          </p:cNvPicPr>
          <p:nvPr/>
        </p:nvPicPr>
        <p:blipFill>
          <a:blip r:embed="rId3"/>
          <a:stretch>
            <a:fillRect/>
          </a:stretch>
        </p:blipFill>
        <p:spPr>
          <a:xfrm>
            <a:off x="5903641" y="404664"/>
            <a:ext cx="2736302" cy="1008112"/>
          </a:xfrm>
          <a:prstGeom prst="rect">
            <a:avLst/>
          </a:prstGeom>
        </p:spPr>
      </p:pic>
    </p:spTree>
    <p:extLst>
      <p:ext uri="{BB962C8B-B14F-4D97-AF65-F5344CB8AC3E}">
        <p14:creationId xmlns:p14="http://schemas.microsoft.com/office/powerpoint/2010/main" val="237834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0663"/>
            <a:ext cx="8153400" cy="1327150"/>
          </a:xfrm>
        </p:spPr>
        <p:txBody>
          <a:bodyPr/>
          <a:lstStyle/>
          <a:p>
            <a:pPr marL="0" indent="0">
              <a:buNone/>
            </a:pPr>
            <a:r>
              <a:rPr lang="fr-FR" sz="3200" dirty="0"/>
              <a:t>Promouvoir les projets territoriaux de santé:</a:t>
            </a:r>
            <a:br>
              <a:rPr lang="fr-FR" sz="3200" dirty="0"/>
            </a:br>
            <a:endParaRPr lang="fr-FR" dirty="0"/>
          </a:p>
        </p:txBody>
      </p:sp>
      <p:sp>
        <p:nvSpPr>
          <p:cNvPr id="3" name="Espace réservé du contenu 2"/>
          <p:cNvSpPr>
            <a:spLocks noGrp="1"/>
          </p:cNvSpPr>
          <p:nvPr>
            <p:ph idx="1"/>
          </p:nvPr>
        </p:nvSpPr>
        <p:spPr>
          <a:xfrm>
            <a:off x="683568" y="1547813"/>
            <a:ext cx="7774632" cy="4114800"/>
          </a:xfrm>
        </p:spPr>
        <p:txBody>
          <a:bodyPr/>
          <a:lstStyle/>
          <a:p>
            <a:pPr marL="0" indent="0">
              <a:buNone/>
            </a:pPr>
            <a:endParaRPr lang="fr-FR" sz="1800" dirty="0" smtClean="0"/>
          </a:p>
          <a:p>
            <a:pPr marL="0" indent="0" algn="just">
              <a:buNone/>
            </a:pPr>
            <a:r>
              <a:rPr lang="fr-FR" sz="1800" dirty="0"/>
              <a:t> </a:t>
            </a:r>
            <a:endParaRPr lang="fr-FR" sz="1800" dirty="0" smtClean="0"/>
          </a:p>
          <a:p>
            <a:pPr marL="0" indent="0" algn="just">
              <a:buNone/>
            </a:pPr>
            <a:r>
              <a:rPr lang="fr-FR" sz="1800" dirty="0" smtClean="0">
                <a:solidFill>
                  <a:schemeClr val="tx2">
                    <a:lumMod val="60000"/>
                    <a:lumOff val="40000"/>
                  </a:schemeClr>
                </a:solidFill>
              </a:rPr>
              <a:t>« </a:t>
            </a:r>
            <a:r>
              <a:rPr lang="fr-FR" sz="1800" dirty="0">
                <a:solidFill>
                  <a:schemeClr val="tx2">
                    <a:lumMod val="60000"/>
                    <a:lumOff val="40000"/>
                  </a:schemeClr>
                </a:solidFill>
              </a:rPr>
              <a:t>Le projet territorial de santé tient compte des projets de santé des communautés professionnelles territoriales de santé, du projet médical partagé des groupements hospitaliers de territoire, du projet territorial de santé mentale, des projets médicaux des établissements de santé privés, des projets des établissements et services médico-sociaux et des contrats locaux de santé.et font l’objet d’une évaluation par le conseil territorial </a:t>
            </a:r>
            <a:r>
              <a:rPr lang="fr-FR" sz="1800" dirty="0" smtClean="0">
                <a:solidFill>
                  <a:schemeClr val="tx2">
                    <a:lumMod val="60000"/>
                    <a:lumOff val="40000"/>
                  </a:schemeClr>
                </a:solidFill>
              </a:rPr>
              <a:t>de santé.»</a:t>
            </a:r>
            <a:r>
              <a:rPr lang="fr-FR" sz="1800" dirty="0">
                <a:solidFill>
                  <a:schemeClr val="tx2">
                    <a:lumMod val="60000"/>
                    <a:lumOff val="40000"/>
                  </a:schemeClr>
                </a:solidFill>
              </a:rPr>
              <a:t/>
            </a:r>
            <a:br>
              <a:rPr lang="fr-FR" sz="1800" dirty="0">
                <a:solidFill>
                  <a:schemeClr val="tx2">
                    <a:lumMod val="60000"/>
                    <a:lumOff val="40000"/>
                  </a:schemeClr>
                </a:solidFill>
              </a:rPr>
            </a:br>
            <a:r>
              <a:rPr lang="fr-FR" sz="1800" dirty="0">
                <a:solidFill>
                  <a:schemeClr val="tx2">
                    <a:lumMod val="60000"/>
                    <a:lumOff val="40000"/>
                  </a:schemeClr>
                </a:solidFill>
              </a:rPr>
              <a:t/>
            </a:r>
            <a:br>
              <a:rPr lang="fr-FR" sz="1800" dirty="0">
                <a:solidFill>
                  <a:schemeClr val="tx2">
                    <a:lumMod val="60000"/>
                    <a:lumOff val="40000"/>
                  </a:schemeClr>
                </a:solidFill>
              </a:rPr>
            </a:br>
            <a:r>
              <a:rPr lang="fr-FR" sz="1800" dirty="0">
                <a:solidFill>
                  <a:schemeClr val="tx2">
                    <a:lumMod val="60000"/>
                    <a:lumOff val="40000"/>
                  </a:schemeClr>
                </a:solidFill>
              </a:rPr>
              <a:t> </a:t>
            </a:r>
            <a:r>
              <a:rPr lang="fr-FR" sz="1800" u="sng" dirty="0">
                <a:solidFill>
                  <a:schemeClr val="tx2">
                    <a:lumMod val="60000"/>
                    <a:lumOff val="40000"/>
                  </a:schemeClr>
                </a:solidFill>
              </a:rPr>
              <a:t>DAC </a:t>
            </a:r>
            <a:r>
              <a:rPr lang="fr-FR" sz="1800" u="sng" dirty="0" smtClean="0">
                <a:solidFill>
                  <a:schemeClr val="tx2">
                    <a:lumMod val="60000"/>
                    <a:lumOff val="40000"/>
                  </a:schemeClr>
                </a:solidFill>
              </a:rPr>
              <a:t>participe </a:t>
            </a:r>
            <a:r>
              <a:rPr lang="fr-FR" sz="1800" u="sng" dirty="0">
                <a:solidFill>
                  <a:schemeClr val="tx2">
                    <a:lumMod val="60000"/>
                    <a:lumOff val="40000"/>
                  </a:schemeClr>
                </a:solidFill>
              </a:rPr>
              <a:t>à la coordination territoriale qui concourt à la structuration des parcours de santé</a:t>
            </a:r>
            <a:endParaRPr lang="fr-FR" u="sng" dirty="0">
              <a:solidFill>
                <a:schemeClr val="tx2">
                  <a:lumMod val="60000"/>
                  <a:lumOff val="40000"/>
                </a:schemeClr>
              </a:solidFill>
            </a:endParaRPr>
          </a:p>
        </p:txBody>
      </p:sp>
      <p:pic>
        <p:nvPicPr>
          <p:cNvPr id="4" name="Image 3"/>
          <p:cNvPicPr>
            <a:picLocks noChangeAspect="1"/>
          </p:cNvPicPr>
          <p:nvPr/>
        </p:nvPicPr>
        <p:blipFill>
          <a:blip r:embed="rId2"/>
          <a:stretch>
            <a:fillRect/>
          </a:stretch>
        </p:blipFill>
        <p:spPr>
          <a:xfrm>
            <a:off x="4788024" y="692696"/>
            <a:ext cx="2952328" cy="1048097"/>
          </a:xfrm>
          <a:prstGeom prst="rect">
            <a:avLst/>
          </a:prstGeom>
        </p:spPr>
      </p:pic>
    </p:spTree>
    <p:extLst>
      <p:ext uri="{BB962C8B-B14F-4D97-AF65-F5344CB8AC3E}">
        <p14:creationId xmlns:p14="http://schemas.microsoft.com/office/powerpoint/2010/main" val="332502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smtClean="0"/>
              <a:t> </a:t>
            </a:r>
            <a:r>
              <a:rPr lang="fr-FR" sz="2400" dirty="0" smtClean="0"/>
              <a:t>Constats et enjeux de la convergence</a:t>
            </a:r>
            <a:endParaRPr lang="fr-FR" sz="2400" dirty="0"/>
          </a:p>
        </p:txBody>
      </p:sp>
      <p:sp>
        <p:nvSpPr>
          <p:cNvPr id="3" name="Espace réservé du contenu 2"/>
          <p:cNvSpPr>
            <a:spLocks noGrp="1"/>
          </p:cNvSpPr>
          <p:nvPr>
            <p:ph idx="1"/>
          </p:nvPr>
        </p:nvSpPr>
        <p:spPr/>
        <p:txBody>
          <a:bodyPr/>
          <a:lstStyle/>
          <a:p>
            <a:pPr marL="0" indent="0">
              <a:buNone/>
            </a:pPr>
            <a:endParaRPr lang="fr-FR" dirty="0"/>
          </a:p>
          <a:p>
            <a:pPr marL="0" indent="0">
              <a:buNone/>
            </a:pPr>
            <a:r>
              <a:rPr lang="fr-FR" sz="1800" dirty="0" smtClean="0">
                <a:solidFill>
                  <a:schemeClr val="tx2">
                    <a:lumMod val="60000"/>
                    <a:lumOff val="40000"/>
                  </a:schemeClr>
                </a:solidFill>
              </a:rPr>
              <a:t>° Un besoin d’appui pour les professionnels de santé faisant face à des situations complexes, cumulant </a:t>
            </a:r>
            <a:r>
              <a:rPr lang="fr-FR" sz="1800" dirty="0" smtClean="0">
                <a:solidFill>
                  <a:schemeClr val="tx2">
                    <a:lumMod val="60000"/>
                    <a:lumOff val="40000"/>
                  </a:schemeClr>
                </a:solidFill>
              </a:rPr>
              <a:t>problématiques médicales et médico-sociales</a:t>
            </a:r>
          </a:p>
          <a:p>
            <a:pPr marL="0" indent="0">
              <a:buNone/>
            </a:pPr>
            <a:endParaRPr lang="fr-FR" sz="1800" dirty="0">
              <a:solidFill>
                <a:schemeClr val="tx2">
                  <a:lumMod val="60000"/>
                  <a:lumOff val="40000"/>
                </a:schemeClr>
              </a:solidFill>
            </a:endParaRPr>
          </a:p>
          <a:p>
            <a:pPr marL="0" indent="0">
              <a:buNone/>
            </a:pPr>
            <a:r>
              <a:rPr lang="fr-FR" sz="1800" dirty="0" smtClean="0">
                <a:solidFill>
                  <a:schemeClr val="tx2">
                    <a:lumMod val="60000"/>
                    <a:lumOff val="40000"/>
                  </a:schemeClr>
                </a:solidFill>
              </a:rPr>
              <a:t>° Un enjeu de maintien à domicile</a:t>
            </a:r>
          </a:p>
          <a:p>
            <a:pPr marL="0" indent="0">
              <a:buNone/>
            </a:pPr>
            <a:endParaRPr lang="fr-FR" sz="1800" dirty="0">
              <a:solidFill>
                <a:schemeClr val="tx2">
                  <a:lumMod val="60000"/>
                  <a:lumOff val="40000"/>
                </a:schemeClr>
              </a:solidFill>
            </a:endParaRPr>
          </a:p>
          <a:p>
            <a:pPr marL="0" indent="0">
              <a:buNone/>
            </a:pPr>
            <a:r>
              <a:rPr lang="fr-FR" sz="1800" dirty="0" smtClean="0">
                <a:solidFill>
                  <a:schemeClr val="tx2">
                    <a:lumMod val="60000"/>
                    <a:lumOff val="40000"/>
                  </a:schemeClr>
                </a:solidFill>
              </a:rPr>
              <a:t>° Un objectif de simplification et de lisibilité: un point d’entrée unique dans les territoires, dans une logique de service</a:t>
            </a:r>
            <a:endParaRPr lang="fr-FR" sz="1800" dirty="0" smtClean="0">
              <a:solidFill>
                <a:schemeClr val="tx2">
                  <a:lumMod val="60000"/>
                  <a:lumOff val="40000"/>
                </a:schemeClr>
              </a:solidFill>
            </a:endParaRPr>
          </a:p>
          <a:p>
            <a:pPr marL="0" indent="0">
              <a:buNone/>
            </a:pPr>
            <a:endParaRPr lang="fr-FR" dirty="0">
              <a:solidFill>
                <a:schemeClr val="tx2">
                  <a:lumMod val="60000"/>
                  <a:lumOff val="40000"/>
                </a:schemeClr>
              </a:solidFill>
            </a:endParaRPr>
          </a:p>
          <a:p>
            <a:pPr marL="0" indent="0">
              <a:buNone/>
            </a:pPr>
            <a:endParaRPr lang="fr-FR" dirty="0" smtClean="0">
              <a:solidFill>
                <a:schemeClr val="tx2">
                  <a:lumMod val="60000"/>
                  <a:lumOff val="40000"/>
                </a:schemeClr>
              </a:solidFill>
            </a:endParaRPr>
          </a:p>
          <a:p>
            <a:pPr marL="0" indent="0">
              <a:buNone/>
            </a:pPr>
            <a:r>
              <a:rPr lang="fr-FR" sz="1600" dirty="0">
                <a:solidFill>
                  <a:schemeClr val="tx2">
                    <a:lumMod val="60000"/>
                    <a:lumOff val="40000"/>
                  </a:schemeClr>
                </a:solidFill>
              </a:rPr>
              <a:t>LE GUICHET </a:t>
            </a:r>
            <a:r>
              <a:rPr lang="fr-FR" sz="1600" dirty="0" smtClean="0">
                <a:solidFill>
                  <a:schemeClr val="tx2">
                    <a:lumMod val="60000"/>
                    <a:lumOff val="40000"/>
                  </a:schemeClr>
                </a:solidFill>
              </a:rPr>
              <a:t>UNIQUE: </a:t>
            </a:r>
            <a:r>
              <a:rPr lang="fr-FR" sz="1600" dirty="0">
                <a:solidFill>
                  <a:schemeClr val="tx2">
                    <a:lumMod val="60000"/>
                    <a:lumOff val="40000"/>
                  </a:schemeClr>
                </a:solidFill>
              </a:rPr>
              <a:t>METTRE FIN AU MILLE-FEUILLE DE DISPOSITIFS</a:t>
            </a:r>
          </a:p>
        </p:txBody>
      </p:sp>
    </p:spTree>
    <p:extLst>
      <p:ext uri="{BB962C8B-B14F-4D97-AF65-F5344CB8AC3E}">
        <p14:creationId xmlns:p14="http://schemas.microsoft.com/office/powerpoint/2010/main" val="3983640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4"/>
          <p:cNvGraphicFramePr>
            <a:graphicFrameLocks noGrp="1"/>
          </p:cNvGraphicFramePr>
          <p:nvPr/>
        </p:nvGraphicFramePr>
        <p:xfrm>
          <a:off x="1143000" y="1260874"/>
          <a:ext cx="6858001" cy="5029048"/>
        </p:xfrm>
        <a:graphic>
          <a:graphicData uri="http://schemas.openxmlformats.org/drawingml/2006/table">
            <a:tbl>
              <a:tblPr/>
              <a:tblGrid>
                <a:gridCol w="806406">
                  <a:extLst>
                    <a:ext uri="{9D8B030D-6E8A-4147-A177-3AD203B41FA5}">
                      <a16:colId xmlns:a16="http://schemas.microsoft.com/office/drawing/2014/main" val="20000"/>
                    </a:ext>
                  </a:extLst>
                </a:gridCol>
                <a:gridCol w="1291433">
                  <a:extLst>
                    <a:ext uri="{9D8B030D-6E8A-4147-A177-3AD203B41FA5}">
                      <a16:colId xmlns:a16="http://schemas.microsoft.com/office/drawing/2014/main" val="20001"/>
                    </a:ext>
                  </a:extLst>
                </a:gridCol>
                <a:gridCol w="1254671">
                  <a:extLst>
                    <a:ext uri="{9D8B030D-6E8A-4147-A177-3AD203B41FA5}">
                      <a16:colId xmlns:a16="http://schemas.microsoft.com/office/drawing/2014/main" val="20002"/>
                    </a:ext>
                  </a:extLst>
                </a:gridCol>
                <a:gridCol w="1182332">
                  <a:extLst>
                    <a:ext uri="{9D8B030D-6E8A-4147-A177-3AD203B41FA5}">
                      <a16:colId xmlns:a16="http://schemas.microsoft.com/office/drawing/2014/main" val="20003"/>
                    </a:ext>
                  </a:extLst>
                </a:gridCol>
                <a:gridCol w="1162172">
                  <a:extLst>
                    <a:ext uri="{9D8B030D-6E8A-4147-A177-3AD203B41FA5}">
                      <a16:colId xmlns:a16="http://schemas.microsoft.com/office/drawing/2014/main" val="20004"/>
                    </a:ext>
                  </a:extLst>
                </a:gridCol>
                <a:gridCol w="1160987">
                  <a:extLst>
                    <a:ext uri="{9D8B030D-6E8A-4147-A177-3AD203B41FA5}">
                      <a16:colId xmlns:a16="http://schemas.microsoft.com/office/drawing/2014/main" val="20005"/>
                    </a:ext>
                  </a:extLst>
                </a:gridCol>
              </a:tblGrid>
              <a:tr h="693857">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Document DGOS / DSS / DGCS / CNSA/ SG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1" i="0" u="none" strike="noStrike" cap="none" normalizeH="0" baseline="0" dirty="0">
                        <a:ln>
                          <a:noFill/>
                        </a:ln>
                        <a:solidFill>
                          <a:srgbClr val="FFFFFF"/>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600" b="1" i="0" u="none" strike="noStrike" cap="none" normalizeH="0" baseline="0" dirty="0">
                          <a:ln>
                            <a:noFill/>
                          </a:ln>
                          <a:solidFill>
                            <a:srgbClr val="FFFFFF"/>
                          </a:solidFill>
                          <a:effectLst/>
                          <a:latin typeface="Calibri" charset="0"/>
                          <a:ea typeface="Arial" charset="0"/>
                          <a:cs typeface="Arial" charset="0"/>
                        </a:rPr>
                        <a:t>version du 3 décembre 2016</a:t>
                      </a:r>
                    </a:p>
                  </a:txBody>
                  <a:tcPr marL="68580" marR="68580" marT="34274" marB="3427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CLIC (</a:t>
                      </a:r>
                      <a:r>
                        <a:rPr kumimoji="0" lang="fr-FR" altLang="x-none" sz="700" b="0" i="1" u="none" strike="noStrike" cap="none" normalizeH="0" baseline="0" dirty="0">
                          <a:ln>
                            <a:noFill/>
                          </a:ln>
                          <a:solidFill>
                            <a:srgbClr val="FFFFFF"/>
                          </a:solidFill>
                          <a:effectLst/>
                          <a:latin typeface="Calibri" charset="0"/>
                          <a:ea typeface="Arial" charset="0"/>
                          <a:cs typeface="Arial" charset="0"/>
                        </a:rPr>
                        <a:t>Centre local d’information et coordination)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(2001)</a:t>
                      </a:r>
                      <a:endParaRPr kumimoji="0" lang="fr-FR" altLang="x-none" sz="700" b="0" i="1" u="none" strike="noStrike" cap="none" normalizeH="0" baseline="0" dirty="0">
                        <a:ln>
                          <a:noFill/>
                        </a:ln>
                        <a:solidFill>
                          <a:srgbClr val="00B050"/>
                        </a:solidFill>
                        <a:effectLst/>
                        <a:latin typeface="Calibri" charset="0"/>
                        <a:ea typeface="Arial" charset="0"/>
                        <a:cs typeface="Arial" charset="0"/>
                      </a:endParaRPr>
                    </a:p>
                  </a:txBody>
                  <a:tcPr marL="68580" marR="68580" marT="34274" marB="3427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MAIA  (</a:t>
                      </a:r>
                      <a:r>
                        <a:rPr kumimoji="0" lang="fr-FR" altLang="x-none" sz="700" b="0" i="1" u="none" strike="noStrike" cap="none" normalizeH="0" baseline="0" dirty="0">
                          <a:ln>
                            <a:noFill/>
                          </a:ln>
                          <a:solidFill>
                            <a:srgbClr val="FFFFFF"/>
                          </a:solidFill>
                          <a:effectLst/>
                          <a:latin typeface="Calibri" charset="0"/>
                          <a:ea typeface="Arial" charset="0"/>
                          <a:cs typeface="Arial" charset="0"/>
                        </a:rPr>
                        <a:t>Méthode d’action pour l’intégration des services d’aide et de soin dans le champ de l’autonomie</a:t>
                      </a:r>
                      <a:r>
                        <a:rPr kumimoji="0" lang="fr-FR" altLang="x-none" sz="700" b="1" i="1" u="none" strike="noStrike" cap="none" normalizeH="0" baseline="0" dirty="0">
                          <a:ln>
                            <a:noFill/>
                          </a:ln>
                          <a:solidFill>
                            <a:srgbClr val="FFFFFF"/>
                          </a:solidFill>
                          <a:effectLst/>
                          <a:latin typeface="Calibri" charset="0"/>
                          <a:ea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 =  Guichet intégré + gestion de cas (2011)</a:t>
                      </a:r>
                      <a:endParaRPr kumimoji="0" lang="fr-FR" altLang="x-none" sz="700" b="0" i="1" u="none" strike="noStrike" cap="none" normalizeH="0" baseline="0" dirty="0">
                        <a:ln>
                          <a:noFill/>
                        </a:ln>
                        <a:solidFill>
                          <a:srgbClr val="FFFFFF"/>
                        </a:solidFill>
                        <a:effectLst/>
                        <a:latin typeface="Calibri" charset="0"/>
                        <a:ea typeface="Arial" charset="0"/>
                        <a:cs typeface="Arial" charset="0"/>
                      </a:endParaRPr>
                    </a:p>
                  </a:txBody>
                  <a:tcPr marL="68580" marR="68580" marT="34274" marB="3427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PAERPA </a:t>
                      </a:r>
                      <a:r>
                        <a:rPr kumimoji="0" lang="fr-FR" altLang="x-none" sz="700" b="0" i="1" u="none" strike="noStrike" cap="none" normalizeH="0" baseline="0" dirty="0">
                          <a:ln>
                            <a:noFill/>
                          </a:ln>
                          <a:solidFill>
                            <a:srgbClr val="FFFFFF"/>
                          </a:solidFill>
                          <a:effectLst/>
                          <a:latin typeface="Calibri" charset="0"/>
                          <a:ea typeface="Arial" charset="0"/>
                          <a:cs typeface="Arial" charset="0"/>
                        </a:rPr>
                        <a:t>(personnes âgées en risque de perte d’autonomie)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 Coordination territoriale d’appui (CTA)  (2013)</a:t>
                      </a:r>
                      <a:endParaRPr kumimoji="0" lang="fr-FR" altLang="x-none" sz="700" b="1" i="1" u="none" strike="noStrike" cap="none" normalizeH="0" baseline="0" dirty="0">
                        <a:ln>
                          <a:noFill/>
                        </a:ln>
                        <a:solidFill>
                          <a:srgbClr val="FFFFFF"/>
                        </a:solidFill>
                        <a:effectLst/>
                        <a:latin typeface="Calibri" charset="0"/>
                        <a:ea typeface="Arial" charset="0"/>
                        <a:cs typeface="Arial" charset="0"/>
                      </a:endParaRPr>
                    </a:p>
                  </a:txBody>
                  <a:tcPr marL="68580" marR="68580" marT="34274" marB="3427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1" i="0" u="none" strike="noStrike" cap="none" normalizeH="0" baseline="0" dirty="0">
                          <a:ln>
                            <a:noFill/>
                          </a:ln>
                          <a:solidFill>
                            <a:srgbClr val="FFFFFF"/>
                          </a:solidFill>
                          <a:effectLst/>
                          <a:latin typeface="Calibri" charset="0"/>
                          <a:ea typeface="Arial" charset="0"/>
                          <a:cs typeface="Arial" charset="0"/>
                        </a:rPr>
                        <a:t>PTA </a:t>
                      </a:r>
                      <a:r>
                        <a:rPr kumimoji="0" lang="fr-FR" altLang="x-none" sz="700" b="0" i="1" u="none" strike="noStrike" cap="none" normalizeH="0" baseline="0" dirty="0">
                          <a:ln>
                            <a:noFill/>
                          </a:ln>
                          <a:solidFill>
                            <a:srgbClr val="FFFFFF"/>
                          </a:solidFill>
                          <a:effectLst/>
                          <a:latin typeface="Calibri" charset="0"/>
                          <a:ea typeface="Arial" charset="0"/>
                          <a:cs typeface="Arial" charset="0"/>
                        </a:rPr>
                        <a:t> (Plateforme territoriale d’appui à la coordination)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FFFFFF"/>
                          </a:solidFill>
                          <a:effectLst/>
                          <a:latin typeface="Calibri" charset="0"/>
                          <a:ea typeface="Arial" charset="0"/>
                          <a:cs typeface="Arial" charset="0"/>
                        </a:rPr>
                        <a:t>(</a:t>
                      </a:r>
                      <a:r>
                        <a:rPr kumimoji="0" lang="fr-FR" altLang="x-none" sz="700" b="1" i="0" u="none" strike="noStrike" cap="none" normalizeH="0" baseline="0" dirty="0">
                          <a:ln>
                            <a:noFill/>
                          </a:ln>
                          <a:solidFill>
                            <a:srgbClr val="FFFFFF"/>
                          </a:solidFill>
                          <a:effectLst/>
                          <a:latin typeface="Calibri" charset="0"/>
                          <a:ea typeface="Arial" charset="0"/>
                          <a:cs typeface="Arial" charset="0"/>
                        </a:rPr>
                        <a:t>2016</a:t>
                      </a:r>
                      <a:r>
                        <a:rPr kumimoji="0" lang="fr-FR" altLang="x-none" sz="700" b="0" i="0" u="none" strike="noStrike" cap="none" normalizeH="0" baseline="0" dirty="0">
                          <a:ln>
                            <a:noFill/>
                          </a:ln>
                          <a:solidFill>
                            <a:srgbClr val="FFFFFF"/>
                          </a:solidFill>
                          <a:effectLst/>
                          <a:latin typeface="Calibri" charset="0"/>
                          <a:ea typeface="Arial" charset="0"/>
                          <a:cs typeface="Arial" charset="0"/>
                        </a:rPr>
                        <a:t>)</a:t>
                      </a:r>
                    </a:p>
                  </a:txBody>
                  <a:tcPr marL="68580" marR="68580" marT="34274" marB="3427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kern="1200" cap="none" normalizeH="0" baseline="0" dirty="0" smtClean="0">
                          <a:ln>
                            <a:noFill/>
                          </a:ln>
                          <a:solidFill>
                            <a:srgbClr val="FFFFFF"/>
                          </a:solidFill>
                          <a:effectLst/>
                          <a:latin typeface="Calibri" charset="0"/>
                          <a:ea typeface="Arial" charset="0"/>
                          <a:cs typeface="Arial" charset="0"/>
                        </a:rPr>
                        <a:t>MDPH- PAG </a:t>
                      </a:r>
                      <a:r>
                        <a:rPr kumimoji="0" lang="fr-FR" sz="700" b="0" i="0" u="none" strike="noStrike" kern="1200" cap="none" normalizeH="0" baseline="0" dirty="0" smtClean="0">
                          <a:ln>
                            <a:noFill/>
                          </a:ln>
                          <a:solidFill>
                            <a:srgbClr val="FFFFFF"/>
                          </a:solidFill>
                          <a:effectLst/>
                          <a:latin typeface="Calibri" charset="0"/>
                          <a:ea typeface="Arial" charset="0"/>
                          <a:cs typeface="Arial" charset="0"/>
                        </a:rPr>
                        <a:t>(plan d’accompagnement global)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kern="1200" cap="none" normalizeH="0" baseline="0" dirty="0" smtClean="0">
                          <a:ln>
                            <a:noFill/>
                          </a:ln>
                          <a:solidFill>
                            <a:srgbClr val="FFFFFF"/>
                          </a:solidFill>
                          <a:effectLst/>
                          <a:latin typeface="Calibri" charset="0"/>
                          <a:ea typeface="Arial" charset="0"/>
                          <a:cs typeface="Arial" charset="0"/>
                        </a:rPr>
                        <a:t>(2016)</a:t>
                      </a:r>
                      <a:endParaRPr kumimoji="0" lang="fr-FR" sz="700" b="1" i="0" u="none" strike="noStrike" kern="1200" cap="none" normalizeH="0" baseline="0" dirty="0">
                        <a:ln>
                          <a:noFill/>
                        </a:ln>
                        <a:solidFill>
                          <a:srgbClr val="FFFFFF"/>
                        </a:solidFill>
                        <a:effectLst/>
                        <a:latin typeface="Calibri" charset="0"/>
                        <a:ea typeface="Arial" charset="0"/>
                        <a:cs typeface="Arial" charset="0"/>
                      </a:endParaRPr>
                    </a:p>
                  </a:txBody>
                  <a:tcPr marL="68580" marR="68580" marT="34274" marB="3427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1447">
                <a:tc gridSpan="6">
                  <a:txBody>
                    <a:bodyPr/>
                    <a:lstStyle>
                      <a:lvl1pPr indent="2695575"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2695575" algn="l" defTabSz="914400" rtl="0" eaLnBrk="1" fontAlgn="base" latinLnBrk="0" hangingPunct="1">
                        <a:lnSpc>
                          <a:spcPct val="100000"/>
                        </a:lnSpc>
                        <a:spcBef>
                          <a:spcPct val="0"/>
                        </a:spcBef>
                        <a:spcAft>
                          <a:spcPct val="0"/>
                        </a:spcAft>
                        <a:buClrTx/>
                        <a:buSzTx/>
                        <a:buFontTx/>
                        <a:buNone/>
                        <a:tabLst/>
                      </a:pPr>
                      <a:r>
                        <a:rPr kumimoji="0" lang="fr-FR" altLang="x-none" sz="800" b="0" i="1" u="none" strike="noStrike" cap="none" normalizeH="0" baseline="0" dirty="0" smtClean="0">
                          <a:ln>
                            <a:noFill/>
                          </a:ln>
                          <a:solidFill>
                            <a:schemeClr val="tx1"/>
                          </a:solidFill>
                          <a:effectLst/>
                          <a:latin typeface="Calibri" charset="0"/>
                          <a:ea typeface="Arial" charset="0"/>
                          <a:cs typeface="Arial" charset="0"/>
                        </a:rPr>
                        <a:t>Pour mémoire,  les MAIA peuvent être présentées à la fois :</a:t>
                      </a:r>
                    </a:p>
                    <a:p>
                      <a:pPr marL="0" marR="0" lvl="0" indent="2695575" algn="l" defTabSz="914400" rtl="0" eaLnBrk="1" fontAlgn="base" latinLnBrk="0" hangingPunct="1">
                        <a:lnSpc>
                          <a:spcPct val="100000"/>
                        </a:lnSpc>
                        <a:spcBef>
                          <a:spcPct val="0"/>
                        </a:spcBef>
                        <a:spcAft>
                          <a:spcPct val="0"/>
                        </a:spcAft>
                        <a:buClrTx/>
                        <a:buSzTx/>
                        <a:buFontTx/>
                        <a:buNone/>
                        <a:tabLst/>
                      </a:pPr>
                      <a:r>
                        <a:rPr kumimoji="0" lang="fr-FR" altLang="x-none" sz="800" b="0" i="1" u="none" strike="noStrike" cap="none" normalizeH="0" baseline="0" dirty="0" smtClean="0">
                          <a:ln>
                            <a:noFill/>
                          </a:ln>
                          <a:solidFill>
                            <a:schemeClr val="tx1"/>
                          </a:solidFill>
                          <a:effectLst/>
                          <a:latin typeface="Calibri" charset="0"/>
                          <a:ea typeface="Arial" charset="0"/>
                          <a:cs typeface="Arial" charset="0"/>
                        </a:rPr>
                        <a:t>- Comme dispositif de coordination pour la gestion de cas</a:t>
                      </a:r>
                    </a:p>
                    <a:p>
                      <a:pPr marL="0" marR="0" lvl="0" indent="2695575" algn="l" defTabSz="914400" rtl="0" eaLnBrk="1" fontAlgn="base" latinLnBrk="0" hangingPunct="1">
                        <a:lnSpc>
                          <a:spcPct val="100000"/>
                        </a:lnSpc>
                        <a:spcBef>
                          <a:spcPct val="0"/>
                        </a:spcBef>
                        <a:spcAft>
                          <a:spcPct val="0"/>
                        </a:spcAft>
                        <a:buClrTx/>
                        <a:buSzTx/>
                        <a:buFontTx/>
                        <a:buNone/>
                        <a:tabLst/>
                      </a:pPr>
                      <a:r>
                        <a:rPr kumimoji="0" lang="fr-FR" altLang="x-none" sz="800" b="0" i="1" u="none" strike="noStrike" cap="none" normalizeH="0" baseline="0" dirty="0" smtClean="0">
                          <a:ln>
                            <a:noFill/>
                          </a:ln>
                          <a:solidFill>
                            <a:schemeClr val="tx1"/>
                          </a:solidFill>
                          <a:effectLst/>
                          <a:latin typeface="Calibri" charset="0"/>
                          <a:ea typeface="Arial" charset="0"/>
                          <a:cs typeface="Arial" charset="0"/>
                        </a:rPr>
                        <a:t>- Comme méthode d‘intégration territoriale qui  a  vocation à être partagée et transposée par les différents acteur</a:t>
                      </a:r>
                      <a:r>
                        <a:rPr kumimoji="0" lang="fr-FR" altLang="x-none" sz="800" b="1" i="1" u="none" strike="noStrike" cap="none" normalizeH="0" baseline="0" dirty="0" smtClean="0">
                          <a:ln>
                            <a:noFill/>
                          </a:ln>
                          <a:solidFill>
                            <a:schemeClr val="tx1"/>
                          </a:solidFill>
                          <a:effectLst/>
                          <a:latin typeface="Calibri" charset="0"/>
                          <a:ea typeface="Arial" charset="0"/>
                          <a:cs typeface="Arial" charset="0"/>
                        </a:rPr>
                        <a:t>s </a:t>
                      </a:r>
                      <a:endParaRPr kumimoji="0" lang="fr-FR" altLang="x-none" sz="800" b="1" i="1" u="none" strike="noStrike" cap="none" normalizeH="0" baseline="0" dirty="0">
                        <a:ln>
                          <a:noFill/>
                        </a:ln>
                        <a:solidFill>
                          <a:schemeClr val="tx1"/>
                        </a:solidFill>
                        <a:effectLst/>
                        <a:latin typeface="Calibri" charset="0"/>
                        <a:ea typeface="Arial" charset="0"/>
                        <a:cs typeface="Arial" charset="0"/>
                      </a:endParaRPr>
                    </a:p>
                  </a:txBody>
                  <a:tcPr marL="68580" marR="68580" marT="34274" marB="3427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640281">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1" i="0" u="none" strike="noStrike" cap="none" normalizeH="0" baseline="0" dirty="0">
                        <a:ln>
                          <a:noFill/>
                        </a:ln>
                        <a:solidFill>
                          <a:srgbClr val="0070C0"/>
                        </a:solidFill>
                        <a:effectLst/>
                        <a:latin typeface="Calibri" charset="0"/>
                        <a:ea typeface="Arial" charset="0"/>
                        <a:cs typeface="Arial" charset="0"/>
                      </a:endParaRPr>
                    </a:p>
                  </a:txBody>
                  <a:tcPr marL="68580" marR="68580" marT="34271" marB="342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Wingdings" charset="2"/>
                        <a:buNone/>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Char char="à"/>
                        <a:tabLst/>
                      </a:pPr>
                      <a:endParaRPr kumimoji="0" lang="fr-FR" altLang="x-none" sz="700" b="0" i="0" u="none" strike="noStrike" cap="none" normalizeH="0" baseline="0" dirty="0">
                        <a:ln>
                          <a:noFill/>
                        </a:ln>
                        <a:solidFill>
                          <a:srgbClr val="7030A0"/>
                        </a:solidFill>
                        <a:effectLst/>
                        <a:latin typeface="Calibri" charset="0"/>
                        <a:ea typeface="Arial" charset="0"/>
                        <a:cs typeface="Arial" charset="0"/>
                      </a:endParaRPr>
                    </a:p>
                  </a:txBody>
                  <a:tcPr marL="68579" marR="68579" marT="34265" marB="342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700" b="0" i="0" u="none" strike="noStrike" cap="none" normalizeH="0" baseline="0">
                        <a:ln>
                          <a:noFill/>
                        </a:ln>
                        <a:solidFill>
                          <a:srgbClr val="0070C0"/>
                        </a:solidFill>
                        <a:effectLst/>
                        <a:latin typeface="Calibri" charset="0"/>
                        <a:ea typeface="Arial" charset="0"/>
                        <a:cs typeface="Arial" charset="0"/>
                      </a:endParaRPr>
                    </a:p>
                  </a:txBody>
                  <a:tcPr marL="68579" marR="68579" marT="34265" marB="342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700" b="0" i="0" u="none" strike="noStrike" cap="none" normalizeH="0" baseline="0" dirty="0">
                        <a:ln>
                          <a:noFill/>
                        </a:ln>
                        <a:solidFill>
                          <a:srgbClr val="0070C0"/>
                        </a:solidFill>
                        <a:effectLst/>
                        <a:latin typeface="Calibri" charset="0"/>
                        <a:ea typeface="Arial" charset="0"/>
                        <a:cs typeface="Arial" charset="0"/>
                      </a:endParaRPr>
                    </a:p>
                  </a:txBody>
                  <a:tcPr marL="68579" marR="68579" marT="34265" marB="342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700" b="0" i="0" u="none" strike="noStrike" cap="none" normalizeH="0" baseline="0">
                        <a:ln>
                          <a:noFill/>
                        </a:ln>
                        <a:solidFill>
                          <a:srgbClr val="0070C0"/>
                        </a:solidFill>
                        <a:effectLst/>
                        <a:latin typeface="Calibri" charset="0"/>
                        <a:ea typeface="Arial" charset="0"/>
                        <a:cs typeface="Arial" charset="0"/>
                      </a:endParaRPr>
                    </a:p>
                  </a:txBody>
                  <a:tcPr marL="68579" marR="68579" marT="34265" marB="342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700" b="0" i="0" u="none" strike="noStrike" cap="none" normalizeH="0" baseline="0">
                        <a:ln>
                          <a:noFill/>
                        </a:ln>
                        <a:solidFill>
                          <a:srgbClr val="0070C0"/>
                        </a:solidFill>
                        <a:effectLst/>
                        <a:latin typeface="Calibri" charset="0"/>
                        <a:ea typeface="Arial" charset="0"/>
                        <a:cs typeface="Arial" charset="0"/>
                      </a:endParaRPr>
                    </a:p>
                  </a:txBody>
                  <a:tcPr marL="68579" marR="68579" marT="34267" marB="342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94373">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Population </a:t>
                      </a:r>
                      <a:r>
                        <a:rPr kumimoji="0" lang="fr-FR" altLang="x-none" sz="700" b="0" i="0" u="none" strike="noStrike" cap="none" normalizeH="0" baseline="0" dirty="0" smtClean="0">
                          <a:ln>
                            <a:noFill/>
                          </a:ln>
                          <a:solidFill>
                            <a:srgbClr val="0070C0"/>
                          </a:solidFill>
                          <a:effectLst/>
                          <a:latin typeface="Calibri" charset="0"/>
                          <a:ea typeface="Arial" charset="0"/>
                          <a:cs typeface="Arial" charset="0"/>
                        </a:rPr>
                        <a:t>cible</a:t>
                      </a:r>
                      <a:endParaRPr kumimoji="0" lang="fr-FR" altLang="x-none" sz="700" b="0" i="0" u="none" strike="noStrike" cap="none" normalizeH="0" baseline="0" dirty="0">
                        <a:ln>
                          <a:noFill/>
                        </a:ln>
                        <a:solidFill>
                          <a:srgbClr val="0070C0"/>
                        </a:solidFill>
                        <a:effectLst/>
                        <a:latin typeface="Calibri" charset="0"/>
                        <a:ea typeface="Arial" charset="0"/>
                        <a:cs typeface="Arial" charset="0"/>
                      </a:endParaRPr>
                    </a:p>
                  </a:txBody>
                  <a:tcPr marL="68580" marR="68580" marT="34271" marB="342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60 ans et 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Perte d’autonomie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PH sur demandes des CD</a:t>
                      </a:r>
                      <a:endParaRPr kumimoji="0" lang="fr-FR" altLang="x-none" sz="700" b="0" i="0" u="none" strike="noStrike" cap="none" normalizeH="0" baseline="0" dirty="0">
                        <a:ln>
                          <a:noFill/>
                        </a:ln>
                        <a:solidFill>
                          <a:srgbClr val="7030A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0" i="0" u="none" strike="noStrike" cap="none" normalizeH="0" baseline="0" dirty="0">
                        <a:ln>
                          <a:noFill/>
                        </a:ln>
                        <a:solidFill>
                          <a:srgbClr val="0070C0"/>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kern="1200" cap="none" normalizeH="0" baseline="0" dirty="0">
                          <a:ln>
                            <a:noFill/>
                          </a:ln>
                          <a:solidFill>
                            <a:srgbClr val="0070C0"/>
                          </a:solidFill>
                          <a:effectLst/>
                          <a:latin typeface="Calibri" charset="0"/>
                          <a:ea typeface="Arial" charset="0"/>
                          <a:cs typeface="Arial" charset="0"/>
                          <a:sym typeface="Wingdings" charset="2"/>
                        </a:rPr>
                        <a:t> PA&gt;60 ans : potentiellement près de 19 % de la population (dont 9% &gt; 75 ans), 12,5 millions de personnes (chiffres INSEE 01/16)</a:t>
                      </a:r>
                      <a:endParaRPr kumimoji="0" lang="fr-FR" altLang="x-none" sz="700" b="0" i="0" u="none" strike="noStrike" kern="1200" cap="none" normalizeH="0" baseline="0" dirty="0">
                        <a:ln>
                          <a:noFill/>
                        </a:ln>
                        <a:solidFill>
                          <a:srgbClr val="0070C0"/>
                        </a:solidFill>
                        <a:effectLst/>
                        <a:latin typeface="Calibri" charset="0"/>
                        <a:ea typeface="Arial" charset="0"/>
                        <a:cs typeface="Arial" charset="0"/>
                      </a:endParaRPr>
                    </a:p>
                  </a:txBody>
                  <a:tcPr marL="68580" marR="68580" marT="34271" marB="342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60 ans et 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Perte d’autonomie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0" i="0" u="none" strike="noStrike" cap="none" normalizeH="0" baseline="0" dirty="0">
                        <a:ln>
                          <a:noFill/>
                        </a:ln>
                        <a:solidFill>
                          <a:srgbClr val="0070C0"/>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Population complexe pour la gestion de cas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0" i="0" u="none" strike="noStrike" cap="none" normalizeH="0" baseline="0" dirty="0">
                        <a:ln>
                          <a:noFill/>
                        </a:ln>
                        <a:solidFill>
                          <a:srgbClr val="0070C0"/>
                        </a:solidFill>
                        <a:effectLst/>
                        <a:latin typeface="Calibri" charset="0"/>
                        <a:ea typeface="Arial" charset="0"/>
                        <a:cs typeface="Arial" charset="0"/>
                        <a:sym typeface="Wingdings" charset="2"/>
                      </a:endParaRPr>
                    </a:p>
                    <a:p>
                      <a:pPr marL="171450" marR="0" lvl="0" indent="-171450" algn="l" defTabSz="914400" rtl="0" eaLnBrk="1" fontAlgn="base" latinLnBrk="0" hangingPunct="1">
                        <a:lnSpc>
                          <a:spcPct val="100000"/>
                        </a:lnSpc>
                        <a:spcBef>
                          <a:spcPct val="0"/>
                        </a:spcBef>
                        <a:spcAft>
                          <a:spcPct val="0"/>
                        </a:spcAft>
                        <a:buClrTx/>
                        <a:buSzTx/>
                        <a:buFont typeface="Wingdings"/>
                        <a:buChar char="à"/>
                        <a:tabLst/>
                      </a:pPr>
                      <a:r>
                        <a:rPr kumimoji="0" lang="fr-FR" altLang="x-none" sz="700" b="0" i="0" u="none" strike="noStrike" kern="1200" cap="none" normalizeH="0" baseline="0" dirty="0" smtClean="0">
                          <a:ln>
                            <a:noFill/>
                          </a:ln>
                          <a:solidFill>
                            <a:srgbClr val="0070C0"/>
                          </a:solidFill>
                          <a:effectLst/>
                          <a:latin typeface="Calibri" charset="0"/>
                          <a:ea typeface="Arial" charset="0"/>
                          <a:cs typeface="Arial" charset="0"/>
                          <a:sym typeface="Wingdings" charset="2"/>
                        </a:rPr>
                        <a:t>X personnes</a:t>
                      </a:r>
                      <a:endParaRPr kumimoji="0" lang="fr-FR" altLang="x-none" sz="700" b="0" i="0" u="none" strike="noStrike" kern="1200" cap="none" normalizeH="0" baseline="0" dirty="0">
                        <a:ln>
                          <a:noFill/>
                        </a:ln>
                        <a:solidFill>
                          <a:srgbClr val="0070C0"/>
                        </a:solidFill>
                        <a:effectLst/>
                        <a:latin typeface="Calibri" charset="0"/>
                        <a:ea typeface="Arial" charset="0"/>
                        <a:cs typeface="Arial" charset="0"/>
                      </a:endParaRPr>
                    </a:p>
                  </a:txBody>
                  <a:tcPr marL="68579" marR="68579" marT="34265" marB="342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75 ans et 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Risque de perte d’autonomie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0" i="0" u="none" strike="noStrike" cap="none" normalizeH="0" baseline="0" dirty="0">
                        <a:ln>
                          <a:noFill/>
                        </a:ln>
                        <a:solidFill>
                          <a:srgbClr val="0070C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 typeface="Wingdings" charset="2"/>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sym typeface="Wingdings" charset="2"/>
                        </a:rPr>
                        <a:t> 550 000 PA sur population socle du programme PPS</a:t>
                      </a:r>
                    </a:p>
                  </a:txBody>
                  <a:tcPr marL="68579" marR="68579" marT="34265" marB="342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Tout âge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rPr>
                        <a:t>Situation complexe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0" i="0" u="none" strike="noStrike" cap="none" normalizeH="0" baseline="0" dirty="0">
                        <a:ln>
                          <a:noFill/>
                        </a:ln>
                        <a:solidFill>
                          <a:srgbClr val="0070C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sym typeface="Wingdings" charset="2"/>
                        </a:rPr>
                        <a:t> X personnes</a:t>
                      </a:r>
                      <a:endParaRPr kumimoji="0" lang="fr-FR" altLang="x-none" sz="700" b="0" i="0" u="none" strike="noStrike" cap="none" normalizeH="0" baseline="0" dirty="0">
                        <a:ln>
                          <a:noFill/>
                        </a:ln>
                        <a:solidFill>
                          <a:srgbClr val="0070C0"/>
                        </a:solidFill>
                        <a:effectLst/>
                        <a:latin typeface="Calibri" charset="0"/>
                        <a:ea typeface="Arial" charset="0"/>
                        <a:cs typeface="Arial" charset="0"/>
                      </a:endParaRPr>
                    </a:p>
                  </a:txBody>
                  <a:tcPr marL="68579" marR="68579" marT="34265" marB="3426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Times New Roman" charset="0"/>
                          <a:cs typeface="Times New Roman" charset="0"/>
                        </a:rPr>
                        <a:t>Personne handicapée  tout âge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Times New Roman" charset="0"/>
                          <a:cs typeface="Times New Roman" charset="0"/>
                        </a:rPr>
                        <a:t>Situations </a:t>
                      </a:r>
                      <a:r>
                        <a:rPr kumimoji="0" lang="fr-FR" altLang="x-none" sz="700" b="0" i="0" u="none" strike="noStrike" cap="none" normalizeH="0" baseline="0" dirty="0" smtClean="0">
                          <a:ln>
                            <a:noFill/>
                          </a:ln>
                          <a:solidFill>
                            <a:srgbClr val="0070C0"/>
                          </a:solidFill>
                          <a:effectLst/>
                          <a:latin typeface="Calibri" charset="0"/>
                          <a:ea typeface="Times New Roman" charset="0"/>
                          <a:cs typeface="Times New Roman" charset="0"/>
                        </a:rPr>
                        <a:t>complexes  </a:t>
                      </a:r>
                      <a:r>
                        <a:rPr kumimoji="0" lang="fr-FR" altLang="x-none" sz="700" b="0" i="0" u="none" strike="noStrike" kern="1200" cap="none" normalizeH="0" baseline="0" dirty="0" smtClean="0">
                          <a:ln>
                            <a:noFill/>
                          </a:ln>
                          <a:solidFill>
                            <a:srgbClr val="0070C0"/>
                          </a:solidFill>
                          <a:effectLst/>
                          <a:latin typeface="Calibri" charset="0"/>
                          <a:ea typeface="Times New Roman" charset="0"/>
                          <a:cs typeface="Times New Roman" charset="0"/>
                        </a:rPr>
                        <a:t>ou inadaptées </a:t>
                      </a:r>
                      <a:endParaRPr kumimoji="0" lang="fr-FR" altLang="x-none" sz="700" b="0" i="0" u="none" strike="noStrike" kern="1200" cap="none" normalizeH="0" baseline="0" dirty="0">
                        <a:ln>
                          <a:noFill/>
                        </a:ln>
                        <a:solidFill>
                          <a:srgbClr val="0070C0"/>
                        </a:solidFill>
                        <a:effectLst/>
                        <a:latin typeface="Calibri"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x-none" sz="700" b="0" i="0" u="none" strike="noStrike" cap="none" normalizeH="0" baseline="0" dirty="0">
                        <a:ln>
                          <a:noFill/>
                        </a:ln>
                        <a:solidFill>
                          <a:srgbClr val="0070C0"/>
                        </a:solidFill>
                        <a:effectLst/>
                        <a:latin typeface="Calibri" charset="0"/>
                        <a:ea typeface="Arial" charset="0"/>
                        <a:cs typeface="Arial" charset="0"/>
                        <a:sym typeface="Wingdings" charset="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x-none" sz="700" b="0" i="0" u="none" strike="noStrike" cap="none" normalizeH="0" baseline="0" dirty="0">
                          <a:ln>
                            <a:noFill/>
                          </a:ln>
                          <a:solidFill>
                            <a:srgbClr val="0070C0"/>
                          </a:solidFill>
                          <a:effectLst/>
                          <a:latin typeface="Calibri" charset="0"/>
                          <a:ea typeface="Arial" charset="0"/>
                          <a:cs typeface="Arial" charset="0"/>
                          <a:sym typeface="Wingdings" charset="2"/>
                        </a:rPr>
                        <a:t> X personnes</a:t>
                      </a:r>
                      <a:endParaRPr kumimoji="0" lang="fr-FR" altLang="x-none" sz="700" b="0" i="0" u="none" strike="noStrike" cap="none" normalizeH="0" baseline="0" dirty="0">
                        <a:ln>
                          <a:noFill/>
                        </a:ln>
                        <a:solidFill>
                          <a:srgbClr val="0070C0"/>
                        </a:solidFill>
                        <a:effectLst/>
                        <a:latin typeface="Calibri" charset="0"/>
                        <a:ea typeface="Arial" charset="0"/>
                        <a:cs typeface="Arial" charset="0"/>
                      </a:endParaRPr>
                    </a:p>
                  </a:txBody>
                  <a:tcPr marL="68579" marR="68579" marT="34267" marB="3426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grpSp>
        <p:nvGrpSpPr>
          <p:cNvPr id="23591" name="Groupe 18"/>
          <p:cNvGrpSpPr>
            <a:grpSpLocks/>
          </p:cNvGrpSpPr>
          <p:nvPr/>
        </p:nvGrpSpPr>
        <p:grpSpPr bwMode="auto">
          <a:xfrm>
            <a:off x="1244204" y="2403873"/>
            <a:ext cx="3199209" cy="1911802"/>
            <a:chOff x="-512057" y="1334099"/>
            <a:chExt cx="4265566" cy="2550244"/>
          </a:xfrm>
        </p:grpSpPr>
        <p:sp>
          <p:nvSpPr>
            <p:cNvPr id="23607" name="ZoneTexte 20"/>
            <p:cNvSpPr txBox="1">
              <a:spLocks noChangeArrowheads="1"/>
            </p:cNvSpPr>
            <p:nvPr/>
          </p:nvSpPr>
          <p:spPr bwMode="auto">
            <a:xfrm>
              <a:off x="1833272" y="1334099"/>
              <a:ext cx="1530350" cy="6774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675" b="1" dirty="0">
                  <a:solidFill>
                    <a:srgbClr val="FF0000"/>
                  </a:solidFill>
                  <a:cs typeface="Arial" panose="020B0604020202020204" pitchFamily="34" charset="0"/>
                </a:rPr>
                <a:t>Gestion de cas  </a:t>
              </a:r>
              <a:r>
                <a:rPr lang="fr-FR" altLang="fr-FR" sz="675" dirty="0">
                  <a:solidFill>
                    <a:srgbClr val="FF0000"/>
                  </a:solidFill>
                  <a:cs typeface="Arial" panose="020B0604020202020204" pitchFamily="34" charset="0"/>
                </a:rPr>
                <a:t>Personne âgée</a:t>
              </a:r>
              <a:r>
                <a:rPr lang="fr-FR" altLang="fr-FR" sz="675" b="1" dirty="0">
                  <a:solidFill>
                    <a:srgbClr val="FF0000"/>
                  </a:solidFill>
                  <a:cs typeface="Arial" panose="020B0604020202020204" pitchFamily="34" charset="0"/>
                </a:rPr>
                <a:t>  en </a:t>
              </a:r>
              <a:r>
                <a:rPr lang="fr-FR" altLang="fr-FR" sz="675" dirty="0">
                  <a:solidFill>
                    <a:srgbClr val="FF0000"/>
                  </a:solidFill>
                  <a:cs typeface="Arial" panose="020B0604020202020204" pitchFamily="34" charset="0"/>
                </a:rPr>
                <a:t>situation complexe (MAIA)</a:t>
              </a:r>
            </a:p>
          </p:txBody>
        </p:sp>
        <p:sp>
          <p:nvSpPr>
            <p:cNvPr id="23608" name="ZoneTexte 21"/>
            <p:cNvSpPr txBox="1">
              <a:spLocks noChangeArrowheads="1"/>
            </p:cNvSpPr>
            <p:nvPr/>
          </p:nvSpPr>
          <p:spPr bwMode="auto">
            <a:xfrm>
              <a:off x="1621772" y="1812811"/>
              <a:ext cx="1522413" cy="6774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675" b="1" dirty="0">
                  <a:solidFill>
                    <a:srgbClr val="FF0000"/>
                  </a:solidFill>
                  <a:cs typeface="Arial" panose="020B0604020202020204" pitchFamily="34" charset="0"/>
                </a:rPr>
                <a:t>MDPH (PAG) </a:t>
              </a:r>
              <a:r>
                <a:rPr lang="fr-FR" altLang="fr-FR" sz="675" dirty="0">
                  <a:solidFill>
                    <a:srgbClr val="FF0000"/>
                  </a:solidFill>
                  <a:cs typeface="Arial" panose="020B0604020202020204" pitchFamily="34" charset="0"/>
                </a:rPr>
                <a:t>personnes handicapées sans solution ou situation inadaptée</a:t>
              </a:r>
            </a:p>
          </p:txBody>
        </p:sp>
        <p:sp>
          <p:nvSpPr>
            <p:cNvPr id="23609" name="ZoneTexte 23"/>
            <p:cNvSpPr txBox="1">
              <a:spLocks noChangeArrowheads="1"/>
            </p:cNvSpPr>
            <p:nvPr/>
          </p:nvSpPr>
          <p:spPr bwMode="auto">
            <a:xfrm>
              <a:off x="1235703" y="2441590"/>
              <a:ext cx="1373188" cy="6774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675" b="1" dirty="0">
                  <a:solidFill>
                    <a:srgbClr val="FF0000"/>
                  </a:solidFill>
                  <a:cs typeface="Arial" panose="020B0604020202020204" pitchFamily="34" charset="0"/>
                </a:rPr>
                <a:t>CTA/PAERPA</a:t>
              </a:r>
              <a:r>
                <a:rPr lang="fr-FR" altLang="fr-FR" sz="675" dirty="0">
                  <a:solidFill>
                    <a:srgbClr val="FF0000"/>
                  </a:solidFill>
                  <a:cs typeface="Arial" panose="020B0604020202020204" pitchFamily="34" charset="0"/>
                </a:rPr>
                <a:t> personnes âgées en risque de perte d’autonomie</a:t>
              </a:r>
            </a:p>
          </p:txBody>
        </p:sp>
        <p:sp>
          <p:nvSpPr>
            <p:cNvPr id="23610" name="ZoneTexte 24"/>
            <p:cNvSpPr txBox="1">
              <a:spLocks noChangeArrowheads="1"/>
            </p:cNvSpPr>
            <p:nvPr/>
          </p:nvSpPr>
          <p:spPr bwMode="auto">
            <a:xfrm>
              <a:off x="839552" y="3206923"/>
              <a:ext cx="1131886" cy="6774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675" b="1" dirty="0">
                  <a:solidFill>
                    <a:srgbClr val="FF0000"/>
                  </a:solidFill>
                  <a:cs typeface="Arial" panose="020B0604020202020204" pitchFamily="34" charset="0"/>
                </a:rPr>
                <a:t>CLIC toutes</a:t>
              </a:r>
              <a:r>
                <a:rPr lang="fr-FR" altLang="fr-FR" sz="675" dirty="0">
                  <a:solidFill>
                    <a:srgbClr val="FF0000"/>
                  </a:solidFill>
                  <a:cs typeface="Arial" panose="020B0604020202020204" pitchFamily="34" charset="0"/>
                </a:rPr>
                <a:t> personnes âgées et personnes handicapées </a:t>
              </a:r>
            </a:p>
          </p:txBody>
        </p:sp>
        <p:sp>
          <p:nvSpPr>
            <p:cNvPr id="23611" name="ZoneTexte 25"/>
            <p:cNvSpPr txBox="1">
              <a:spLocks noChangeArrowheads="1"/>
            </p:cNvSpPr>
            <p:nvPr/>
          </p:nvSpPr>
          <p:spPr bwMode="auto">
            <a:xfrm>
              <a:off x="-512057" y="1674048"/>
              <a:ext cx="1203324" cy="53885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675" b="1" dirty="0">
                  <a:solidFill>
                    <a:srgbClr val="FF0000"/>
                  </a:solidFill>
                  <a:cs typeface="Arial" panose="020B0604020202020204" pitchFamily="34" charset="0"/>
                </a:rPr>
                <a:t>PTA</a:t>
              </a:r>
              <a:r>
                <a:rPr lang="fr-FR" altLang="fr-FR" sz="675" dirty="0">
                  <a:solidFill>
                    <a:srgbClr val="FF0000"/>
                  </a:solidFill>
                  <a:cs typeface="Arial" panose="020B0604020202020204" pitchFamily="34" charset="0"/>
                </a:rPr>
                <a:t> tout âge situations  complexes</a:t>
              </a:r>
            </a:p>
          </p:txBody>
        </p:sp>
        <p:sp>
          <p:nvSpPr>
            <p:cNvPr id="31" name="Flèche droite 30"/>
            <p:cNvSpPr/>
            <p:nvPr/>
          </p:nvSpPr>
          <p:spPr>
            <a:xfrm rot="2161786">
              <a:off x="3423313" y="1602510"/>
              <a:ext cx="330196" cy="144530"/>
            </a:xfrm>
            <a:prstGeom prst="rightArrow">
              <a:avLst>
                <a:gd name="adj1" fmla="val 50000"/>
                <a:gd name="adj2" fmla="val 460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350" dirty="0">
                <a:solidFill>
                  <a:srgbClr val="FFFFFF"/>
                </a:solidFill>
              </a:endParaRPr>
            </a:p>
          </p:txBody>
        </p:sp>
      </p:grpSp>
      <p:grpSp>
        <p:nvGrpSpPr>
          <p:cNvPr id="23592" name="4 Grupo"/>
          <p:cNvGrpSpPr>
            <a:grpSpLocks/>
          </p:cNvGrpSpPr>
          <p:nvPr/>
        </p:nvGrpSpPr>
        <p:grpSpPr bwMode="auto">
          <a:xfrm>
            <a:off x="3059906" y="2726532"/>
            <a:ext cx="2768204" cy="1675210"/>
            <a:chOff x="2255624" y="2191545"/>
            <a:chExt cx="3998875" cy="3504692"/>
          </a:xfrm>
        </p:grpSpPr>
        <p:sp>
          <p:nvSpPr>
            <p:cNvPr id="23604" name="Freeform 6"/>
            <p:cNvSpPr>
              <a:spLocks/>
            </p:cNvSpPr>
            <p:nvPr/>
          </p:nvSpPr>
          <p:spPr bwMode="auto">
            <a:xfrm>
              <a:off x="3631938" y="2191545"/>
              <a:ext cx="1353989" cy="1079499"/>
            </a:xfrm>
            <a:custGeom>
              <a:avLst/>
              <a:gdLst>
                <a:gd name="T0" fmla="*/ 2147483647 w 909"/>
                <a:gd name="T1" fmla="*/ 2147483647 h 810"/>
                <a:gd name="T2" fmla="*/ 0 w 909"/>
                <a:gd name="T3" fmla="*/ 2147483647 h 810"/>
                <a:gd name="T4" fmla="*/ 2147483647 w 909"/>
                <a:gd name="T5" fmla="*/ 0 h 810"/>
                <a:gd name="T6" fmla="*/ 2147483647 w 909"/>
                <a:gd name="T7" fmla="*/ 2147483647 h 810"/>
                <a:gd name="T8" fmla="*/ 0 60000 65536"/>
                <a:gd name="T9" fmla="*/ 0 60000 65536"/>
                <a:gd name="T10" fmla="*/ 0 60000 65536"/>
                <a:gd name="T11" fmla="*/ 0 60000 65536"/>
                <a:gd name="T12" fmla="*/ 0 w 909"/>
                <a:gd name="T13" fmla="*/ 0 h 810"/>
                <a:gd name="T14" fmla="*/ 909 w 909"/>
                <a:gd name="T15" fmla="*/ 810 h 810"/>
              </a:gdLst>
              <a:ahLst/>
              <a:cxnLst>
                <a:cxn ang="T8">
                  <a:pos x="T0" y="T1"/>
                </a:cxn>
                <a:cxn ang="T9">
                  <a:pos x="T2" y="T3"/>
                </a:cxn>
                <a:cxn ang="T10">
                  <a:pos x="T4" y="T5"/>
                </a:cxn>
                <a:cxn ang="T11">
                  <a:pos x="T6" y="T7"/>
                </a:cxn>
              </a:cxnLst>
              <a:rect l="T12" t="T13" r="T14" b="T15"/>
              <a:pathLst>
                <a:path w="909" h="810">
                  <a:moveTo>
                    <a:pt x="908" y="809"/>
                  </a:moveTo>
                  <a:lnTo>
                    <a:pt x="0" y="809"/>
                  </a:lnTo>
                  <a:lnTo>
                    <a:pt x="454" y="0"/>
                  </a:lnTo>
                  <a:lnTo>
                    <a:pt x="908" y="809"/>
                  </a:lnTo>
                </a:path>
              </a:pathLst>
            </a:custGeom>
            <a:solidFill>
              <a:srgbClr val="969696"/>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nchor="b"/>
            <a:lstStyle>
              <a:lvl1pPr>
                <a:spcBef>
                  <a:spcPct val="20000"/>
                </a:spcBef>
                <a:buClr>
                  <a:srgbClr val="FF0000"/>
                </a:buClr>
                <a:buFont typeface="Wingdings" panose="05000000000000000000" pitchFamily="2" charset="2"/>
                <a:buChar char="§"/>
                <a:defRPr sz="1600">
                  <a:solidFill>
                    <a:schemeClr val="tx1"/>
                  </a:solidFill>
                  <a:latin typeface="Arial" panose="020B0604020202020204" pitchFamily="34" charset="0"/>
                </a:defRPr>
              </a:lvl1pPr>
              <a:lvl2pPr marL="742950" indent="-285750">
                <a:spcBef>
                  <a:spcPct val="20000"/>
                </a:spcBef>
                <a:buSzPct val="15000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ts val="1125"/>
                </a:lnSpc>
                <a:spcBef>
                  <a:spcPct val="0"/>
                </a:spcBef>
                <a:buClrTx/>
                <a:buNone/>
              </a:pPr>
              <a:r>
                <a:rPr lang="fr-FR" altLang="fr-FR" sz="900" b="1" dirty="0">
                  <a:solidFill>
                    <a:srgbClr val="333399"/>
                  </a:solidFill>
                  <a:latin typeface="Bookman Old Style" panose="02050604050505020204" pitchFamily="18" charset="0"/>
                </a:rPr>
                <a:t>Gestion </a:t>
              </a:r>
            </a:p>
            <a:p>
              <a:pPr algn="ctr">
                <a:lnSpc>
                  <a:spcPts val="1125"/>
                </a:lnSpc>
                <a:spcBef>
                  <a:spcPct val="0"/>
                </a:spcBef>
                <a:buClrTx/>
                <a:buNone/>
              </a:pPr>
              <a:r>
                <a:rPr lang="fr-FR" altLang="fr-FR" sz="900" b="1" dirty="0">
                  <a:solidFill>
                    <a:srgbClr val="333399"/>
                  </a:solidFill>
                  <a:latin typeface="Bookman Old Style" panose="02050604050505020204" pitchFamily="18" charset="0"/>
                </a:rPr>
                <a:t>de cas</a:t>
              </a:r>
            </a:p>
          </p:txBody>
        </p:sp>
        <p:sp>
          <p:nvSpPr>
            <p:cNvPr id="23605" name="Freeform 8"/>
            <p:cNvSpPr>
              <a:spLocks/>
            </p:cNvSpPr>
            <p:nvPr/>
          </p:nvSpPr>
          <p:spPr bwMode="auto">
            <a:xfrm>
              <a:off x="2255624" y="4616738"/>
              <a:ext cx="3998875" cy="1079499"/>
            </a:xfrm>
            <a:custGeom>
              <a:avLst/>
              <a:gdLst>
                <a:gd name="T0" fmla="*/ 2147483647 w 3013"/>
                <a:gd name="T1" fmla="*/ 2147483647 h 800"/>
                <a:gd name="T2" fmla="*/ 0 w 3013"/>
                <a:gd name="T3" fmla="*/ 2147483647 h 800"/>
                <a:gd name="T4" fmla="*/ 2147483647 w 3013"/>
                <a:gd name="T5" fmla="*/ 0 h 800"/>
                <a:gd name="T6" fmla="*/ 2147483647 w 3013"/>
                <a:gd name="T7" fmla="*/ 0 h 800"/>
                <a:gd name="T8" fmla="*/ 2147483647 w 3013"/>
                <a:gd name="T9" fmla="*/ 2147483647 h 800"/>
                <a:gd name="T10" fmla="*/ 0 60000 65536"/>
                <a:gd name="T11" fmla="*/ 0 60000 65536"/>
                <a:gd name="T12" fmla="*/ 0 60000 65536"/>
                <a:gd name="T13" fmla="*/ 0 60000 65536"/>
                <a:gd name="T14" fmla="*/ 0 60000 65536"/>
                <a:gd name="T15" fmla="*/ 0 w 3013"/>
                <a:gd name="T16" fmla="*/ 0 h 800"/>
                <a:gd name="T17" fmla="*/ 3013 w 3013"/>
                <a:gd name="T18" fmla="*/ 800 h 800"/>
              </a:gdLst>
              <a:ahLst/>
              <a:cxnLst>
                <a:cxn ang="T10">
                  <a:pos x="T0" y="T1"/>
                </a:cxn>
                <a:cxn ang="T11">
                  <a:pos x="T2" y="T3"/>
                </a:cxn>
                <a:cxn ang="T12">
                  <a:pos x="T4" y="T5"/>
                </a:cxn>
                <a:cxn ang="T13">
                  <a:pos x="T6" y="T7"/>
                </a:cxn>
                <a:cxn ang="T14">
                  <a:pos x="T8" y="T9"/>
                </a:cxn>
              </a:cxnLst>
              <a:rect l="T15" t="T16" r="T17" b="T18"/>
              <a:pathLst>
                <a:path w="3013" h="800">
                  <a:moveTo>
                    <a:pt x="3012" y="799"/>
                  </a:moveTo>
                  <a:lnTo>
                    <a:pt x="0" y="799"/>
                  </a:lnTo>
                  <a:lnTo>
                    <a:pt x="456" y="0"/>
                  </a:lnTo>
                  <a:lnTo>
                    <a:pt x="2564" y="0"/>
                  </a:lnTo>
                  <a:lnTo>
                    <a:pt x="3012" y="799"/>
                  </a:lnTo>
                </a:path>
              </a:pathLst>
            </a:custGeom>
            <a:solidFill>
              <a:srgbClr val="DDDDDD"/>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lIns="324000" rIns="324000" anchor="ctr"/>
            <a:lstStyle>
              <a:lvl1pPr>
                <a:spcBef>
                  <a:spcPct val="20000"/>
                </a:spcBef>
                <a:buClr>
                  <a:srgbClr val="FF0000"/>
                </a:buClr>
                <a:buFont typeface="Wingdings" panose="05000000000000000000" pitchFamily="2" charset="2"/>
                <a:buChar char="§"/>
                <a:defRPr sz="1600">
                  <a:solidFill>
                    <a:schemeClr val="tx1"/>
                  </a:solidFill>
                  <a:latin typeface="Arial" panose="020B0604020202020204" pitchFamily="34" charset="0"/>
                </a:defRPr>
              </a:lvl1pPr>
              <a:lvl2pPr marL="742950" indent="-285750">
                <a:spcBef>
                  <a:spcPct val="20000"/>
                </a:spcBef>
                <a:buSzPct val="15000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fr-FR" altLang="fr-FR" sz="900" b="1" dirty="0">
                  <a:solidFill>
                    <a:srgbClr val="333399"/>
                  </a:solidFill>
                  <a:latin typeface="Bookman Old Style" panose="02050604050505020204" pitchFamily="18" charset="0"/>
                </a:rPr>
                <a:t>Soins primaires ou aides </a:t>
              </a:r>
            </a:p>
          </p:txBody>
        </p:sp>
        <p:sp>
          <p:nvSpPr>
            <p:cNvPr id="23606" name="Freeform 9"/>
            <p:cNvSpPr>
              <a:spLocks/>
            </p:cNvSpPr>
            <p:nvPr/>
          </p:nvSpPr>
          <p:spPr bwMode="auto">
            <a:xfrm>
              <a:off x="2925201" y="3433118"/>
              <a:ext cx="2808312" cy="1079499"/>
            </a:xfrm>
            <a:custGeom>
              <a:avLst/>
              <a:gdLst>
                <a:gd name="T0" fmla="*/ 2147483647 w 1960"/>
                <a:gd name="T1" fmla="*/ 2147483647 h 814"/>
                <a:gd name="T2" fmla="*/ 0 w 1960"/>
                <a:gd name="T3" fmla="*/ 2147483647 h 814"/>
                <a:gd name="T4" fmla="*/ 2147483647 w 1960"/>
                <a:gd name="T5" fmla="*/ 0 h 814"/>
                <a:gd name="T6" fmla="*/ 2147483647 w 1960"/>
                <a:gd name="T7" fmla="*/ 0 h 814"/>
                <a:gd name="T8" fmla="*/ 2147483647 w 1960"/>
                <a:gd name="T9" fmla="*/ 2147483647 h 814"/>
                <a:gd name="T10" fmla="*/ 0 60000 65536"/>
                <a:gd name="T11" fmla="*/ 0 60000 65536"/>
                <a:gd name="T12" fmla="*/ 0 60000 65536"/>
                <a:gd name="T13" fmla="*/ 0 60000 65536"/>
                <a:gd name="T14" fmla="*/ 0 60000 65536"/>
                <a:gd name="T15" fmla="*/ 0 w 1960"/>
                <a:gd name="T16" fmla="*/ 0 h 814"/>
                <a:gd name="T17" fmla="*/ 1960 w 1960"/>
                <a:gd name="T18" fmla="*/ 814 h 814"/>
              </a:gdLst>
              <a:ahLst/>
              <a:cxnLst>
                <a:cxn ang="T10">
                  <a:pos x="T0" y="T1"/>
                </a:cxn>
                <a:cxn ang="T11">
                  <a:pos x="T2" y="T3"/>
                </a:cxn>
                <a:cxn ang="T12">
                  <a:pos x="T4" y="T5"/>
                </a:cxn>
                <a:cxn ang="T13">
                  <a:pos x="T6" y="T7"/>
                </a:cxn>
                <a:cxn ang="T14">
                  <a:pos x="T8" y="T9"/>
                </a:cxn>
              </a:cxnLst>
              <a:rect l="T15" t="T16" r="T17" b="T18"/>
              <a:pathLst>
                <a:path w="1960" h="814">
                  <a:moveTo>
                    <a:pt x="1959" y="813"/>
                  </a:moveTo>
                  <a:lnTo>
                    <a:pt x="0" y="813"/>
                  </a:lnTo>
                  <a:lnTo>
                    <a:pt x="454" y="0"/>
                  </a:lnTo>
                  <a:lnTo>
                    <a:pt x="1503" y="0"/>
                  </a:lnTo>
                  <a:lnTo>
                    <a:pt x="1959" y="813"/>
                  </a:lnTo>
                </a:path>
              </a:pathLst>
            </a:custGeom>
            <a:solidFill>
              <a:srgbClr val="C0C0C0"/>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lIns="270000" rIns="270000" anchor="ctr"/>
            <a:lstStyle>
              <a:lvl1pPr>
                <a:spcBef>
                  <a:spcPct val="20000"/>
                </a:spcBef>
                <a:buClr>
                  <a:srgbClr val="FF0000"/>
                </a:buClr>
                <a:buFont typeface="Wingdings" panose="05000000000000000000" pitchFamily="2" charset="2"/>
                <a:buChar char="§"/>
                <a:defRPr sz="1600">
                  <a:solidFill>
                    <a:schemeClr val="tx1"/>
                  </a:solidFill>
                  <a:latin typeface="Arial" panose="020B0604020202020204" pitchFamily="34" charset="0"/>
                </a:defRPr>
              </a:lvl1pPr>
              <a:lvl2pPr marL="742950" indent="-285750">
                <a:spcBef>
                  <a:spcPct val="20000"/>
                </a:spcBef>
                <a:buSzPct val="15000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endParaRPr lang="fr-FR" altLang="fr-FR" sz="1200" b="1" dirty="0">
                <a:solidFill>
                  <a:srgbClr val="333399"/>
                </a:solidFill>
                <a:latin typeface="Bookman Old Style" panose="02050604050505020204" pitchFamily="18" charset="0"/>
              </a:endParaRPr>
            </a:p>
            <a:p>
              <a:pPr algn="ctr" eaLnBrk="1" hangingPunct="1">
                <a:spcBef>
                  <a:spcPct val="50000"/>
                </a:spcBef>
                <a:buClrTx/>
                <a:buFontTx/>
                <a:buNone/>
              </a:pPr>
              <a:r>
                <a:rPr lang="fr-FR" altLang="fr-FR" sz="900" b="1" dirty="0">
                  <a:solidFill>
                    <a:srgbClr val="333399"/>
                  </a:solidFill>
                  <a:latin typeface="Bookman Old Style" panose="02050604050505020204" pitchFamily="18" charset="0"/>
                </a:rPr>
                <a:t>Soins et services renforcés</a:t>
              </a:r>
            </a:p>
            <a:p>
              <a:pPr algn="ctr" eaLnBrk="1" hangingPunct="1">
                <a:spcBef>
                  <a:spcPct val="50000"/>
                </a:spcBef>
                <a:buClrTx/>
                <a:buFontTx/>
                <a:buNone/>
              </a:pPr>
              <a:endParaRPr lang="fr-FR" altLang="fr-FR" sz="1200" b="1" dirty="0">
                <a:solidFill>
                  <a:srgbClr val="333399"/>
                </a:solidFill>
                <a:latin typeface="Bookman Old Style" panose="02050604050505020204" pitchFamily="18" charset="0"/>
              </a:endParaRPr>
            </a:p>
          </p:txBody>
        </p:sp>
      </p:grpSp>
      <p:sp>
        <p:nvSpPr>
          <p:cNvPr id="23593" name="10 CuadroTexto"/>
          <p:cNvSpPr txBox="1">
            <a:spLocks noChangeArrowheads="1"/>
          </p:cNvSpPr>
          <p:nvPr/>
        </p:nvSpPr>
        <p:spPr bwMode="auto">
          <a:xfrm>
            <a:off x="5004198" y="2742010"/>
            <a:ext cx="326469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Wingdings" panose="05000000000000000000" pitchFamily="2" charset="2"/>
              <a:buChar char="§"/>
              <a:defRPr sz="1600">
                <a:solidFill>
                  <a:schemeClr val="tx1"/>
                </a:solidFill>
                <a:latin typeface="Arial" panose="020B0604020202020204" pitchFamily="34" charset="0"/>
              </a:defRPr>
            </a:lvl1pPr>
            <a:lvl2pPr marL="742950" indent="-285750">
              <a:spcBef>
                <a:spcPct val="20000"/>
              </a:spcBef>
              <a:buSzPct val="15000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fr-FR" altLang="fr-FR" sz="750" b="1" dirty="0">
                <a:solidFill>
                  <a:srgbClr val="333399"/>
                </a:solidFill>
                <a:latin typeface="Bookman Old Style" panose="02050604050505020204" pitchFamily="18" charset="0"/>
              </a:rPr>
              <a:t>Niveau 3 : 5% de la population cible</a:t>
            </a:r>
          </a:p>
          <a:p>
            <a:pPr eaLnBrk="1" hangingPunct="1">
              <a:spcBef>
                <a:spcPct val="0"/>
              </a:spcBef>
              <a:buClrTx/>
              <a:buFontTx/>
              <a:buNone/>
            </a:pPr>
            <a:r>
              <a:rPr lang="fr-FR" altLang="fr-FR" sz="750" dirty="0">
                <a:solidFill>
                  <a:srgbClr val="333399"/>
                </a:solidFill>
                <a:latin typeface="Bookman Old Style" panose="02050604050505020204" pitchFamily="18" charset="0"/>
              </a:rPr>
              <a:t>Personnes avec situations à haut niveau de complexité avec besoins intensif de soins et aides </a:t>
            </a:r>
          </a:p>
        </p:txBody>
      </p:sp>
      <p:sp>
        <p:nvSpPr>
          <p:cNvPr id="23594" name="9 CuadroTexto"/>
          <p:cNvSpPr txBox="1">
            <a:spLocks noChangeArrowheads="1"/>
          </p:cNvSpPr>
          <p:nvPr/>
        </p:nvSpPr>
        <p:spPr bwMode="auto">
          <a:xfrm>
            <a:off x="5404247" y="3292079"/>
            <a:ext cx="288964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Wingdings" panose="05000000000000000000" pitchFamily="2" charset="2"/>
              <a:buChar char="§"/>
              <a:defRPr sz="1600">
                <a:solidFill>
                  <a:schemeClr val="tx1"/>
                </a:solidFill>
                <a:latin typeface="Arial" panose="020B0604020202020204" pitchFamily="34" charset="0"/>
              </a:defRPr>
            </a:lvl1pPr>
            <a:lvl2pPr marL="742950" indent="-285750">
              <a:spcBef>
                <a:spcPct val="20000"/>
              </a:spcBef>
              <a:buSzPct val="15000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fr-FR" altLang="fr-FR" sz="750" b="1" dirty="0">
                <a:solidFill>
                  <a:srgbClr val="333399"/>
                </a:solidFill>
                <a:latin typeface="Bookman Old Style" panose="02050604050505020204" pitchFamily="18" charset="0"/>
              </a:rPr>
              <a:t>Niveau 2 : 15-20% de la population cible.</a:t>
            </a:r>
          </a:p>
          <a:p>
            <a:pPr eaLnBrk="1" hangingPunct="1">
              <a:spcBef>
                <a:spcPct val="0"/>
              </a:spcBef>
              <a:buClrTx/>
              <a:buFontTx/>
              <a:buNone/>
            </a:pPr>
            <a:r>
              <a:rPr lang="fr-FR" altLang="fr-FR" sz="750" dirty="0">
                <a:solidFill>
                  <a:srgbClr val="333399"/>
                </a:solidFill>
                <a:latin typeface="Bookman Old Style" panose="02050604050505020204" pitchFamily="18" charset="0"/>
              </a:rPr>
              <a:t>Personnes avec un besoin de soins et d’aides </a:t>
            </a:r>
          </a:p>
          <a:p>
            <a:pPr eaLnBrk="1" hangingPunct="1">
              <a:spcBef>
                <a:spcPct val="0"/>
              </a:spcBef>
              <a:buClrTx/>
              <a:buFontTx/>
              <a:buNone/>
            </a:pPr>
            <a:r>
              <a:rPr lang="fr-FR" altLang="fr-FR" sz="750" dirty="0">
                <a:solidFill>
                  <a:srgbClr val="333399"/>
                </a:solidFill>
                <a:latin typeface="Bookman Old Style" panose="02050604050505020204" pitchFamily="18" charset="0"/>
              </a:rPr>
              <a:t>Avec coordination des interventions</a:t>
            </a:r>
          </a:p>
        </p:txBody>
      </p:sp>
      <p:sp>
        <p:nvSpPr>
          <p:cNvPr id="23595" name="8 CuadroTexto"/>
          <p:cNvSpPr txBox="1">
            <a:spLocks noChangeArrowheads="1"/>
          </p:cNvSpPr>
          <p:nvPr/>
        </p:nvSpPr>
        <p:spPr bwMode="auto">
          <a:xfrm>
            <a:off x="5813822" y="3882629"/>
            <a:ext cx="23764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Wingdings" panose="05000000000000000000" pitchFamily="2" charset="2"/>
              <a:buChar char="§"/>
              <a:defRPr sz="1600">
                <a:solidFill>
                  <a:schemeClr val="tx1"/>
                </a:solidFill>
                <a:latin typeface="Arial" panose="020B0604020202020204" pitchFamily="34" charset="0"/>
              </a:defRPr>
            </a:lvl1pPr>
            <a:lvl2pPr marL="742950" indent="-285750">
              <a:spcBef>
                <a:spcPct val="20000"/>
              </a:spcBef>
              <a:buSzPct val="150000"/>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fr-FR" altLang="fr-FR" sz="750" b="1" dirty="0">
                <a:solidFill>
                  <a:srgbClr val="333399"/>
                </a:solidFill>
                <a:latin typeface="Bookman Old Style" panose="02050604050505020204" pitchFamily="18" charset="0"/>
              </a:rPr>
              <a:t>Niveau 1 : 70-80% de la population cible. </a:t>
            </a:r>
          </a:p>
          <a:p>
            <a:pPr eaLnBrk="1" hangingPunct="1">
              <a:spcBef>
                <a:spcPct val="0"/>
              </a:spcBef>
              <a:buClrTx/>
              <a:buFontTx/>
              <a:buNone/>
            </a:pPr>
            <a:r>
              <a:rPr lang="fr-FR" altLang="fr-FR" sz="750" dirty="0">
                <a:solidFill>
                  <a:srgbClr val="333399"/>
                </a:solidFill>
                <a:latin typeface="Bookman Old Style" panose="02050604050505020204" pitchFamily="18" charset="0"/>
              </a:rPr>
              <a:t>Personnes prises en charge en ambulatoire, proactives dans leurs traitements ou </a:t>
            </a:r>
          </a:p>
          <a:p>
            <a:pPr eaLnBrk="1" hangingPunct="1">
              <a:spcBef>
                <a:spcPct val="0"/>
              </a:spcBef>
              <a:buClrTx/>
              <a:buFontTx/>
              <a:buNone/>
            </a:pPr>
            <a:r>
              <a:rPr lang="fr-FR" altLang="fr-FR" sz="750" dirty="0">
                <a:solidFill>
                  <a:srgbClr val="333399"/>
                </a:solidFill>
                <a:latin typeface="Bookman Old Style" panose="02050604050505020204" pitchFamily="18" charset="0"/>
              </a:rPr>
              <a:t>demandes d’aides</a:t>
            </a:r>
          </a:p>
        </p:txBody>
      </p:sp>
      <p:sp>
        <p:nvSpPr>
          <p:cNvPr id="40" name="Flèche droite 39"/>
          <p:cNvSpPr/>
          <p:nvPr/>
        </p:nvSpPr>
        <p:spPr>
          <a:xfrm rot="1733064">
            <a:off x="3613549" y="3396853"/>
            <a:ext cx="210740" cy="109538"/>
          </a:xfrm>
          <a:prstGeom prst="rightArrow">
            <a:avLst>
              <a:gd name="adj1" fmla="val 50000"/>
              <a:gd name="adj2" fmla="val 460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350" dirty="0">
              <a:solidFill>
                <a:srgbClr val="FFFFFF"/>
              </a:solidFill>
            </a:endParaRPr>
          </a:p>
        </p:txBody>
      </p:sp>
      <p:sp>
        <p:nvSpPr>
          <p:cNvPr id="42" name="Flèche droite 41"/>
          <p:cNvSpPr/>
          <p:nvPr/>
        </p:nvSpPr>
        <p:spPr>
          <a:xfrm>
            <a:off x="3989786" y="2901553"/>
            <a:ext cx="210740" cy="109538"/>
          </a:xfrm>
          <a:prstGeom prst="rightArrow">
            <a:avLst>
              <a:gd name="adj1" fmla="val 50000"/>
              <a:gd name="adj2" fmla="val 460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350" dirty="0">
              <a:solidFill>
                <a:srgbClr val="FFFFFF"/>
              </a:solidFill>
            </a:endParaRPr>
          </a:p>
        </p:txBody>
      </p:sp>
      <p:sp>
        <p:nvSpPr>
          <p:cNvPr id="2" name="Accolade ouvrante 1"/>
          <p:cNvSpPr/>
          <p:nvPr/>
        </p:nvSpPr>
        <p:spPr>
          <a:xfrm rot="1553658">
            <a:off x="2265761" y="2295526"/>
            <a:ext cx="205978" cy="125491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350" dirty="0">
              <a:solidFill>
                <a:srgbClr val="333399"/>
              </a:solidFill>
            </a:endParaRPr>
          </a:p>
        </p:txBody>
      </p:sp>
      <p:sp>
        <p:nvSpPr>
          <p:cNvPr id="44" name="Flèche droite 43"/>
          <p:cNvSpPr/>
          <p:nvPr/>
        </p:nvSpPr>
        <p:spPr>
          <a:xfrm rot="1733064">
            <a:off x="3142061" y="3927872"/>
            <a:ext cx="210740" cy="109538"/>
          </a:xfrm>
          <a:prstGeom prst="rightArrow">
            <a:avLst>
              <a:gd name="adj1" fmla="val 50000"/>
              <a:gd name="adj2" fmla="val 460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350" dirty="0">
              <a:solidFill>
                <a:srgbClr val="FFFFFF"/>
              </a:solidFill>
            </a:endParaRPr>
          </a:p>
        </p:txBody>
      </p:sp>
      <p:sp>
        <p:nvSpPr>
          <p:cNvPr id="45" name="Flèche droite 44"/>
          <p:cNvSpPr/>
          <p:nvPr/>
        </p:nvSpPr>
        <p:spPr>
          <a:xfrm rot="19508836">
            <a:off x="3143250" y="3781425"/>
            <a:ext cx="210741" cy="109538"/>
          </a:xfrm>
          <a:prstGeom prst="rightArrow">
            <a:avLst>
              <a:gd name="adj1" fmla="val 50000"/>
              <a:gd name="adj2" fmla="val 460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350" dirty="0">
              <a:solidFill>
                <a:srgbClr val="FFFFFF"/>
              </a:solidFill>
            </a:endParaRPr>
          </a:p>
        </p:txBody>
      </p:sp>
      <p:sp>
        <p:nvSpPr>
          <p:cNvPr id="28" name="Flèche droite 27"/>
          <p:cNvSpPr/>
          <p:nvPr/>
        </p:nvSpPr>
        <p:spPr>
          <a:xfrm rot="19508836">
            <a:off x="3613549" y="3225404"/>
            <a:ext cx="210740" cy="133350"/>
          </a:xfrm>
          <a:prstGeom prst="rightArrow">
            <a:avLst>
              <a:gd name="adj1" fmla="val 50000"/>
              <a:gd name="adj2" fmla="val 460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350" dirty="0">
              <a:solidFill>
                <a:srgbClr val="FFFFFF"/>
              </a:solidFill>
            </a:endParaRPr>
          </a:p>
        </p:txBody>
      </p:sp>
      <p:sp>
        <p:nvSpPr>
          <p:cNvPr id="27" name="Flèche droite 26"/>
          <p:cNvSpPr/>
          <p:nvPr/>
        </p:nvSpPr>
        <p:spPr>
          <a:xfrm rot="3591216">
            <a:off x="3870127" y="3129558"/>
            <a:ext cx="210741" cy="133350"/>
          </a:xfrm>
          <a:prstGeom prst="rightArrow">
            <a:avLst>
              <a:gd name="adj1" fmla="val 50000"/>
              <a:gd name="adj2" fmla="val 4602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350" dirty="0">
              <a:solidFill>
                <a:srgbClr val="002060"/>
              </a:solidFill>
            </a:endParaRPr>
          </a:p>
        </p:txBody>
      </p:sp>
      <p:sp>
        <p:nvSpPr>
          <p:cNvPr id="3" name="Rectangle 2"/>
          <p:cNvSpPr/>
          <p:nvPr/>
        </p:nvSpPr>
        <p:spPr>
          <a:xfrm>
            <a:off x="1871663" y="857250"/>
            <a:ext cx="5945858" cy="323165"/>
          </a:xfrm>
          <a:prstGeom prst="rect">
            <a:avLst/>
          </a:prstGeom>
        </p:spPr>
        <p:txBody>
          <a:bodyPr wrap="none">
            <a:spAutoFit/>
          </a:bodyPr>
          <a:lstStyle/>
          <a:p>
            <a:pPr eaLnBrk="1" hangingPunct="1">
              <a:defRPr/>
            </a:pPr>
            <a:r>
              <a:rPr lang="fr-FR" sz="1500" b="1" dirty="0">
                <a:solidFill>
                  <a:srgbClr val="FF33CC"/>
                </a:solidFill>
                <a:latin typeface="Arial"/>
                <a:ea typeface="+mj-ea"/>
                <a:cs typeface="+mj-cs"/>
              </a:rPr>
              <a:t>Mise à plat des dispositifs d’appui à la coordination territoriale </a:t>
            </a:r>
          </a:p>
        </p:txBody>
      </p:sp>
    </p:spTree>
    <p:extLst>
      <p:ext uri="{BB962C8B-B14F-4D97-AF65-F5344CB8AC3E}">
        <p14:creationId xmlns:p14="http://schemas.microsoft.com/office/powerpoint/2010/main" val="3028969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sz="2800" dirty="0">
                <a:solidFill>
                  <a:schemeClr val="accent1">
                    <a:lumMod val="60000"/>
                    <a:lumOff val="40000"/>
                  </a:schemeClr>
                </a:solidFill>
              </a:rPr>
              <a:t>Deux </a:t>
            </a:r>
            <a:r>
              <a:rPr lang="fr-FR" sz="2800" dirty="0" smtClean="0">
                <a:solidFill>
                  <a:schemeClr val="accent1">
                    <a:lumMod val="60000"/>
                    <a:lumOff val="40000"/>
                  </a:schemeClr>
                </a:solidFill>
              </a:rPr>
              <a:t>champs </a:t>
            </a:r>
            <a:r>
              <a:rPr lang="fr-FR" sz="2800" dirty="0">
                <a:solidFill>
                  <a:schemeClr val="accent1">
                    <a:lumMod val="60000"/>
                    <a:lumOff val="40000"/>
                  </a:schemeClr>
                </a:solidFill>
              </a:rPr>
              <a:t>de mission des DAC</a:t>
            </a:r>
            <a:endParaRPr lang="fr-FR" dirty="0">
              <a:solidFill>
                <a:schemeClr val="accent1">
                  <a:lumMod val="60000"/>
                  <a:lumOff val="40000"/>
                </a:schemeClr>
              </a:solidFill>
            </a:endParaRPr>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r>
              <a:rPr lang="fr-FR" sz="1600" b="1" dirty="0" smtClean="0">
                <a:solidFill>
                  <a:schemeClr val="tx2">
                    <a:lumMod val="60000"/>
                    <a:lumOff val="40000"/>
                  </a:schemeClr>
                </a:solidFill>
              </a:rPr>
              <a:t>1) Mission d’accompagnement de la personne en situation complexe  = approche individuelle</a:t>
            </a:r>
          </a:p>
          <a:p>
            <a:pPr marL="0" indent="0">
              <a:buNone/>
            </a:pPr>
            <a:endParaRPr lang="fr-FR" sz="1600" b="1" dirty="0" smtClean="0">
              <a:solidFill>
                <a:schemeClr val="tx2">
                  <a:lumMod val="60000"/>
                  <a:lumOff val="40000"/>
                </a:schemeClr>
              </a:solidFill>
            </a:endParaRPr>
          </a:p>
          <a:p>
            <a:pPr marL="0" indent="0">
              <a:buNone/>
            </a:pPr>
            <a:r>
              <a:rPr lang="fr-FR" sz="1600" b="1" dirty="0" smtClean="0">
                <a:solidFill>
                  <a:schemeClr val="tx2">
                    <a:lumMod val="60000"/>
                    <a:lumOff val="40000"/>
                  </a:schemeClr>
                </a:solidFill>
              </a:rPr>
              <a:t>	- </a:t>
            </a:r>
            <a:r>
              <a:rPr lang="fr-FR" sz="1600" dirty="0" smtClean="0">
                <a:solidFill>
                  <a:schemeClr val="tx2">
                    <a:lumMod val="60000"/>
                    <a:lumOff val="40000"/>
                  </a:schemeClr>
                </a:solidFill>
              </a:rPr>
              <a:t>en subsidiarité des professionnels </a:t>
            </a:r>
          </a:p>
          <a:p>
            <a:pPr marL="0" indent="0">
              <a:buNone/>
            </a:pPr>
            <a:r>
              <a:rPr lang="fr-FR" sz="1600" dirty="0">
                <a:solidFill>
                  <a:schemeClr val="tx2">
                    <a:lumMod val="60000"/>
                    <a:lumOff val="40000"/>
                  </a:schemeClr>
                </a:solidFill>
              </a:rPr>
              <a:t>	</a:t>
            </a:r>
            <a:r>
              <a:rPr lang="fr-FR" sz="1600" dirty="0" smtClean="0">
                <a:solidFill>
                  <a:schemeClr val="tx2">
                    <a:lumMod val="60000"/>
                    <a:lumOff val="40000"/>
                  </a:schemeClr>
                </a:solidFill>
              </a:rPr>
              <a:t>- dans la coordination et non dans l’</a:t>
            </a:r>
            <a:r>
              <a:rPr lang="fr-FR" sz="1600" dirty="0" err="1" smtClean="0">
                <a:solidFill>
                  <a:schemeClr val="tx2">
                    <a:lumMod val="60000"/>
                    <a:lumOff val="40000"/>
                  </a:schemeClr>
                </a:solidFill>
              </a:rPr>
              <a:t>effection</a:t>
            </a:r>
            <a:endParaRPr lang="fr-FR" sz="1600" dirty="0" smtClean="0">
              <a:solidFill>
                <a:schemeClr val="tx2">
                  <a:lumMod val="60000"/>
                  <a:lumOff val="40000"/>
                </a:schemeClr>
              </a:solidFill>
            </a:endParaRPr>
          </a:p>
          <a:p>
            <a:pPr marL="0" indent="0">
              <a:buNone/>
            </a:pPr>
            <a:r>
              <a:rPr lang="fr-FR" dirty="0" smtClean="0">
                <a:solidFill>
                  <a:schemeClr val="tx2">
                    <a:lumMod val="60000"/>
                    <a:lumOff val="40000"/>
                  </a:schemeClr>
                </a:solidFill>
              </a:rPr>
              <a:t>	- expert dans l’organisation des parcours sur le champ 	sanitaire, </a:t>
            </a:r>
            <a:r>
              <a:rPr lang="fr-FR" dirty="0" err="1" smtClean="0">
                <a:solidFill>
                  <a:schemeClr val="tx2">
                    <a:lumMod val="60000"/>
                    <a:lumOff val="40000"/>
                  </a:schemeClr>
                </a:solidFill>
              </a:rPr>
              <a:t>medico-social</a:t>
            </a:r>
            <a:r>
              <a:rPr lang="fr-FR" dirty="0" smtClean="0">
                <a:solidFill>
                  <a:schemeClr val="tx2">
                    <a:lumMod val="60000"/>
                    <a:lumOff val="40000"/>
                  </a:schemeClr>
                </a:solidFill>
              </a:rPr>
              <a:t> et social avec une connaissance fine 	des ressources du territoire</a:t>
            </a:r>
            <a:endParaRPr lang="fr-FR" dirty="0">
              <a:solidFill>
                <a:schemeClr val="tx2">
                  <a:lumMod val="60000"/>
                  <a:lumOff val="40000"/>
                </a:schemeClr>
              </a:solidFill>
            </a:endParaRPr>
          </a:p>
          <a:p>
            <a:endParaRPr lang="fr-FR" dirty="0" smtClean="0">
              <a:solidFill>
                <a:schemeClr val="tx2">
                  <a:lumMod val="60000"/>
                  <a:lumOff val="40000"/>
                </a:schemeClr>
              </a:solidFill>
            </a:endParaRPr>
          </a:p>
          <a:p>
            <a:endParaRPr lang="fr-FR" dirty="0">
              <a:solidFill>
                <a:schemeClr val="tx2">
                  <a:lumMod val="60000"/>
                  <a:lumOff val="40000"/>
                </a:schemeClr>
              </a:solidFill>
            </a:endParaRPr>
          </a:p>
          <a:p>
            <a:pPr marL="0" indent="0">
              <a:buNone/>
            </a:pPr>
            <a:r>
              <a:rPr lang="fr-FR" sz="1600" b="1" dirty="0" smtClean="0">
                <a:solidFill>
                  <a:schemeClr val="tx2">
                    <a:lumMod val="60000"/>
                    <a:lumOff val="40000"/>
                  </a:schemeClr>
                </a:solidFill>
              </a:rPr>
              <a:t>2) Mission d’animation territoriale et d’intégration  = approche populationnelle au service du territoire</a:t>
            </a:r>
          </a:p>
          <a:p>
            <a:pPr marL="0" indent="0">
              <a:buNone/>
            </a:pPr>
            <a:endParaRPr lang="fr-FR" dirty="0"/>
          </a:p>
        </p:txBody>
      </p:sp>
    </p:spTree>
    <p:extLst>
      <p:ext uri="{BB962C8B-B14F-4D97-AF65-F5344CB8AC3E}">
        <p14:creationId xmlns:p14="http://schemas.microsoft.com/office/powerpoint/2010/main" val="46728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sz="2400" dirty="0"/>
              <a:t>Mission d’accompagnement de la personne en situation complexe  = approche individuelle</a:t>
            </a:r>
            <a:r>
              <a:rPr lang="fr-FR" sz="3200" dirty="0"/>
              <a:t/>
            </a:r>
            <a:br>
              <a:rPr lang="fr-FR" sz="3200" dirty="0"/>
            </a:br>
            <a:endParaRPr lang="fr-FR" dirty="0"/>
          </a:p>
        </p:txBody>
      </p:sp>
      <p:sp>
        <p:nvSpPr>
          <p:cNvPr id="3" name="Espace réservé du contenu 2"/>
          <p:cNvSpPr>
            <a:spLocks noGrp="1"/>
          </p:cNvSpPr>
          <p:nvPr>
            <p:ph idx="1"/>
          </p:nvPr>
        </p:nvSpPr>
        <p:spPr/>
        <p:txBody>
          <a:bodyPr/>
          <a:lstStyle/>
          <a:p>
            <a:pPr marL="0" indent="0">
              <a:buNone/>
            </a:pPr>
            <a:r>
              <a:rPr lang="fr-FR" sz="2400" dirty="0" smtClean="0">
                <a:solidFill>
                  <a:schemeClr val="tx2">
                    <a:lumMod val="60000"/>
                    <a:lumOff val="40000"/>
                  </a:schemeClr>
                </a:solidFill>
              </a:rPr>
              <a:t>Deux niveaux d’intervention du DAC</a:t>
            </a:r>
          </a:p>
          <a:p>
            <a:pPr marL="0" indent="0">
              <a:buNone/>
            </a:pPr>
            <a:endParaRPr lang="fr-FR" sz="2400" dirty="0">
              <a:solidFill>
                <a:schemeClr val="tx2">
                  <a:lumMod val="60000"/>
                  <a:lumOff val="40000"/>
                </a:schemeClr>
              </a:solidFill>
            </a:endParaRPr>
          </a:p>
          <a:p>
            <a:pPr>
              <a:buFontTx/>
              <a:buChar char="-"/>
            </a:pPr>
            <a:r>
              <a:rPr lang="fr-FR" sz="1600" b="1" dirty="0">
                <a:solidFill>
                  <a:schemeClr val="tx2">
                    <a:lumMod val="60000"/>
                    <a:lumOff val="40000"/>
                  </a:schemeClr>
                </a:solidFill>
              </a:rPr>
              <a:t>I</a:t>
            </a:r>
            <a:r>
              <a:rPr lang="fr-FR" sz="1600" b="1" dirty="0" smtClean="0">
                <a:solidFill>
                  <a:schemeClr val="tx2">
                    <a:lumMod val="60000"/>
                    <a:lumOff val="40000"/>
                  </a:schemeClr>
                </a:solidFill>
              </a:rPr>
              <a:t>nformation et orientation vers les ressources du territoire </a:t>
            </a:r>
          </a:p>
          <a:p>
            <a:pPr>
              <a:buFontTx/>
              <a:buChar char="-"/>
            </a:pPr>
            <a:endParaRPr lang="fr-FR" sz="1600" b="1" dirty="0">
              <a:solidFill>
                <a:schemeClr val="tx2">
                  <a:lumMod val="60000"/>
                  <a:lumOff val="40000"/>
                </a:schemeClr>
              </a:solidFill>
            </a:endParaRPr>
          </a:p>
          <a:p>
            <a:pPr>
              <a:buFontTx/>
              <a:buChar char="-"/>
            </a:pPr>
            <a:r>
              <a:rPr lang="fr-FR" sz="1600" b="1" dirty="0" smtClean="0">
                <a:solidFill>
                  <a:schemeClr val="tx2">
                    <a:lumMod val="60000"/>
                    <a:lumOff val="40000"/>
                  </a:schemeClr>
                </a:solidFill>
              </a:rPr>
              <a:t>Appui à l’organisation des parcours</a:t>
            </a:r>
          </a:p>
          <a:p>
            <a:pPr>
              <a:buFontTx/>
              <a:buChar char="-"/>
            </a:pPr>
            <a:r>
              <a:rPr lang="fr-FR" sz="1600" b="1" dirty="0" smtClean="0">
                <a:solidFill>
                  <a:schemeClr val="tx2">
                    <a:lumMod val="60000"/>
                    <a:lumOff val="40000"/>
                  </a:schemeClr>
                </a:solidFill>
              </a:rPr>
              <a:t> </a:t>
            </a:r>
          </a:p>
          <a:p>
            <a:pPr>
              <a:buFontTx/>
              <a:buChar char="-"/>
            </a:pPr>
            <a:r>
              <a:rPr lang="fr-FR" sz="1600" dirty="0" smtClean="0">
                <a:solidFill>
                  <a:schemeClr val="tx2">
                    <a:lumMod val="60000"/>
                    <a:lumOff val="40000"/>
                  </a:schemeClr>
                </a:solidFill>
              </a:rPr>
              <a:t>° évaluation multidimensionnelle</a:t>
            </a:r>
          </a:p>
          <a:p>
            <a:pPr>
              <a:buFontTx/>
              <a:buChar char="-"/>
            </a:pPr>
            <a:endParaRPr lang="fr-FR" sz="1600" dirty="0">
              <a:solidFill>
                <a:schemeClr val="tx2">
                  <a:lumMod val="60000"/>
                  <a:lumOff val="40000"/>
                </a:schemeClr>
              </a:solidFill>
            </a:endParaRPr>
          </a:p>
          <a:p>
            <a:pPr>
              <a:buFontTx/>
              <a:buChar char="-"/>
            </a:pPr>
            <a:r>
              <a:rPr lang="fr-FR" sz="1600" dirty="0" smtClean="0">
                <a:solidFill>
                  <a:schemeClr val="tx2">
                    <a:lumMod val="60000"/>
                    <a:lumOff val="40000"/>
                  </a:schemeClr>
                </a:solidFill>
              </a:rPr>
              <a:t>° définition d’un plan d’action (plan d’aide et/ou de soins)</a:t>
            </a:r>
          </a:p>
          <a:p>
            <a:pPr>
              <a:buFontTx/>
              <a:buChar char="-"/>
            </a:pPr>
            <a:endParaRPr lang="fr-FR" sz="1600" dirty="0">
              <a:solidFill>
                <a:schemeClr val="tx2">
                  <a:lumMod val="60000"/>
                  <a:lumOff val="40000"/>
                </a:schemeClr>
              </a:solidFill>
            </a:endParaRPr>
          </a:p>
          <a:p>
            <a:pPr>
              <a:buFontTx/>
              <a:buChar char="-"/>
            </a:pPr>
            <a:r>
              <a:rPr lang="fr-FR" sz="1600" dirty="0" smtClean="0">
                <a:solidFill>
                  <a:schemeClr val="tx2">
                    <a:lumMod val="60000"/>
                    <a:lumOff val="40000"/>
                  </a:schemeClr>
                </a:solidFill>
              </a:rPr>
              <a:t>° accompagnement à la mise en œuvre, suivi, réajustement</a:t>
            </a:r>
            <a:endParaRPr lang="fr-FR" sz="1600" dirty="0">
              <a:solidFill>
                <a:schemeClr val="tx2">
                  <a:lumMod val="60000"/>
                  <a:lumOff val="40000"/>
                </a:schemeClr>
              </a:solidFill>
            </a:endParaRPr>
          </a:p>
        </p:txBody>
      </p:sp>
    </p:spTree>
    <p:extLst>
      <p:ext uri="{BB962C8B-B14F-4D97-AF65-F5344CB8AC3E}">
        <p14:creationId xmlns:p14="http://schemas.microsoft.com/office/powerpoint/2010/main" val="4072919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sz="2000" dirty="0" smtClean="0"/>
              <a:t/>
            </a:r>
            <a:br>
              <a:rPr lang="fr-FR" sz="2000" dirty="0" smtClean="0"/>
            </a:br>
            <a:r>
              <a:rPr lang="fr-FR" sz="2400" dirty="0" smtClean="0"/>
              <a:t>Mission </a:t>
            </a:r>
            <a:r>
              <a:rPr lang="fr-FR" sz="2400" dirty="0"/>
              <a:t>d’animation territoriale et d’intégration </a:t>
            </a:r>
            <a:r>
              <a:rPr lang="fr-FR" sz="2400" dirty="0" smtClean="0"/>
              <a:t/>
            </a:r>
            <a:br>
              <a:rPr lang="fr-FR" sz="2400" dirty="0" smtClean="0"/>
            </a:br>
            <a:r>
              <a:rPr lang="fr-FR" sz="2400" dirty="0" smtClean="0"/>
              <a:t> </a:t>
            </a:r>
            <a:r>
              <a:rPr lang="fr-FR" sz="2400" dirty="0"/>
              <a:t>= approche populationnelle au service du territoire</a:t>
            </a:r>
            <a:r>
              <a:rPr lang="fr-FR" sz="3200" dirty="0"/>
              <a:t/>
            </a:r>
            <a:br>
              <a:rPr lang="fr-FR" sz="3200" dirty="0"/>
            </a:br>
            <a:endParaRPr lang="fr-FR" dirty="0"/>
          </a:p>
        </p:txBody>
      </p:sp>
      <p:sp>
        <p:nvSpPr>
          <p:cNvPr id="3" name="Espace réservé du contenu 2"/>
          <p:cNvSpPr>
            <a:spLocks noGrp="1"/>
          </p:cNvSpPr>
          <p:nvPr>
            <p:ph idx="1"/>
          </p:nvPr>
        </p:nvSpPr>
        <p:spPr/>
        <p:txBody>
          <a:bodyPr/>
          <a:lstStyle/>
          <a:p>
            <a:pPr marL="0" indent="0">
              <a:buNone/>
            </a:pPr>
            <a:r>
              <a:rPr lang="fr-FR" dirty="0" smtClean="0"/>
              <a:t> </a:t>
            </a:r>
            <a:r>
              <a:rPr lang="fr-FR" dirty="0" smtClean="0">
                <a:solidFill>
                  <a:schemeClr val="tx2">
                    <a:lumMod val="60000"/>
                    <a:lumOff val="40000"/>
                  </a:schemeClr>
                </a:solidFill>
              </a:rPr>
              <a:t>Etre dans une approche populationnelle, au service du territoire de coordination.</a:t>
            </a:r>
          </a:p>
          <a:p>
            <a:pPr marL="0" indent="0">
              <a:buNone/>
            </a:pPr>
            <a:endParaRPr lang="fr-FR" dirty="0">
              <a:solidFill>
                <a:schemeClr val="tx2">
                  <a:lumMod val="60000"/>
                  <a:lumOff val="40000"/>
                </a:schemeClr>
              </a:solidFill>
            </a:endParaRPr>
          </a:p>
          <a:p>
            <a:pPr marL="0" indent="0">
              <a:buNone/>
            </a:pPr>
            <a:r>
              <a:rPr lang="fr-FR" dirty="0" smtClean="0">
                <a:solidFill>
                  <a:schemeClr val="tx2">
                    <a:lumMod val="60000"/>
                    <a:lumOff val="40000"/>
                  </a:schemeClr>
                </a:solidFill>
              </a:rPr>
              <a:t>Observateur privilégié des ruptures de parcours:</a:t>
            </a:r>
          </a:p>
          <a:p>
            <a:pPr marL="0" indent="0">
              <a:buNone/>
            </a:pPr>
            <a:r>
              <a:rPr lang="fr-FR" dirty="0">
                <a:solidFill>
                  <a:schemeClr val="tx2">
                    <a:lumMod val="60000"/>
                    <a:lumOff val="40000"/>
                  </a:schemeClr>
                </a:solidFill>
              </a:rPr>
              <a:t>	</a:t>
            </a:r>
            <a:r>
              <a:rPr lang="fr-FR" sz="1600" dirty="0" smtClean="0">
                <a:solidFill>
                  <a:schemeClr val="tx2">
                    <a:lumMod val="60000"/>
                    <a:lumOff val="40000"/>
                  </a:schemeClr>
                </a:solidFill>
              </a:rPr>
              <a:t>Identifier les points de rupture des parcours et animer les 	instances de concertation de territoire.</a:t>
            </a:r>
          </a:p>
          <a:p>
            <a:pPr algn="just">
              <a:buFontTx/>
              <a:buChar char="-"/>
            </a:pPr>
            <a:endParaRPr lang="fr-FR" sz="1600" dirty="0" smtClean="0">
              <a:solidFill>
                <a:schemeClr val="tx2">
                  <a:lumMod val="60000"/>
                  <a:lumOff val="40000"/>
                </a:schemeClr>
              </a:solidFill>
            </a:endParaRPr>
          </a:p>
          <a:p>
            <a:pPr algn="just">
              <a:buFontTx/>
              <a:buChar char="-"/>
            </a:pPr>
            <a:r>
              <a:rPr lang="fr-FR" sz="1600" dirty="0" smtClean="0">
                <a:solidFill>
                  <a:schemeClr val="tx2">
                    <a:lumMod val="60000"/>
                    <a:lumOff val="40000"/>
                  </a:schemeClr>
                </a:solidFill>
              </a:rPr>
              <a:t>Proposer des pistes organisationnelles: soutien aux pratiques et initiatives professionnelles en matière d’organisation et de sécurité des parcours , d’accès aux soins et de coordination. </a:t>
            </a:r>
          </a:p>
          <a:p>
            <a:pPr algn="just">
              <a:buFontTx/>
              <a:buChar char="-"/>
            </a:pPr>
            <a:r>
              <a:rPr lang="fr-FR" sz="1600" i="1" dirty="0" smtClean="0">
                <a:solidFill>
                  <a:schemeClr val="tx2">
                    <a:lumMod val="60000"/>
                    <a:lumOff val="40000"/>
                  </a:schemeClr>
                </a:solidFill>
              </a:rPr>
              <a:t>	Ex: diffusion </a:t>
            </a:r>
            <a:r>
              <a:rPr lang="fr-FR" sz="1600" i="1" dirty="0">
                <a:solidFill>
                  <a:schemeClr val="tx2">
                    <a:lumMod val="60000"/>
                    <a:lumOff val="40000"/>
                  </a:schemeClr>
                </a:solidFill>
              </a:rPr>
              <a:t>d’outils pour le repérage et l’évaluation des situations complexes, </a:t>
            </a:r>
            <a:r>
              <a:rPr lang="fr-FR" sz="1600" i="1" dirty="0" smtClean="0">
                <a:solidFill>
                  <a:schemeClr val="tx2">
                    <a:lumMod val="60000"/>
                    <a:lumOff val="40000"/>
                  </a:schemeClr>
                </a:solidFill>
              </a:rPr>
              <a:t>	aide </a:t>
            </a:r>
            <a:r>
              <a:rPr lang="fr-FR" sz="1600" i="1" dirty="0">
                <a:solidFill>
                  <a:schemeClr val="tx2">
                    <a:lumMod val="60000"/>
                    <a:lumOff val="40000"/>
                  </a:schemeClr>
                </a:solidFill>
              </a:rPr>
              <a:t>à l’élaboration et à la diffusion de protocoles pluri-professionnels, etc</a:t>
            </a:r>
            <a:r>
              <a:rPr lang="fr-FR" sz="1600" i="1" dirty="0" smtClean="0">
                <a:solidFill>
                  <a:schemeClr val="tx2">
                    <a:lumMod val="60000"/>
                    <a:lumOff val="40000"/>
                  </a:schemeClr>
                </a:solidFill>
              </a:rPr>
              <a:t>.</a:t>
            </a:r>
          </a:p>
          <a:p>
            <a:pPr marL="0" indent="0" algn="just">
              <a:buNone/>
            </a:pPr>
            <a:endParaRPr lang="fr-FR" sz="1600" dirty="0">
              <a:solidFill>
                <a:schemeClr val="tx2">
                  <a:lumMod val="60000"/>
                  <a:lumOff val="40000"/>
                </a:schemeClr>
              </a:solidFill>
            </a:endParaRPr>
          </a:p>
          <a:p>
            <a:pPr marL="0" indent="0">
              <a:buNone/>
            </a:pPr>
            <a:r>
              <a:rPr lang="fr-FR" sz="1600" dirty="0" smtClean="0">
                <a:solidFill>
                  <a:schemeClr val="tx2">
                    <a:lumMod val="60000"/>
                    <a:lumOff val="40000"/>
                  </a:schemeClr>
                </a:solidFill>
              </a:rPr>
              <a:t>	Faire remonter aux décideurs les avancées du territoire et les 	dysfonctionnement observés.</a:t>
            </a:r>
            <a:endParaRPr lang="fr-FR" sz="1600" dirty="0">
              <a:solidFill>
                <a:schemeClr val="tx2">
                  <a:lumMod val="60000"/>
                  <a:lumOff val="40000"/>
                </a:schemeClr>
              </a:solidFill>
            </a:endParaRPr>
          </a:p>
        </p:txBody>
      </p:sp>
    </p:spTree>
    <p:extLst>
      <p:ext uri="{BB962C8B-B14F-4D97-AF65-F5344CB8AC3E}">
        <p14:creationId xmlns:p14="http://schemas.microsoft.com/office/powerpoint/2010/main" val="3078026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_powerpoint_ars">
  <a:themeElements>
    <a:clrScheme name="PRS 2">
      <a:dk1>
        <a:sysClr val="windowText" lastClr="000000"/>
      </a:dk1>
      <a:lt1>
        <a:sysClr val="window" lastClr="FFFFFF"/>
      </a:lt1>
      <a:dk2>
        <a:srgbClr val="1F497D"/>
      </a:dk2>
      <a:lt2>
        <a:srgbClr val="EEECE1"/>
      </a:lt2>
      <a:accent1>
        <a:srgbClr val="95C11F"/>
      </a:accent1>
      <a:accent2>
        <a:srgbClr val="00ACA9"/>
      </a:accent2>
      <a:accent3>
        <a:srgbClr val="E83273"/>
      </a:accent3>
      <a:accent4>
        <a:srgbClr val="F39200"/>
      </a:accent4>
      <a:accent5>
        <a:srgbClr val="4F8FCC"/>
      </a:accent5>
      <a:accent6>
        <a:srgbClr val="FFD500"/>
      </a:accent6>
      <a:hlink>
        <a:srgbClr val="0000FF"/>
      </a:hlink>
      <a:folHlink>
        <a:srgbClr val="80008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000" b="0" i="0" u="none" strike="noStrike" cap="none" normalizeH="0" baseline="0" smtClean="0">
            <a:ln>
              <a:noFill/>
            </a:ln>
            <a:solidFill>
              <a:srgbClr val="002395"/>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000" b="0" i="0" u="none" strike="noStrike" cap="none" normalizeH="0" baseline="0" smtClean="0">
            <a:ln>
              <a:noFill/>
            </a:ln>
            <a:solidFill>
              <a:srgbClr val="002395"/>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6202</TotalTime>
  <Words>1599</Words>
  <Application>Microsoft Office PowerPoint</Application>
  <PresentationFormat>Affichage à l'écran (4:3)</PresentationFormat>
  <Paragraphs>365</Paragraphs>
  <Slides>25</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Bookman Old Style</vt:lpstr>
      <vt:lpstr>Calibri</vt:lpstr>
      <vt:lpstr>Carlito</vt:lpstr>
      <vt:lpstr>Century Gothic</vt:lpstr>
      <vt:lpstr>Times New Roman</vt:lpstr>
      <vt:lpstr>Wingdings</vt:lpstr>
      <vt:lpstr>1_page_powerpoint_ars</vt:lpstr>
      <vt:lpstr>               Dispositifs d’appui à la coordination  &amp;  Communautés Professionnelles Territoriales de Santé  </vt:lpstr>
      <vt:lpstr>D.A.C</vt:lpstr>
      <vt:lpstr>Cadre législatif</vt:lpstr>
      <vt:lpstr>Promouvoir les projets territoriaux de santé: </vt:lpstr>
      <vt:lpstr> Constats et enjeux de la convergence</vt:lpstr>
      <vt:lpstr>Présentation PowerPoint</vt:lpstr>
      <vt:lpstr>Deux champs de mission des DAC</vt:lpstr>
      <vt:lpstr>Mission d’accompagnement de la personne en situation complexe  = approche individuelle </vt:lpstr>
      <vt:lpstr> Mission d’animation territoriale et d’intégration   = approche populationnelle au service du territoire </vt:lpstr>
      <vt:lpstr>Orientations nationales</vt:lpstr>
      <vt:lpstr>Orientations nationales</vt:lpstr>
      <vt:lpstr>Principes régionaux proposés</vt:lpstr>
      <vt:lpstr>Leviers d’action</vt:lpstr>
      <vt:lpstr>Unifciation des dispositifs : état des lieux en Bretagne</vt:lpstr>
      <vt:lpstr>C.P.T.S.</vt:lpstr>
      <vt:lpstr>CPCPTS-PTA TS-PTA </vt:lpstr>
      <vt:lpstr>Cadre législatif La loi du 25 Janvier 2016 (MNSS) introduit la notion de CPTS, précisé à l’article L1434-12 du CSP.   </vt:lpstr>
      <vt:lpstr>Présentation PowerPoint</vt:lpstr>
      <vt:lpstr>Présentation PowerPoint</vt:lpstr>
      <vt:lpstr>Présentation PowerPoint</vt:lpstr>
      <vt:lpstr>Présentation PowerPoint</vt:lpstr>
      <vt:lpstr>Présentation PowerPoint</vt:lpstr>
      <vt:lpstr>  LES BENEFICES ATTENDUS DE LA CPTS  Pour les patients   </vt:lpstr>
      <vt:lpstr>  LES BENEFICES ATTENDUS DE LA CPTS  Pour les professionnels de santé   </vt:lpstr>
      <vt:lpstr>   LES BENEFICES ATTENDUS DE LA CPTS Pour les autres acteurs du territoire/pour le territoire  </vt:lpstr>
    </vt:vector>
  </TitlesOfParts>
  <Company>Ministères Chargés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BALLOUHEY</dc:creator>
  <cp:lastModifiedBy>*</cp:lastModifiedBy>
  <cp:revision>576</cp:revision>
  <cp:lastPrinted>2019-11-06T16:58:26Z</cp:lastPrinted>
  <dcterms:created xsi:type="dcterms:W3CDTF">2017-02-15T15:18:24Z</dcterms:created>
  <dcterms:modified xsi:type="dcterms:W3CDTF">2019-11-08T15:44:21Z</dcterms:modified>
</cp:coreProperties>
</file>