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1" r:id="rId28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B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074" y="-3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423D33-66A2-4DCB-9873-FF6F6D9D09C1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40BA410D-8C05-4CDF-B6A7-2A2C7DDAF060}">
      <dgm:prSet phldrT="[Texte]"/>
      <dgm:spPr/>
      <dgm:t>
        <a:bodyPr/>
        <a:lstStyle/>
        <a:p>
          <a:r>
            <a:rPr lang="fr-FR" b="1" dirty="0" smtClean="0"/>
            <a:t>Médecin</a:t>
          </a:r>
          <a:endParaRPr lang="fr-FR" b="1" dirty="0"/>
        </a:p>
      </dgm:t>
    </dgm:pt>
    <dgm:pt modelId="{FFA1EE6A-6127-4749-802F-4C58B83D2614}" type="parTrans" cxnId="{E93465C1-DB0D-4484-BEF5-B598AA618538}">
      <dgm:prSet/>
      <dgm:spPr/>
      <dgm:t>
        <a:bodyPr/>
        <a:lstStyle/>
        <a:p>
          <a:endParaRPr lang="fr-FR"/>
        </a:p>
      </dgm:t>
    </dgm:pt>
    <dgm:pt modelId="{1E425682-440E-422A-A141-5B279D036541}" type="sibTrans" cxnId="{E93465C1-DB0D-4484-BEF5-B598AA618538}">
      <dgm:prSet/>
      <dgm:spPr/>
      <dgm:t>
        <a:bodyPr/>
        <a:lstStyle/>
        <a:p>
          <a:endParaRPr lang="fr-FR"/>
        </a:p>
      </dgm:t>
    </dgm:pt>
    <dgm:pt modelId="{23093947-7DA4-4ACD-BFBA-CF3811CD87A0}">
      <dgm:prSet phldrT="[Texte]"/>
      <dgm:spPr/>
      <dgm:t>
        <a:bodyPr/>
        <a:lstStyle/>
        <a:p>
          <a:r>
            <a:rPr lang="fr-FR" b="1" dirty="0" smtClean="0"/>
            <a:t>Patient </a:t>
          </a:r>
          <a:endParaRPr lang="fr-FR" b="1" dirty="0"/>
        </a:p>
      </dgm:t>
    </dgm:pt>
    <dgm:pt modelId="{2E944EFF-CDD2-4C21-913B-87A0507B1ADC}" type="parTrans" cxnId="{4CB5F62C-FF99-443F-9059-D120CFE43C9C}">
      <dgm:prSet/>
      <dgm:spPr/>
      <dgm:t>
        <a:bodyPr/>
        <a:lstStyle/>
        <a:p>
          <a:endParaRPr lang="fr-FR"/>
        </a:p>
      </dgm:t>
    </dgm:pt>
    <dgm:pt modelId="{F1168E8F-C4FF-4B5F-82B2-A5992DFA85E6}" type="sibTrans" cxnId="{4CB5F62C-FF99-443F-9059-D120CFE43C9C}">
      <dgm:prSet/>
      <dgm:spPr/>
      <dgm:t>
        <a:bodyPr/>
        <a:lstStyle/>
        <a:p>
          <a:endParaRPr lang="fr-FR"/>
        </a:p>
      </dgm:t>
    </dgm:pt>
    <dgm:pt modelId="{13DC3254-3479-4C86-9E1B-1230D2FC7F8E}">
      <dgm:prSet phldrT="[Texte]"/>
      <dgm:spPr/>
      <dgm:t>
        <a:bodyPr/>
        <a:lstStyle/>
        <a:p>
          <a:r>
            <a:rPr lang="fr-FR" b="1" dirty="0" smtClean="0"/>
            <a:t>Pharmacien</a:t>
          </a:r>
          <a:endParaRPr lang="fr-FR" b="1" dirty="0"/>
        </a:p>
      </dgm:t>
    </dgm:pt>
    <dgm:pt modelId="{0AA45841-011D-44B8-B415-5F9D53DE58DD}" type="parTrans" cxnId="{227273C3-393B-4005-9BD3-723742B917E5}">
      <dgm:prSet/>
      <dgm:spPr/>
      <dgm:t>
        <a:bodyPr/>
        <a:lstStyle/>
        <a:p>
          <a:endParaRPr lang="fr-FR"/>
        </a:p>
      </dgm:t>
    </dgm:pt>
    <dgm:pt modelId="{ED768E98-A1CC-4AD4-8BED-21892B9ADAD0}" type="sibTrans" cxnId="{227273C3-393B-4005-9BD3-723742B917E5}">
      <dgm:prSet/>
      <dgm:spPr/>
      <dgm:t>
        <a:bodyPr/>
        <a:lstStyle/>
        <a:p>
          <a:endParaRPr lang="fr-FR"/>
        </a:p>
      </dgm:t>
    </dgm:pt>
    <dgm:pt modelId="{7CC9B4A3-19B0-425C-9BF5-567E350074E3}" type="pres">
      <dgm:prSet presAssocID="{65423D33-66A2-4DCB-9873-FF6F6D9D09C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06D61F7-11D5-475F-8C61-7BB63AAF7297}" type="pres">
      <dgm:prSet presAssocID="{40BA410D-8C05-4CDF-B6A7-2A2C7DDAF06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B6F633-FA7D-40CD-B914-5914097443B3}" type="pres">
      <dgm:prSet presAssocID="{1E425682-440E-422A-A141-5B279D036541}" presName="sibTrans" presStyleLbl="sibTrans2D1" presStyleIdx="0" presStyleCnt="3"/>
      <dgm:spPr/>
      <dgm:t>
        <a:bodyPr/>
        <a:lstStyle/>
        <a:p>
          <a:endParaRPr lang="fr-FR"/>
        </a:p>
      </dgm:t>
    </dgm:pt>
    <dgm:pt modelId="{E9104492-B7A0-4EDC-8E74-E8813E4130FA}" type="pres">
      <dgm:prSet presAssocID="{1E425682-440E-422A-A141-5B279D036541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D019847B-63FF-413F-A433-D9B47A3C2C3D}" type="pres">
      <dgm:prSet presAssocID="{23093947-7DA4-4ACD-BFBA-CF3811CD87A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974BC2-2CBD-430F-A0A7-05B797B48F88}" type="pres">
      <dgm:prSet presAssocID="{F1168E8F-C4FF-4B5F-82B2-A5992DFA85E6}" presName="sibTrans" presStyleLbl="sibTrans2D1" presStyleIdx="1" presStyleCnt="3"/>
      <dgm:spPr/>
      <dgm:t>
        <a:bodyPr/>
        <a:lstStyle/>
        <a:p>
          <a:endParaRPr lang="fr-FR"/>
        </a:p>
      </dgm:t>
    </dgm:pt>
    <dgm:pt modelId="{7E3797F8-6E38-41C1-AFFD-3A3B612B6479}" type="pres">
      <dgm:prSet presAssocID="{F1168E8F-C4FF-4B5F-82B2-A5992DFA85E6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1B0304B2-D984-413B-855C-DEA0EA8D2B28}" type="pres">
      <dgm:prSet presAssocID="{13DC3254-3479-4C86-9E1B-1230D2FC7F8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729898-F931-4229-87B6-A4DD3D41600C}" type="pres">
      <dgm:prSet presAssocID="{ED768E98-A1CC-4AD4-8BED-21892B9ADAD0}" presName="sibTrans" presStyleLbl="sibTrans2D1" presStyleIdx="2" presStyleCnt="3"/>
      <dgm:spPr/>
      <dgm:t>
        <a:bodyPr/>
        <a:lstStyle/>
        <a:p>
          <a:endParaRPr lang="fr-FR"/>
        </a:p>
      </dgm:t>
    </dgm:pt>
    <dgm:pt modelId="{6331ACD6-50E1-42E3-B92A-B05D3391FCA4}" type="pres">
      <dgm:prSet presAssocID="{ED768E98-A1CC-4AD4-8BED-21892B9ADAD0}" presName="connectorText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EE28648B-C260-4D64-95BD-AE93A3CECAD5}" type="presOf" srcId="{40BA410D-8C05-4CDF-B6A7-2A2C7DDAF060}" destId="{906D61F7-11D5-475F-8C61-7BB63AAF7297}" srcOrd="0" destOrd="0" presId="urn:microsoft.com/office/officeart/2005/8/layout/cycle2"/>
    <dgm:cxn modelId="{3C5CF90A-41F6-46D3-B697-49D99C9E58CA}" type="presOf" srcId="{23093947-7DA4-4ACD-BFBA-CF3811CD87A0}" destId="{D019847B-63FF-413F-A433-D9B47A3C2C3D}" srcOrd="0" destOrd="0" presId="urn:microsoft.com/office/officeart/2005/8/layout/cycle2"/>
    <dgm:cxn modelId="{6F58714C-452B-4E1A-B79E-D43C26B450C4}" type="presOf" srcId="{1E425682-440E-422A-A141-5B279D036541}" destId="{E9104492-B7A0-4EDC-8E74-E8813E4130FA}" srcOrd="1" destOrd="0" presId="urn:microsoft.com/office/officeart/2005/8/layout/cycle2"/>
    <dgm:cxn modelId="{EA4EDAC7-1B9C-4059-AC3C-73B69BCAD00D}" type="presOf" srcId="{65423D33-66A2-4DCB-9873-FF6F6D9D09C1}" destId="{7CC9B4A3-19B0-425C-9BF5-567E350074E3}" srcOrd="0" destOrd="0" presId="urn:microsoft.com/office/officeart/2005/8/layout/cycle2"/>
    <dgm:cxn modelId="{4CB5F62C-FF99-443F-9059-D120CFE43C9C}" srcId="{65423D33-66A2-4DCB-9873-FF6F6D9D09C1}" destId="{23093947-7DA4-4ACD-BFBA-CF3811CD87A0}" srcOrd="1" destOrd="0" parTransId="{2E944EFF-CDD2-4C21-913B-87A0507B1ADC}" sibTransId="{F1168E8F-C4FF-4B5F-82B2-A5992DFA85E6}"/>
    <dgm:cxn modelId="{E93465C1-DB0D-4484-BEF5-B598AA618538}" srcId="{65423D33-66A2-4DCB-9873-FF6F6D9D09C1}" destId="{40BA410D-8C05-4CDF-B6A7-2A2C7DDAF060}" srcOrd="0" destOrd="0" parTransId="{FFA1EE6A-6127-4749-802F-4C58B83D2614}" sibTransId="{1E425682-440E-422A-A141-5B279D036541}"/>
    <dgm:cxn modelId="{D9209BFF-CD17-4CBC-8693-A9674ADBE59C}" type="presOf" srcId="{ED768E98-A1CC-4AD4-8BED-21892B9ADAD0}" destId="{6331ACD6-50E1-42E3-B92A-B05D3391FCA4}" srcOrd="1" destOrd="0" presId="urn:microsoft.com/office/officeart/2005/8/layout/cycle2"/>
    <dgm:cxn modelId="{227273C3-393B-4005-9BD3-723742B917E5}" srcId="{65423D33-66A2-4DCB-9873-FF6F6D9D09C1}" destId="{13DC3254-3479-4C86-9E1B-1230D2FC7F8E}" srcOrd="2" destOrd="0" parTransId="{0AA45841-011D-44B8-B415-5F9D53DE58DD}" sibTransId="{ED768E98-A1CC-4AD4-8BED-21892B9ADAD0}"/>
    <dgm:cxn modelId="{4A460585-CBA4-459F-89A0-5A14A5AA13AE}" type="presOf" srcId="{F1168E8F-C4FF-4B5F-82B2-A5992DFA85E6}" destId="{3F974BC2-2CBD-430F-A0A7-05B797B48F88}" srcOrd="0" destOrd="0" presId="urn:microsoft.com/office/officeart/2005/8/layout/cycle2"/>
    <dgm:cxn modelId="{22337951-2E0B-4A9F-BCCD-0B3F8F8E1D9C}" type="presOf" srcId="{13DC3254-3479-4C86-9E1B-1230D2FC7F8E}" destId="{1B0304B2-D984-413B-855C-DEA0EA8D2B28}" srcOrd="0" destOrd="0" presId="urn:microsoft.com/office/officeart/2005/8/layout/cycle2"/>
    <dgm:cxn modelId="{C6749AD3-230A-4C24-88F2-63D993D2CA56}" type="presOf" srcId="{1E425682-440E-422A-A141-5B279D036541}" destId="{56B6F633-FA7D-40CD-B914-5914097443B3}" srcOrd="0" destOrd="0" presId="urn:microsoft.com/office/officeart/2005/8/layout/cycle2"/>
    <dgm:cxn modelId="{21D09BFA-0101-4FAE-9FFD-814684F726C4}" type="presOf" srcId="{F1168E8F-C4FF-4B5F-82B2-A5992DFA85E6}" destId="{7E3797F8-6E38-41C1-AFFD-3A3B612B6479}" srcOrd="1" destOrd="0" presId="urn:microsoft.com/office/officeart/2005/8/layout/cycle2"/>
    <dgm:cxn modelId="{7987C75E-B078-4B0A-9BE5-82DFD3FE51E0}" type="presOf" srcId="{ED768E98-A1CC-4AD4-8BED-21892B9ADAD0}" destId="{C8729898-F931-4229-87B6-A4DD3D41600C}" srcOrd="0" destOrd="0" presId="urn:microsoft.com/office/officeart/2005/8/layout/cycle2"/>
    <dgm:cxn modelId="{3A25E59A-6A2A-49DB-8E56-8956B50883D3}" type="presParOf" srcId="{7CC9B4A3-19B0-425C-9BF5-567E350074E3}" destId="{906D61F7-11D5-475F-8C61-7BB63AAF7297}" srcOrd="0" destOrd="0" presId="urn:microsoft.com/office/officeart/2005/8/layout/cycle2"/>
    <dgm:cxn modelId="{E5E738B6-0F98-4D3F-BD8F-B44B028A48EA}" type="presParOf" srcId="{7CC9B4A3-19B0-425C-9BF5-567E350074E3}" destId="{56B6F633-FA7D-40CD-B914-5914097443B3}" srcOrd="1" destOrd="0" presId="urn:microsoft.com/office/officeart/2005/8/layout/cycle2"/>
    <dgm:cxn modelId="{CA0C9664-EAFE-4C93-9162-54C086212FDD}" type="presParOf" srcId="{56B6F633-FA7D-40CD-B914-5914097443B3}" destId="{E9104492-B7A0-4EDC-8E74-E8813E4130FA}" srcOrd="0" destOrd="0" presId="urn:microsoft.com/office/officeart/2005/8/layout/cycle2"/>
    <dgm:cxn modelId="{F80E65E0-EED5-4B61-A2FE-4CD8274986A0}" type="presParOf" srcId="{7CC9B4A3-19B0-425C-9BF5-567E350074E3}" destId="{D019847B-63FF-413F-A433-D9B47A3C2C3D}" srcOrd="2" destOrd="0" presId="urn:microsoft.com/office/officeart/2005/8/layout/cycle2"/>
    <dgm:cxn modelId="{499B824C-A0CD-4740-81BE-434660BFA30D}" type="presParOf" srcId="{7CC9B4A3-19B0-425C-9BF5-567E350074E3}" destId="{3F974BC2-2CBD-430F-A0A7-05B797B48F88}" srcOrd="3" destOrd="0" presId="urn:microsoft.com/office/officeart/2005/8/layout/cycle2"/>
    <dgm:cxn modelId="{FCBDF206-D65E-46D7-BC4C-1A43A440C18F}" type="presParOf" srcId="{3F974BC2-2CBD-430F-A0A7-05B797B48F88}" destId="{7E3797F8-6E38-41C1-AFFD-3A3B612B6479}" srcOrd="0" destOrd="0" presId="urn:microsoft.com/office/officeart/2005/8/layout/cycle2"/>
    <dgm:cxn modelId="{8D779961-8D0B-47D6-B65E-F4B3505FD230}" type="presParOf" srcId="{7CC9B4A3-19B0-425C-9BF5-567E350074E3}" destId="{1B0304B2-D984-413B-855C-DEA0EA8D2B28}" srcOrd="4" destOrd="0" presId="urn:microsoft.com/office/officeart/2005/8/layout/cycle2"/>
    <dgm:cxn modelId="{12147F5D-4634-4605-9555-18DFD86F20A6}" type="presParOf" srcId="{7CC9B4A3-19B0-425C-9BF5-567E350074E3}" destId="{C8729898-F931-4229-87B6-A4DD3D41600C}" srcOrd="5" destOrd="0" presId="urn:microsoft.com/office/officeart/2005/8/layout/cycle2"/>
    <dgm:cxn modelId="{93942925-7D0E-4DAC-9AF1-8BEFD8D51F64}" type="presParOf" srcId="{C8729898-F931-4229-87B6-A4DD3D41600C}" destId="{6331ACD6-50E1-42E3-B92A-B05D3391FCA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423D33-66A2-4DCB-9873-FF6F6D9D09C1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40BA410D-8C05-4CDF-B6A7-2A2C7DDAF060}">
      <dgm:prSet phldrT="[Texte]"/>
      <dgm:spPr/>
      <dgm:t>
        <a:bodyPr/>
        <a:lstStyle/>
        <a:p>
          <a:r>
            <a:rPr lang="fr-FR" b="1" dirty="0" smtClean="0"/>
            <a:t>Médecin</a:t>
          </a:r>
          <a:endParaRPr lang="fr-FR" b="1" dirty="0"/>
        </a:p>
      </dgm:t>
    </dgm:pt>
    <dgm:pt modelId="{FFA1EE6A-6127-4749-802F-4C58B83D2614}" type="parTrans" cxnId="{E93465C1-DB0D-4484-BEF5-B598AA618538}">
      <dgm:prSet/>
      <dgm:spPr/>
      <dgm:t>
        <a:bodyPr/>
        <a:lstStyle/>
        <a:p>
          <a:endParaRPr lang="fr-FR"/>
        </a:p>
      </dgm:t>
    </dgm:pt>
    <dgm:pt modelId="{1E425682-440E-422A-A141-5B279D036541}" type="sibTrans" cxnId="{E93465C1-DB0D-4484-BEF5-B598AA618538}">
      <dgm:prSet/>
      <dgm:spPr/>
      <dgm:t>
        <a:bodyPr/>
        <a:lstStyle/>
        <a:p>
          <a:endParaRPr lang="fr-FR"/>
        </a:p>
      </dgm:t>
    </dgm:pt>
    <dgm:pt modelId="{23093947-7DA4-4ACD-BFBA-CF3811CD87A0}">
      <dgm:prSet phldrT="[Texte]"/>
      <dgm:spPr/>
      <dgm:t>
        <a:bodyPr/>
        <a:lstStyle/>
        <a:p>
          <a:r>
            <a:rPr lang="fr-FR" b="1" dirty="0" smtClean="0"/>
            <a:t>Patient </a:t>
          </a:r>
          <a:endParaRPr lang="fr-FR" b="1" dirty="0"/>
        </a:p>
      </dgm:t>
    </dgm:pt>
    <dgm:pt modelId="{2E944EFF-CDD2-4C21-913B-87A0507B1ADC}" type="parTrans" cxnId="{4CB5F62C-FF99-443F-9059-D120CFE43C9C}">
      <dgm:prSet/>
      <dgm:spPr/>
      <dgm:t>
        <a:bodyPr/>
        <a:lstStyle/>
        <a:p>
          <a:endParaRPr lang="fr-FR"/>
        </a:p>
      </dgm:t>
    </dgm:pt>
    <dgm:pt modelId="{F1168E8F-C4FF-4B5F-82B2-A5992DFA85E6}" type="sibTrans" cxnId="{4CB5F62C-FF99-443F-9059-D120CFE43C9C}">
      <dgm:prSet/>
      <dgm:spPr/>
      <dgm:t>
        <a:bodyPr/>
        <a:lstStyle/>
        <a:p>
          <a:endParaRPr lang="fr-FR"/>
        </a:p>
      </dgm:t>
    </dgm:pt>
    <dgm:pt modelId="{13DC3254-3479-4C86-9E1B-1230D2FC7F8E}">
      <dgm:prSet phldrT="[Texte]"/>
      <dgm:spPr/>
      <dgm:t>
        <a:bodyPr/>
        <a:lstStyle/>
        <a:p>
          <a:r>
            <a:rPr lang="fr-FR" b="1" dirty="0" smtClean="0"/>
            <a:t>Pharmacien</a:t>
          </a:r>
          <a:endParaRPr lang="fr-FR" b="1" dirty="0"/>
        </a:p>
      </dgm:t>
    </dgm:pt>
    <dgm:pt modelId="{0AA45841-011D-44B8-B415-5F9D53DE58DD}" type="parTrans" cxnId="{227273C3-393B-4005-9BD3-723742B917E5}">
      <dgm:prSet/>
      <dgm:spPr/>
      <dgm:t>
        <a:bodyPr/>
        <a:lstStyle/>
        <a:p>
          <a:endParaRPr lang="fr-FR"/>
        </a:p>
      </dgm:t>
    </dgm:pt>
    <dgm:pt modelId="{ED768E98-A1CC-4AD4-8BED-21892B9ADAD0}" type="sibTrans" cxnId="{227273C3-393B-4005-9BD3-723742B917E5}">
      <dgm:prSet/>
      <dgm:spPr/>
      <dgm:t>
        <a:bodyPr/>
        <a:lstStyle/>
        <a:p>
          <a:endParaRPr lang="fr-FR"/>
        </a:p>
      </dgm:t>
    </dgm:pt>
    <dgm:pt modelId="{7CC9B4A3-19B0-425C-9BF5-567E350074E3}" type="pres">
      <dgm:prSet presAssocID="{65423D33-66A2-4DCB-9873-FF6F6D9D09C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06D61F7-11D5-475F-8C61-7BB63AAF7297}" type="pres">
      <dgm:prSet presAssocID="{40BA410D-8C05-4CDF-B6A7-2A2C7DDAF06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B6F633-FA7D-40CD-B914-5914097443B3}" type="pres">
      <dgm:prSet presAssocID="{1E425682-440E-422A-A141-5B279D036541}" presName="sibTrans" presStyleLbl="sibTrans2D1" presStyleIdx="0" presStyleCnt="3"/>
      <dgm:spPr/>
      <dgm:t>
        <a:bodyPr/>
        <a:lstStyle/>
        <a:p>
          <a:endParaRPr lang="fr-FR"/>
        </a:p>
      </dgm:t>
    </dgm:pt>
    <dgm:pt modelId="{E9104492-B7A0-4EDC-8E74-E8813E4130FA}" type="pres">
      <dgm:prSet presAssocID="{1E425682-440E-422A-A141-5B279D036541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D019847B-63FF-413F-A433-D9B47A3C2C3D}" type="pres">
      <dgm:prSet presAssocID="{23093947-7DA4-4ACD-BFBA-CF3811CD87A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974BC2-2CBD-430F-A0A7-05B797B48F88}" type="pres">
      <dgm:prSet presAssocID="{F1168E8F-C4FF-4B5F-82B2-A5992DFA85E6}" presName="sibTrans" presStyleLbl="sibTrans2D1" presStyleIdx="1" presStyleCnt="3"/>
      <dgm:spPr/>
      <dgm:t>
        <a:bodyPr/>
        <a:lstStyle/>
        <a:p>
          <a:endParaRPr lang="fr-FR"/>
        </a:p>
      </dgm:t>
    </dgm:pt>
    <dgm:pt modelId="{7E3797F8-6E38-41C1-AFFD-3A3B612B6479}" type="pres">
      <dgm:prSet presAssocID="{F1168E8F-C4FF-4B5F-82B2-A5992DFA85E6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1B0304B2-D984-413B-855C-DEA0EA8D2B28}" type="pres">
      <dgm:prSet presAssocID="{13DC3254-3479-4C86-9E1B-1230D2FC7F8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729898-F931-4229-87B6-A4DD3D41600C}" type="pres">
      <dgm:prSet presAssocID="{ED768E98-A1CC-4AD4-8BED-21892B9ADAD0}" presName="sibTrans" presStyleLbl="sibTrans2D1" presStyleIdx="2" presStyleCnt="3"/>
      <dgm:spPr/>
      <dgm:t>
        <a:bodyPr/>
        <a:lstStyle/>
        <a:p>
          <a:endParaRPr lang="fr-FR"/>
        </a:p>
      </dgm:t>
    </dgm:pt>
    <dgm:pt modelId="{6331ACD6-50E1-42E3-B92A-B05D3391FCA4}" type="pres">
      <dgm:prSet presAssocID="{ED768E98-A1CC-4AD4-8BED-21892B9ADAD0}" presName="connectorText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90A4E992-CC24-48AE-86FB-34FA5B5343E2}" type="presOf" srcId="{F1168E8F-C4FF-4B5F-82B2-A5992DFA85E6}" destId="{7E3797F8-6E38-41C1-AFFD-3A3B612B6479}" srcOrd="1" destOrd="0" presId="urn:microsoft.com/office/officeart/2005/8/layout/cycle2"/>
    <dgm:cxn modelId="{E9D7B753-BD29-43D3-8F60-B15402A8105A}" type="presOf" srcId="{ED768E98-A1CC-4AD4-8BED-21892B9ADAD0}" destId="{6331ACD6-50E1-42E3-B92A-B05D3391FCA4}" srcOrd="1" destOrd="0" presId="urn:microsoft.com/office/officeart/2005/8/layout/cycle2"/>
    <dgm:cxn modelId="{6AC3B9E3-DE53-409C-8054-ACE44A4025CB}" type="presOf" srcId="{1E425682-440E-422A-A141-5B279D036541}" destId="{E9104492-B7A0-4EDC-8E74-E8813E4130FA}" srcOrd="1" destOrd="0" presId="urn:microsoft.com/office/officeart/2005/8/layout/cycle2"/>
    <dgm:cxn modelId="{222BBFE7-21AB-432B-9741-29884DF9AA8B}" type="presOf" srcId="{1E425682-440E-422A-A141-5B279D036541}" destId="{56B6F633-FA7D-40CD-B914-5914097443B3}" srcOrd="0" destOrd="0" presId="urn:microsoft.com/office/officeart/2005/8/layout/cycle2"/>
    <dgm:cxn modelId="{6F035C7A-27BB-407D-9C8B-96AE15FE0A33}" type="presOf" srcId="{13DC3254-3479-4C86-9E1B-1230D2FC7F8E}" destId="{1B0304B2-D984-413B-855C-DEA0EA8D2B28}" srcOrd="0" destOrd="0" presId="urn:microsoft.com/office/officeart/2005/8/layout/cycle2"/>
    <dgm:cxn modelId="{7726CDE9-D399-4B84-98A4-8E954A4D418C}" type="presOf" srcId="{23093947-7DA4-4ACD-BFBA-CF3811CD87A0}" destId="{D019847B-63FF-413F-A433-D9B47A3C2C3D}" srcOrd="0" destOrd="0" presId="urn:microsoft.com/office/officeart/2005/8/layout/cycle2"/>
    <dgm:cxn modelId="{E93465C1-DB0D-4484-BEF5-B598AA618538}" srcId="{65423D33-66A2-4DCB-9873-FF6F6D9D09C1}" destId="{40BA410D-8C05-4CDF-B6A7-2A2C7DDAF060}" srcOrd="0" destOrd="0" parTransId="{FFA1EE6A-6127-4749-802F-4C58B83D2614}" sibTransId="{1E425682-440E-422A-A141-5B279D036541}"/>
    <dgm:cxn modelId="{4CB5F62C-FF99-443F-9059-D120CFE43C9C}" srcId="{65423D33-66A2-4DCB-9873-FF6F6D9D09C1}" destId="{23093947-7DA4-4ACD-BFBA-CF3811CD87A0}" srcOrd="1" destOrd="0" parTransId="{2E944EFF-CDD2-4C21-913B-87A0507B1ADC}" sibTransId="{F1168E8F-C4FF-4B5F-82B2-A5992DFA85E6}"/>
    <dgm:cxn modelId="{227273C3-393B-4005-9BD3-723742B917E5}" srcId="{65423D33-66A2-4DCB-9873-FF6F6D9D09C1}" destId="{13DC3254-3479-4C86-9E1B-1230D2FC7F8E}" srcOrd="2" destOrd="0" parTransId="{0AA45841-011D-44B8-B415-5F9D53DE58DD}" sibTransId="{ED768E98-A1CC-4AD4-8BED-21892B9ADAD0}"/>
    <dgm:cxn modelId="{A787C105-80BC-444D-9FFA-0DB472CFDA85}" type="presOf" srcId="{40BA410D-8C05-4CDF-B6A7-2A2C7DDAF060}" destId="{906D61F7-11D5-475F-8C61-7BB63AAF7297}" srcOrd="0" destOrd="0" presId="urn:microsoft.com/office/officeart/2005/8/layout/cycle2"/>
    <dgm:cxn modelId="{08173F53-88C4-4D68-8E49-3317719CC407}" type="presOf" srcId="{F1168E8F-C4FF-4B5F-82B2-A5992DFA85E6}" destId="{3F974BC2-2CBD-430F-A0A7-05B797B48F88}" srcOrd="0" destOrd="0" presId="urn:microsoft.com/office/officeart/2005/8/layout/cycle2"/>
    <dgm:cxn modelId="{B71B7577-9650-4B38-BE8C-6C0568EEC213}" type="presOf" srcId="{ED768E98-A1CC-4AD4-8BED-21892B9ADAD0}" destId="{C8729898-F931-4229-87B6-A4DD3D41600C}" srcOrd="0" destOrd="0" presId="urn:microsoft.com/office/officeart/2005/8/layout/cycle2"/>
    <dgm:cxn modelId="{10D6A9A1-4856-41E4-876B-2793A58889EE}" type="presOf" srcId="{65423D33-66A2-4DCB-9873-FF6F6D9D09C1}" destId="{7CC9B4A3-19B0-425C-9BF5-567E350074E3}" srcOrd="0" destOrd="0" presId="urn:microsoft.com/office/officeart/2005/8/layout/cycle2"/>
    <dgm:cxn modelId="{9E509389-2C82-49E3-B9C9-DB16838F22A9}" type="presParOf" srcId="{7CC9B4A3-19B0-425C-9BF5-567E350074E3}" destId="{906D61F7-11D5-475F-8C61-7BB63AAF7297}" srcOrd="0" destOrd="0" presId="urn:microsoft.com/office/officeart/2005/8/layout/cycle2"/>
    <dgm:cxn modelId="{688822DF-3D86-4DCB-A4D7-772899FDA211}" type="presParOf" srcId="{7CC9B4A3-19B0-425C-9BF5-567E350074E3}" destId="{56B6F633-FA7D-40CD-B914-5914097443B3}" srcOrd="1" destOrd="0" presId="urn:microsoft.com/office/officeart/2005/8/layout/cycle2"/>
    <dgm:cxn modelId="{3A8D70E9-3087-41A4-81FD-118C5ACD9B69}" type="presParOf" srcId="{56B6F633-FA7D-40CD-B914-5914097443B3}" destId="{E9104492-B7A0-4EDC-8E74-E8813E4130FA}" srcOrd="0" destOrd="0" presId="urn:microsoft.com/office/officeart/2005/8/layout/cycle2"/>
    <dgm:cxn modelId="{C16C5708-7818-45CB-9E0B-A452DCA52C67}" type="presParOf" srcId="{7CC9B4A3-19B0-425C-9BF5-567E350074E3}" destId="{D019847B-63FF-413F-A433-D9B47A3C2C3D}" srcOrd="2" destOrd="0" presId="urn:microsoft.com/office/officeart/2005/8/layout/cycle2"/>
    <dgm:cxn modelId="{FCE217E1-1AB9-42C3-A085-6AF15009CC11}" type="presParOf" srcId="{7CC9B4A3-19B0-425C-9BF5-567E350074E3}" destId="{3F974BC2-2CBD-430F-A0A7-05B797B48F88}" srcOrd="3" destOrd="0" presId="urn:microsoft.com/office/officeart/2005/8/layout/cycle2"/>
    <dgm:cxn modelId="{F2E696B4-8411-411E-B1CB-8AF6D1A00FEE}" type="presParOf" srcId="{3F974BC2-2CBD-430F-A0A7-05B797B48F88}" destId="{7E3797F8-6E38-41C1-AFFD-3A3B612B6479}" srcOrd="0" destOrd="0" presId="urn:microsoft.com/office/officeart/2005/8/layout/cycle2"/>
    <dgm:cxn modelId="{C7F1503E-0130-41BB-A206-AA5670E2ADA5}" type="presParOf" srcId="{7CC9B4A3-19B0-425C-9BF5-567E350074E3}" destId="{1B0304B2-D984-413B-855C-DEA0EA8D2B28}" srcOrd="4" destOrd="0" presId="urn:microsoft.com/office/officeart/2005/8/layout/cycle2"/>
    <dgm:cxn modelId="{6BC6A847-C144-4FA4-904F-CE2615C04E3A}" type="presParOf" srcId="{7CC9B4A3-19B0-425C-9BF5-567E350074E3}" destId="{C8729898-F931-4229-87B6-A4DD3D41600C}" srcOrd="5" destOrd="0" presId="urn:microsoft.com/office/officeart/2005/8/layout/cycle2"/>
    <dgm:cxn modelId="{AEB30DC7-E07F-4BB2-9CAB-3D183FE22F78}" type="presParOf" srcId="{C8729898-F931-4229-87B6-A4DD3D41600C}" destId="{6331ACD6-50E1-42E3-B92A-B05D3391FCA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423D33-66A2-4DCB-9873-FF6F6D9D09C1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40BA410D-8C05-4CDF-B6A7-2A2C7DDAF060}">
      <dgm:prSet phldrT="[Texte]"/>
      <dgm:spPr/>
      <dgm:t>
        <a:bodyPr/>
        <a:lstStyle/>
        <a:p>
          <a:r>
            <a:rPr lang="fr-FR" b="1" dirty="0" smtClean="0"/>
            <a:t>Médecin</a:t>
          </a:r>
          <a:endParaRPr lang="fr-FR" b="1" dirty="0"/>
        </a:p>
      </dgm:t>
    </dgm:pt>
    <dgm:pt modelId="{FFA1EE6A-6127-4749-802F-4C58B83D2614}" type="parTrans" cxnId="{E93465C1-DB0D-4484-BEF5-B598AA618538}">
      <dgm:prSet/>
      <dgm:spPr/>
      <dgm:t>
        <a:bodyPr/>
        <a:lstStyle/>
        <a:p>
          <a:endParaRPr lang="fr-FR"/>
        </a:p>
      </dgm:t>
    </dgm:pt>
    <dgm:pt modelId="{1E425682-440E-422A-A141-5B279D036541}" type="sibTrans" cxnId="{E93465C1-DB0D-4484-BEF5-B598AA618538}">
      <dgm:prSet/>
      <dgm:spPr/>
      <dgm:t>
        <a:bodyPr/>
        <a:lstStyle/>
        <a:p>
          <a:endParaRPr lang="fr-FR"/>
        </a:p>
      </dgm:t>
    </dgm:pt>
    <dgm:pt modelId="{23093947-7DA4-4ACD-BFBA-CF3811CD87A0}">
      <dgm:prSet phldrT="[Texte]"/>
      <dgm:spPr/>
      <dgm:t>
        <a:bodyPr/>
        <a:lstStyle/>
        <a:p>
          <a:r>
            <a:rPr lang="fr-FR" b="1" dirty="0" smtClean="0"/>
            <a:t>Patient </a:t>
          </a:r>
          <a:endParaRPr lang="fr-FR" b="1" dirty="0"/>
        </a:p>
      </dgm:t>
    </dgm:pt>
    <dgm:pt modelId="{2E944EFF-CDD2-4C21-913B-87A0507B1ADC}" type="parTrans" cxnId="{4CB5F62C-FF99-443F-9059-D120CFE43C9C}">
      <dgm:prSet/>
      <dgm:spPr/>
      <dgm:t>
        <a:bodyPr/>
        <a:lstStyle/>
        <a:p>
          <a:endParaRPr lang="fr-FR"/>
        </a:p>
      </dgm:t>
    </dgm:pt>
    <dgm:pt modelId="{F1168E8F-C4FF-4B5F-82B2-A5992DFA85E6}" type="sibTrans" cxnId="{4CB5F62C-FF99-443F-9059-D120CFE43C9C}">
      <dgm:prSet/>
      <dgm:spPr/>
      <dgm:t>
        <a:bodyPr/>
        <a:lstStyle/>
        <a:p>
          <a:endParaRPr lang="fr-FR"/>
        </a:p>
      </dgm:t>
    </dgm:pt>
    <dgm:pt modelId="{13DC3254-3479-4C86-9E1B-1230D2FC7F8E}">
      <dgm:prSet phldrT="[Texte]"/>
      <dgm:spPr/>
      <dgm:t>
        <a:bodyPr/>
        <a:lstStyle/>
        <a:p>
          <a:r>
            <a:rPr lang="fr-FR" b="1" dirty="0" smtClean="0"/>
            <a:t>Pharmacien</a:t>
          </a:r>
          <a:endParaRPr lang="fr-FR" b="1" dirty="0"/>
        </a:p>
      </dgm:t>
    </dgm:pt>
    <dgm:pt modelId="{0AA45841-011D-44B8-B415-5F9D53DE58DD}" type="parTrans" cxnId="{227273C3-393B-4005-9BD3-723742B917E5}">
      <dgm:prSet/>
      <dgm:spPr/>
      <dgm:t>
        <a:bodyPr/>
        <a:lstStyle/>
        <a:p>
          <a:endParaRPr lang="fr-FR"/>
        </a:p>
      </dgm:t>
    </dgm:pt>
    <dgm:pt modelId="{ED768E98-A1CC-4AD4-8BED-21892B9ADAD0}" type="sibTrans" cxnId="{227273C3-393B-4005-9BD3-723742B917E5}">
      <dgm:prSet/>
      <dgm:spPr/>
      <dgm:t>
        <a:bodyPr/>
        <a:lstStyle/>
        <a:p>
          <a:endParaRPr lang="fr-FR"/>
        </a:p>
      </dgm:t>
    </dgm:pt>
    <dgm:pt modelId="{7CC9B4A3-19B0-425C-9BF5-567E350074E3}" type="pres">
      <dgm:prSet presAssocID="{65423D33-66A2-4DCB-9873-FF6F6D9D09C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06D61F7-11D5-475F-8C61-7BB63AAF7297}" type="pres">
      <dgm:prSet presAssocID="{40BA410D-8C05-4CDF-B6A7-2A2C7DDAF06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B6F633-FA7D-40CD-B914-5914097443B3}" type="pres">
      <dgm:prSet presAssocID="{1E425682-440E-422A-A141-5B279D036541}" presName="sibTrans" presStyleLbl="sibTrans2D1" presStyleIdx="0" presStyleCnt="3"/>
      <dgm:spPr/>
      <dgm:t>
        <a:bodyPr/>
        <a:lstStyle/>
        <a:p>
          <a:endParaRPr lang="fr-FR"/>
        </a:p>
      </dgm:t>
    </dgm:pt>
    <dgm:pt modelId="{E9104492-B7A0-4EDC-8E74-E8813E4130FA}" type="pres">
      <dgm:prSet presAssocID="{1E425682-440E-422A-A141-5B279D036541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D019847B-63FF-413F-A433-D9B47A3C2C3D}" type="pres">
      <dgm:prSet presAssocID="{23093947-7DA4-4ACD-BFBA-CF3811CD87A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974BC2-2CBD-430F-A0A7-05B797B48F88}" type="pres">
      <dgm:prSet presAssocID="{F1168E8F-C4FF-4B5F-82B2-A5992DFA85E6}" presName="sibTrans" presStyleLbl="sibTrans2D1" presStyleIdx="1" presStyleCnt="3"/>
      <dgm:spPr/>
      <dgm:t>
        <a:bodyPr/>
        <a:lstStyle/>
        <a:p>
          <a:endParaRPr lang="fr-FR"/>
        </a:p>
      </dgm:t>
    </dgm:pt>
    <dgm:pt modelId="{7E3797F8-6E38-41C1-AFFD-3A3B612B6479}" type="pres">
      <dgm:prSet presAssocID="{F1168E8F-C4FF-4B5F-82B2-A5992DFA85E6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1B0304B2-D984-413B-855C-DEA0EA8D2B28}" type="pres">
      <dgm:prSet presAssocID="{13DC3254-3479-4C86-9E1B-1230D2FC7F8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729898-F931-4229-87B6-A4DD3D41600C}" type="pres">
      <dgm:prSet presAssocID="{ED768E98-A1CC-4AD4-8BED-21892B9ADAD0}" presName="sibTrans" presStyleLbl="sibTrans2D1" presStyleIdx="2" presStyleCnt="3"/>
      <dgm:spPr/>
      <dgm:t>
        <a:bodyPr/>
        <a:lstStyle/>
        <a:p>
          <a:endParaRPr lang="fr-FR"/>
        </a:p>
      </dgm:t>
    </dgm:pt>
    <dgm:pt modelId="{6331ACD6-50E1-42E3-B92A-B05D3391FCA4}" type="pres">
      <dgm:prSet presAssocID="{ED768E98-A1CC-4AD4-8BED-21892B9ADAD0}" presName="connectorText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72D579D8-8CB0-44C5-92AC-02DEC73E9E32}" type="presOf" srcId="{13DC3254-3479-4C86-9E1B-1230D2FC7F8E}" destId="{1B0304B2-D984-413B-855C-DEA0EA8D2B28}" srcOrd="0" destOrd="0" presId="urn:microsoft.com/office/officeart/2005/8/layout/cycle2"/>
    <dgm:cxn modelId="{5A5C1609-B54C-43A1-B5D8-E1E6C446814D}" type="presOf" srcId="{23093947-7DA4-4ACD-BFBA-CF3811CD87A0}" destId="{D019847B-63FF-413F-A433-D9B47A3C2C3D}" srcOrd="0" destOrd="0" presId="urn:microsoft.com/office/officeart/2005/8/layout/cycle2"/>
    <dgm:cxn modelId="{70223D44-280A-440C-A531-FCD8F8C472B1}" type="presOf" srcId="{ED768E98-A1CC-4AD4-8BED-21892B9ADAD0}" destId="{C8729898-F931-4229-87B6-A4DD3D41600C}" srcOrd="0" destOrd="0" presId="urn:microsoft.com/office/officeart/2005/8/layout/cycle2"/>
    <dgm:cxn modelId="{09D61AE1-9CCE-4A87-96CE-09C478CB9724}" type="presOf" srcId="{65423D33-66A2-4DCB-9873-FF6F6D9D09C1}" destId="{7CC9B4A3-19B0-425C-9BF5-567E350074E3}" srcOrd="0" destOrd="0" presId="urn:microsoft.com/office/officeart/2005/8/layout/cycle2"/>
    <dgm:cxn modelId="{4CB5F62C-FF99-443F-9059-D120CFE43C9C}" srcId="{65423D33-66A2-4DCB-9873-FF6F6D9D09C1}" destId="{23093947-7DA4-4ACD-BFBA-CF3811CD87A0}" srcOrd="1" destOrd="0" parTransId="{2E944EFF-CDD2-4C21-913B-87A0507B1ADC}" sibTransId="{F1168E8F-C4FF-4B5F-82B2-A5992DFA85E6}"/>
    <dgm:cxn modelId="{E93465C1-DB0D-4484-BEF5-B598AA618538}" srcId="{65423D33-66A2-4DCB-9873-FF6F6D9D09C1}" destId="{40BA410D-8C05-4CDF-B6A7-2A2C7DDAF060}" srcOrd="0" destOrd="0" parTransId="{FFA1EE6A-6127-4749-802F-4C58B83D2614}" sibTransId="{1E425682-440E-422A-A141-5B279D036541}"/>
    <dgm:cxn modelId="{E175698C-97EE-472D-9BCD-EC0FB047D450}" type="presOf" srcId="{1E425682-440E-422A-A141-5B279D036541}" destId="{56B6F633-FA7D-40CD-B914-5914097443B3}" srcOrd="0" destOrd="0" presId="urn:microsoft.com/office/officeart/2005/8/layout/cycle2"/>
    <dgm:cxn modelId="{40A68A39-FE6B-43A8-954E-A80DF7B1039D}" type="presOf" srcId="{40BA410D-8C05-4CDF-B6A7-2A2C7DDAF060}" destId="{906D61F7-11D5-475F-8C61-7BB63AAF7297}" srcOrd="0" destOrd="0" presId="urn:microsoft.com/office/officeart/2005/8/layout/cycle2"/>
    <dgm:cxn modelId="{227273C3-393B-4005-9BD3-723742B917E5}" srcId="{65423D33-66A2-4DCB-9873-FF6F6D9D09C1}" destId="{13DC3254-3479-4C86-9E1B-1230D2FC7F8E}" srcOrd="2" destOrd="0" parTransId="{0AA45841-011D-44B8-B415-5F9D53DE58DD}" sibTransId="{ED768E98-A1CC-4AD4-8BED-21892B9ADAD0}"/>
    <dgm:cxn modelId="{C19A3BA7-33CB-48BC-9214-8FB6EEF3F518}" type="presOf" srcId="{1E425682-440E-422A-A141-5B279D036541}" destId="{E9104492-B7A0-4EDC-8E74-E8813E4130FA}" srcOrd="1" destOrd="0" presId="urn:microsoft.com/office/officeart/2005/8/layout/cycle2"/>
    <dgm:cxn modelId="{AA26F333-C6A3-4455-9BD6-E709A399506E}" type="presOf" srcId="{ED768E98-A1CC-4AD4-8BED-21892B9ADAD0}" destId="{6331ACD6-50E1-42E3-B92A-B05D3391FCA4}" srcOrd="1" destOrd="0" presId="urn:microsoft.com/office/officeart/2005/8/layout/cycle2"/>
    <dgm:cxn modelId="{00691989-CD55-4733-9F35-3ACDC93A5CD0}" type="presOf" srcId="{F1168E8F-C4FF-4B5F-82B2-A5992DFA85E6}" destId="{7E3797F8-6E38-41C1-AFFD-3A3B612B6479}" srcOrd="1" destOrd="0" presId="urn:microsoft.com/office/officeart/2005/8/layout/cycle2"/>
    <dgm:cxn modelId="{5F2B5110-3F3D-4CCA-822D-3A09A1543558}" type="presOf" srcId="{F1168E8F-C4FF-4B5F-82B2-A5992DFA85E6}" destId="{3F974BC2-2CBD-430F-A0A7-05B797B48F88}" srcOrd="0" destOrd="0" presId="urn:microsoft.com/office/officeart/2005/8/layout/cycle2"/>
    <dgm:cxn modelId="{D9AF9AB1-F69B-4ABA-921F-6D73B5626A60}" type="presParOf" srcId="{7CC9B4A3-19B0-425C-9BF5-567E350074E3}" destId="{906D61F7-11D5-475F-8C61-7BB63AAF7297}" srcOrd="0" destOrd="0" presId="urn:microsoft.com/office/officeart/2005/8/layout/cycle2"/>
    <dgm:cxn modelId="{2753127F-43D2-44C9-8FC3-25A1B027B888}" type="presParOf" srcId="{7CC9B4A3-19B0-425C-9BF5-567E350074E3}" destId="{56B6F633-FA7D-40CD-B914-5914097443B3}" srcOrd="1" destOrd="0" presId="urn:microsoft.com/office/officeart/2005/8/layout/cycle2"/>
    <dgm:cxn modelId="{D599A197-C40D-4A82-9FF7-FAEE1728BA78}" type="presParOf" srcId="{56B6F633-FA7D-40CD-B914-5914097443B3}" destId="{E9104492-B7A0-4EDC-8E74-E8813E4130FA}" srcOrd="0" destOrd="0" presId="urn:microsoft.com/office/officeart/2005/8/layout/cycle2"/>
    <dgm:cxn modelId="{D0FB3B97-593F-4467-881E-21C8E4441A9C}" type="presParOf" srcId="{7CC9B4A3-19B0-425C-9BF5-567E350074E3}" destId="{D019847B-63FF-413F-A433-D9B47A3C2C3D}" srcOrd="2" destOrd="0" presId="urn:microsoft.com/office/officeart/2005/8/layout/cycle2"/>
    <dgm:cxn modelId="{7E0AD3C2-37EB-49B5-ABEF-3B6B2A73D445}" type="presParOf" srcId="{7CC9B4A3-19B0-425C-9BF5-567E350074E3}" destId="{3F974BC2-2CBD-430F-A0A7-05B797B48F88}" srcOrd="3" destOrd="0" presId="urn:microsoft.com/office/officeart/2005/8/layout/cycle2"/>
    <dgm:cxn modelId="{3AD26031-7AE8-4C67-8FA7-BB36313AD568}" type="presParOf" srcId="{3F974BC2-2CBD-430F-A0A7-05B797B48F88}" destId="{7E3797F8-6E38-41C1-AFFD-3A3B612B6479}" srcOrd="0" destOrd="0" presId="urn:microsoft.com/office/officeart/2005/8/layout/cycle2"/>
    <dgm:cxn modelId="{54AB9D18-987B-4787-B033-F7A8A5AE3EB1}" type="presParOf" srcId="{7CC9B4A3-19B0-425C-9BF5-567E350074E3}" destId="{1B0304B2-D984-413B-855C-DEA0EA8D2B28}" srcOrd="4" destOrd="0" presId="urn:microsoft.com/office/officeart/2005/8/layout/cycle2"/>
    <dgm:cxn modelId="{E4CD6138-F2B8-4904-97BA-8986976CD1F3}" type="presParOf" srcId="{7CC9B4A3-19B0-425C-9BF5-567E350074E3}" destId="{C8729898-F931-4229-87B6-A4DD3D41600C}" srcOrd="5" destOrd="0" presId="urn:microsoft.com/office/officeart/2005/8/layout/cycle2"/>
    <dgm:cxn modelId="{51D2F48A-172B-46CA-8E61-7DFB6D354F7E}" type="presParOf" srcId="{C8729898-F931-4229-87B6-A4DD3D41600C}" destId="{6331ACD6-50E1-42E3-B92A-B05D3391FCA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423D33-66A2-4DCB-9873-FF6F6D9D09C1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40BA410D-8C05-4CDF-B6A7-2A2C7DDAF060}">
      <dgm:prSet phldrT="[Texte]"/>
      <dgm:spPr/>
      <dgm:t>
        <a:bodyPr/>
        <a:lstStyle/>
        <a:p>
          <a:r>
            <a:rPr lang="fr-FR" b="1" dirty="0" smtClean="0"/>
            <a:t>Médecin</a:t>
          </a:r>
          <a:endParaRPr lang="fr-FR" b="1" dirty="0"/>
        </a:p>
      </dgm:t>
    </dgm:pt>
    <dgm:pt modelId="{FFA1EE6A-6127-4749-802F-4C58B83D2614}" type="parTrans" cxnId="{E93465C1-DB0D-4484-BEF5-B598AA618538}">
      <dgm:prSet/>
      <dgm:spPr/>
      <dgm:t>
        <a:bodyPr/>
        <a:lstStyle/>
        <a:p>
          <a:endParaRPr lang="fr-FR"/>
        </a:p>
      </dgm:t>
    </dgm:pt>
    <dgm:pt modelId="{1E425682-440E-422A-A141-5B279D036541}" type="sibTrans" cxnId="{E93465C1-DB0D-4484-BEF5-B598AA618538}">
      <dgm:prSet/>
      <dgm:spPr/>
      <dgm:t>
        <a:bodyPr/>
        <a:lstStyle/>
        <a:p>
          <a:endParaRPr lang="fr-FR"/>
        </a:p>
      </dgm:t>
    </dgm:pt>
    <dgm:pt modelId="{23093947-7DA4-4ACD-BFBA-CF3811CD87A0}">
      <dgm:prSet phldrT="[Texte]"/>
      <dgm:spPr/>
      <dgm:t>
        <a:bodyPr/>
        <a:lstStyle/>
        <a:p>
          <a:r>
            <a:rPr lang="fr-FR" b="1" dirty="0" smtClean="0"/>
            <a:t>Patient </a:t>
          </a:r>
          <a:endParaRPr lang="fr-FR" b="1" dirty="0"/>
        </a:p>
      </dgm:t>
    </dgm:pt>
    <dgm:pt modelId="{2E944EFF-CDD2-4C21-913B-87A0507B1ADC}" type="parTrans" cxnId="{4CB5F62C-FF99-443F-9059-D120CFE43C9C}">
      <dgm:prSet/>
      <dgm:spPr/>
      <dgm:t>
        <a:bodyPr/>
        <a:lstStyle/>
        <a:p>
          <a:endParaRPr lang="fr-FR"/>
        </a:p>
      </dgm:t>
    </dgm:pt>
    <dgm:pt modelId="{F1168E8F-C4FF-4B5F-82B2-A5992DFA85E6}" type="sibTrans" cxnId="{4CB5F62C-FF99-443F-9059-D120CFE43C9C}">
      <dgm:prSet/>
      <dgm:spPr/>
      <dgm:t>
        <a:bodyPr/>
        <a:lstStyle/>
        <a:p>
          <a:endParaRPr lang="fr-FR"/>
        </a:p>
      </dgm:t>
    </dgm:pt>
    <dgm:pt modelId="{13DC3254-3479-4C86-9E1B-1230D2FC7F8E}">
      <dgm:prSet phldrT="[Texte]"/>
      <dgm:spPr/>
      <dgm:t>
        <a:bodyPr/>
        <a:lstStyle/>
        <a:p>
          <a:r>
            <a:rPr lang="fr-FR" b="1" dirty="0" smtClean="0"/>
            <a:t>Pharmacien</a:t>
          </a:r>
          <a:endParaRPr lang="fr-FR" b="1" dirty="0"/>
        </a:p>
      </dgm:t>
    </dgm:pt>
    <dgm:pt modelId="{0AA45841-011D-44B8-B415-5F9D53DE58DD}" type="parTrans" cxnId="{227273C3-393B-4005-9BD3-723742B917E5}">
      <dgm:prSet/>
      <dgm:spPr/>
      <dgm:t>
        <a:bodyPr/>
        <a:lstStyle/>
        <a:p>
          <a:endParaRPr lang="fr-FR"/>
        </a:p>
      </dgm:t>
    </dgm:pt>
    <dgm:pt modelId="{ED768E98-A1CC-4AD4-8BED-21892B9ADAD0}" type="sibTrans" cxnId="{227273C3-393B-4005-9BD3-723742B917E5}">
      <dgm:prSet/>
      <dgm:spPr/>
      <dgm:t>
        <a:bodyPr/>
        <a:lstStyle/>
        <a:p>
          <a:endParaRPr lang="fr-FR"/>
        </a:p>
      </dgm:t>
    </dgm:pt>
    <dgm:pt modelId="{7CC9B4A3-19B0-425C-9BF5-567E350074E3}" type="pres">
      <dgm:prSet presAssocID="{65423D33-66A2-4DCB-9873-FF6F6D9D09C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06D61F7-11D5-475F-8C61-7BB63AAF7297}" type="pres">
      <dgm:prSet presAssocID="{40BA410D-8C05-4CDF-B6A7-2A2C7DDAF06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B6F633-FA7D-40CD-B914-5914097443B3}" type="pres">
      <dgm:prSet presAssocID="{1E425682-440E-422A-A141-5B279D036541}" presName="sibTrans" presStyleLbl="sibTrans2D1" presStyleIdx="0" presStyleCnt="3"/>
      <dgm:spPr/>
      <dgm:t>
        <a:bodyPr/>
        <a:lstStyle/>
        <a:p>
          <a:endParaRPr lang="fr-FR"/>
        </a:p>
      </dgm:t>
    </dgm:pt>
    <dgm:pt modelId="{E9104492-B7A0-4EDC-8E74-E8813E4130FA}" type="pres">
      <dgm:prSet presAssocID="{1E425682-440E-422A-A141-5B279D036541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D019847B-63FF-413F-A433-D9B47A3C2C3D}" type="pres">
      <dgm:prSet presAssocID="{23093947-7DA4-4ACD-BFBA-CF3811CD87A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974BC2-2CBD-430F-A0A7-05B797B48F88}" type="pres">
      <dgm:prSet presAssocID="{F1168E8F-C4FF-4B5F-82B2-A5992DFA85E6}" presName="sibTrans" presStyleLbl="sibTrans2D1" presStyleIdx="1" presStyleCnt="3"/>
      <dgm:spPr/>
      <dgm:t>
        <a:bodyPr/>
        <a:lstStyle/>
        <a:p>
          <a:endParaRPr lang="fr-FR"/>
        </a:p>
      </dgm:t>
    </dgm:pt>
    <dgm:pt modelId="{7E3797F8-6E38-41C1-AFFD-3A3B612B6479}" type="pres">
      <dgm:prSet presAssocID="{F1168E8F-C4FF-4B5F-82B2-A5992DFA85E6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1B0304B2-D984-413B-855C-DEA0EA8D2B28}" type="pres">
      <dgm:prSet presAssocID="{13DC3254-3479-4C86-9E1B-1230D2FC7F8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729898-F931-4229-87B6-A4DD3D41600C}" type="pres">
      <dgm:prSet presAssocID="{ED768E98-A1CC-4AD4-8BED-21892B9ADAD0}" presName="sibTrans" presStyleLbl="sibTrans2D1" presStyleIdx="2" presStyleCnt="3"/>
      <dgm:spPr/>
      <dgm:t>
        <a:bodyPr/>
        <a:lstStyle/>
        <a:p>
          <a:endParaRPr lang="fr-FR"/>
        </a:p>
      </dgm:t>
    </dgm:pt>
    <dgm:pt modelId="{6331ACD6-50E1-42E3-B92A-B05D3391FCA4}" type="pres">
      <dgm:prSet presAssocID="{ED768E98-A1CC-4AD4-8BED-21892B9ADAD0}" presName="connectorText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3E0C278B-FD92-4CDF-8830-4BE99692686A}" type="presOf" srcId="{ED768E98-A1CC-4AD4-8BED-21892B9ADAD0}" destId="{6331ACD6-50E1-42E3-B92A-B05D3391FCA4}" srcOrd="1" destOrd="0" presId="urn:microsoft.com/office/officeart/2005/8/layout/cycle2"/>
    <dgm:cxn modelId="{2BB26966-ECEF-442F-9147-C67EFA2A0036}" type="presOf" srcId="{65423D33-66A2-4DCB-9873-FF6F6D9D09C1}" destId="{7CC9B4A3-19B0-425C-9BF5-567E350074E3}" srcOrd="0" destOrd="0" presId="urn:microsoft.com/office/officeart/2005/8/layout/cycle2"/>
    <dgm:cxn modelId="{F58E928D-50CA-403F-A1CF-B5CFDA586F90}" type="presOf" srcId="{ED768E98-A1CC-4AD4-8BED-21892B9ADAD0}" destId="{C8729898-F931-4229-87B6-A4DD3D41600C}" srcOrd="0" destOrd="0" presId="urn:microsoft.com/office/officeart/2005/8/layout/cycle2"/>
    <dgm:cxn modelId="{1C6444B7-CB10-4835-973B-894314EC41F7}" type="presOf" srcId="{23093947-7DA4-4ACD-BFBA-CF3811CD87A0}" destId="{D019847B-63FF-413F-A433-D9B47A3C2C3D}" srcOrd="0" destOrd="0" presId="urn:microsoft.com/office/officeart/2005/8/layout/cycle2"/>
    <dgm:cxn modelId="{BAAD4803-DA23-466B-A1C6-2B00F9E3D76F}" type="presOf" srcId="{1E425682-440E-422A-A141-5B279D036541}" destId="{56B6F633-FA7D-40CD-B914-5914097443B3}" srcOrd="0" destOrd="0" presId="urn:microsoft.com/office/officeart/2005/8/layout/cycle2"/>
    <dgm:cxn modelId="{4CB5F62C-FF99-443F-9059-D120CFE43C9C}" srcId="{65423D33-66A2-4DCB-9873-FF6F6D9D09C1}" destId="{23093947-7DA4-4ACD-BFBA-CF3811CD87A0}" srcOrd="1" destOrd="0" parTransId="{2E944EFF-CDD2-4C21-913B-87A0507B1ADC}" sibTransId="{F1168E8F-C4FF-4B5F-82B2-A5992DFA85E6}"/>
    <dgm:cxn modelId="{E93465C1-DB0D-4484-BEF5-B598AA618538}" srcId="{65423D33-66A2-4DCB-9873-FF6F6D9D09C1}" destId="{40BA410D-8C05-4CDF-B6A7-2A2C7DDAF060}" srcOrd="0" destOrd="0" parTransId="{FFA1EE6A-6127-4749-802F-4C58B83D2614}" sibTransId="{1E425682-440E-422A-A141-5B279D036541}"/>
    <dgm:cxn modelId="{B1A7FD9B-8C60-4096-91A5-72B776FC89BC}" type="presOf" srcId="{F1168E8F-C4FF-4B5F-82B2-A5992DFA85E6}" destId="{7E3797F8-6E38-41C1-AFFD-3A3B612B6479}" srcOrd="1" destOrd="0" presId="urn:microsoft.com/office/officeart/2005/8/layout/cycle2"/>
    <dgm:cxn modelId="{3875E97A-170C-40A3-A734-03684CBD003D}" type="presOf" srcId="{F1168E8F-C4FF-4B5F-82B2-A5992DFA85E6}" destId="{3F974BC2-2CBD-430F-A0A7-05B797B48F88}" srcOrd="0" destOrd="0" presId="urn:microsoft.com/office/officeart/2005/8/layout/cycle2"/>
    <dgm:cxn modelId="{227273C3-393B-4005-9BD3-723742B917E5}" srcId="{65423D33-66A2-4DCB-9873-FF6F6D9D09C1}" destId="{13DC3254-3479-4C86-9E1B-1230D2FC7F8E}" srcOrd="2" destOrd="0" parTransId="{0AA45841-011D-44B8-B415-5F9D53DE58DD}" sibTransId="{ED768E98-A1CC-4AD4-8BED-21892B9ADAD0}"/>
    <dgm:cxn modelId="{E944B9BA-65D4-4473-946A-007F2CC2B0EF}" type="presOf" srcId="{40BA410D-8C05-4CDF-B6A7-2A2C7DDAF060}" destId="{906D61F7-11D5-475F-8C61-7BB63AAF7297}" srcOrd="0" destOrd="0" presId="urn:microsoft.com/office/officeart/2005/8/layout/cycle2"/>
    <dgm:cxn modelId="{135A6977-5ADD-48FD-8A10-FBE10D4A1405}" type="presOf" srcId="{1E425682-440E-422A-A141-5B279D036541}" destId="{E9104492-B7A0-4EDC-8E74-E8813E4130FA}" srcOrd="1" destOrd="0" presId="urn:microsoft.com/office/officeart/2005/8/layout/cycle2"/>
    <dgm:cxn modelId="{65C6886B-8C55-4F13-930B-8A2ABD54098F}" type="presOf" srcId="{13DC3254-3479-4C86-9E1B-1230D2FC7F8E}" destId="{1B0304B2-D984-413B-855C-DEA0EA8D2B28}" srcOrd="0" destOrd="0" presId="urn:microsoft.com/office/officeart/2005/8/layout/cycle2"/>
    <dgm:cxn modelId="{9E1952F4-8B06-4D4F-A3DB-9C53D87492F2}" type="presParOf" srcId="{7CC9B4A3-19B0-425C-9BF5-567E350074E3}" destId="{906D61F7-11D5-475F-8C61-7BB63AAF7297}" srcOrd="0" destOrd="0" presId="urn:microsoft.com/office/officeart/2005/8/layout/cycle2"/>
    <dgm:cxn modelId="{1055EDBD-F9F9-42DD-97F2-7F22DF3660AF}" type="presParOf" srcId="{7CC9B4A3-19B0-425C-9BF5-567E350074E3}" destId="{56B6F633-FA7D-40CD-B914-5914097443B3}" srcOrd="1" destOrd="0" presId="urn:microsoft.com/office/officeart/2005/8/layout/cycle2"/>
    <dgm:cxn modelId="{789F81E3-727F-4B35-A197-1BF2DB0C1948}" type="presParOf" srcId="{56B6F633-FA7D-40CD-B914-5914097443B3}" destId="{E9104492-B7A0-4EDC-8E74-E8813E4130FA}" srcOrd="0" destOrd="0" presId="urn:microsoft.com/office/officeart/2005/8/layout/cycle2"/>
    <dgm:cxn modelId="{F2EA0041-0CA4-4890-9B79-465F33A83863}" type="presParOf" srcId="{7CC9B4A3-19B0-425C-9BF5-567E350074E3}" destId="{D019847B-63FF-413F-A433-D9B47A3C2C3D}" srcOrd="2" destOrd="0" presId="urn:microsoft.com/office/officeart/2005/8/layout/cycle2"/>
    <dgm:cxn modelId="{A8EE8F04-E493-4888-B75D-784870FB9BDE}" type="presParOf" srcId="{7CC9B4A3-19B0-425C-9BF5-567E350074E3}" destId="{3F974BC2-2CBD-430F-A0A7-05B797B48F88}" srcOrd="3" destOrd="0" presId="urn:microsoft.com/office/officeart/2005/8/layout/cycle2"/>
    <dgm:cxn modelId="{9DAE05D7-BCC2-4EB4-87DC-50ECFE32C035}" type="presParOf" srcId="{3F974BC2-2CBD-430F-A0A7-05B797B48F88}" destId="{7E3797F8-6E38-41C1-AFFD-3A3B612B6479}" srcOrd="0" destOrd="0" presId="urn:microsoft.com/office/officeart/2005/8/layout/cycle2"/>
    <dgm:cxn modelId="{3A21CD28-4C30-44D8-8AAD-688451185A62}" type="presParOf" srcId="{7CC9B4A3-19B0-425C-9BF5-567E350074E3}" destId="{1B0304B2-D984-413B-855C-DEA0EA8D2B28}" srcOrd="4" destOrd="0" presId="urn:microsoft.com/office/officeart/2005/8/layout/cycle2"/>
    <dgm:cxn modelId="{051077F7-2885-40FF-A025-C59B84FF0AA0}" type="presParOf" srcId="{7CC9B4A3-19B0-425C-9BF5-567E350074E3}" destId="{C8729898-F931-4229-87B6-A4DD3D41600C}" srcOrd="5" destOrd="0" presId="urn:microsoft.com/office/officeart/2005/8/layout/cycle2"/>
    <dgm:cxn modelId="{FBA75329-5C95-4FED-BA98-8B6DA2B0430E}" type="presParOf" srcId="{C8729898-F931-4229-87B6-A4DD3D41600C}" destId="{6331ACD6-50E1-42E3-B92A-B05D3391FCA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423D33-66A2-4DCB-9873-FF6F6D9D09C1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40BA410D-8C05-4CDF-B6A7-2A2C7DDAF060}">
      <dgm:prSet phldrT="[Texte]"/>
      <dgm:spPr/>
      <dgm:t>
        <a:bodyPr/>
        <a:lstStyle/>
        <a:p>
          <a:r>
            <a:rPr lang="fr-FR" b="1" dirty="0" smtClean="0"/>
            <a:t>Médecin</a:t>
          </a:r>
          <a:endParaRPr lang="fr-FR" b="1" dirty="0"/>
        </a:p>
      </dgm:t>
    </dgm:pt>
    <dgm:pt modelId="{FFA1EE6A-6127-4749-802F-4C58B83D2614}" type="parTrans" cxnId="{E93465C1-DB0D-4484-BEF5-B598AA618538}">
      <dgm:prSet/>
      <dgm:spPr/>
      <dgm:t>
        <a:bodyPr/>
        <a:lstStyle/>
        <a:p>
          <a:endParaRPr lang="fr-FR"/>
        </a:p>
      </dgm:t>
    </dgm:pt>
    <dgm:pt modelId="{1E425682-440E-422A-A141-5B279D036541}" type="sibTrans" cxnId="{E93465C1-DB0D-4484-BEF5-B598AA618538}">
      <dgm:prSet/>
      <dgm:spPr/>
      <dgm:t>
        <a:bodyPr/>
        <a:lstStyle/>
        <a:p>
          <a:endParaRPr lang="fr-FR"/>
        </a:p>
      </dgm:t>
    </dgm:pt>
    <dgm:pt modelId="{23093947-7DA4-4ACD-BFBA-CF3811CD87A0}">
      <dgm:prSet phldrT="[Texte]"/>
      <dgm:spPr/>
      <dgm:t>
        <a:bodyPr/>
        <a:lstStyle/>
        <a:p>
          <a:r>
            <a:rPr lang="fr-FR" b="1" dirty="0" smtClean="0"/>
            <a:t>Patient </a:t>
          </a:r>
          <a:endParaRPr lang="fr-FR" b="1" dirty="0"/>
        </a:p>
      </dgm:t>
    </dgm:pt>
    <dgm:pt modelId="{2E944EFF-CDD2-4C21-913B-87A0507B1ADC}" type="parTrans" cxnId="{4CB5F62C-FF99-443F-9059-D120CFE43C9C}">
      <dgm:prSet/>
      <dgm:spPr/>
      <dgm:t>
        <a:bodyPr/>
        <a:lstStyle/>
        <a:p>
          <a:endParaRPr lang="fr-FR"/>
        </a:p>
      </dgm:t>
    </dgm:pt>
    <dgm:pt modelId="{F1168E8F-C4FF-4B5F-82B2-A5992DFA85E6}" type="sibTrans" cxnId="{4CB5F62C-FF99-443F-9059-D120CFE43C9C}">
      <dgm:prSet/>
      <dgm:spPr/>
      <dgm:t>
        <a:bodyPr/>
        <a:lstStyle/>
        <a:p>
          <a:endParaRPr lang="fr-FR"/>
        </a:p>
      </dgm:t>
    </dgm:pt>
    <dgm:pt modelId="{13DC3254-3479-4C86-9E1B-1230D2FC7F8E}">
      <dgm:prSet phldrT="[Texte]"/>
      <dgm:spPr/>
      <dgm:t>
        <a:bodyPr/>
        <a:lstStyle/>
        <a:p>
          <a:r>
            <a:rPr lang="fr-FR" b="1" dirty="0" smtClean="0"/>
            <a:t>Pharmacien</a:t>
          </a:r>
          <a:endParaRPr lang="fr-FR" b="1" dirty="0"/>
        </a:p>
      </dgm:t>
    </dgm:pt>
    <dgm:pt modelId="{0AA45841-011D-44B8-B415-5F9D53DE58DD}" type="parTrans" cxnId="{227273C3-393B-4005-9BD3-723742B917E5}">
      <dgm:prSet/>
      <dgm:spPr/>
      <dgm:t>
        <a:bodyPr/>
        <a:lstStyle/>
        <a:p>
          <a:endParaRPr lang="fr-FR"/>
        </a:p>
      </dgm:t>
    </dgm:pt>
    <dgm:pt modelId="{ED768E98-A1CC-4AD4-8BED-21892B9ADAD0}" type="sibTrans" cxnId="{227273C3-393B-4005-9BD3-723742B917E5}">
      <dgm:prSet/>
      <dgm:spPr/>
      <dgm:t>
        <a:bodyPr/>
        <a:lstStyle/>
        <a:p>
          <a:endParaRPr lang="fr-FR"/>
        </a:p>
      </dgm:t>
    </dgm:pt>
    <dgm:pt modelId="{7CC9B4A3-19B0-425C-9BF5-567E350074E3}" type="pres">
      <dgm:prSet presAssocID="{65423D33-66A2-4DCB-9873-FF6F6D9D09C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06D61F7-11D5-475F-8C61-7BB63AAF7297}" type="pres">
      <dgm:prSet presAssocID="{40BA410D-8C05-4CDF-B6A7-2A2C7DDAF06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B6F633-FA7D-40CD-B914-5914097443B3}" type="pres">
      <dgm:prSet presAssocID="{1E425682-440E-422A-A141-5B279D036541}" presName="sibTrans" presStyleLbl="sibTrans2D1" presStyleIdx="0" presStyleCnt="3"/>
      <dgm:spPr/>
      <dgm:t>
        <a:bodyPr/>
        <a:lstStyle/>
        <a:p>
          <a:endParaRPr lang="fr-FR"/>
        </a:p>
      </dgm:t>
    </dgm:pt>
    <dgm:pt modelId="{E9104492-B7A0-4EDC-8E74-E8813E4130FA}" type="pres">
      <dgm:prSet presAssocID="{1E425682-440E-422A-A141-5B279D036541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D019847B-63FF-413F-A433-D9B47A3C2C3D}" type="pres">
      <dgm:prSet presAssocID="{23093947-7DA4-4ACD-BFBA-CF3811CD87A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974BC2-2CBD-430F-A0A7-05B797B48F88}" type="pres">
      <dgm:prSet presAssocID="{F1168E8F-C4FF-4B5F-82B2-A5992DFA85E6}" presName="sibTrans" presStyleLbl="sibTrans2D1" presStyleIdx="1" presStyleCnt="3"/>
      <dgm:spPr/>
      <dgm:t>
        <a:bodyPr/>
        <a:lstStyle/>
        <a:p>
          <a:endParaRPr lang="fr-FR"/>
        </a:p>
      </dgm:t>
    </dgm:pt>
    <dgm:pt modelId="{7E3797F8-6E38-41C1-AFFD-3A3B612B6479}" type="pres">
      <dgm:prSet presAssocID="{F1168E8F-C4FF-4B5F-82B2-A5992DFA85E6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1B0304B2-D984-413B-855C-DEA0EA8D2B28}" type="pres">
      <dgm:prSet presAssocID="{13DC3254-3479-4C86-9E1B-1230D2FC7F8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729898-F931-4229-87B6-A4DD3D41600C}" type="pres">
      <dgm:prSet presAssocID="{ED768E98-A1CC-4AD4-8BED-21892B9ADAD0}" presName="sibTrans" presStyleLbl="sibTrans2D1" presStyleIdx="2" presStyleCnt="3"/>
      <dgm:spPr/>
      <dgm:t>
        <a:bodyPr/>
        <a:lstStyle/>
        <a:p>
          <a:endParaRPr lang="fr-FR"/>
        </a:p>
      </dgm:t>
    </dgm:pt>
    <dgm:pt modelId="{6331ACD6-50E1-42E3-B92A-B05D3391FCA4}" type="pres">
      <dgm:prSet presAssocID="{ED768E98-A1CC-4AD4-8BED-21892B9ADAD0}" presName="connectorText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0E019161-0A16-43C6-B075-7B32BDE98AFD}" type="presOf" srcId="{1E425682-440E-422A-A141-5B279D036541}" destId="{56B6F633-FA7D-40CD-B914-5914097443B3}" srcOrd="0" destOrd="0" presId="urn:microsoft.com/office/officeart/2005/8/layout/cycle2"/>
    <dgm:cxn modelId="{0DDEF83E-FC1F-42F8-B6D4-CCC48F037C23}" type="presOf" srcId="{65423D33-66A2-4DCB-9873-FF6F6D9D09C1}" destId="{7CC9B4A3-19B0-425C-9BF5-567E350074E3}" srcOrd="0" destOrd="0" presId="urn:microsoft.com/office/officeart/2005/8/layout/cycle2"/>
    <dgm:cxn modelId="{AF5B7196-5D3E-494B-BE02-3CE0C8BA24D2}" type="presOf" srcId="{1E425682-440E-422A-A141-5B279D036541}" destId="{E9104492-B7A0-4EDC-8E74-E8813E4130FA}" srcOrd="1" destOrd="0" presId="urn:microsoft.com/office/officeart/2005/8/layout/cycle2"/>
    <dgm:cxn modelId="{D45F6AF7-D129-4075-9D92-EACBEFF4485B}" type="presOf" srcId="{F1168E8F-C4FF-4B5F-82B2-A5992DFA85E6}" destId="{7E3797F8-6E38-41C1-AFFD-3A3B612B6479}" srcOrd="1" destOrd="0" presId="urn:microsoft.com/office/officeart/2005/8/layout/cycle2"/>
    <dgm:cxn modelId="{C2A9E58B-6B1D-4B9A-8C5B-348D3A90E487}" type="presOf" srcId="{ED768E98-A1CC-4AD4-8BED-21892B9ADAD0}" destId="{6331ACD6-50E1-42E3-B92A-B05D3391FCA4}" srcOrd="1" destOrd="0" presId="urn:microsoft.com/office/officeart/2005/8/layout/cycle2"/>
    <dgm:cxn modelId="{4CB5F62C-FF99-443F-9059-D120CFE43C9C}" srcId="{65423D33-66A2-4DCB-9873-FF6F6D9D09C1}" destId="{23093947-7DA4-4ACD-BFBA-CF3811CD87A0}" srcOrd="1" destOrd="0" parTransId="{2E944EFF-CDD2-4C21-913B-87A0507B1ADC}" sibTransId="{F1168E8F-C4FF-4B5F-82B2-A5992DFA85E6}"/>
    <dgm:cxn modelId="{E93465C1-DB0D-4484-BEF5-B598AA618538}" srcId="{65423D33-66A2-4DCB-9873-FF6F6D9D09C1}" destId="{40BA410D-8C05-4CDF-B6A7-2A2C7DDAF060}" srcOrd="0" destOrd="0" parTransId="{FFA1EE6A-6127-4749-802F-4C58B83D2614}" sibTransId="{1E425682-440E-422A-A141-5B279D036541}"/>
    <dgm:cxn modelId="{227273C3-393B-4005-9BD3-723742B917E5}" srcId="{65423D33-66A2-4DCB-9873-FF6F6D9D09C1}" destId="{13DC3254-3479-4C86-9E1B-1230D2FC7F8E}" srcOrd="2" destOrd="0" parTransId="{0AA45841-011D-44B8-B415-5F9D53DE58DD}" sibTransId="{ED768E98-A1CC-4AD4-8BED-21892B9ADAD0}"/>
    <dgm:cxn modelId="{B9129B6C-E1EA-419C-AB45-7F0023C3B356}" type="presOf" srcId="{40BA410D-8C05-4CDF-B6A7-2A2C7DDAF060}" destId="{906D61F7-11D5-475F-8C61-7BB63AAF7297}" srcOrd="0" destOrd="0" presId="urn:microsoft.com/office/officeart/2005/8/layout/cycle2"/>
    <dgm:cxn modelId="{3025F00D-8EDC-42A2-9A81-B43A0DD67D27}" type="presOf" srcId="{ED768E98-A1CC-4AD4-8BED-21892B9ADAD0}" destId="{C8729898-F931-4229-87B6-A4DD3D41600C}" srcOrd="0" destOrd="0" presId="urn:microsoft.com/office/officeart/2005/8/layout/cycle2"/>
    <dgm:cxn modelId="{51010A38-3811-4944-A6CC-044D37805AE1}" type="presOf" srcId="{F1168E8F-C4FF-4B5F-82B2-A5992DFA85E6}" destId="{3F974BC2-2CBD-430F-A0A7-05B797B48F88}" srcOrd="0" destOrd="0" presId="urn:microsoft.com/office/officeart/2005/8/layout/cycle2"/>
    <dgm:cxn modelId="{FF88722C-98A8-492C-8D3C-F4494885A474}" type="presOf" srcId="{23093947-7DA4-4ACD-BFBA-CF3811CD87A0}" destId="{D019847B-63FF-413F-A433-D9B47A3C2C3D}" srcOrd="0" destOrd="0" presId="urn:microsoft.com/office/officeart/2005/8/layout/cycle2"/>
    <dgm:cxn modelId="{5F407709-62D7-43F7-8D3C-842E75936AD7}" type="presOf" srcId="{13DC3254-3479-4C86-9E1B-1230D2FC7F8E}" destId="{1B0304B2-D984-413B-855C-DEA0EA8D2B28}" srcOrd="0" destOrd="0" presId="urn:microsoft.com/office/officeart/2005/8/layout/cycle2"/>
    <dgm:cxn modelId="{903A67CE-415F-4901-8A75-FD7145938874}" type="presParOf" srcId="{7CC9B4A3-19B0-425C-9BF5-567E350074E3}" destId="{906D61F7-11D5-475F-8C61-7BB63AAF7297}" srcOrd="0" destOrd="0" presId="urn:microsoft.com/office/officeart/2005/8/layout/cycle2"/>
    <dgm:cxn modelId="{6049258C-898D-48AC-AC6B-5DE17E0D4B09}" type="presParOf" srcId="{7CC9B4A3-19B0-425C-9BF5-567E350074E3}" destId="{56B6F633-FA7D-40CD-B914-5914097443B3}" srcOrd="1" destOrd="0" presId="urn:microsoft.com/office/officeart/2005/8/layout/cycle2"/>
    <dgm:cxn modelId="{7194E054-D3C6-4800-8BFA-CC4F5BBE79B5}" type="presParOf" srcId="{56B6F633-FA7D-40CD-B914-5914097443B3}" destId="{E9104492-B7A0-4EDC-8E74-E8813E4130FA}" srcOrd="0" destOrd="0" presId="urn:microsoft.com/office/officeart/2005/8/layout/cycle2"/>
    <dgm:cxn modelId="{9BD41FB3-39C1-4253-9E6D-B8C13655437B}" type="presParOf" srcId="{7CC9B4A3-19B0-425C-9BF5-567E350074E3}" destId="{D019847B-63FF-413F-A433-D9B47A3C2C3D}" srcOrd="2" destOrd="0" presId="urn:microsoft.com/office/officeart/2005/8/layout/cycle2"/>
    <dgm:cxn modelId="{E49B2C6C-3AEF-464F-BF14-E95F806A8865}" type="presParOf" srcId="{7CC9B4A3-19B0-425C-9BF5-567E350074E3}" destId="{3F974BC2-2CBD-430F-A0A7-05B797B48F88}" srcOrd="3" destOrd="0" presId="urn:microsoft.com/office/officeart/2005/8/layout/cycle2"/>
    <dgm:cxn modelId="{C91141DC-3BB9-455D-B101-2EC7644A57F7}" type="presParOf" srcId="{3F974BC2-2CBD-430F-A0A7-05B797B48F88}" destId="{7E3797F8-6E38-41C1-AFFD-3A3B612B6479}" srcOrd="0" destOrd="0" presId="urn:microsoft.com/office/officeart/2005/8/layout/cycle2"/>
    <dgm:cxn modelId="{4A85650F-2B3A-4E17-A48A-38403E6AC16F}" type="presParOf" srcId="{7CC9B4A3-19B0-425C-9BF5-567E350074E3}" destId="{1B0304B2-D984-413B-855C-DEA0EA8D2B28}" srcOrd="4" destOrd="0" presId="urn:microsoft.com/office/officeart/2005/8/layout/cycle2"/>
    <dgm:cxn modelId="{545EA23D-D71D-4DEF-90C7-D5F948A10D0D}" type="presParOf" srcId="{7CC9B4A3-19B0-425C-9BF5-567E350074E3}" destId="{C8729898-F931-4229-87B6-A4DD3D41600C}" srcOrd="5" destOrd="0" presId="urn:microsoft.com/office/officeart/2005/8/layout/cycle2"/>
    <dgm:cxn modelId="{45E3862F-F8B3-41A3-AE70-A885CB8F1A16}" type="presParOf" srcId="{C8729898-F931-4229-87B6-A4DD3D41600C}" destId="{6331ACD6-50E1-42E3-B92A-B05D3391FCA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D61F7-11D5-475F-8C61-7BB63AAF7297}">
      <dsp:nvSpPr>
        <dsp:cNvPr id="0" name=""/>
        <dsp:cNvSpPr/>
      </dsp:nvSpPr>
      <dsp:spPr>
        <a:xfrm>
          <a:off x="2048348" y="194"/>
          <a:ext cx="1039535" cy="10395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Médecin</a:t>
          </a:r>
          <a:endParaRPr lang="fr-FR" sz="1100" b="1" kern="1200" dirty="0"/>
        </a:p>
      </dsp:txBody>
      <dsp:txXfrm>
        <a:off x="2200584" y="152430"/>
        <a:ext cx="735063" cy="735063"/>
      </dsp:txXfrm>
    </dsp:sp>
    <dsp:sp modelId="{56B6F633-FA7D-40CD-B914-5914097443B3}">
      <dsp:nvSpPr>
        <dsp:cNvPr id="0" name=""/>
        <dsp:cNvSpPr/>
      </dsp:nvSpPr>
      <dsp:spPr>
        <a:xfrm rot="3600000">
          <a:off x="2816260" y="1013820"/>
          <a:ext cx="276529" cy="3508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>
        <a:off x="2837000" y="1048067"/>
        <a:ext cx="193570" cy="210505"/>
      </dsp:txXfrm>
    </dsp:sp>
    <dsp:sp modelId="{D019847B-63FF-413F-A433-D9B47A3C2C3D}">
      <dsp:nvSpPr>
        <dsp:cNvPr id="0" name=""/>
        <dsp:cNvSpPr/>
      </dsp:nvSpPr>
      <dsp:spPr>
        <a:xfrm>
          <a:off x="2828993" y="1352310"/>
          <a:ext cx="1039535" cy="1039535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Patient </a:t>
          </a:r>
          <a:endParaRPr lang="fr-FR" sz="1100" b="1" kern="1200" dirty="0"/>
        </a:p>
      </dsp:txBody>
      <dsp:txXfrm>
        <a:off x="2981229" y="1504546"/>
        <a:ext cx="735063" cy="735063"/>
      </dsp:txXfrm>
    </dsp:sp>
    <dsp:sp modelId="{3F974BC2-2CBD-430F-A0A7-05B797B48F88}">
      <dsp:nvSpPr>
        <dsp:cNvPr id="0" name=""/>
        <dsp:cNvSpPr/>
      </dsp:nvSpPr>
      <dsp:spPr>
        <a:xfrm rot="10800000">
          <a:off x="2437677" y="1696656"/>
          <a:ext cx="276529" cy="3508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 rot="10800000">
        <a:off x="2520636" y="1766825"/>
        <a:ext cx="193570" cy="210505"/>
      </dsp:txXfrm>
    </dsp:sp>
    <dsp:sp modelId="{1B0304B2-D984-413B-855C-DEA0EA8D2B28}">
      <dsp:nvSpPr>
        <dsp:cNvPr id="0" name=""/>
        <dsp:cNvSpPr/>
      </dsp:nvSpPr>
      <dsp:spPr>
        <a:xfrm>
          <a:off x="1267703" y="1352310"/>
          <a:ext cx="1039535" cy="1039535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Pharmacien</a:t>
          </a:r>
          <a:endParaRPr lang="fr-FR" sz="1100" b="1" kern="1200" dirty="0"/>
        </a:p>
      </dsp:txBody>
      <dsp:txXfrm>
        <a:off x="1419939" y="1504546"/>
        <a:ext cx="735063" cy="735063"/>
      </dsp:txXfrm>
    </dsp:sp>
    <dsp:sp modelId="{C8729898-F931-4229-87B6-A4DD3D41600C}">
      <dsp:nvSpPr>
        <dsp:cNvPr id="0" name=""/>
        <dsp:cNvSpPr/>
      </dsp:nvSpPr>
      <dsp:spPr>
        <a:xfrm rot="18000000">
          <a:off x="2035615" y="1027376"/>
          <a:ext cx="276529" cy="3508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>
        <a:off x="2056355" y="1133467"/>
        <a:ext cx="193570" cy="2105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D61F7-11D5-475F-8C61-7BB63AAF7297}">
      <dsp:nvSpPr>
        <dsp:cNvPr id="0" name=""/>
        <dsp:cNvSpPr/>
      </dsp:nvSpPr>
      <dsp:spPr>
        <a:xfrm>
          <a:off x="2048348" y="194"/>
          <a:ext cx="1039535" cy="10395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Médecin</a:t>
          </a:r>
          <a:endParaRPr lang="fr-FR" sz="1100" b="1" kern="1200" dirty="0"/>
        </a:p>
      </dsp:txBody>
      <dsp:txXfrm>
        <a:off x="2200584" y="152430"/>
        <a:ext cx="735063" cy="735063"/>
      </dsp:txXfrm>
    </dsp:sp>
    <dsp:sp modelId="{56B6F633-FA7D-40CD-B914-5914097443B3}">
      <dsp:nvSpPr>
        <dsp:cNvPr id="0" name=""/>
        <dsp:cNvSpPr/>
      </dsp:nvSpPr>
      <dsp:spPr>
        <a:xfrm rot="3600000">
          <a:off x="2816260" y="1013820"/>
          <a:ext cx="276529" cy="3508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>
        <a:off x="2837000" y="1048067"/>
        <a:ext cx="193570" cy="210505"/>
      </dsp:txXfrm>
    </dsp:sp>
    <dsp:sp modelId="{D019847B-63FF-413F-A433-D9B47A3C2C3D}">
      <dsp:nvSpPr>
        <dsp:cNvPr id="0" name=""/>
        <dsp:cNvSpPr/>
      </dsp:nvSpPr>
      <dsp:spPr>
        <a:xfrm>
          <a:off x="2828993" y="1352310"/>
          <a:ext cx="1039535" cy="1039535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Patient </a:t>
          </a:r>
          <a:endParaRPr lang="fr-FR" sz="1100" b="1" kern="1200" dirty="0"/>
        </a:p>
      </dsp:txBody>
      <dsp:txXfrm>
        <a:off x="2981229" y="1504546"/>
        <a:ext cx="735063" cy="735063"/>
      </dsp:txXfrm>
    </dsp:sp>
    <dsp:sp modelId="{3F974BC2-2CBD-430F-A0A7-05B797B48F88}">
      <dsp:nvSpPr>
        <dsp:cNvPr id="0" name=""/>
        <dsp:cNvSpPr/>
      </dsp:nvSpPr>
      <dsp:spPr>
        <a:xfrm rot="10800000">
          <a:off x="2437677" y="1696656"/>
          <a:ext cx="276529" cy="3508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 rot="10800000">
        <a:off x="2520636" y="1766825"/>
        <a:ext cx="193570" cy="210505"/>
      </dsp:txXfrm>
    </dsp:sp>
    <dsp:sp modelId="{1B0304B2-D984-413B-855C-DEA0EA8D2B28}">
      <dsp:nvSpPr>
        <dsp:cNvPr id="0" name=""/>
        <dsp:cNvSpPr/>
      </dsp:nvSpPr>
      <dsp:spPr>
        <a:xfrm>
          <a:off x="1267703" y="1352310"/>
          <a:ext cx="1039535" cy="1039535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Pharmacien</a:t>
          </a:r>
          <a:endParaRPr lang="fr-FR" sz="1100" b="1" kern="1200" dirty="0"/>
        </a:p>
      </dsp:txBody>
      <dsp:txXfrm>
        <a:off x="1419939" y="1504546"/>
        <a:ext cx="735063" cy="735063"/>
      </dsp:txXfrm>
    </dsp:sp>
    <dsp:sp modelId="{C8729898-F931-4229-87B6-A4DD3D41600C}">
      <dsp:nvSpPr>
        <dsp:cNvPr id="0" name=""/>
        <dsp:cNvSpPr/>
      </dsp:nvSpPr>
      <dsp:spPr>
        <a:xfrm rot="18000000">
          <a:off x="2035615" y="1027376"/>
          <a:ext cx="276529" cy="3508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>
        <a:off x="2056355" y="1133467"/>
        <a:ext cx="193570" cy="2105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D61F7-11D5-475F-8C61-7BB63AAF7297}">
      <dsp:nvSpPr>
        <dsp:cNvPr id="0" name=""/>
        <dsp:cNvSpPr/>
      </dsp:nvSpPr>
      <dsp:spPr>
        <a:xfrm>
          <a:off x="2048348" y="194"/>
          <a:ext cx="1039535" cy="10395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Médecin</a:t>
          </a:r>
          <a:endParaRPr lang="fr-FR" sz="1100" b="1" kern="1200" dirty="0"/>
        </a:p>
      </dsp:txBody>
      <dsp:txXfrm>
        <a:off x="2200584" y="152430"/>
        <a:ext cx="735063" cy="735063"/>
      </dsp:txXfrm>
    </dsp:sp>
    <dsp:sp modelId="{56B6F633-FA7D-40CD-B914-5914097443B3}">
      <dsp:nvSpPr>
        <dsp:cNvPr id="0" name=""/>
        <dsp:cNvSpPr/>
      </dsp:nvSpPr>
      <dsp:spPr>
        <a:xfrm rot="3600000">
          <a:off x="2816260" y="1013820"/>
          <a:ext cx="276529" cy="3508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>
        <a:off x="2837000" y="1048067"/>
        <a:ext cx="193570" cy="210505"/>
      </dsp:txXfrm>
    </dsp:sp>
    <dsp:sp modelId="{D019847B-63FF-413F-A433-D9B47A3C2C3D}">
      <dsp:nvSpPr>
        <dsp:cNvPr id="0" name=""/>
        <dsp:cNvSpPr/>
      </dsp:nvSpPr>
      <dsp:spPr>
        <a:xfrm>
          <a:off x="2828993" y="1352310"/>
          <a:ext cx="1039535" cy="1039535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Patient </a:t>
          </a:r>
          <a:endParaRPr lang="fr-FR" sz="1100" b="1" kern="1200" dirty="0"/>
        </a:p>
      </dsp:txBody>
      <dsp:txXfrm>
        <a:off x="2981229" y="1504546"/>
        <a:ext cx="735063" cy="735063"/>
      </dsp:txXfrm>
    </dsp:sp>
    <dsp:sp modelId="{3F974BC2-2CBD-430F-A0A7-05B797B48F88}">
      <dsp:nvSpPr>
        <dsp:cNvPr id="0" name=""/>
        <dsp:cNvSpPr/>
      </dsp:nvSpPr>
      <dsp:spPr>
        <a:xfrm rot="10800000">
          <a:off x="2437677" y="1696656"/>
          <a:ext cx="276529" cy="3508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 rot="10800000">
        <a:off x="2520636" y="1766825"/>
        <a:ext cx="193570" cy="210505"/>
      </dsp:txXfrm>
    </dsp:sp>
    <dsp:sp modelId="{1B0304B2-D984-413B-855C-DEA0EA8D2B28}">
      <dsp:nvSpPr>
        <dsp:cNvPr id="0" name=""/>
        <dsp:cNvSpPr/>
      </dsp:nvSpPr>
      <dsp:spPr>
        <a:xfrm>
          <a:off x="1267703" y="1352310"/>
          <a:ext cx="1039535" cy="1039535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Pharmacien</a:t>
          </a:r>
          <a:endParaRPr lang="fr-FR" sz="1100" b="1" kern="1200" dirty="0"/>
        </a:p>
      </dsp:txBody>
      <dsp:txXfrm>
        <a:off x="1419939" y="1504546"/>
        <a:ext cx="735063" cy="735063"/>
      </dsp:txXfrm>
    </dsp:sp>
    <dsp:sp modelId="{C8729898-F931-4229-87B6-A4DD3D41600C}">
      <dsp:nvSpPr>
        <dsp:cNvPr id="0" name=""/>
        <dsp:cNvSpPr/>
      </dsp:nvSpPr>
      <dsp:spPr>
        <a:xfrm rot="18000000">
          <a:off x="2035615" y="1027376"/>
          <a:ext cx="276529" cy="3508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>
        <a:off x="2056355" y="1133467"/>
        <a:ext cx="193570" cy="2105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D61F7-11D5-475F-8C61-7BB63AAF7297}">
      <dsp:nvSpPr>
        <dsp:cNvPr id="0" name=""/>
        <dsp:cNvSpPr/>
      </dsp:nvSpPr>
      <dsp:spPr>
        <a:xfrm>
          <a:off x="2048348" y="194"/>
          <a:ext cx="1039535" cy="10395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Médecin</a:t>
          </a:r>
          <a:endParaRPr lang="fr-FR" sz="1100" b="1" kern="1200" dirty="0"/>
        </a:p>
      </dsp:txBody>
      <dsp:txXfrm>
        <a:off x="2200584" y="152430"/>
        <a:ext cx="735063" cy="735063"/>
      </dsp:txXfrm>
    </dsp:sp>
    <dsp:sp modelId="{56B6F633-FA7D-40CD-B914-5914097443B3}">
      <dsp:nvSpPr>
        <dsp:cNvPr id="0" name=""/>
        <dsp:cNvSpPr/>
      </dsp:nvSpPr>
      <dsp:spPr>
        <a:xfrm rot="3600000">
          <a:off x="2816260" y="1013820"/>
          <a:ext cx="276529" cy="3508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>
        <a:off x="2837000" y="1048067"/>
        <a:ext cx="193570" cy="210505"/>
      </dsp:txXfrm>
    </dsp:sp>
    <dsp:sp modelId="{D019847B-63FF-413F-A433-D9B47A3C2C3D}">
      <dsp:nvSpPr>
        <dsp:cNvPr id="0" name=""/>
        <dsp:cNvSpPr/>
      </dsp:nvSpPr>
      <dsp:spPr>
        <a:xfrm>
          <a:off x="2828993" y="1352310"/>
          <a:ext cx="1039535" cy="1039535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Patient </a:t>
          </a:r>
          <a:endParaRPr lang="fr-FR" sz="1100" b="1" kern="1200" dirty="0"/>
        </a:p>
      </dsp:txBody>
      <dsp:txXfrm>
        <a:off x="2981229" y="1504546"/>
        <a:ext cx="735063" cy="735063"/>
      </dsp:txXfrm>
    </dsp:sp>
    <dsp:sp modelId="{3F974BC2-2CBD-430F-A0A7-05B797B48F88}">
      <dsp:nvSpPr>
        <dsp:cNvPr id="0" name=""/>
        <dsp:cNvSpPr/>
      </dsp:nvSpPr>
      <dsp:spPr>
        <a:xfrm rot="10800000">
          <a:off x="2437677" y="1696656"/>
          <a:ext cx="276529" cy="3508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 rot="10800000">
        <a:off x="2520636" y="1766825"/>
        <a:ext cx="193570" cy="210505"/>
      </dsp:txXfrm>
    </dsp:sp>
    <dsp:sp modelId="{1B0304B2-D984-413B-855C-DEA0EA8D2B28}">
      <dsp:nvSpPr>
        <dsp:cNvPr id="0" name=""/>
        <dsp:cNvSpPr/>
      </dsp:nvSpPr>
      <dsp:spPr>
        <a:xfrm>
          <a:off x="1267703" y="1352310"/>
          <a:ext cx="1039535" cy="1039535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Pharmacien</a:t>
          </a:r>
          <a:endParaRPr lang="fr-FR" sz="1100" b="1" kern="1200" dirty="0"/>
        </a:p>
      </dsp:txBody>
      <dsp:txXfrm>
        <a:off x="1419939" y="1504546"/>
        <a:ext cx="735063" cy="735063"/>
      </dsp:txXfrm>
    </dsp:sp>
    <dsp:sp modelId="{C8729898-F931-4229-87B6-A4DD3D41600C}">
      <dsp:nvSpPr>
        <dsp:cNvPr id="0" name=""/>
        <dsp:cNvSpPr/>
      </dsp:nvSpPr>
      <dsp:spPr>
        <a:xfrm rot="18000000">
          <a:off x="2035615" y="1027376"/>
          <a:ext cx="276529" cy="3508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>
        <a:off x="2056355" y="1133467"/>
        <a:ext cx="193570" cy="2105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D61F7-11D5-475F-8C61-7BB63AAF7297}">
      <dsp:nvSpPr>
        <dsp:cNvPr id="0" name=""/>
        <dsp:cNvSpPr/>
      </dsp:nvSpPr>
      <dsp:spPr>
        <a:xfrm>
          <a:off x="2048348" y="194"/>
          <a:ext cx="1039535" cy="10395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Médecin</a:t>
          </a:r>
          <a:endParaRPr lang="fr-FR" sz="1100" b="1" kern="1200" dirty="0"/>
        </a:p>
      </dsp:txBody>
      <dsp:txXfrm>
        <a:off x="2200584" y="152430"/>
        <a:ext cx="735063" cy="735063"/>
      </dsp:txXfrm>
    </dsp:sp>
    <dsp:sp modelId="{56B6F633-FA7D-40CD-B914-5914097443B3}">
      <dsp:nvSpPr>
        <dsp:cNvPr id="0" name=""/>
        <dsp:cNvSpPr/>
      </dsp:nvSpPr>
      <dsp:spPr>
        <a:xfrm rot="3600000">
          <a:off x="2816260" y="1013820"/>
          <a:ext cx="276529" cy="3508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>
        <a:off x="2837000" y="1048067"/>
        <a:ext cx="193570" cy="210505"/>
      </dsp:txXfrm>
    </dsp:sp>
    <dsp:sp modelId="{D019847B-63FF-413F-A433-D9B47A3C2C3D}">
      <dsp:nvSpPr>
        <dsp:cNvPr id="0" name=""/>
        <dsp:cNvSpPr/>
      </dsp:nvSpPr>
      <dsp:spPr>
        <a:xfrm>
          <a:off x="2828993" y="1352310"/>
          <a:ext cx="1039535" cy="1039535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Patient </a:t>
          </a:r>
          <a:endParaRPr lang="fr-FR" sz="1100" b="1" kern="1200" dirty="0"/>
        </a:p>
      </dsp:txBody>
      <dsp:txXfrm>
        <a:off x="2981229" y="1504546"/>
        <a:ext cx="735063" cy="735063"/>
      </dsp:txXfrm>
    </dsp:sp>
    <dsp:sp modelId="{3F974BC2-2CBD-430F-A0A7-05B797B48F88}">
      <dsp:nvSpPr>
        <dsp:cNvPr id="0" name=""/>
        <dsp:cNvSpPr/>
      </dsp:nvSpPr>
      <dsp:spPr>
        <a:xfrm rot="10800000">
          <a:off x="2437677" y="1696656"/>
          <a:ext cx="276529" cy="3508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 rot="10800000">
        <a:off x="2520636" y="1766825"/>
        <a:ext cx="193570" cy="210505"/>
      </dsp:txXfrm>
    </dsp:sp>
    <dsp:sp modelId="{1B0304B2-D984-413B-855C-DEA0EA8D2B28}">
      <dsp:nvSpPr>
        <dsp:cNvPr id="0" name=""/>
        <dsp:cNvSpPr/>
      </dsp:nvSpPr>
      <dsp:spPr>
        <a:xfrm>
          <a:off x="1267703" y="1352310"/>
          <a:ext cx="1039535" cy="1039535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Pharmacien</a:t>
          </a:r>
          <a:endParaRPr lang="fr-FR" sz="1100" b="1" kern="1200" dirty="0"/>
        </a:p>
      </dsp:txBody>
      <dsp:txXfrm>
        <a:off x="1419939" y="1504546"/>
        <a:ext cx="735063" cy="735063"/>
      </dsp:txXfrm>
    </dsp:sp>
    <dsp:sp modelId="{C8729898-F931-4229-87B6-A4DD3D41600C}">
      <dsp:nvSpPr>
        <dsp:cNvPr id="0" name=""/>
        <dsp:cNvSpPr/>
      </dsp:nvSpPr>
      <dsp:spPr>
        <a:xfrm rot="18000000">
          <a:off x="2035615" y="1027376"/>
          <a:ext cx="276529" cy="3508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>
        <a:off x="2056355" y="1133467"/>
        <a:ext cx="193570" cy="210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5BDF9-7660-4F44-A739-D75C19D15028}" type="datetimeFigureOut">
              <a:rPr lang="fr-FR" smtClean="0"/>
              <a:t>08/11/2019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87DE-03EE-4E8A-918A-656BA949F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26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5BDF9-7660-4F44-A739-D75C19D15028}" type="datetimeFigureOut">
              <a:rPr lang="fr-FR" smtClean="0"/>
              <a:t>08/11/2019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87DE-03EE-4E8A-918A-656BA949F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72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5BDF9-7660-4F44-A739-D75C19D15028}" type="datetimeFigureOut">
              <a:rPr lang="fr-FR" smtClean="0"/>
              <a:t>08/11/2019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87DE-03EE-4E8A-918A-656BA949F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5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5BDF9-7660-4F44-A739-D75C19D15028}" type="datetimeFigureOut">
              <a:rPr lang="fr-FR" smtClean="0"/>
              <a:t>08/11/2019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87DE-03EE-4E8A-918A-656BA949F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24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5BDF9-7660-4F44-A739-D75C19D15028}" type="datetimeFigureOut">
              <a:rPr lang="fr-FR" smtClean="0"/>
              <a:t>08/11/2019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87DE-03EE-4E8A-918A-656BA949F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916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5BDF9-7660-4F44-A739-D75C19D15028}" type="datetimeFigureOut">
              <a:rPr lang="fr-FR" smtClean="0"/>
              <a:t>08/11/2019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87DE-03EE-4E8A-918A-656BA949F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541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5BDF9-7660-4F44-A739-D75C19D15028}" type="datetimeFigureOut">
              <a:rPr lang="fr-FR" smtClean="0"/>
              <a:t>08/11/2019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87DE-03EE-4E8A-918A-656BA949F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5608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5BDF9-7660-4F44-A739-D75C19D15028}" type="datetimeFigureOut">
              <a:rPr lang="fr-FR" smtClean="0"/>
              <a:t>08/11/2019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87DE-03EE-4E8A-918A-656BA949F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21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5BDF9-7660-4F44-A739-D75C19D15028}" type="datetimeFigureOut">
              <a:rPr lang="fr-FR" smtClean="0"/>
              <a:t>08/11/2019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87DE-03EE-4E8A-918A-656BA949F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67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5BDF9-7660-4F44-A739-D75C19D15028}" type="datetimeFigureOut">
              <a:rPr lang="fr-FR" smtClean="0"/>
              <a:t>08/11/2019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87DE-03EE-4E8A-918A-656BA949F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43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5BDF9-7660-4F44-A739-D75C19D15028}" type="datetimeFigureOut">
              <a:rPr lang="fr-FR" smtClean="0"/>
              <a:t>08/11/2019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87DE-03EE-4E8A-918A-656BA949F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23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5BDF9-7660-4F44-A739-D75C19D15028}" type="datetimeFigureOut">
              <a:rPr lang="fr-FR" smtClean="0"/>
              <a:t>08/11/2019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987DE-03EE-4E8A-918A-656BA949F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26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63638"/>
            <a:ext cx="7772400" cy="1512168"/>
          </a:xfrm>
          <a:ln w="952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3400" b="1" dirty="0" err="1" smtClean="0"/>
              <a:t>Ré-évaluation</a:t>
            </a:r>
            <a:r>
              <a:rPr lang="fr-FR" sz="3400" b="1" dirty="0" smtClean="0"/>
              <a:t> du traitement et parcours de soins : qui fait quoi ? </a:t>
            </a:r>
            <a:endParaRPr lang="fr-FR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09" y="436927"/>
            <a:ext cx="123213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406" y="456775"/>
            <a:ext cx="1875684" cy="75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411760" y="3385324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Journée </a:t>
            </a:r>
            <a:r>
              <a:rPr lang="fr-F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OMéDIT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le 12 Novembre 2019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63688" y="4011910"/>
            <a:ext cx="5616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Marion MERCEROLLE</a:t>
            </a:r>
            <a:r>
              <a:rPr lang="fr-FR" sz="1400" dirty="0"/>
              <a:t> </a:t>
            </a:r>
            <a:r>
              <a:rPr lang="fr-FR" sz="1400" dirty="0" smtClean="0"/>
              <a:t>Pharmacien assistant spécialiste, CHU de Rennes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-20538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26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Journée </a:t>
            </a:r>
            <a:r>
              <a:rPr lang="fr-FR" sz="1000" dirty="0" err="1">
                <a:solidFill>
                  <a:schemeClr val="tx1"/>
                </a:solidFill>
              </a:rPr>
              <a:t>OMéDIT</a:t>
            </a:r>
            <a:r>
              <a:rPr lang="fr-FR" sz="1000" dirty="0">
                <a:solidFill>
                  <a:schemeClr val="tx1"/>
                </a:solidFill>
              </a:rPr>
              <a:t>, le 12 Novembre 2019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0" y="780261"/>
            <a:ext cx="9144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0" y="1954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OÙ ET </a:t>
            </a:r>
            <a:r>
              <a:rPr lang="fr-FR" sz="3200" b="1" dirty="0" smtClean="0"/>
              <a:t>QUAND ? </a:t>
            </a:r>
            <a:endParaRPr lang="fr-FR" sz="3200" b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3707904" y="2051918"/>
            <a:ext cx="5136232" cy="2392040"/>
            <a:chOff x="467544" y="1491630"/>
            <a:chExt cx="5136232" cy="2392040"/>
          </a:xfrm>
        </p:grpSpPr>
        <p:graphicFrame>
          <p:nvGraphicFramePr>
            <p:cNvPr id="4" name="Diagramme 3"/>
            <p:cNvGraphicFramePr/>
            <p:nvPr>
              <p:extLst>
                <p:ext uri="{D42A27DB-BD31-4B8C-83A1-F6EECF244321}">
                  <p14:modId xmlns:p14="http://schemas.microsoft.com/office/powerpoint/2010/main" val="2993853143"/>
                </p:ext>
              </p:extLst>
            </p:nvPr>
          </p:nvGraphicFramePr>
          <p:xfrm>
            <a:off x="467544" y="1491630"/>
            <a:ext cx="5136232" cy="23920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11" name="Groupe 10"/>
            <p:cNvGrpSpPr/>
            <p:nvPr/>
          </p:nvGrpSpPr>
          <p:grpSpPr>
            <a:xfrm rot="10528229">
              <a:off x="2422132" y="2657179"/>
              <a:ext cx="350843" cy="276529"/>
              <a:chOff x="1998458" y="1064533"/>
              <a:chExt cx="350843" cy="276529"/>
            </a:xfrm>
          </p:grpSpPr>
          <p:sp>
            <p:nvSpPr>
              <p:cNvPr id="12" name="Flèche droite 11"/>
              <p:cNvSpPr/>
              <p:nvPr/>
            </p:nvSpPr>
            <p:spPr>
              <a:xfrm rot="18000000">
                <a:off x="2035615" y="1027376"/>
                <a:ext cx="276529" cy="350843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4681519"/>
                  <a:satOff val="-5839"/>
                  <a:lumOff val="1373"/>
                  <a:alphaOff val="0"/>
                </a:schemeClr>
              </a:fillRef>
              <a:effectRef idx="0">
                <a:schemeClr val="accent2">
                  <a:hueOff val="4681519"/>
                  <a:satOff val="-5839"/>
                  <a:lumOff val="137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Flèche droite 4"/>
              <p:cNvSpPr/>
              <p:nvPr/>
            </p:nvSpPr>
            <p:spPr>
              <a:xfrm rot="18000000">
                <a:off x="2056355" y="1133467"/>
                <a:ext cx="193570" cy="21050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900" kern="1200"/>
              </a:p>
            </p:txBody>
          </p:sp>
        </p:grpSp>
        <p:grpSp>
          <p:nvGrpSpPr>
            <p:cNvPr id="14" name="Groupe 13"/>
            <p:cNvGrpSpPr/>
            <p:nvPr/>
          </p:nvGrpSpPr>
          <p:grpSpPr>
            <a:xfrm rot="10800000">
              <a:off x="3203848" y="2460614"/>
              <a:ext cx="350843" cy="276529"/>
              <a:chOff x="2779103" y="1050977"/>
              <a:chExt cx="350843" cy="276529"/>
            </a:xfrm>
          </p:grpSpPr>
          <p:sp>
            <p:nvSpPr>
              <p:cNvPr id="15" name="Flèche droite 14"/>
              <p:cNvSpPr/>
              <p:nvPr/>
            </p:nvSpPr>
            <p:spPr>
              <a:xfrm rot="3600000">
                <a:off x="2816260" y="1013820"/>
                <a:ext cx="276529" cy="350843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Flèche droite 4"/>
              <p:cNvSpPr/>
              <p:nvPr/>
            </p:nvSpPr>
            <p:spPr>
              <a:xfrm rot="3600000">
                <a:off x="2837000" y="1048067"/>
                <a:ext cx="193570" cy="21050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900" kern="1200"/>
              </a:p>
            </p:txBody>
          </p:sp>
        </p:grpSp>
        <p:grpSp>
          <p:nvGrpSpPr>
            <p:cNvPr id="17" name="Groupe 16"/>
            <p:cNvGrpSpPr/>
            <p:nvPr/>
          </p:nvGrpSpPr>
          <p:grpSpPr>
            <a:xfrm rot="10800000">
              <a:off x="3019952" y="3213221"/>
              <a:ext cx="276529" cy="350843"/>
              <a:chOff x="2437677" y="1696656"/>
              <a:chExt cx="276529" cy="350843"/>
            </a:xfrm>
          </p:grpSpPr>
          <p:sp>
            <p:nvSpPr>
              <p:cNvPr id="18" name="Flèche droite 17"/>
              <p:cNvSpPr/>
              <p:nvPr/>
            </p:nvSpPr>
            <p:spPr>
              <a:xfrm rot="10800000">
                <a:off x="2437677" y="1696656"/>
                <a:ext cx="276529" cy="350843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2340759"/>
                  <a:satOff val="-2919"/>
                  <a:lumOff val="686"/>
                  <a:alphaOff val="0"/>
                </a:schemeClr>
              </a:fillRef>
              <a:effectRef idx="0">
                <a:schemeClr val="accent2">
                  <a:hueOff val="2340759"/>
                  <a:satOff val="-2919"/>
                  <a:lumOff val="68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Flèche droite 4"/>
              <p:cNvSpPr/>
              <p:nvPr/>
            </p:nvSpPr>
            <p:spPr>
              <a:xfrm rot="21600000">
                <a:off x="2520636" y="1766825"/>
                <a:ext cx="193570" cy="21050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900" kern="1200"/>
              </a:p>
            </p:txBody>
          </p:sp>
        </p:grpSp>
      </p:grpSp>
      <p:sp>
        <p:nvSpPr>
          <p:cNvPr id="2" name="AutoShape 2" descr="RÃ©sultat de recherche d'images pour &quot;logo hopita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15566"/>
            <a:ext cx="656791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07976" y="987574"/>
            <a:ext cx="943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cas :</a:t>
            </a:r>
            <a:endParaRPr lang="fr-FR" dirty="0"/>
          </a:p>
        </p:txBody>
      </p:sp>
      <p:grpSp>
        <p:nvGrpSpPr>
          <p:cNvPr id="21" name="Groupe 20"/>
          <p:cNvGrpSpPr/>
          <p:nvPr/>
        </p:nvGrpSpPr>
        <p:grpSpPr>
          <a:xfrm>
            <a:off x="4283969" y="1144722"/>
            <a:ext cx="4752527" cy="654012"/>
            <a:chOff x="3455611" y="1203598"/>
            <a:chExt cx="4752527" cy="654012"/>
          </a:xfrm>
        </p:grpSpPr>
        <p:sp>
          <p:nvSpPr>
            <p:cNvPr id="22" name="ZoneTexte 21"/>
            <p:cNvSpPr txBox="1"/>
            <p:nvPr/>
          </p:nvSpPr>
          <p:spPr>
            <a:xfrm>
              <a:off x="3455611" y="1211279"/>
              <a:ext cx="47525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Lors de la rédaction de la prescription d’entrée</a:t>
              </a:r>
            </a:p>
            <a:p>
              <a:pPr algn="ctr"/>
              <a:r>
                <a:rPr lang="fr-FR" dirty="0" smtClean="0"/>
                <a:t>Lors de la rédaction de la prescription de sortie</a:t>
              </a:r>
              <a:endParaRPr lang="fr-FR" dirty="0"/>
            </a:p>
          </p:txBody>
        </p:sp>
        <p:sp>
          <p:nvSpPr>
            <p:cNvPr id="23" name="Rectangle à coins arrondis 22"/>
            <p:cNvSpPr/>
            <p:nvPr/>
          </p:nvSpPr>
          <p:spPr>
            <a:xfrm>
              <a:off x="3527619" y="1203598"/>
              <a:ext cx="4608511" cy="654012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323528" y="3507854"/>
            <a:ext cx="4464497" cy="920550"/>
            <a:chOff x="107504" y="3363838"/>
            <a:chExt cx="4464497" cy="920550"/>
          </a:xfrm>
        </p:grpSpPr>
        <p:sp>
          <p:nvSpPr>
            <p:cNvPr id="30" name="ZoneTexte 29"/>
            <p:cNvSpPr txBox="1"/>
            <p:nvPr/>
          </p:nvSpPr>
          <p:spPr>
            <a:xfrm>
              <a:off x="107505" y="3396937"/>
              <a:ext cx="44644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600" dirty="0" smtClean="0"/>
                <a:t>- Lors d’une </a:t>
              </a:r>
              <a:r>
                <a:rPr lang="fr-FR" sz="1600" b="1" dirty="0" smtClean="0">
                  <a:solidFill>
                    <a:schemeClr val="tx2"/>
                  </a:solidFill>
                </a:rPr>
                <a:t>conciliation médicamenteuse d’entrée</a:t>
              </a:r>
            </a:p>
            <a:p>
              <a:pPr algn="just"/>
              <a:r>
                <a:rPr lang="fr-FR" sz="1600" dirty="0" smtClean="0"/>
                <a:t>- Lors de </a:t>
              </a:r>
              <a:r>
                <a:rPr lang="fr-FR" sz="1600" b="1" dirty="0" smtClean="0">
                  <a:solidFill>
                    <a:schemeClr val="tx2"/>
                  </a:solidFill>
                </a:rPr>
                <a:t>l’analyse validation </a:t>
              </a:r>
              <a:r>
                <a:rPr lang="fr-FR" sz="1600" dirty="0" smtClean="0"/>
                <a:t>de niveau III</a:t>
              </a:r>
            </a:p>
            <a:p>
              <a:pPr algn="just"/>
              <a:r>
                <a:rPr lang="fr-FR" sz="1600" dirty="0" smtClean="0"/>
                <a:t>- Lors de la conciliation de sortie </a:t>
              </a:r>
              <a:endParaRPr lang="fr-FR" sz="1600" dirty="0"/>
            </a:p>
          </p:txBody>
        </p:sp>
        <p:sp>
          <p:nvSpPr>
            <p:cNvPr id="24" name="Rectangle à coins arrondis 23"/>
            <p:cNvSpPr/>
            <p:nvPr/>
          </p:nvSpPr>
          <p:spPr>
            <a:xfrm>
              <a:off x="107504" y="3363838"/>
              <a:ext cx="4392489" cy="920550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21726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Journée </a:t>
            </a:r>
            <a:r>
              <a:rPr lang="fr-FR" sz="1000" dirty="0" err="1">
                <a:solidFill>
                  <a:schemeClr val="tx1"/>
                </a:solidFill>
              </a:rPr>
              <a:t>OMéDIT</a:t>
            </a:r>
            <a:r>
              <a:rPr lang="fr-FR" sz="1000" dirty="0">
                <a:solidFill>
                  <a:schemeClr val="tx1"/>
                </a:solidFill>
              </a:rPr>
              <a:t>, le 12 Novembre 2019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0" y="780261"/>
            <a:ext cx="9144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0" y="1954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OÙ ET </a:t>
            </a:r>
            <a:r>
              <a:rPr lang="fr-FR" sz="3200" b="1" dirty="0" smtClean="0"/>
              <a:t>QUAND ? </a:t>
            </a:r>
            <a:endParaRPr lang="fr-FR" sz="3200" b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2003884" y="1690215"/>
            <a:ext cx="5136232" cy="2392040"/>
            <a:chOff x="467544" y="1491630"/>
            <a:chExt cx="5136232" cy="2392040"/>
          </a:xfrm>
        </p:grpSpPr>
        <p:graphicFrame>
          <p:nvGraphicFramePr>
            <p:cNvPr id="4" name="Diagramme 3"/>
            <p:cNvGraphicFramePr/>
            <p:nvPr>
              <p:extLst>
                <p:ext uri="{D42A27DB-BD31-4B8C-83A1-F6EECF244321}">
                  <p14:modId xmlns:p14="http://schemas.microsoft.com/office/powerpoint/2010/main" val="3775513231"/>
                </p:ext>
              </p:extLst>
            </p:nvPr>
          </p:nvGraphicFramePr>
          <p:xfrm>
            <a:off x="467544" y="1491630"/>
            <a:ext cx="5136232" cy="23920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11" name="Groupe 10"/>
            <p:cNvGrpSpPr/>
            <p:nvPr/>
          </p:nvGrpSpPr>
          <p:grpSpPr>
            <a:xfrm rot="10528229">
              <a:off x="2422132" y="2657179"/>
              <a:ext cx="350843" cy="276529"/>
              <a:chOff x="1998458" y="1064533"/>
              <a:chExt cx="350843" cy="276529"/>
            </a:xfrm>
          </p:grpSpPr>
          <p:sp>
            <p:nvSpPr>
              <p:cNvPr id="12" name="Flèche droite 11"/>
              <p:cNvSpPr/>
              <p:nvPr/>
            </p:nvSpPr>
            <p:spPr>
              <a:xfrm rot="18000000">
                <a:off x="2035615" y="1027376"/>
                <a:ext cx="276529" cy="350843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4681519"/>
                  <a:satOff val="-5839"/>
                  <a:lumOff val="1373"/>
                  <a:alphaOff val="0"/>
                </a:schemeClr>
              </a:fillRef>
              <a:effectRef idx="0">
                <a:schemeClr val="accent2">
                  <a:hueOff val="4681519"/>
                  <a:satOff val="-5839"/>
                  <a:lumOff val="137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Flèche droite 4"/>
              <p:cNvSpPr/>
              <p:nvPr/>
            </p:nvSpPr>
            <p:spPr>
              <a:xfrm rot="18000000">
                <a:off x="2056355" y="1133467"/>
                <a:ext cx="193570" cy="21050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900" kern="1200"/>
              </a:p>
            </p:txBody>
          </p:sp>
        </p:grpSp>
        <p:grpSp>
          <p:nvGrpSpPr>
            <p:cNvPr id="14" name="Groupe 13"/>
            <p:cNvGrpSpPr/>
            <p:nvPr/>
          </p:nvGrpSpPr>
          <p:grpSpPr>
            <a:xfrm rot="10800000">
              <a:off x="3203848" y="2460614"/>
              <a:ext cx="350843" cy="276529"/>
              <a:chOff x="2779103" y="1050977"/>
              <a:chExt cx="350843" cy="276529"/>
            </a:xfrm>
          </p:grpSpPr>
          <p:sp>
            <p:nvSpPr>
              <p:cNvPr id="15" name="Flèche droite 14"/>
              <p:cNvSpPr/>
              <p:nvPr/>
            </p:nvSpPr>
            <p:spPr>
              <a:xfrm rot="3600000">
                <a:off x="2816260" y="1013820"/>
                <a:ext cx="276529" cy="350843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Flèche droite 4"/>
              <p:cNvSpPr/>
              <p:nvPr/>
            </p:nvSpPr>
            <p:spPr>
              <a:xfrm rot="3600000">
                <a:off x="2837000" y="1048067"/>
                <a:ext cx="193570" cy="21050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900" kern="1200"/>
              </a:p>
            </p:txBody>
          </p:sp>
        </p:grpSp>
        <p:grpSp>
          <p:nvGrpSpPr>
            <p:cNvPr id="17" name="Groupe 16"/>
            <p:cNvGrpSpPr/>
            <p:nvPr/>
          </p:nvGrpSpPr>
          <p:grpSpPr>
            <a:xfrm rot="10800000">
              <a:off x="3019952" y="3213221"/>
              <a:ext cx="276529" cy="350843"/>
              <a:chOff x="2437677" y="1696656"/>
              <a:chExt cx="276529" cy="350843"/>
            </a:xfrm>
          </p:grpSpPr>
          <p:sp>
            <p:nvSpPr>
              <p:cNvPr id="18" name="Flèche droite 17"/>
              <p:cNvSpPr/>
              <p:nvPr/>
            </p:nvSpPr>
            <p:spPr>
              <a:xfrm rot="10800000">
                <a:off x="2437677" y="1696656"/>
                <a:ext cx="276529" cy="350843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2340759"/>
                  <a:satOff val="-2919"/>
                  <a:lumOff val="686"/>
                  <a:alphaOff val="0"/>
                </a:schemeClr>
              </a:fillRef>
              <a:effectRef idx="0">
                <a:schemeClr val="accent2">
                  <a:hueOff val="2340759"/>
                  <a:satOff val="-2919"/>
                  <a:lumOff val="68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Flèche droite 4"/>
              <p:cNvSpPr/>
              <p:nvPr/>
            </p:nvSpPr>
            <p:spPr>
              <a:xfrm rot="21600000">
                <a:off x="2520636" y="1766825"/>
                <a:ext cx="193570" cy="21050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900" kern="1200"/>
              </a:p>
            </p:txBody>
          </p:sp>
        </p:grpSp>
      </p:grpSp>
      <p:sp>
        <p:nvSpPr>
          <p:cNvPr id="2" name="AutoShape 2" descr="RÃ©sultat de recherche d'images pour &quot;logo hopita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07976" y="987574"/>
            <a:ext cx="1095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cas :</a:t>
            </a:r>
            <a:endParaRPr lang="fr-FR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71" y="915566"/>
            <a:ext cx="115212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e 20"/>
          <p:cNvGrpSpPr/>
          <p:nvPr/>
        </p:nvGrpSpPr>
        <p:grpSpPr>
          <a:xfrm>
            <a:off x="5292080" y="1923678"/>
            <a:ext cx="3174411" cy="424367"/>
            <a:chOff x="4133893" y="1203598"/>
            <a:chExt cx="3174411" cy="424367"/>
          </a:xfrm>
        </p:grpSpPr>
        <p:sp>
          <p:nvSpPr>
            <p:cNvPr id="8" name="ZoneTexte 7"/>
            <p:cNvSpPr txBox="1"/>
            <p:nvPr/>
          </p:nvSpPr>
          <p:spPr>
            <a:xfrm>
              <a:off x="4151731" y="1211279"/>
              <a:ext cx="31565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Lors d’une consultation dédiée</a:t>
              </a:r>
              <a:endParaRPr lang="fr-FR" dirty="0"/>
            </a:p>
          </p:txBody>
        </p:sp>
        <p:sp>
          <p:nvSpPr>
            <p:cNvPr id="20" name="Rectangle à coins arrondis 19"/>
            <p:cNvSpPr/>
            <p:nvPr/>
          </p:nvSpPr>
          <p:spPr>
            <a:xfrm>
              <a:off x="4133893" y="1203598"/>
              <a:ext cx="3174411" cy="424367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481817" y="3219822"/>
            <a:ext cx="2650023" cy="669861"/>
            <a:chOff x="4133893" y="1203598"/>
            <a:chExt cx="2650023" cy="669861"/>
          </a:xfrm>
        </p:grpSpPr>
        <p:sp>
          <p:nvSpPr>
            <p:cNvPr id="27" name="ZoneTexte 26"/>
            <p:cNvSpPr txBox="1"/>
            <p:nvPr/>
          </p:nvSpPr>
          <p:spPr>
            <a:xfrm>
              <a:off x="4151731" y="1211279"/>
              <a:ext cx="26321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Lors d’un bilan partagé de médication </a:t>
              </a:r>
              <a:endParaRPr lang="fr-FR" dirty="0"/>
            </a:p>
          </p:txBody>
        </p:sp>
        <p:sp>
          <p:nvSpPr>
            <p:cNvPr id="28" name="Rectangle à coins arrondis 27"/>
            <p:cNvSpPr/>
            <p:nvPr/>
          </p:nvSpPr>
          <p:spPr>
            <a:xfrm>
              <a:off x="4133893" y="1203598"/>
              <a:ext cx="2650023" cy="669861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24" y="3979435"/>
            <a:ext cx="443445" cy="44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Journée </a:t>
            </a:r>
            <a:r>
              <a:rPr lang="fr-FR" sz="1000" dirty="0" err="1">
                <a:solidFill>
                  <a:schemeClr val="tx1"/>
                </a:solidFill>
              </a:rPr>
              <a:t>OMéDIT</a:t>
            </a:r>
            <a:r>
              <a:rPr lang="fr-FR" sz="1000" dirty="0">
                <a:solidFill>
                  <a:schemeClr val="tx1"/>
                </a:solidFill>
              </a:rPr>
              <a:t>, le 12 Novembre 2019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0" y="780261"/>
            <a:ext cx="9144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0" y="1954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OÙ ET </a:t>
            </a:r>
            <a:r>
              <a:rPr lang="fr-FR" sz="3200" b="1" dirty="0" smtClean="0"/>
              <a:t>QUAND ? </a:t>
            </a:r>
            <a:endParaRPr lang="fr-FR" sz="3200" b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2003884" y="1690215"/>
            <a:ext cx="5136232" cy="2392040"/>
            <a:chOff x="467544" y="1491630"/>
            <a:chExt cx="5136232" cy="2392040"/>
          </a:xfrm>
        </p:grpSpPr>
        <p:graphicFrame>
          <p:nvGraphicFramePr>
            <p:cNvPr id="4" name="Diagramme 3"/>
            <p:cNvGraphicFramePr/>
            <p:nvPr>
              <p:extLst>
                <p:ext uri="{D42A27DB-BD31-4B8C-83A1-F6EECF244321}">
                  <p14:modId xmlns:p14="http://schemas.microsoft.com/office/powerpoint/2010/main" val="451949940"/>
                </p:ext>
              </p:extLst>
            </p:nvPr>
          </p:nvGraphicFramePr>
          <p:xfrm>
            <a:off x="467544" y="1491630"/>
            <a:ext cx="5136232" cy="23920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11" name="Groupe 10"/>
            <p:cNvGrpSpPr/>
            <p:nvPr/>
          </p:nvGrpSpPr>
          <p:grpSpPr>
            <a:xfrm rot="10528229">
              <a:off x="2422132" y="2657179"/>
              <a:ext cx="350843" cy="276529"/>
              <a:chOff x="1998458" y="1064533"/>
              <a:chExt cx="350843" cy="276529"/>
            </a:xfrm>
          </p:grpSpPr>
          <p:sp>
            <p:nvSpPr>
              <p:cNvPr id="12" name="Flèche droite 11"/>
              <p:cNvSpPr/>
              <p:nvPr/>
            </p:nvSpPr>
            <p:spPr>
              <a:xfrm rot="18000000">
                <a:off x="2035615" y="1027376"/>
                <a:ext cx="276529" cy="350843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4681519"/>
                  <a:satOff val="-5839"/>
                  <a:lumOff val="1373"/>
                  <a:alphaOff val="0"/>
                </a:schemeClr>
              </a:fillRef>
              <a:effectRef idx="0">
                <a:schemeClr val="accent2">
                  <a:hueOff val="4681519"/>
                  <a:satOff val="-5839"/>
                  <a:lumOff val="137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Flèche droite 4"/>
              <p:cNvSpPr/>
              <p:nvPr/>
            </p:nvSpPr>
            <p:spPr>
              <a:xfrm rot="18000000">
                <a:off x="2056355" y="1133467"/>
                <a:ext cx="193570" cy="21050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900" kern="1200"/>
              </a:p>
            </p:txBody>
          </p:sp>
        </p:grpSp>
        <p:grpSp>
          <p:nvGrpSpPr>
            <p:cNvPr id="14" name="Groupe 13"/>
            <p:cNvGrpSpPr/>
            <p:nvPr/>
          </p:nvGrpSpPr>
          <p:grpSpPr>
            <a:xfrm rot="10800000">
              <a:off x="3203848" y="2460614"/>
              <a:ext cx="350843" cy="276529"/>
              <a:chOff x="2779103" y="1050977"/>
              <a:chExt cx="350843" cy="276529"/>
            </a:xfrm>
          </p:grpSpPr>
          <p:sp>
            <p:nvSpPr>
              <p:cNvPr id="15" name="Flèche droite 14"/>
              <p:cNvSpPr/>
              <p:nvPr/>
            </p:nvSpPr>
            <p:spPr>
              <a:xfrm rot="3600000">
                <a:off x="2816260" y="1013820"/>
                <a:ext cx="276529" cy="350843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Flèche droite 4"/>
              <p:cNvSpPr/>
              <p:nvPr/>
            </p:nvSpPr>
            <p:spPr>
              <a:xfrm rot="3600000">
                <a:off x="2837000" y="1048067"/>
                <a:ext cx="193570" cy="21050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900" kern="1200"/>
              </a:p>
            </p:txBody>
          </p:sp>
        </p:grpSp>
        <p:grpSp>
          <p:nvGrpSpPr>
            <p:cNvPr id="17" name="Groupe 16"/>
            <p:cNvGrpSpPr/>
            <p:nvPr/>
          </p:nvGrpSpPr>
          <p:grpSpPr>
            <a:xfrm rot="10800000">
              <a:off x="3019952" y="3213221"/>
              <a:ext cx="276529" cy="350843"/>
              <a:chOff x="2437677" y="1696656"/>
              <a:chExt cx="276529" cy="350843"/>
            </a:xfrm>
          </p:grpSpPr>
          <p:sp>
            <p:nvSpPr>
              <p:cNvPr id="18" name="Flèche droite 17"/>
              <p:cNvSpPr/>
              <p:nvPr/>
            </p:nvSpPr>
            <p:spPr>
              <a:xfrm rot="10800000">
                <a:off x="2437677" y="1696656"/>
                <a:ext cx="276529" cy="350843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2340759"/>
                  <a:satOff val="-2919"/>
                  <a:lumOff val="686"/>
                  <a:alphaOff val="0"/>
                </a:schemeClr>
              </a:fillRef>
              <a:effectRef idx="0">
                <a:schemeClr val="accent2">
                  <a:hueOff val="2340759"/>
                  <a:satOff val="-2919"/>
                  <a:lumOff val="68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Flèche droite 4"/>
              <p:cNvSpPr/>
              <p:nvPr/>
            </p:nvSpPr>
            <p:spPr>
              <a:xfrm rot="21600000">
                <a:off x="2520636" y="1766825"/>
                <a:ext cx="193570" cy="21050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900" kern="1200"/>
              </a:p>
            </p:txBody>
          </p:sp>
        </p:grpSp>
      </p:grpSp>
      <p:sp>
        <p:nvSpPr>
          <p:cNvPr id="2" name="AutoShape 2" descr="RÃ©sultat de recherche d'images pour &quot;logo hopita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07976" y="987574"/>
            <a:ext cx="1095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 cas :</a:t>
            </a:r>
            <a:endParaRPr lang="fr-FR" dirty="0"/>
          </a:p>
        </p:txBody>
      </p:sp>
      <p:grpSp>
        <p:nvGrpSpPr>
          <p:cNvPr id="21" name="Groupe 20"/>
          <p:cNvGrpSpPr/>
          <p:nvPr/>
        </p:nvGrpSpPr>
        <p:grpSpPr>
          <a:xfrm>
            <a:off x="5403177" y="1851670"/>
            <a:ext cx="2520280" cy="654012"/>
            <a:chOff x="4133894" y="1203598"/>
            <a:chExt cx="2520280" cy="654012"/>
          </a:xfrm>
        </p:grpSpPr>
        <p:sp>
          <p:nvSpPr>
            <p:cNvPr id="8" name="ZoneTexte 7"/>
            <p:cNvSpPr txBox="1"/>
            <p:nvPr/>
          </p:nvSpPr>
          <p:spPr>
            <a:xfrm>
              <a:off x="4151731" y="1211279"/>
              <a:ext cx="25024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Lors de réunion pluridisciplinaire</a:t>
              </a:r>
              <a:endParaRPr lang="fr-FR" dirty="0"/>
            </a:p>
          </p:txBody>
        </p:sp>
        <p:sp>
          <p:nvSpPr>
            <p:cNvPr id="20" name="Rectangle à coins arrondis 19"/>
            <p:cNvSpPr/>
            <p:nvPr/>
          </p:nvSpPr>
          <p:spPr>
            <a:xfrm>
              <a:off x="4133894" y="1203598"/>
              <a:ext cx="2520280" cy="654012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395536" y="3152907"/>
            <a:ext cx="2650023" cy="931011"/>
            <a:chOff x="4133893" y="1203598"/>
            <a:chExt cx="2650023" cy="931011"/>
          </a:xfrm>
        </p:grpSpPr>
        <p:sp>
          <p:nvSpPr>
            <p:cNvPr id="27" name="ZoneTexte 26"/>
            <p:cNvSpPr txBox="1"/>
            <p:nvPr/>
          </p:nvSpPr>
          <p:spPr>
            <a:xfrm>
              <a:off x="4151731" y="1211279"/>
              <a:ext cx="26321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Lors d’un bilan partagé de médication</a:t>
              </a:r>
            </a:p>
            <a:p>
              <a:pPr algn="ctr"/>
              <a:r>
                <a:rPr lang="fr-FR" dirty="0" smtClean="0"/>
                <a:t>Lors d’une conciliation  </a:t>
              </a:r>
              <a:endParaRPr lang="fr-FR" dirty="0"/>
            </a:p>
          </p:txBody>
        </p:sp>
        <p:sp>
          <p:nvSpPr>
            <p:cNvPr id="28" name="Rectangle à coins arrondis 27"/>
            <p:cNvSpPr/>
            <p:nvPr/>
          </p:nvSpPr>
          <p:spPr>
            <a:xfrm>
              <a:off x="4133893" y="1203598"/>
              <a:ext cx="2650023" cy="931011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AutoShape 2" descr="RÃ©sultat de recherche d'images pour &quot;logo ehpad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81" y="1516284"/>
            <a:ext cx="173913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02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Journée </a:t>
            </a:r>
            <a:r>
              <a:rPr lang="fr-FR" sz="1000" dirty="0" err="1">
                <a:solidFill>
                  <a:schemeClr val="tx1"/>
                </a:solidFill>
              </a:rPr>
              <a:t>OMéDIT</a:t>
            </a:r>
            <a:r>
              <a:rPr lang="fr-FR" sz="1000" dirty="0">
                <a:solidFill>
                  <a:schemeClr val="tx1"/>
                </a:solidFill>
              </a:rPr>
              <a:t>, le 12 Novembre 2019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0" y="780261"/>
            <a:ext cx="9144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0" y="1954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EN PRATIQUE </a:t>
            </a:r>
            <a:endParaRPr lang="fr-FR" sz="3200" b="1" dirty="0"/>
          </a:p>
        </p:txBody>
      </p:sp>
      <p:grpSp>
        <p:nvGrpSpPr>
          <p:cNvPr id="11" name="Groupe 10"/>
          <p:cNvGrpSpPr/>
          <p:nvPr/>
        </p:nvGrpSpPr>
        <p:grpSpPr>
          <a:xfrm>
            <a:off x="56034" y="1131590"/>
            <a:ext cx="6532190" cy="1728192"/>
            <a:chOff x="56034" y="1131590"/>
            <a:chExt cx="6532190" cy="1728192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755576" y="1131590"/>
              <a:ext cx="5832648" cy="1728192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34" y="1431614"/>
              <a:ext cx="1203598" cy="1203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1115616" y="1156558"/>
              <a:ext cx="547260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fr-FR" sz="1600" i="1" dirty="0"/>
                <a:t>Où le patient préfère-t-il aborder le sujet? </a:t>
              </a:r>
              <a:endParaRPr lang="fr-FR" sz="1600" i="1" dirty="0" smtClean="0"/>
            </a:p>
            <a:p>
              <a:pPr>
                <a:lnSpc>
                  <a:spcPct val="125000"/>
                </a:lnSpc>
              </a:pPr>
              <a:endParaRPr lang="fr-FR" sz="1600" i="1" dirty="0"/>
            </a:p>
            <a:p>
              <a:pPr>
                <a:lnSpc>
                  <a:spcPct val="125000"/>
                </a:lnSpc>
              </a:pPr>
              <a:r>
                <a:rPr lang="fr-FR" sz="1600" i="1" dirty="0"/>
                <a:t>Quand est-il pertinent de discuter de la thématique avec le patient ? Avec le médecin ? En hospitalisation ? En ville ? </a:t>
              </a:r>
            </a:p>
            <a:p>
              <a:pPr>
                <a:lnSpc>
                  <a:spcPct val="125000"/>
                </a:lnSpc>
              </a:pPr>
              <a:r>
                <a:rPr lang="fr-FR" sz="1600" i="1" dirty="0" smtClean="0"/>
                <a:t>La </a:t>
              </a:r>
              <a:r>
                <a:rPr lang="fr-FR" sz="1600" i="1" dirty="0"/>
                <a:t>réévaluation a-t-elle été faite? 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549188" y="3507854"/>
            <a:ext cx="3407188" cy="936104"/>
            <a:chOff x="4045132" y="3507854"/>
            <a:chExt cx="3407188" cy="936104"/>
          </a:xfrm>
        </p:grpSpPr>
        <p:sp>
          <p:nvSpPr>
            <p:cNvPr id="16" name="Rectangle à coins arrondis 15"/>
            <p:cNvSpPr/>
            <p:nvPr/>
          </p:nvSpPr>
          <p:spPr>
            <a:xfrm>
              <a:off x="4427984" y="3507854"/>
              <a:ext cx="3024336" cy="936104"/>
            </a:xfrm>
            <a:prstGeom prst="roundRect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4045132" y="3605110"/>
              <a:ext cx="890480" cy="813599"/>
              <a:chOff x="3203848" y="3435846"/>
              <a:chExt cx="890480" cy="813599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7636"/>
              <a:stretch/>
            </p:blipFill>
            <p:spPr bwMode="auto">
              <a:xfrm>
                <a:off x="3203848" y="3435846"/>
                <a:ext cx="890480" cy="813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3995936" y="3507854"/>
                <a:ext cx="98392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7" name="ZoneTexte 16"/>
            <p:cNvSpPr txBox="1"/>
            <p:nvPr/>
          </p:nvSpPr>
          <p:spPr>
            <a:xfrm>
              <a:off x="4860032" y="3755816"/>
              <a:ext cx="25202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fr-FR" sz="1600" i="1" dirty="0"/>
                <a:t>Patients </a:t>
              </a:r>
              <a:r>
                <a:rPr lang="fr-FR" sz="1600" i="1" dirty="0" smtClean="0"/>
                <a:t>âgés, </a:t>
              </a:r>
              <a:r>
                <a:rPr lang="fr-FR" sz="1600" i="1" dirty="0" err="1"/>
                <a:t>polymédiqués</a:t>
              </a:r>
              <a:r>
                <a:rPr lang="fr-FR" sz="1600" i="1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790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none" dirty="0" smtClean="0"/>
              <a:t>COMMENT </a:t>
            </a:r>
            <a:r>
              <a:rPr lang="fr-FR" dirty="0" smtClean="0"/>
              <a:t>?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-20538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30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Journée </a:t>
            </a:r>
            <a:r>
              <a:rPr lang="fr-FR" sz="1000" dirty="0" err="1">
                <a:solidFill>
                  <a:schemeClr val="tx1"/>
                </a:solidFill>
              </a:rPr>
              <a:t>OMéDIT</a:t>
            </a:r>
            <a:r>
              <a:rPr lang="fr-FR" sz="1000" dirty="0">
                <a:solidFill>
                  <a:schemeClr val="tx1"/>
                </a:solidFill>
              </a:rPr>
              <a:t>, le 12 Novembre 2019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0" y="780261"/>
            <a:ext cx="9144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0" y="1954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COMMENT ? 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603847"/>
          </a:xfrm>
        </p:spPr>
        <p:txBody>
          <a:bodyPr>
            <a:normAutofit fontScale="77500" lnSpcReduction="20000"/>
          </a:bodyPr>
          <a:lstStyle/>
          <a:p>
            <a:pPr marL="285750" indent="-285750" algn="just"/>
            <a:r>
              <a:rPr lang="fr-FR" sz="2400" b="1" dirty="0">
                <a:solidFill>
                  <a:schemeClr val="tx2"/>
                </a:solidFill>
              </a:rPr>
              <a:t>Dialogue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/>
              <a:t>préexistant entre l'équipe médicale et pharmaceutique </a:t>
            </a:r>
          </a:p>
          <a:p>
            <a:pPr marL="285750" indent="-285750" algn="just"/>
            <a:endParaRPr lang="fr-FR" sz="2400" dirty="0"/>
          </a:p>
          <a:p>
            <a:pPr marL="285750" indent="-285750" algn="just"/>
            <a:r>
              <a:rPr lang="fr-FR" sz="2400" dirty="0"/>
              <a:t>Arrêter  </a:t>
            </a:r>
            <a:r>
              <a:rPr lang="fr-FR" sz="2400" b="1" dirty="0">
                <a:solidFill>
                  <a:schemeClr val="tx2"/>
                </a:solidFill>
              </a:rPr>
              <a:t>UN médicament à la fois </a:t>
            </a:r>
            <a:r>
              <a:rPr lang="fr-FR" sz="2400" dirty="0"/>
              <a:t>pour suivi clinique des effets négatifs (p.ex. rebond) ou positifs (p.ex. amélioration d’un effet indésirable) et  retour en arrière si nécessaire : support / disponibilité / amélioration du traitement et pas juste «arrêt»</a:t>
            </a:r>
          </a:p>
          <a:p>
            <a:pPr marL="285750" indent="-285750" algn="just"/>
            <a:endParaRPr lang="fr-FR" sz="2400" dirty="0"/>
          </a:p>
          <a:p>
            <a:pPr marL="285750" indent="-285750" algn="just"/>
            <a:r>
              <a:rPr lang="fr-FR" sz="2400" dirty="0"/>
              <a:t>Probablement plus simple d’arrêter en premier quelques </a:t>
            </a:r>
            <a:r>
              <a:rPr lang="fr-FR" sz="2400" b="1" dirty="0">
                <a:solidFill>
                  <a:schemeClr val="tx2"/>
                </a:solidFill>
              </a:rPr>
              <a:t>médicaments sans rebond ou sevrage </a:t>
            </a:r>
          </a:p>
          <a:p>
            <a:pPr marL="285750" indent="-285750" algn="just"/>
            <a:endParaRPr lang="fr-FR" sz="2400" dirty="0"/>
          </a:p>
          <a:p>
            <a:pPr marL="0" indent="0" algn="just">
              <a:buNone/>
            </a:pPr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400" dirty="0" smtClean="0"/>
              <a:t>Gagner </a:t>
            </a:r>
            <a:r>
              <a:rPr lang="fr-FR" sz="2400" dirty="0"/>
              <a:t>l’</a:t>
            </a:r>
            <a:r>
              <a:rPr lang="fr-FR" sz="2400" b="1" dirty="0">
                <a:solidFill>
                  <a:schemeClr val="tx2"/>
                </a:solidFill>
              </a:rPr>
              <a:t>adhésion</a:t>
            </a:r>
            <a:r>
              <a:rPr lang="fr-FR" sz="2400" dirty="0"/>
              <a:t> du patient à la dé prescription ; </a:t>
            </a:r>
            <a:r>
              <a:rPr lang="fr-FR" sz="2400" b="1" dirty="0">
                <a:solidFill>
                  <a:schemeClr val="tx2"/>
                </a:solidFill>
              </a:rPr>
              <a:t>puis avertir </a:t>
            </a:r>
            <a:r>
              <a:rPr lang="fr-FR" sz="2400" dirty="0"/>
              <a:t>des symptômes possibles lors de l’arrêt de certains médicaments et des mesures à prendre si besoin (comme lorsqu’on parle des </a:t>
            </a:r>
            <a:r>
              <a:rPr lang="fr-FR" sz="2400" dirty="0" smtClean="0"/>
              <a:t>EI en </a:t>
            </a:r>
            <a:r>
              <a:rPr lang="fr-FR" sz="2400" dirty="0"/>
              <a:t>début de traitement)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242" y="843558"/>
            <a:ext cx="661150" cy="85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59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Journée </a:t>
            </a:r>
            <a:r>
              <a:rPr lang="fr-FR" sz="1000" dirty="0" err="1">
                <a:solidFill>
                  <a:schemeClr val="tx1"/>
                </a:solidFill>
              </a:rPr>
              <a:t>OMéDIT</a:t>
            </a:r>
            <a:r>
              <a:rPr lang="fr-FR" sz="1000" dirty="0">
                <a:solidFill>
                  <a:schemeClr val="tx1"/>
                </a:solidFill>
              </a:rPr>
              <a:t>, le 12 Novembre 2019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0" y="780261"/>
            <a:ext cx="9144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0" y="1954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COMMENT ? 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43558"/>
            <a:ext cx="8435280" cy="3603847"/>
          </a:xfrm>
        </p:spPr>
        <p:txBody>
          <a:bodyPr>
            <a:noAutofit/>
          </a:bodyPr>
          <a:lstStyle/>
          <a:p>
            <a:r>
              <a:rPr lang="fr-F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Critères </a:t>
            </a:r>
            <a:r>
              <a:rPr lang="fr-FR" sz="1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explicites :</a:t>
            </a:r>
            <a:r>
              <a:rPr lang="fr-FR" sz="1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</a:p>
          <a:p>
            <a:pPr marL="0" indent="0">
              <a:buNone/>
            </a:pPr>
            <a:r>
              <a:rPr lang="fr-FR" sz="1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Listes </a:t>
            </a:r>
            <a:r>
              <a:rPr lang="fr-FR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de médicaments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potentiellement inappropriés chez les personnes âgées. Établies à partir de consensus 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d’experts : </a:t>
            </a:r>
          </a:p>
          <a:p>
            <a:pPr marL="0" indent="0">
              <a:buNone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	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- </a:t>
            </a:r>
            <a:r>
              <a:rPr lang="fr-FR" sz="16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Deprescribing</a:t>
            </a:r>
            <a:endParaRPr lang="fr-FR" sz="1600" dirty="0" smtClean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	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- Critères STOPP&amp;START 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fr-FR" sz="1000" dirty="0" smtClean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indent="-285750"/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Approche implicite :</a:t>
            </a:r>
          </a:p>
          <a:p>
            <a:pPr marL="57150" indent="0">
              <a:buNone/>
            </a:pP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Approche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globale qui prend en 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compte :</a:t>
            </a:r>
          </a:p>
          <a:p>
            <a:pPr marL="57150" indent="0">
              <a:buNone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	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-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Les ATCD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et comorbidités du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patient</a:t>
            </a:r>
          </a:p>
          <a:p>
            <a:pPr marL="57150" indent="0">
              <a:buNone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	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- La biologie</a:t>
            </a:r>
          </a:p>
          <a:p>
            <a:pPr marL="57150" indent="0">
              <a:buNone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	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-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Observance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du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patient</a:t>
            </a:r>
          </a:p>
          <a:p>
            <a:pPr marL="57150" indent="0">
              <a:buNone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- Effets indésirables</a:t>
            </a:r>
          </a:p>
          <a:p>
            <a:pPr marL="57150" indent="0">
              <a:buNone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- Difficultés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à la prise des médicaments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635646"/>
            <a:ext cx="1436926" cy="111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8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Journée </a:t>
            </a:r>
            <a:r>
              <a:rPr lang="fr-FR" sz="1000" dirty="0" err="1">
                <a:solidFill>
                  <a:schemeClr val="tx1"/>
                </a:solidFill>
              </a:rPr>
              <a:t>OMéDIT</a:t>
            </a:r>
            <a:r>
              <a:rPr lang="fr-FR" sz="1000" dirty="0">
                <a:solidFill>
                  <a:schemeClr val="tx1"/>
                </a:solidFill>
              </a:rPr>
              <a:t>, le 12 Novembre 2019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0" y="780261"/>
            <a:ext cx="9144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0" y="1954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EN PRATIQUE </a:t>
            </a:r>
            <a:endParaRPr lang="fr-FR" sz="3200" b="1" dirty="0"/>
          </a:p>
        </p:txBody>
      </p:sp>
      <p:grpSp>
        <p:nvGrpSpPr>
          <p:cNvPr id="11" name="Groupe 10"/>
          <p:cNvGrpSpPr/>
          <p:nvPr/>
        </p:nvGrpSpPr>
        <p:grpSpPr>
          <a:xfrm>
            <a:off x="56034" y="1340644"/>
            <a:ext cx="8692430" cy="2887290"/>
            <a:chOff x="56034" y="1131590"/>
            <a:chExt cx="8692430" cy="2887290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755576" y="1131590"/>
              <a:ext cx="7992888" cy="2887290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34" y="2002656"/>
              <a:ext cx="1203598" cy="1203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1043608" y="1156558"/>
              <a:ext cx="7632848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5000"/>
                </a:lnSpc>
              </a:pPr>
              <a:r>
                <a:rPr lang="fr-FR" sz="1600" b="1" i="1" dirty="0"/>
                <a:t>Choix du service ou interlocuteur </a:t>
              </a:r>
              <a:r>
                <a:rPr lang="fr-FR" sz="1600" b="1" i="1" dirty="0" smtClean="0"/>
                <a:t>privilégié </a:t>
              </a:r>
              <a:r>
                <a:rPr lang="fr-FR" sz="1600" i="1" dirty="0" smtClean="0"/>
                <a:t>: </a:t>
              </a:r>
              <a:r>
                <a:rPr lang="fr-FR" sz="1600" i="1" dirty="0"/>
                <a:t>présence pharmaceutique dans le service hospitalier ? ou lien </a:t>
              </a:r>
              <a:r>
                <a:rPr lang="fr-FR" sz="1600" i="1" dirty="0" err="1"/>
                <a:t>pré-établi</a:t>
              </a:r>
              <a:r>
                <a:rPr lang="fr-FR" sz="1600" i="1" dirty="0"/>
                <a:t> avec un service? </a:t>
              </a:r>
              <a:endParaRPr lang="fr-FR" sz="1600" i="1" dirty="0" smtClean="0"/>
            </a:p>
            <a:p>
              <a:pPr algn="just">
                <a:lnSpc>
                  <a:spcPct val="125000"/>
                </a:lnSpc>
              </a:pPr>
              <a:endParaRPr lang="fr-FR" sz="800" i="1" dirty="0"/>
            </a:p>
            <a:p>
              <a:pPr algn="just">
                <a:lnSpc>
                  <a:spcPct val="125000"/>
                </a:lnSpc>
              </a:pPr>
              <a:r>
                <a:rPr lang="fr-FR" sz="1600" b="1" i="1" dirty="0"/>
                <a:t>Lors de la conciliation de sortie ou de l'entretien pharmaceutique </a:t>
              </a:r>
              <a:r>
                <a:rPr lang="fr-FR" sz="1600" i="1" dirty="0"/>
                <a:t>: </a:t>
              </a:r>
            </a:p>
            <a:p>
              <a:pPr algn="just">
                <a:lnSpc>
                  <a:spcPct val="125000"/>
                </a:lnSpc>
              </a:pPr>
              <a:r>
                <a:rPr lang="fr-FR" sz="1600" i="1" dirty="0"/>
                <a:t>L'accord du patient pour une </a:t>
              </a:r>
              <a:r>
                <a:rPr lang="fr-FR" sz="1600" i="1" dirty="0" err="1"/>
                <a:t>déprescription</a:t>
              </a:r>
              <a:r>
                <a:rPr lang="fr-FR" sz="1600" i="1" dirty="0"/>
                <a:t> </a:t>
              </a:r>
              <a:r>
                <a:rPr lang="fr-FR" sz="1600" i="1" dirty="0" err="1"/>
                <a:t>a-t-il</a:t>
              </a:r>
              <a:r>
                <a:rPr lang="fr-FR" sz="1600" i="1" dirty="0"/>
                <a:t> été </a:t>
              </a:r>
              <a:r>
                <a:rPr lang="fr-FR" sz="1600" i="1" dirty="0" smtClean="0"/>
                <a:t>donné? Les </a:t>
              </a:r>
              <a:r>
                <a:rPr lang="fr-FR" sz="1600" i="1" dirty="0"/>
                <a:t>explications sur la </a:t>
              </a:r>
              <a:r>
                <a:rPr lang="fr-FR" sz="1600" i="1" dirty="0" err="1"/>
                <a:t>déprescription</a:t>
              </a:r>
              <a:r>
                <a:rPr lang="fr-FR" sz="1600" i="1" dirty="0"/>
                <a:t> </a:t>
              </a:r>
              <a:r>
                <a:rPr lang="fr-FR" sz="1600" i="1" dirty="0" err="1"/>
                <a:t>ont-elles</a:t>
              </a:r>
              <a:r>
                <a:rPr lang="fr-FR" sz="1600" i="1" dirty="0"/>
                <a:t> été données? </a:t>
              </a:r>
              <a:r>
                <a:rPr lang="fr-FR" sz="1600" i="1" dirty="0" smtClean="0"/>
                <a:t>La </a:t>
              </a:r>
              <a:r>
                <a:rPr lang="fr-FR" sz="1600" i="1" dirty="0"/>
                <a:t>transmission de l'information vers la ville a-t-elle été faite</a:t>
              </a:r>
              <a:r>
                <a:rPr lang="fr-FR" sz="1600" i="1" dirty="0" smtClean="0"/>
                <a:t>?</a:t>
              </a:r>
            </a:p>
            <a:p>
              <a:pPr algn="just">
                <a:lnSpc>
                  <a:spcPct val="125000"/>
                </a:lnSpc>
              </a:pPr>
              <a:endParaRPr lang="fr-FR" sz="800" i="1" dirty="0"/>
            </a:p>
            <a:p>
              <a:pPr algn="just">
                <a:lnSpc>
                  <a:spcPct val="125000"/>
                </a:lnSpc>
              </a:pPr>
              <a:r>
                <a:rPr lang="fr-FR" sz="1600" b="1" i="1" dirty="0" smtClean="0"/>
                <a:t>A </a:t>
              </a:r>
              <a:r>
                <a:rPr lang="fr-FR" sz="1600" b="1" i="1" dirty="0"/>
                <a:t>la sortie </a:t>
              </a:r>
              <a:r>
                <a:rPr lang="fr-FR" sz="1600" i="1" dirty="0"/>
                <a:t>: l'intérêt du traitement a t-il été réévalué? Le patient a t-il également besoin de ce traitement à domicile ?(ex </a:t>
              </a:r>
              <a:r>
                <a:rPr lang="fr-FR" sz="1600" i="1" dirty="0" smtClean="0"/>
                <a:t>: hypnotique</a:t>
              </a:r>
              <a:r>
                <a:rPr lang="fr-FR" sz="1600" i="1" dirty="0"/>
                <a:t>)</a:t>
              </a:r>
            </a:p>
          </p:txBody>
        </p: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44" y="915565"/>
            <a:ext cx="713648" cy="70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46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Journée </a:t>
            </a:r>
            <a:r>
              <a:rPr lang="fr-FR" sz="1000" dirty="0" err="1">
                <a:solidFill>
                  <a:schemeClr val="tx1"/>
                </a:solidFill>
              </a:rPr>
              <a:t>OMéDIT</a:t>
            </a:r>
            <a:r>
              <a:rPr lang="fr-FR" sz="1000" dirty="0">
                <a:solidFill>
                  <a:schemeClr val="tx1"/>
                </a:solidFill>
              </a:rPr>
              <a:t>, le 12 Novembre 2019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0" y="780261"/>
            <a:ext cx="9144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0" y="1954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EN PRATIQUE </a:t>
            </a:r>
            <a:endParaRPr lang="fr-FR" sz="3200" b="1" dirty="0"/>
          </a:p>
        </p:txBody>
      </p:sp>
      <p:grpSp>
        <p:nvGrpSpPr>
          <p:cNvPr id="11" name="Groupe 10"/>
          <p:cNvGrpSpPr/>
          <p:nvPr/>
        </p:nvGrpSpPr>
        <p:grpSpPr>
          <a:xfrm>
            <a:off x="467544" y="1131590"/>
            <a:ext cx="5380062" cy="1656184"/>
            <a:chOff x="56034" y="1131590"/>
            <a:chExt cx="5380062" cy="1656184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755576" y="1131590"/>
              <a:ext cx="4680520" cy="1656184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34" y="1419622"/>
              <a:ext cx="1203598" cy="1203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1115616" y="1156558"/>
              <a:ext cx="432048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fr-FR" sz="1600" b="1" i="1" dirty="0" smtClean="0"/>
                <a:t>Lors </a:t>
              </a:r>
              <a:r>
                <a:rPr lang="fr-FR" sz="1600" b="1" i="1" dirty="0"/>
                <a:t>de l'analyse se poser la question </a:t>
              </a:r>
              <a:r>
                <a:rPr lang="fr-FR" sz="1600" i="1" dirty="0"/>
                <a:t>: </a:t>
              </a:r>
            </a:p>
            <a:p>
              <a:pPr algn="just">
                <a:lnSpc>
                  <a:spcPct val="125000"/>
                </a:lnSpc>
              </a:pPr>
              <a:r>
                <a:rPr lang="fr-FR" sz="1600" i="1" dirty="0"/>
                <a:t>Est-ce qu'un médicament est utilisé pour traiter un effet indésirable d'un autre </a:t>
              </a:r>
              <a:r>
                <a:rPr lang="fr-FR" sz="1600" i="1" dirty="0" smtClean="0"/>
                <a:t>médicament ?</a:t>
              </a:r>
              <a:endParaRPr lang="fr-FR" sz="1600" i="1" dirty="0"/>
            </a:p>
            <a:p>
              <a:pPr algn="just">
                <a:lnSpc>
                  <a:spcPct val="125000"/>
                </a:lnSpc>
              </a:pPr>
              <a:r>
                <a:rPr lang="fr-FR" sz="1600" i="1" dirty="0"/>
                <a:t>Quels médicaments je priorise comme étant à diminuer de dose ou à arrêter </a:t>
              </a:r>
              <a:r>
                <a:rPr lang="fr-FR" sz="1600" i="1" dirty="0" smtClean="0"/>
                <a:t>?</a:t>
              </a:r>
              <a:endParaRPr lang="fr-FR" sz="1600" i="1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4211960" y="3291830"/>
            <a:ext cx="4464496" cy="1296144"/>
            <a:chOff x="3995936" y="3507854"/>
            <a:chExt cx="4464496" cy="1296144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4427984" y="3507854"/>
              <a:ext cx="4032448" cy="1296144"/>
            </a:xfrm>
            <a:prstGeom prst="roundRect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5" name="Groupe 14"/>
            <p:cNvGrpSpPr/>
            <p:nvPr/>
          </p:nvGrpSpPr>
          <p:grpSpPr>
            <a:xfrm>
              <a:off x="3995936" y="3774375"/>
              <a:ext cx="890480" cy="813599"/>
              <a:chOff x="3154652" y="3605111"/>
              <a:chExt cx="890480" cy="813599"/>
            </a:xfrm>
          </p:grpSpPr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7636"/>
              <a:stretch/>
            </p:blipFill>
            <p:spPr bwMode="auto">
              <a:xfrm>
                <a:off x="3154652" y="3605111"/>
                <a:ext cx="890480" cy="813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3946740" y="3698630"/>
                <a:ext cx="98392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6" name="ZoneTexte 15"/>
            <p:cNvSpPr txBox="1"/>
            <p:nvPr/>
          </p:nvSpPr>
          <p:spPr>
            <a:xfrm>
              <a:off x="4850884" y="3511941"/>
              <a:ext cx="3609548" cy="1262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fr-FR" sz="1600" i="1" dirty="0" smtClean="0"/>
                <a:t>Traitements </a:t>
              </a:r>
              <a:r>
                <a:rPr lang="fr-FR" sz="1600" i="1" dirty="0"/>
                <a:t>connus pour être inadaptés au patient </a:t>
              </a:r>
              <a:r>
                <a:rPr lang="fr-FR" sz="1400" i="1" dirty="0"/>
                <a:t>(âge, comorbidités, mécanisme d'action, EI à court et long terme</a:t>
              </a:r>
              <a:r>
                <a:rPr lang="fr-FR" sz="1400" i="1" dirty="0" smtClean="0"/>
                <a:t>)</a:t>
              </a:r>
            </a:p>
            <a:p>
              <a:pPr>
                <a:lnSpc>
                  <a:spcPct val="125000"/>
                </a:lnSpc>
              </a:pPr>
              <a:r>
                <a:rPr lang="fr-FR" sz="1600" i="1" dirty="0"/>
                <a:t>Patients âgés, </a:t>
              </a:r>
              <a:r>
                <a:rPr lang="fr-FR" sz="1600" i="1" dirty="0" err="1"/>
                <a:t>polymédiqués</a:t>
              </a:r>
              <a:r>
                <a:rPr lang="fr-FR" sz="1600" i="1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765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Journée </a:t>
            </a:r>
            <a:r>
              <a:rPr lang="fr-FR" sz="1000" dirty="0" err="1">
                <a:solidFill>
                  <a:schemeClr val="tx1"/>
                </a:solidFill>
              </a:rPr>
              <a:t>OMéDIT</a:t>
            </a:r>
            <a:r>
              <a:rPr lang="fr-FR" sz="1000" dirty="0">
                <a:solidFill>
                  <a:schemeClr val="tx1"/>
                </a:solidFill>
              </a:rPr>
              <a:t>, le 12 Novembre 2019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0" y="780261"/>
            <a:ext cx="9144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0" y="1954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EXEMPLE</a:t>
            </a:r>
            <a:endParaRPr lang="fr-FR" sz="32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395536" y="843558"/>
            <a:ext cx="835292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Mme THE-LI 76 ans</a:t>
            </a:r>
            <a:endParaRPr lang="fr-FR" sz="2000" dirty="0"/>
          </a:p>
          <a:p>
            <a:endParaRPr lang="fr-FR" sz="2000" dirty="0" smtClean="0"/>
          </a:p>
          <a:p>
            <a:r>
              <a:rPr lang="fr-FR" sz="2000" dirty="0"/>
              <a:t>MH : AVC ischémique </a:t>
            </a:r>
            <a:r>
              <a:rPr lang="fr-FR" sz="2000" dirty="0" err="1"/>
              <a:t>sylvien</a:t>
            </a:r>
            <a:r>
              <a:rPr lang="fr-FR" sz="2000" dirty="0"/>
              <a:t> G, récusée de thrombolyse et </a:t>
            </a:r>
            <a:r>
              <a:rPr lang="fr-FR" sz="2000" dirty="0" err="1"/>
              <a:t>thrombectomie</a:t>
            </a:r>
            <a:r>
              <a:rPr lang="fr-FR" sz="2000" dirty="0"/>
              <a:t> </a:t>
            </a:r>
          </a:p>
          <a:p>
            <a:endParaRPr lang="fr-FR" sz="2000" dirty="0" smtClean="0"/>
          </a:p>
          <a:p>
            <a:r>
              <a:rPr lang="fr-FR" sz="2000" dirty="0"/>
              <a:t>Clairance : </a:t>
            </a:r>
            <a:r>
              <a:rPr lang="fr-FR" sz="2000" dirty="0" smtClean="0"/>
              <a:t>76 </a:t>
            </a:r>
            <a:r>
              <a:rPr lang="fr-FR" sz="2000" dirty="0" err="1" smtClean="0"/>
              <a:t>mL</a:t>
            </a:r>
            <a:r>
              <a:rPr lang="fr-FR" sz="2000" dirty="0" smtClean="0"/>
              <a:t>/min/1,73m²</a:t>
            </a:r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ATCD : </a:t>
            </a:r>
            <a:endParaRPr lang="fr-FR" sz="2000" dirty="0" smtClean="0"/>
          </a:p>
          <a:p>
            <a:pPr marL="342900" indent="-342900">
              <a:buFontTx/>
              <a:buChar char="-"/>
            </a:pPr>
            <a:r>
              <a:rPr lang="fr-FR" sz="2000" dirty="0"/>
              <a:t>C</a:t>
            </a:r>
            <a:r>
              <a:rPr lang="fr-FR" sz="2000" dirty="0" smtClean="0"/>
              <a:t>ataracte gauche</a:t>
            </a:r>
          </a:p>
          <a:p>
            <a:pPr marL="342900" indent="-342900">
              <a:buFontTx/>
              <a:buChar char="-"/>
            </a:pPr>
            <a:r>
              <a:rPr lang="fr-FR" sz="2000" dirty="0" smtClean="0"/>
              <a:t>Hypothyroïdie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rupture </a:t>
            </a:r>
            <a:r>
              <a:rPr lang="fr-FR" sz="2000" dirty="0" smtClean="0"/>
              <a:t>d'anévrisme </a:t>
            </a:r>
            <a:r>
              <a:rPr lang="fr-FR" sz="2000" dirty="0"/>
              <a:t>cérébral chez sa mère à </a:t>
            </a:r>
            <a:r>
              <a:rPr lang="fr-FR" sz="2000" dirty="0" smtClean="0"/>
              <a:t>50 ans</a:t>
            </a:r>
          </a:p>
        </p:txBody>
      </p:sp>
    </p:spTree>
    <p:extLst>
      <p:ext uri="{BB962C8B-B14F-4D97-AF65-F5344CB8AC3E}">
        <p14:creationId xmlns:p14="http://schemas.microsoft.com/office/powerpoint/2010/main" val="179634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-20538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28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Journée </a:t>
            </a:r>
            <a:r>
              <a:rPr lang="fr-FR" sz="1000" dirty="0" err="1">
                <a:solidFill>
                  <a:schemeClr val="tx1"/>
                </a:solidFill>
              </a:rPr>
              <a:t>OMéDIT</a:t>
            </a:r>
            <a:r>
              <a:rPr lang="fr-FR" sz="1000" dirty="0">
                <a:solidFill>
                  <a:schemeClr val="tx1"/>
                </a:solidFill>
              </a:rPr>
              <a:t>, le 12 Novembre 2019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0" y="780261"/>
            <a:ext cx="9144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0" y="1954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EXEMPLE</a:t>
            </a:r>
            <a:endParaRPr lang="fr-FR" sz="3200" b="1" dirty="0"/>
          </a:p>
        </p:txBody>
      </p:sp>
      <p:grpSp>
        <p:nvGrpSpPr>
          <p:cNvPr id="8" name="Groupe 7"/>
          <p:cNvGrpSpPr/>
          <p:nvPr/>
        </p:nvGrpSpPr>
        <p:grpSpPr>
          <a:xfrm>
            <a:off x="381000" y="1196743"/>
            <a:ext cx="8382000" cy="3247215"/>
            <a:chOff x="381000" y="3284984"/>
            <a:chExt cx="8382000" cy="324721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67" t="58389" r="23452" b="9143"/>
            <a:stretch/>
          </p:blipFill>
          <p:spPr bwMode="auto">
            <a:xfrm>
              <a:off x="381000" y="3284984"/>
              <a:ext cx="8382000" cy="3247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3131840" y="5517232"/>
              <a:ext cx="4824536" cy="57606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107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Journée </a:t>
            </a:r>
            <a:r>
              <a:rPr lang="fr-FR" sz="1000" dirty="0" err="1">
                <a:solidFill>
                  <a:schemeClr val="tx1"/>
                </a:solidFill>
              </a:rPr>
              <a:t>OMéDIT</a:t>
            </a:r>
            <a:r>
              <a:rPr lang="fr-FR" sz="1000" dirty="0">
                <a:solidFill>
                  <a:schemeClr val="tx1"/>
                </a:solidFill>
              </a:rPr>
              <a:t>, le 12 Novembre 2019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0" y="780261"/>
            <a:ext cx="9144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0" y="1954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EXEMPLE</a:t>
            </a:r>
            <a:endParaRPr lang="fr-FR" sz="3200" b="1" dirty="0"/>
          </a:p>
        </p:txBody>
      </p:sp>
      <p:grpSp>
        <p:nvGrpSpPr>
          <p:cNvPr id="12" name="Groupe 11"/>
          <p:cNvGrpSpPr/>
          <p:nvPr/>
        </p:nvGrpSpPr>
        <p:grpSpPr>
          <a:xfrm>
            <a:off x="1541845" y="1491630"/>
            <a:ext cx="6060310" cy="2624137"/>
            <a:chOff x="1955345" y="3212976"/>
            <a:chExt cx="6060310" cy="2624137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1006" y="3212976"/>
              <a:ext cx="2914649" cy="2624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Ellipse 14"/>
            <p:cNvSpPr/>
            <p:nvPr/>
          </p:nvSpPr>
          <p:spPr>
            <a:xfrm>
              <a:off x="1955345" y="3869010"/>
              <a:ext cx="2844316" cy="131206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>
                  <a:solidFill>
                    <a:schemeClr val="tx1"/>
                  </a:solidFill>
                </a:rPr>
                <a:t>Indication de la BZD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566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Journée </a:t>
            </a:r>
            <a:r>
              <a:rPr lang="fr-FR" sz="1000" dirty="0" err="1">
                <a:solidFill>
                  <a:schemeClr val="tx1"/>
                </a:solidFill>
              </a:rPr>
              <a:t>OMéDIT</a:t>
            </a:r>
            <a:r>
              <a:rPr lang="fr-FR" sz="1000" dirty="0">
                <a:solidFill>
                  <a:schemeClr val="tx1"/>
                </a:solidFill>
              </a:rPr>
              <a:t>, le 12 Novembre 2019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0" y="780261"/>
            <a:ext cx="9144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0" y="1954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EXEMPLE</a:t>
            </a:r>
            <a:endParaRPr lang="fr-FR" sz="3200" b="1" dirty="0"/>
          </a:p>
        </p:txBody>
      </p:sp>
      <p:grpSp>
        <p:nvGrpSpPr>
          <p:cNvPr id="2" name="Groupe 1"/>
          <p:cNvGrpSpPr/>
          <p:nvPr/>
        </p:nvGrpSpPr>
        <p:grpSpPr>
          <a:xfrm>
            <a:off x="899592" y="885559"/>
            <a:ext cx="6533438" cy="3990447"/>
            <a:chOff x="899592" y="933097"/>
            <a:chExt cx="6533438" cy="399044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69" t="26889" r="26918" b="21968"/>
            <a:stretch/>
          </p:blipFill>
          <p:spPr bwMode="auto">
            <a:xfrm>
              <a:off x="1763688" y="933097"/>
              <a:ext cx="5669342" cy="399044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3" name="Connecteur droit avec flèche 12"/>
            <p:cNvCxnSpPr/>
            <p:nvPr/>
          </p:nvCxnSpPr>
          <p:spPr>
            <a:xfrm flipV="1">
              <a:off x="899592" y="2283718"/>
              <a:ext cx="936104" cy="36004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6" name="Ellipse 15"/>
            <p:cNvSpPr/>
            <p:nvPr/>
          </p:nvSpPr>
          <p:spPr>
            <a:xfrm>
              <a:off x="6012160" y="2103698"/>
              <a:ext cx="1296144" cy="39604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1831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none" dirty="0" smtClean="0"/>
              <a:t>PLACE DU PHARMACIEN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-20538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16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Journée </a:t>
            </a:r>
            <a:r>
              <a:rPr lang="fr-FR" sz="1000" dirty="0" err="1">
                <a:solidFill>
                  <a:schemeClr val="tx1"/>
                </a:solidFill>
              </a:rPr>
              <a:t>OMéDIT</a:t>
            </a:r>
            <a:r>
              <a:rPr lang="fr-FR" sz="1000" dirty="0">
                <a:solidFill>
                  <a:schemeClr val="tx1"/>
                </a:solidFill>
              </a:rPr>
              <a:t>, le 12 Novembre 2019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0" y="780261"/>
            <a:ext cx="9144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0" y="1954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PLACE DU PHARMACIEN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907704" y="1979910"/>
            <a:ext cx="5136232" cy="2392040"/>
            <a:chOff x="467544" y="1491630"/>
            <a:chExt cx="5136232" cy="2392040"/>
          </a:xfrm>
        </p:grpSpPr>
        <p:graphicFrame>
          <p:nvGraphicFramePr>
            <p:cNvPr id="4" name="Diagramme 3"/>
            <p:cNvGraphicFramePr/>
            <p:nvPr>
              <p:extLst>
                <p:ext uri="{D42A27DB-BD31-4B8C-83A1-F6EECF244321}">
                  <p14:modId xmlns:p14="http://schemas.microsoft.com/office/powerpoint/2010/main" val="1491192793"/>
                </p:ext>
              </p:extLst>
            </p:nvPr>
          </p:nvGraphicFramePr>
          <p:xfrm>
            <a:off x="467544" y="1491630"/>
            <a:ext cx="5136232" cy="23920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11" name="Groupe 10"/>
            <p:cNvGrpSpPr/>
            <p:nvPr/>
          </p:nvGrpSpPr>
          <p:grpSpPr>
            <a:xfrm rot="10528229">
              <a:off x="2422132" y="2657179"/>
              <a:ext cx="350843" cy="276529"/>
              <a:chOff x="1998458" y="1064533"/>
              <a:chExt cx="350843" cy="276529"/>
            </a:xfrm>
          </p:grpSpPr>
          <p:sp>
            <p:nvSpPr>
              <p:cNvPr id="12" name="Flèche droite 11"/>
              <p:cNvSpPr/>
              <p:nvPr/>
            </p:nvSpPr>
            <p:spPr>
              <a:xfrm rot="18000000">
                <a:off x="2035615" y="1027376"/>
                <a:ext cx="276529" cy="350843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4681519"/>
                  <a:satOff val="-5839"/>
                  <a:lumOff val="1373"/>
                  <a:alphaOff val="0"/>
                </a:schemeClr>
              </a:fillRef>
              <a:effectRef idx="0">
                <a:schemeClr val="accent2">
                  <a:hueOff val="4681519"/>
                  <a:satOff val="-5839"/>
                  <a:lumOff val="137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Flèche droite 4"/>
              <p:cNvSpPr/>
              <p:nvPr/>
            </p:nvSpPr>
            <p:spPr>
              <a:xfrm rot="18000000">
                <a:off x="2056355" y="1133467"/>
                <a:ext cx="193570" cy="21050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900" kern="1200"/>
              </a:p>
            </p:txBody>
          </p:sp>
        </p:grpSp>
        <p:grpSp>
          <p:nvGrpSpPr>
            <p:cNvPr id="14" name="Groupe 13"/>
            <p:cNvGrpSpPr/>
            <p:nvPr/>
          </p:nvGrpSpPr>
          <p:grpSpPr>
            <a:xfrm rot="10800000">
              <a:off x="3203848" y="2460614"/>
              <a:ext cx="350843" cy="276529"/>
              <a:chOff x="2779103" y="1050977"/>
              <a:chExt cx="350843" cy="276529"/>
            </a:xfrm>
          </p:grpSpPr>
          <p:sp>
            <p:nvSpPr>
              <p:cNvPr id="15" name="Flèche droite 14"/>
              <p:cNvSpPr/>
              <p:nvPr/>
            </p:nvSpPr>
            <p:spPr>
              <a:xfrm rot="3600000">
                <a:off x="2816260" y="1013820"/>
                <a:ext cx="276529" cy="350843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Flèche droite 4"/>
              <p:cNvSpPr/>
              <p:nvPr/>
            </p:nvSpPr>
            <p:spPr>
              <a:xfrm rot="3600000">
                <a:off x="2837000" y="1048067"/>
                <a:ext cx="193570" cy="21050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900" kern="1200"/>
              </a:p>
            </p:txBody>
          </p:sp>
        </p:grpSp>
        <p:grpSp>
          <p:nvGrpSpPr>
            <p:cNvPr id="17" name="Groupe 16"/>
            <p:cNvGrpSpPr/>
            <p:nvPr/>
          </p:nvGrpSpPr>
          <p:grpSpPr>
            <a:xfrm rot="10800000">
              <a:off x="3019952" y="3213221"/>
              <a:ext cx="276529" cy="350843"/>
              <a:chOff x="2437677" y="1696656"/>
              <a:chExt cx="276529" cy="350843"/>
            </a:xfrm>
          </p:grpSpPr>
          <p:sp>
            <p:nvSpPr>
              <p:cNvPr id="18" name="Flèche droite 17"/>
              <p:cNvSpPr/>
              <p:nvPr/>
            </p:nvSpPr>
            <p:spPr>
              <a:xfrm rot="10800000">
                <a:off x="2437677" y="1696656"/>
                <a:ext cx="276529" cy="350843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2340759"/>
                  <a:satOff val="-2919"/>
                  <a:lumOff val="686"/>
                  <a:alphaOff val="0"/>
                </a:schemeClr>
              </a:fillRef>
              <a:effectRef idx="0">
                <a:schemeClr val="accent2">
                  <a:hueOff val="2340759"/>
                  <a:satOff val="-2919"/>
                  <a:lumOff val="68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Flèche droite 4"/>
              <p:cNvSpPr/>
              <p:nvPr/>
            </p:nvSpPr>
            <p:spPr>
              <a:xfrm rot="21600000">
                <a:off x="2520636" y="1766825"/>
                <a:ext cx="193570" cy="21050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900" kern="1200"/>
              </a:p>
            </p:txBody>
          </p:sp>
        </p:grpSp>
      </p:grpSp>
      <p:sp>
        <p:nvSpPr>
          <p:cNvPr id="8" name="ZoneTexte 7"/>
          <p:cNvSpPr txBox="1"/>
          <p:nvPr/>
        </p:nvSpPr>
        <p:spPr>
          <a:xfrm>
            <a:off x="3491880" y="927638"/>
            <a:ext cx="189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Trinôme indissociable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91743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Journée </a:t>
            </a:r>
            <a:r>
              <a:rPr lang="fr-FR" sz="1000" dirty="0" err="1">
                <a:solidFill>
                  <a:schemeClr val="tx1"/>
                </a:solidFill>
              </a:rPr>
              <a:t>OMéDIT</a:t>
            </a:r>
            <a:r>
              <a:rPr lang="fr-FR" sz="1000" dirty="0">
                <a:solidFill>
                  <a:schemeClr val="tx1"/>
                </a:solidFill>
              </a:rPr>
              <a:t>, le 12 Novembre 2019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0" y="780261"/>
            <a:ext cx="9144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0" y="1954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PLACE DU PHARMACIEN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4127"/>
            <a:ext cx="8229600" cy="367585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fr-FR" sz="2800" b="1" dirty="0" smtClean="0"/>
              <a:t>Médecin </a:t>
            </a:r>
            <a:r>
              <a:rPr lang="fr-FR" sz="2800" dirty="0" smtClean="0"/>
              <a:t>: </a:t>
            </a:r>
          </a:p>
          <a:p>
            <a:pPr marL="0" indent="0" algn="just">
              <a:buNone/>
            </a:pPr>
            <a:r>
              <a:rPr lang="fr-FR" sz="2800" dirty="0" smtClean="0"/>
              <a:t>A l’origine de la </a:t>
            </a:r>
            <a:r>
              <a:rPr lang="fr-FR" sz="2800" b="1" dirty="0" smtClean="0">
                <a:solidFill>
                  <a:schemeClr val="tx2"/>
                </a:solidFill>
              </a:rPr>
              <a:t>prescription</a:t>
            </a:r>
            <a:r>
              <a:rPr lang="fr-FR" sz="2800" dirty="0" smtClean="0"/>
              <a:t> </a:t>
            </a:r>
          </a:p>
          <a:p>
            <a:pPr marL="0" indent="0" algn="just">
              <a:buNone/>
            </a:pPr>
            <a:endParaRPr lang="fr-FR" sz="2800" dirty="0" smtClean="0"/>
          </a:p>
          <a:p>
            <a:pPr algn="just"/>
            <a:r>
              <a:rPr lang="fr-FR" sz="2800" b="1" dirty="0" smtClean="0"/>
              <a:t>Patient : </a:t>
            </a:r>
          </a:p>
          <a:p>
            <a:pPr marL="0" indent="0" algn="just">
              <a:buNone/>
            </a:pPr>
            <a:r>
              <a:rPr lang="fr-FR" sz="2800" dirty="0" smtClean="0"/>
              <a:t>Se doit d’être </a:t>
            </a:r>
            <a:r>
              <a:rPr lang="fr-FR" sz="2800" b="1" dirty="0" smtClean="0">
                <a:solidFill>
                  <a:schemeClr val="tx2"/>
                </a:solidFill>
              </a:rPr>
              <a:t>informé</a:t>
            </a:r>
            <a:r>
              <a:rPr lang="fr-FR" sz="2800" dirty="0" smtClean="0"/>
              <a:t>. Risque de </a:t>
            </a:r>
            <a:r>
              <a:rPr lang="fr-FR" sz="2800" dirty="0" err="1" smtClean="0"/>
              <a:t>represcription</a:t>
            </a:r>
            <a:r>
              <a:rPr lang="fr-FR" sz="2800" dirty="0" smtClean="0"/>
              <a:t> rapide sans son accord </a:t>
            </a:r>
          </a:p>
          <a:p>
            <a:pPr marL="0" indent="0" algn="just">
              <a:buNone/>
            </a:pPr>
            <a:endParaRPr lang="fr-FR" sz="2800" dirty="0" smtClean="0"/>
          </a:p>
          <a:p>
            <a:pPr algn="just"/>
            <a:r>
              <a:rPr lang="fr-FR" sz="2800" b="1" dirty="0" smtClean="0"/>
              <a:t>Pharmacien : </a:t>
            </a:r>
          </a:p>
          <a:p>
            <a:pPr marL="0" indent="0" algn="just">
              <a:buNone/>
            </a:pPr>
            <a:r>
              <a:rPr lang="fr-FR" sz="2800" dirty="0" smtClean="0"/>
              <a:t>Peut être à </a:t>
            </a:r>
            <a:r>
              <a:rPr lang="fr-FR" sz="2800" b="1" dirty="0" smtClean="0">
                <a:solidFill>
                  <a:schemeClr val="tx2"/>
                </a:solidFill>
              </a:rPr>
              <a:t>l’initiative d’une réévaluation</a:t>
            </a:r>
            <a:r>
              <a:rPr lang="fr-FR" sz="2800" dirty="0" smtClean="0"/>
              <a:t> de traitement, soit par la conciliation, le Bilan partagé de médicament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12323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Journée </a:t>
            </a:r>
            <a:r>
              <a:rPr lang="fr-FR" sz="1000" dirty="0" err="1">
                <a:solidFill>
                  <a:schemeClr val="tx1"/>
                </a:solidFill>
              </a:rPr>
              <a:t>OMéDIT</a:t>
            </a:r>
            <a:r>
              <a:rPr lang="fr-FR" sz="1000" dirty="0">
                <a:solidFill>
                  <a:schemeClr val="tx1"/>
                </a:solidFill>
              </a:rPr>
              <a:t>, le 12 Novembre 2019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0" y="780261"/>
            <a:ext cx="9144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0" y="1954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PLACE DU PHARMACIEN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098860" y="3845427"/>
            <a:ext cx="39330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Communication</a:t>
            </a:r>
          </a:p>
          <a:p>
            <a:pPr algn="ctr"/>
            <a:r>
              <a:rPr lang="fr-FR" sz="2400" dirty="0" smtClean="0"/>
              <a:t>Transmissions d’information 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t="15182" r="5269" b="16665"/>
          <a:stretch/>
        </p:blipFill>
        <p:spPr bwMode="auto">
          <a:xfrm>
            <a:off x="1733702" y="2115250"/>
            <a:ext cx="1360356" cy="104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Image associÃ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433" y="1779662"/>
            <a:ext cx="22479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èche droite 4"/>
          <p:cNvSpPr/>
          <p:nvPr/>
        </p:nvSpPr>
        <p:spPr>
          <a:xfrm>
            <a:off x="3707904" y="2420888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82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none" dirty="0" smtClean="0"/>
              <a:t>MERCI DE VOTRE ATTENTION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-20538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45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Journée </a:t>
            </a:r>
            <a:r>
              <a:rPr lang="fr-FR" sz="1000" dirty="0" err="1">
                <a:solidFill>
                  <a:schemeClr val="tx1"/>
                </a:solidFill>
              </a:rPr>
              <a:t>OMéDIT</a:t>
            </a:r>
            <a:r>
              <a:rPr lang="fr-FR" sz="1000" dirty="0">
                <a:solidFill>
                  <a:schemeClr val="tx1"/>
                </a:solidFill>
              </a:rPr>
              <a:t>, le 12 Novembre 2019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0" y="780261"/>
            <a:ext cx="9144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0" y="1954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POURQUOI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85750" indent="-285750" algn="just"/>
            <a:r>
              <a:rPr lang="fr-FR" dirty="0" smtClean="0"/>
              <a:t>Résolution </a:t>
            </a:r>
            <a:r>
              <a:rPr lang="fr-FR" dirty="0"/>
              <a:t>d’effets indésirables</a:t>
            </a:r>
          </a:p>
          <a:p>
            <a:pPr marL="285750" indent="-285750" algn="just"/>
            <a:endParaRPr lang="fr-FR" dirty="0"/>
          </a:p>
          <a:p>
            <a:pPr marL="285750" indent="-285750" algn="just"/>
            <a:r>
              <a:rPr lang="fr-FR" b="1" dirty="0">
                <a:solidFill>
                  <a:schemeClr val="tx2"/>
                </a:solidFill>
              </a:rPr>
              <a:t>Amélioration clinique </a:t>
            </a:r>
            <a:r>
              <a:rPr lang="fr-FR" dirty="0" smtClean="0"/>
              <a:t>: ↘ du risque de chutes, ↗ des </a:t>
            </a:r>
            <a:r>
              <a:rPr lang="fr-FR" dirty="0"/>
              <a:t>fonctions </a:t>
            </a:r>
            <a:r>
              <a:rPr lang="fr-FR" dirty="0" smtClean="0"/>
              <a:t>cognitives</a:t>
            </a:r>
          </a:p>
          <a:p>
            <a:pPr marL="285750" indent="-285750" algn="just"/>
            <a:endParaRPr lang="fr-FR" dirty="0"/>
          </a:p>
          <a:p>
            <a:pPr marL="285750" indent="-285750" algn="just"/>
            <a:r>
              <a:rPr lang="fr-FR" dirty="0"/>
              <a:t>Amélioration de </a:t>
            </a:r>
            <a:r>
              <a:rPr lang="fr-FR" b="1" dirty="0" smtClean="0">
                <a:solidFill>
                  <a:schemeClr val="tx2"/>
                </a:solidFill>
              </a:rPr>
              <a:t>l’adhésion </a:t>
            </a:r>
            <a:r>
              <a:rPr lang="fr-FR" dirty="0"/>
              <a:t>au traitement (moins de médicaments à prendre, limite les risques d’erreurs, </a:t>
            </a:r>
            <a:r>
              <a:rPr lang="fr-FR" dirty="0" smtClean="0"/>
              <a:t>…)</a:t>
            </a:r>
          </a:p>
          <a:p>
            <a:pPr marL="0" indent="0" algn="just">
              <a:buNone/>
            </a:pPr>
            <a:endParaRPr lang="fr-FR" dirty="0"/>
          </a:p>
          <a:p>
            <a:pPr marL="285750" indent="-285750" algn="just"/>
            <a:r>
              <a:rPr lang="fr-FR" b="1" dirty="0">
                <a:solidFill>
                  <a:schemeClr val="tx2"/>
                </a:solidFill>
              </a:rPr>
              <a:t>Diminution de la consommation de soins </a:t>
            </a:r>
            <a:r>
              <a:rPr lang="fr-FR" dirty="0"/>
              <a:t>(iatrogénie médicamenteuses, interactions, nombre d'hospitalisations</a:t>
            </a:r>
            <a:r>
              <a:rPr lang="fr-FR" dirty="0" smtClean="0"/>
              <a:t>,…)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900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C’est quoi ?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-20538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07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Journée </a:t>
            </a:r>
            <a:r>
              <a:rPr lang="fr-FR" sz="1000" dirty="0" err="1">
                <a:solidFill>
                  <a:schemeClr val="tx1"/>
                </a:solidFill>
              </a:rPr>
              <a:t>OMéDIT</a:t>
            </a:r>
            <a:r>
              <a:rPr lang="fr-FR" sz="1000" dirty="0">
                <a:solidFill>
                  <a:schemeClr val="tx1"/>
                </a:solidFill>
              </a:rPr>
              <a:t>, le 12 Novembre 2019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0" y="780261"/>
            <a:ext cx="9144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0" y="1954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C’EST QUOI ? 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algn="just"/>
            <a:r>
              <a:rPr lang="fr-FR" sz="2400" dirty="0" smtClean="0"/>
              <a:t>Processus </a:t>
            </a:r>
            <a:r>
              <a:rPr lang="fr-FR" sz="2400" b="1" dirty="0">
                <a:solidFill>
                  <a:schemeClr val="tx2"/>
                </a:solidFill>
              </a:rPr>
              <a:t>d'arrêt d'un médicament inapproprié</a:t>
            </a:r>
            <a:r>
              <a:rPr lang="fr-FR" sz="2400" dirty="0"/>
              <a:t>, supervisé par un professionnel de la santé dans le but de gérer la </a:t>
            </a:r>
            <a:r>
              <a:rPr lang="fr-FR" sz="2400" dirty="0" err="1"/>
              <a:t>polymédication</a:t>
            </a:r>
            <a:r>
              <a:rPr lang="fr-FR" sz="2400" dirty="0"/>
              <a:t> et d'améliorer les résultats</a:t>
            </a:r>
            <a:r>
              <a:rPr lang="fr-FR" sz="2400" dirty="0" smtClean="0"/>
              <a:t>.</a:t>
            </a:r>
          </a:p>
          <a:p>
            <a:pPr marL="0" indent="0" algn="just">
              <a:buNone/>
            </a:pPr>
            <a:endParaRPr lang="fr-FR" sz="1400" dirty="0"/>
          </a:p>
          <a:p>
            <a:pPr marL="285750" indent="-285750" algn="just"/>
            <a:r>
              <a:rPr lang="fr-FR" sz="2400" dirty="0" smtClean="0"/>
              <a:t>Processus </a:t>
            </a:r>
            <a:r>
              <a:rPr lang="fr-FR" sz="2400" dirty="0"/>
              <a:t>systématique d'identification et d'interruption des médicaments dans les cas où la </a:t>
            </a:r>
            <a:r>
              <a:rPr lang="fr-FR" sz="2400" b="1" dirty="0" smtClean="0">
                <a:solidFill>
                  <a:schemeClr val="tx2"/>
                </a:solidFill>
              </a:rPr>
              <a:t>balance bénéfice/risque </a:t>
            </a:r>
            <a:r>
              <a:rPr lang="fr-FR" sz="2400" b="1" dirty="0">
                <a:solidFill>
                  <a:schemeClr val="tx2"/>
                </a:solidFill>
              </a:rPr>
              <a:t>est défavorable </a:t>
            </a:r>
            <a:r>
              <a:rPr lang="fr-FR" sz="2400" dirty="0"/>
              <a:t>dans le contexte des objectifs de soins individuels d'un patient.</a:t>
            </a:r>
          </a:p>
        </p:txBody>
      </p:sp>
    </p:spTree>
    <p:extLst>
      <p:ext uri="{BB962C8B-B14F-4D97-AF65-F5344CB8AC3E}">
        <p14:creationId xmlns:p14="http://schemas.microsoft.com/office/powerpoint/2010/main" val="249813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Journée </a:t>
            </a:r>
            <a:r>
              <a:rPr lang="fr-FR" sz="1000" dirty="0" err="1">
                <a:solidFill>
                  <a:schemeClr val="tx1"/>
                </a:solidFill>
              </a:rPr>
              <a:t>OMéDIT</a:t>
            </a:r>
            <a:r>
              <a:rPr lang="fr-FR" sz="1000" dirty="0">
                <a:solidFill>
                  <a:schemeClr val="tx1"/>
                </a:solidFill>
              </a:rPr>
              <a:t>, le 12 Novembre 2019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0" y="780261"/>
            <a:ext cx="9144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0" y="1954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EN PRATIQUE </a:t>
            </a:r>
            <a:endParaRPr lang="fr-FR" sz="3200" b="1" dirty="0"/>
          </a:p>
        </p:txBody>
      </p:sp>
      <p:grpSp>
        <p:nvGrpSpPr>
          <p:cNvPr id="11" name="Groupe 10"/>
          <p:cNvGrpSpPr/>
          <p:nvPr/>
        </p:nvGrpSpPr>
        <p:grpSpPr>
          <a:xfrm>
            <a:off x="56034" y="1131590"/>
            <a:ext cx="6532190" cy="1728192"/>
            <a:chOff x="56034" y="1131590"/>
            <a:chExt cx="6532190" cy="1728192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755576" y="1131590"/>
              <a:ext cx="5832648" cy="1728192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34" y="1431614"/>
              <a:ext cx="1203598" cy="1203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1115616" y="1156558"/>
              <a:ext cx="547260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fr-FR" sz="1600" i="1" dirty="0"/>
                <a:t>Le médicament induit-il des effets indésirables? </a:t>
              </a:r>
            </a:p>
            <a:p>
              <a:pPr>
                <a:lnSpc>
                  <a:spcPct val="125000"/>
                </a:lnSpc>
              </a:pPr>
              <a:r>
                <a:rPr lang="fr-FR" sz="1600" i="1" dirty="0"/>
                <a:t>Le médicament est-il encore indiqué ? </a:t>
              </a:r>
            </a:p>
            <a:p>
              <a:pPr>
                <a:lnSpc>
                  <a:spcPct val="125000"/>
                </a:lnSpc>
              </a:pPr>
              <a:r>
                <a:rPr lang="fr-FR" sz="1600" i="1" dirty="0"/>
                <a:t>Des alternatives plus appropriées sont-elles disponibles ? </a:t>
              </a:r>
            </a:p>
            <a:p>
              <a:pPr>
                <a:lnSpc>
                  <a:spcPct val="125000"/>
                </a:lnSpc>
              </a:pPr>
              <a:r>
                <a:rPr lang="fr-FR" sz="1600" i="1" dirty="0"/>
                <a:t>Son admission a-t-elle un lien avec son traitement ? (Iatrogénie)</a:t>
              </a:r>
            </a:p>
            <a:p>
              <a:pPr>
                <a:lnSpc>
                  <a:spcPct val="125000"/>
                </a:lnSpc>
              </a:pPr>
              <a:r>
                <a:rPr lang="fr-FR" sz="1600" i="1" dirty="0"/>
                <a:t>Se plaint-il auprès de son Médecin traitant d'EIM ? 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549188" y="3507854"/>
            <a:ext cx="3407188" cy="936104"/>
            <a:chOff x="4045132" y="3507854"/>
            <a:chExt cx="3407188" cy="936104"/>
          </a:xfrm>
        </p:grpSpPr>
        <p:sp>
          <p:nvSpPr>
            <p:cNvPr id="16" name="Rectangle à coins arrondis 15"/>
            <p:cNvSpPr/>
            <p:nvPr/>
          </p:nvSpPr>
          <p:spPr>
            <a:xfrm>
              <a:off x="4427984" y="3507854"/>
              <a:ext cx="3024336" cy="936104"/>
            </a:xfrm>
            <a:prstGeom prst="roundRect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4045132" y="3605110"/>
              <a:ext cx="890480" cy="813599"/>
              <a:chOff x="3203848" y="3435846"/>
              <a:chExt cx="890480" cy="813599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7636"/>
              <a:stretch/>
            </p:blipFill>
            <p:spPr bwMode="auto">
              <a:xfrm>
                <a:off x="3203848" y="3435846"/>
                <a:ext cx="890480" cy="813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3995936" y="3507854"/>
                <a:ext cx="98392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7" name="ZoneTexte 16"/>
            <p:cNvSpPr txBox="1"/>
            <p:nvPr/>
          </p:nvSpPr>
          <p:spPr>
            <a:xfrm>
              <a:off x="4935612" y="3755816"/>
              <a:ext cx="23006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fr-FR" sz="1600" i="1" dirty="0" smtClean="0"/>
                <a:t>Prescriptions inadaptées</a:t>
              </a:r>
              <a:endParaRPr lang="fr-FR" sz="16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450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QUI ?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-20538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98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Journée </a:t>
            </a:r>
            <a:r>
              <a:rPr lang="fr-FR" sz="1000" dirty="0" err="1">
                <a:solidFill>
                  <a:schemeClr val="tx1"/>
                </a:solidFill>
              </a:rPr>
              <a:t>OMéDIT</a:t>
            </a:r>
            <a:r>
              <a:rPr lang="fr-FR" sz="1000" dirty="0">
                <a:solidFill>
                  <a:schemeClr val="tx1"/>
                </a:solidFill>
              </a:rPr>
              <a:t>, le 12 Novembre 2019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0" y="780261"/>
            <a:ext cx="9144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0" y="1954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QUI? </a:t>
            </a:r>
            <a:endParaRPr lang="fr-FR" sz="3200" b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-780256" y="1619870"/>
            <a:ext cx="5136232" cy="2392040"/>
            <a:chOff x="467544" y="1491630"/>
            <a:chExt cx="5136232" cy="2392040"/>
          </a:xfrm>
        </p:grpSpPr>
        <p:graphicFrame>
          <p:nvGraphicFramePr>
            <p:cNvPr id="4" name="Diagramme 3"/>
            <p:cNvGraphicFramePr/>
            <p:nvPr>
              <p:extLst>
                <p:ext uri="{D42A27DB-BD31-4B8C-83A1-F6EECF244321}">
                  <p14:modId xmlns:p14="http://schemas.microsoft.com/office/powerpoint/2010/main" val="1525695339"/>
                </p:ext>
              </p:extLst>
            </p:nvPr>
          </p:nvGraphicFramePr>
          <p:xfrm>
            <a:off x="467544" y="1491630"/>
            <a:ext cx="5136232" cy="23920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11" name="Groupe 10"/>
            <p:cNvGrpSpPr/>
            <p:nvPr/>
          </p:nvGrpSpPr>
          <p:grpSpPr>
            <a:xfrm rot="10528229">
              <a:off x="2422132" y="2657179"/>
              <a:ext cx="350843" cy="276529"/>
              <a:chOff x="1998458" y="1064533"/>
              <a:chExt cx="350843" cy="276529"/>
            </a:xfrm>
          </p:grpSpPr>
          <p:sp>
            <p:nvSpPr>
              <p:cNvPr id="12" name="Flèche droite 11"/>
              <p:cNvSpPr/>
              <p:nvPr/>
            </p:nvSpPr>
            <p:spPr>
              <a:xfrm rot="18000000">
                <a:off x="2035615" y="1027376"/>
                <a:ext cx="276529" cy="350843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4681519"/>
                  <a:satOff val="-5839"/>
                  <a:lumOff val="1373"/>
                  <a:alphaOff val="0"/>
                </a:schemeClr>
              </a:fillRef>
              <a:effectRef idx="0">
                <a:schemeClr val="accent2">
                  <a:hueOff val="4681519"/>
                  <a:satOff val="-5839"/>
                  <a:lumOff val="137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Flèche droite 4"/>
              <p:cNvSpPr/>
              <p:nvPr/>
            </p:nvSpPr>
            <p:spPr>
              <a:xfrm rot="18000000">
                <a:off x="2056355" y="1133467"/>
                <a:ext cx="193570" cy="21050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900" kern="1200"/>
              </a:p>
            </p:txBody>
          </p:sp>
        </p:grpSp>
        <p:grpSp>
          <p:nvGrpSpPr>
            <p:cNvPr id="14" name="Groupe 13"/>
            <p:cNvGrpSpPr/>
            <p:nvPr/>
          </p:nvGrpSpPr>
          <p:grpSpPr>
            <a:xfrm rot="10800000">
              <a:off x="3203848" y="2460614"/>
              <a:ext cx="350843" cy="276529"/>
              <a:chOff x="2779103" y="1050977"/>
              <a:chExt cx="350843" cy="276529"/>
            </a:xfrm>
          </p:grpSpPr>
          <p:sp>
            <p:nvSpPr>
              <p:cNvPr id="15" name="Flèche droite 14"/>
              <p:cNvSpPr/>
              <p:nvPr/>
            </p:nvSpPr>
            <p:spPr>
              <a:xfrm rot="3600000">
                <a:off x="2816260" y="1013820"/>
                <a:ext cx="276529" cy="350843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Flèche droite 4"/>
              <p:cNvSpPr/>
              <p:nvPr/>
            </p:nvSpPr>
            <p:spPr>
              <a:xfrm rot="3600000">
                <a:off x="2837000" y="1048067"/>
                <a:ext cx="193570" cy="21050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900" kern="1200"/>
              </a:p>
            </p:txBody>
          </p:sp>
        </p:grpSp>
        <p:grpSp>
          <p:nvGrpSpPr>
            <p:cNvPr id="17" name="Groupe 16"/>
            <p:cNvGrpSpPr/>
            <p:nvPr/>
          </p:nvGrpSpPr>
          <p:grpSpPr>
            <a:xfrm rot="10800000">
              <a:off x="3019952" y="3213221"/>
              <a:ext cx="276529" cy="350843"/>
              <a:chOff x="2437677" y="1696656"/>
              <a:chExt cx="276529" cy="350843"/>
            </a:xfrm>
          </p:grpSpPr>
          <p:sp>
            <p:nvSpPr>
              <p:cNvPr id="18" name="Flèche droite 17"/>
              <p:cNvSpPr/>
              <p:nvPr/>
            </p:nvSpPr>
            <p:spPr>
              <a:xfrm rot="10800000">
                <a:off x="2437677" y="1696656"/>
                <a:ext cx="276529" cy="350843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2340759"/>
                  <a:satOff val="-2919"/>
                  <a:lumOff val="686"/>
                  <a:alphaOff val="0"/>
                </a:schemeClr>
              </a:fillRef>
              <a:effectRef idx="0">
                <a:schemeClr val="accent2">
                  <a:hueOff val="2340759"/>
                  <a:satOff val="-2919"/>
                  <a:lumOff val="68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Flèche droite 4"/>
              <p:cNvSpPr/>
              <p:nvPr/>
            </p:nvSpPr>
            <p:spPr>
              <a:xfrm rot="21600000">
                <a:off x="2520636" y="1766825"/>
                <a:ext cx="193570" cy="21050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900" kern="1200"/>
              </a:p>
            </p:txBody>
          </p:sp>
        </p:grpSp>
      </p:grpSp>
      <p:sp>
        <p:nvSpPr>
          <p:cNvPr id="8" name="ZoneTexte 7"/>
          <p:cNvSpPr txBox="1"/>
          <p:nvPr/>
        </p:nvSpPr>
        <p:spPr>
          <a:xfrm>
            <a:off x="1331640" y="1122298"/>
            <a:ext cx="97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Trinôme</a:t>
            </a:r>
            <a:endParaRPr lang="fr-FR" b="1" dirty="0"/>
          </a:p>
        </p:txBody>
      </p:sp>
      <p:grpSp>
        <p:nvGrpSpPr>
          <p:cNvPr id="20" name="Groupe 19"/>
          <p:cNvGrpSpPr/>
          <p:nvPr/>
        </p:nvGrpSpPr>
        <p:grpSpPr>
          <a:xfrm>
            <a:off x="2843808" y="1034848"/>
            <a:ext cx="6120680" cy="1728192"/>
            <a:chOff x="56034" y="1131590"/>
            <a:chExt cx="6120680" cy="1728192"/>
          </a:xfrm>
        </p:grpSpPr>
        <p:sp>
          <p:nvSpPr>
            <p:cNvPr id="21" name="Rectangle à coins arrondis 20"/>
            <p:cNvSpPr/>
            <p:nvPr/>
          </p:nvSpPr>
          <p:spPr>
            <a:xfrm>
              <a:off x="755576" y="1131590"/>
              <a:ext cx="5421138" cy="1728192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34" y="1431614"/>
              <a:ext cx="1203598" cy="1203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ZoneTexte 22"/>
            <p:cNvSpPr txBox="1"/>
            <p:nvPr/>
          </p:nvSpPr>
          <p:spPr>
            <a:xfrm>
              <a:off x="1115616" y="1156558"/>
              <a:ext cx="506109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fr-FR" sz="1600" i="1" dirty="0"/>
                <a:t>Le patient est-il favorable à une </a:t>
              </a:r>
              <a:r>
                <a:rPr lang="fr-FR" sz="1600" i="1" dirty="0" err="1"/>
                <a:t>déprescription</a:t>
              </a:r>
              <a:r>
                <a:rPr lang="fr-FR" sz="1600" i="1" dirty="0"/>
                <a:t>? </a:t>
              </a:r>
            </a:p>
            <a:p>
              <a:pPr>
                <a:lnSpc>
                  <a:spcPct val="125000"/>
                </a:lnSpc>
              </a:pPr>
              <a:r>
                <a:rPr lang="fr-FR" sz="1600" i="1" dirty="0"/>
                <a:t>Le médecin </a:t>
              </a:r>
              <a:r>
                <a:rPr lang="fr-FR" sz="1600" i="1" dirty="0" err="1"/>
                <a:t>a-t-il</a:t>
              </a:r>
              <a:r>
                <a:rPr lang="fr-FR" sz="1600" i="1" dirty="0"/>
                <a:t> du temps à consacrer à la </a:t>
              </a:r>
              <a:r>
                <a:rPr lang="fr-FR" sz="1600" i="1" dirty="0" err="1"/>
                <a:t>déprescription</a:t>
              </a:r>
              <a:r>
                <a:rPr lang="fr-FR" sz="1600" i="1" dirty="0"/>
                <a:t> ? </a:t>
              </a:r>
            </a:p>
            <a:p>
              <a:pPr>
                <a:lnSpc>
                  <a:spcPct val="125000"/>
                </a:lnSpc>
              </a:pPr>
              <a:r>
                <a:rPr lang="fr-FR" sz="1600" i="1" dirty="0"/>
                <a:t>Le Pharmacien est-il disponible pour expliquer la démarche au patient ? </a:t>
              </a:r>
            </a:p>
            <a:p>
              <a:pPr>
                <a:lnSpc>
                  <a:spcPct val="125000"/>
                </a:lnSpc>
              </a:pPr>
              <a:r>
                <a:rPr lang="fr-FR" sz="1600" i="1" dirty="0"/>
                <a:t>Quels patients doit-on prioriser? </a:t>
              </a: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4283968" y="3147814"/>
            <a:ext cx="4234142" cy="1015663"/>
            <a:chOff x="4045132" y="3460062"/>
            <a:chExt cx="4234142" cy="1015663"/>
          </a:xfrm>
        </p:grpSpPr>
        <p:sp>
          <p:nvSpPr>
            <p:cNvPr id="25" name="Rectangle à coins arrondis 24"/>
            <p:cNvSpPr/>
            <p:nvPr/>
          </p:nvSpPr>
          <p:spPr>
            <a:xfrm>
              <a:off x="4427983" y="3507854"/>
              <a:ext cx="3851291" cy="936104"/>
            </a:xfrm>
            <a:prstGeom prst="roundRect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6" name="Groupe 25"/>
            <p:cNvGrpSpPr/>
            <p:nvPr/>
          </p:nvGrpSpPr>
          <p:grpSpPr>
            <a:xfrm>
              <a:off x="4045132" y="3605110"/>
              <a:ext cx="890480" cy="813599"/>
              <a:chOff x="3203848" y="3435846"/>
              <a:chExt cx="890480" cy="813599"/>
            </a:xfrm>
          </p:grpSpPr>
          <p:pic>
            <p:nvPicPr>
              <p:cNvPr id="28" name="Picture 3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7636"/>
              <a:stretch/>
            </p:blipFill>
            <p:spPr bwMode="auto">
              <a:xfrm>
                <a:off x="3203848" y="3435846"/>
                <a:ext cx="890480" cy="813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3995936" y="3507854"/>
                <a:ext cx="98392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7" name="ZoneTexte 26"/>
            <p:cNvSpPr txBox="1"/>
            <p:nvPr/>
          </p:nvSpPr>
          <p:spPr>
            <a:xfrm>
              <a:off x="4935611" y="3460062"/>
              <a:ext cx="3271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5000"/>
                </a:lnSpc>
              </a:pPr>
              <a:r>
                <a:rPr lang="fr-FR" sz="1600" i="1" dirty="0"/>
                <a:t>Patients </a:t>
              </a:r>
              <a:r>
                <a:rPr lang="fr-FR" sz="1600" i="1" dirty="0" smtClean="0"/>
                <a:t>âgés, </a:t>
              </a:r>
              <a:r>
                <a:rPr lang="fr-FR" sz="1600" i="1" dirty="0" err="1"/>
                <a:t>polymédiqués</a:t>
              </a:r>
              <a:r>
                <a:rPr lang="fr-FR" sz="1600" i="1" dirty="0"/>
                <a:t> </a:t>
              </a:r>
            </a:p>
            <a:p>
              <a:pPr algn="just">
                <a:lnSpc>
                  <a:spcPct val="125000"/>
                </a:lnSpc>
              </a:pPr>
              <a:r>
                <a:rPr lang="fr-FR" sz="1600" i="1" dirty="0" smtClean="0"/>
                <a:t>Médecins, </a:t>
              </a:r>
              <a:r>
                <a:rPr lang="fr-FR" sz="1600" i="1" dirty="0"/>
                <a:t>pharmaciens, personnels de santé (IDE, </a:t>
              </a:r>
              <a:r>
                <a:rPr lang="fr-FR" sz="1600" i="1" dirty="0" err="1"/>
                <a:t>etc</a:t>
              </a:r>
              <a:r>
                <a:rPr lang="fr-FR" sz="1600" i="1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71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none" dirty="0" smtClean="0"/>
              <a:t>OÙ ET QUAND </a:t>
            </a:r>
            <a:r>
              <a:rPr lang="fr-FR" dirty="0" smtClean="0"/>
              <a:t>?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-20538"/>
            <a:ext cx="9144000" cy="1954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56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906</Words>
  <Application>Microsoft Office PowerPoint</Application>
  <PresentationFormat>Affichage à l'écran (16:9)</PresentationFormat>
  <Paragraphs>156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Ré-évaluation du traitement et parcours de soins : qui fait quoi ? </vt:lpstr>
      <vt:lpstr>INTRODUCTION </vt:lpstr>
      <vt:lpstr>Présentation PowerPoint</vt:lpstr>
      <vt:lpstr>C’est quoi ? </vt:lpstr>
      <vt:lpstr>Présentation PowerPoint</vt:lpstr>
      <vt:lpstr>Présentation PowerPoint</vt:lpstr>
      <vt:lpstr>QUI ? </vt:lpstr>
      <vt:lpstr>Présentation PowerPoint</vt:lpstr>
      <vt:lpstr>OÙ ET QUAND ? </vt:lpstr>
      <vt:lpstr>Présentation PowerPoint</vt:lpstr>
      <vt:lpstr>Présentation PowerPoint</vt:lpstr>
      <vt:lpstr>Présentation PowerPoint</vt:lpstr>
      <vt:lpstr>Présentation PowerPoint</vt:lpstr>
      <vt:lpstr>COMMENT 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PLACE DU PHARMACIEN</vt:lpstr>
      <vt:lpstr>Présentation PowerPoint</vt:lpstr>
      <vt:lpstr>Présentation PowerPoint</vt:lpstr>
      <vt:lpstr>Présentation PowerPoint</vt:lpstr>
      <vt:lpstr>MERCI DE VOTRE ATTENTION</vt:lpstr>
    </vt:vector>
  </TitlesOfParts>
  <Company>CHU-RENNES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Ré-évaluation du traitement et parcours de soins : qui fait quoi ?</dc:title>
  <dc:creator>Marion MERCEROLLE</dc:creator>
  <cp:lastModifiedBy>PIRIOU Gilles</cp:lastModifiedBy>
  <cp:revision>26</cp:revision>
  <dcterms:created xsi:type="dcterms:W3CDTF">2019-11-06T13:26:25Z</dcterms:created>
  <dcterms:modified xsi:type="dcterms:W3CDTF">2019-11-08T16:30:43Z</dcterms:modified>
</cp:coreProperties>
</file>