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9373" y="345694"/>
            <a:ext cx="7785252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39" y="1563751"/>
            <a:ext cx="8072120" cy="233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6985" marR="5080">
              <a:lnSpc>
                <a:spcPct val="100000"/>
              </a:lnSpc>
              <a:spcBef>
                <a:spcPts val="105"/>
              </a:spcBef>
            </a:pPr>
            <a:r>
              <a:rPr dirty="0" sz="3200" spc="-75"/>
              <a:t>Implication </a:t>
            </a:r>
            <a:r>
              <a:rPr dirty="0" sz="3200" spc="-145"/>
              <a:t>de </a:t>
            </a:r>
            <a:r>
              <a:rPr dirty="0" sz="3200" spc="-114"/>
              <a:t>la </a:t>
            </a:r>
            <a:r>
              <a:rPr dirty="0" sz="3200" spc="-135"/>
              <a:t>pharmacie </a:t>
            </a:r>
            <a:r>
              <a:rPr dirty="0" sz="3200" spc="-85"/>
              <a:t>clinique </a:t>
            </a:r>
            <a:r>
              <a:rPr dirty="0" sz="3200" spc="-200"/>
              <a:t>dans</a:t>
            </a:r>
            <a:r>
              <a:rPr dirty="0" sz="3200" spc="-395"/>
              <a:t> </a:t>
            </a:r>
            <a:r>
              <a:rPr dirty="0" sz="3200" spc="-114"/>
              <a:t>la  </a:t>
            </a:r>
            <a:r>
              <a:rPr dirty="0" sz="3200" spc="-125"/>
              <a:t>sécurisation </a:t>
            </a:r>
            <a:r>
              <a:rPr dirty="0" sz="3200" spc="-215"/>
              <a:t>des </a:t>
            </a:r>
            <a:r>
              <a:rPr dirty="0" sz="3200" spc="-150"/>
              <a:t>parcours </a:t>
            </a:r>
            <a:r>
              <a:rPr dirty="0" sz="3200" spc="-145"/>
              <a:t>de </a:t>
            </a:r>
            <a:r>
              <a:rPr dirty="0" sz="3200" spc="-180"/>
              <a:t>soins </a:t>
            </a:r>
            <a:r>
              <a:rPr dirty="0" sz="3200" spc="-140"/>
              <a:t>en </a:t>
            </a:r>
            <a:r>
              <a:rPr dirty="0" sz="3200" spc="-155"/>
              <a:t>santé  </a:t>
            </a:r>
            <a:r>
              <a:rPr dirty="0" sz="3200" spc="-100"/>
              <a:t>mentale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625346" y="3171520"/>
            <a:ext cx="610298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70">
                <a:solidFill>
                  <a:srgbClr val="888888"/>
                </a:solidFill>
                <a:latin typeface="Arial"/>
                <a:cs typeface="Arial"/>
              </a:rPr>
              <a:t>Journée </a:t>
            </a:r>
            <a:r>
              <a:rPr dirty="0" sz="3200" spc="-185">
                <a:solidFill>
                  <a:srgbClr val="888888"/>
                </a:solidFill>
                <a:latin typeface="Arial"/>
                <a:cs typeface="Arial"/>
              </a:rPr>
              <a:t>Régionale </a:t>
            </a:r>
            <a:r>
              <a:rPr dirty="0" sz="3200" spc="-285">
                <a:solidFill>
                  <a:srgbClr val="888888"/>
                </a:solidFill>
                <a:latin typeface="Arial"/>
                <a:cs typeface="Arial"/>
              </a:rPr>
              <a:t>OMEDIT</a:t>
            </a:r>
            <a:r>
              <a:rPr dirty="0" sz="3200" spc="-225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3200" spc="-155">
                <a:solidFill>
                  <a:srgbClr val="888888"/>
                </a:solidFill>
                <a:latin typeface="Arial"/>
                <a:cs typeface="Arial"/>
              </a:rPr>
              <a:t>Bretagne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3232" y="4209135"/>
            <a:ext cx="2846070" cy="59563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300"/>
              </a:spcBef>
            </a:pPr>
            <a:r>
              <a:rPr dirty="0" sz="1700" spc="-30">
                <a:solidFill>
                  <a:srgbClr val="888888"/>
                </a:solidFill>
                <a:latin typeface="Arial"/>
                <a:cs typeface="Arial"/>
              </a:rPr>
              <a:t>Mardi </a:t>
            </a:r>
            <a:r>
              <a:rPr dirty="0" sz="1700" spc="-85">
                <a:solidFill>
                  <a:srgbClr val="888888"/>
                </a:solidFill>
                <a:latin typeface="Arial"/>
                <a:cs typeface="Arial"/>
              </a:rPr>
              <a:t>12</a:t>
            </a:r>
            <a:r>
              <a:rPr dirty="0" sz="1700" spc="-19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1700" spc="-75">
                <a:solidFill>
                  <a:srgbClr val="888888"/>
                </a:solidFill>
                <a:latin typeface="Arial"/>
                <a:cs typeface="Arial"/>
              </a:rPr>
              <a:t>Novembre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dirty="0" sz="1700" spc="-80">
                <a:solidFill>
                  <a:srgbClr val="888888"/>
                </a:solidFill>
                <a:latin typeface="Arial"/>
                <a:cs typeface="Arial"/>
              </a:rPr>
              <a:t>Dr </a:t>
            </a:r>
            <a:r>
              <a:rPr dirty="0" sz="1700" spc="-100">
                <a:solidFill>
                  <a:srgbClr val="888888"/>
                </a:solidFill>
                <a:latin typeface="Arial"/>
                <a:cs typeface="Arial"/>
              </a:rPr>
              <a:t>Chloé </a:t>
            </a:r>
            <a:r>
              <a:rPr dirty="0" sz="1700" spc="-160">
                <a:solidFill>
                  <a:srgbClr val="888888"/>
                </a:solidFill>
                <a:latin typeface="Arial"/>
                <a:cs typeface="Arial"/>
              </a:rPr>
              <a:t>MAILLARD</a:t>
            </a:r>
            <a:r>
              <a:rPr dirty="0" sz="1700" spc="-14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1700" spc="-90">
                <a:solidFill>
                  <a:srgbClr val="888888"/>
                </a:solidFill>
                <a:latin typeface="Arial"/>
                <a:cs typeface="Arial"/>
              </a:rPr>
              <a:t>Pharmacien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559551"/>
            <a:ext cx="2772156" cy="1298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53489" y="5597602"/>
            <a:ext cx="1713466" cy="1084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79264" y="5526023"/>
            <a:ext cx="1808988" cy="1331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73822" y="5906729"/>
            <a:ext cx="1689062" cy="6651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3847" y="431037"/>
            <a:ext cx="306260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95"/>
              </a:spcBef>
            </a:pPr>
            <a:r>
              <a:rPr dirty="0" sz="1600" spc="-160" b="1">
                <a:latin typeface="Arial"/>
                <a:cs typeface="Arial"/>
              </a:rPr>
              <a:t>Axe</a:t>
            </a:r>
            <a:r>
              <a:rPr dirty="0" sz="1600" spc="-90" b="1">
                <a:latin typeface="Arial"/>
                <a:cs typeface="Arial"/>
              </a:rPr>
              <a:t> </a:t>
            </a:r>
            <a:r>
              <a:rPr dirty="0" sz="1600" spc="-85" b="1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35">
                <a:latin typeface="Arial"/>
                <a:cs typeface="Arial"/>
              </a:rPr>
              <a:t>Information </a:t>
            </a:r>
            <a:r>
              <a:rPr dirty="0" sz="1600" spc="-75">
                <a:latin typeface="Arial"/>
                <a:cs typeface="Arial"/>
              </a:rPr>
              <a:t>sur </a:t>
            </a:r>
            <a:r>
              <a:rPr dirty="0" sz="1600" spc="-90">
                <a:latin typeface="Arial"/>
                <a:cs typeface="Arial"/>
              </a:rPr>
              <a:t>les </a:t>
            </a:r>
            <a:r>
              <a:rPr dirty="0" sz="1600" spc="-40">
                <a:latin typeface="Arial"/>
                <a:cs typeface="Arial"/>
              </a:rPr>
              <a:t>produits </a:t>
            </a:r>
            <a:r>
              <a:rPr dirty="0" sz="1600" spc="-80">
                <a:latin typeface="Arial"/>
                <a:cs typeface="Arial"/>
              </a:rPr>
              <a:t>de</a:t>
            </a:r>
            <a:r>
              <a:rPr dirty="0" sz="1600" spc="-180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santé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59561"/>
            <a:ext cx="160464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40" b="1">
                <a:latin typeface="Arial"/>
                <a:cs typeface="Arial"/>
              </a:rPr>
              <a:t>Le </a:t>
            </a:r>
            <a:r>
              <a:rPr dirty="0" sz="2000" spc="-120" b="1">
                <a:latin typeface="Arial"/>
                <a:cs typeface="Arial"/>
              </a:rPr>
              <a:t>site</a:t>
            </a:r>
            <a:r>
              <a:rPr dirty="0" sz="2000" spc="-360" b="1">
                <a:latin typeface="Arial"/>
                <a:cs typeface="Arial"/>
              </a:rPr>
              <a:t> </a:t>
            </a:r>
            <a:r>
              <a:rPr dirty="0" sz="2000" spc="-85" b="1">
                <a:latin typeface="Arial"/>
                <a:cs typeface="Arial"/>
              </a:rPr>
              <a:t>internet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806" y="43942"/>
            <a:ext cx="396684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30859C"/>
                </a:solidFill>
                <a:latin typeface="Arial"/>
                <a:cs typeface="Arial"/>
              </a:rPr>
              <a:t>« </a:t>
            </a: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Optimiser </a:t>
            </a:r>
            <a:r>
              <a:rPr dirty="0" sz="1100" spc="-50" b="1">
                <a:solidFill>
                  <a:srgbClr val="30859C"/>
                </a:solidFill>
                <a:latin typeface="Arial"/>
                <a:cs typeface="Arial"/>
              </a:rPr>
              <a:t>le </a:t>
            </a:r>
            <a:r>
              <a:rPr dirty="0" sz="1100" spc="-114" b="1">
                <a:solidFill>
                  <a:srgbClr val="30859C"/>
                </a:solidFill>
                <a:latin typeface="Arial"/>
                <a:cs typeface="Arial"/>
              </a:rPr>
              <a:t>processus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65" b="1">
                <a:solidFill>
                  <a:srgbClr val="30859C"/>
                </a:solidFill>
                <a:latin typeface="Arial"/>
                <a:cs typeface="Arial"/>
              </a:rPr>
              <a:t>sortie </a:t>
            </a:r>
            <a:r>
              <a:rPr dirty="0" sz="1100" spc="-110" b="1">
                <a:solidFill>
                  <a:srgbClr val="30859C"/>
                </a:solidFill>
                <a:latin typeface="Arial"/>
                <a:cs typeface="Arial"/>
              </a:rPr>
              <a:t>des </a:t>
            </a:r>
            <a:r>
              <a:rPr dirty="0" sz="1100" spc="-60" b="1">
                <a:solidFill>
                  <a:srgbClr val="30859C"/>
                </a:solidFill>
                <a:latin typeface="Arial"/>
                <a:cs typeface="Arial"/>
              </a:rPr>
              <a:t>patients </a:t>
            </a:r>
            <a:r>
              <a:rPr dirty="0" sz="1100" spc="-85" b="1">
                <a:solidFill>
                  <a:srgbClr val="30859C"/>
                </a:solidFill>
                <a:latin typeface="Arial"/>
                <a:cs typeface="Arial"/>
              </a:rPr>
              <a:t>hospitalisés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en santé  </a:t>
            </a:r>
            <a:r>
              <a:rPr dirty="0" sz="1100" spc="-55" b="1">
                <a:solidFill>
                  <a:srgbClr val="30859C"/>
                </a:solidFill>
                <a:latin typeface="Arial"/>
                <a:cs typeface="Arial"/>
              </a:rPr>
              <a:t>mentale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en </a:t>
            </a:r>
            <a:r>
              <a:rPr dirty="0" sz="1100" spc="-90" b="1">
                <a:solidFill>
                  <a:srgbClr val="30859C"/>
                </a:solidFill>
                <a:latin typeface="Arial"/>
                <a:cs typeface="Arial"/>
              </a:rPr>
              <a:t>les </a:t>
            </a: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positionnant </a:t>
            </a:r>
            <a:r>
              <a:rPr dirty="0" sz="1100" spc="-80" b="1">
                <a:solidFill>
                  <a:srgbClr val="30859C"/>
                </a:solidFill>
                <a:latin typeface="Arial"/>
                <a:cs typeface="Arial"/>
              </a:rPr>
              <a:t>acteurs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55" b="1">
                <a:solidFill>
                  <a:srgbClr val="30859C"/>
                </a:solidFill>
                <a:latin typeface="Arial"/>
                <a:cs typeface="Arial"/>
              </a:rPr>
              <a:t>leur </a:t>
            </a:r>
            <a:r>
              <a:rPr dirty="0" sz="1100" spc="-95" b="1">
                <a:solidFill>
                  <a:srgbClr val="30859C"/>
                </a:solidFill>
                <a:latin typeface="Arial"/>
                <a:cs typeface="Arial"/>
              </a:rPr>
              <a:t>parcours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110" b="1">
                <a:solidFill>
                  <a:srgbClr val="30859C"/>
                </a:solidFill>
                <a:latin typeface="Arial"/>
                <a:cs typeface="Arial"/>
              </a:rPr>
              <a:t>soins</a:t>
            </a:r>
            <a:r>
              <a:rPr dirty="0" sz="1100" spc="10" b="1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30859C"/>
                </a:solidFill>
                <a:latin typeface="Arial"/>
                <a:cs typeface="Arial"/>
              </a:rPr>
              <a:t>»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48383" y="4509515"/>
            <a:ext cx="6458314" cy="2249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41703" y="1341119"/>
            <a:ext cx="6560820" cy="3494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731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pc="-195"/>
              <a:t>La </a:t>
            </a:r>
            <a:r>
              <a:rPr dirty="0" spc="-70"/>
              <a:t>prise </a:t>
            </a:r>
            <a:r>
              <a:rPr dirty="0" spc="-85"/>
              <a:t>en </a:t>
            </a:r>
            <a:r>
              <a:rPr dirty="0" spc="-105"/>
              <a:t>charge </a:t>
            </a:r>
            <a:r>
              <a:rPr dirty="0" spc="-120"/>
              <a:t>des </a:t>
            </a:r>
            <a:r>
              <a:rPr dirty="0" spc="-50"/>
              <a:t>patients </a:t>
            </a:r>
            <a:r>
              <a:rPr dirty="0" spc="-35"/>
              <a:t>atteints </a:t>
            </a:r>
            <a:r>
              <a:rPr dirty="0" spc="-85"/>
              <a:t>de </a:t>
            </a:r>
            <a:r>
              <a:rPr dirty="0" spc="-70"/>
              <a:t>pathologies </a:t>
            </a:r>
            <a:r>
              <a:rPr dirty="0" spc="-75"/>
              <a:t>mentales est</a:t>
            </a:r>
            <a:r>
              <a:rPr dirty="0" spc="-345"/>
              <a:t> </a:t>
            </a:r>
            <a:r>
              <a:rPr dirty="0" spc="-65"/>
              <a:t>délicate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pc="-190"/>
              <a:t>Les  </a:t>
            </a:r>
            <a:r>
              <a:rPr dirty="0" spc="-50"/>
              <a:t>patients </a:t>
            </a:r>
            <a:r>
              <a:rPr dirty="0" spc="-60"/>
              <a:t>sont </a:t>
            </a:r>
            <a:r>
              <a:rPr dirty="0" spc="-45"/>
              <a:t>fréquemment</a:t>
            </a:r>
            <a:r>
              <a:rPr dirty="0" spc="-360"/>
              <a:t> </a:t>
            </a:r>
            <a:r>
              <a:rPr dirty="0" spc="-125"/>
              <a:t>exposés</a:t>
            </a:r>
          </a:p>
          <a:p>
            <a:pPr lvl="1" marL="756285" indent="-286385">
              <a:lnSpc>
                <a:spcPct val="100000"/>
              </a:lnSpc>
              <a:spcBef>
                <a:spcPts val="365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1400" spc="-85">
                <a:latin typeface="Arial"/>
                <a:cs typeface="Arial"/>
              </a:rPr>
              <a:t>aux </a:t>
            </a:r>
            <a:r>
              <a:rPr dirty="0" sz="1400" spc="-40">
                <a:latin typeface="Arial"/>
                <a:cs typeface="Arial"/>
              </a:rPr>
              <a:t>effets </a:t>
            </a:r>
            <a:r>
              <a:rPr dirty="0" sz="1400" spc="-60">
                <a:latin typeface="Arial"/>
                <a:cs typeface="Arial"/>
              </a:rPr>
              <a:t>indésirables </a:t>
            </a:r>
            <a:r>
              <a:rPr dirty="0" sz="1400" spc="-95">
                <a:latin typeface="Arial"/>
                <a:cs typeface="Arial"/>
              </a:rPr>
              <a:t>des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médicaments</a:t>
            </a:r>
            <a:endParaRPr sz="1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335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1400" spc="-110">
                <a:latin typeface="Arial"/>
                <a:cs typeface="Arial"/>
              </a:rPr>
              <a:t>à </a:t>
            </a:r>
            <a:r>
              <a:rPr dirty="0" sz="1400" spc="-65">
                <a:latin typeface="Arial"/>
                <a:cs typeface="Arial"/>
              </a:rPr>
              <a:t>une </a:t>
            </a:r>
            <a:r>
              <a:rPr dirty="0" sz="1400" spc="-35">
                <a:latin typeface="Arial"/>
                <a:cs typeface="Arial"/>
              </a:rPr>
              <a:t>inefficacité </a:t>
            </a:r>
            <a:r>
              <a:rPr dirty="0" sz="1400" spc="-40">
                <a:latin typeface="Arial"/>
                <a:cs typeface="Arial"/>
              </a:rPr>
              <a:t>ou efficacité</a:t>
            </a:r>
            <a:r>
              <a:rPr dirty="0" sz="1400" spc="-13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partielle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–"/>
            </a:pPr>
            <a:endParaRPr sz="21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dirty="0" spc="-190"/>
              <a:t>Les </a:t>
            </a:r>
            <a:r>
              <a:rPr dirty="0" spc="-55"/>
              <a:t>thérapeutiques </a:t>
            </a:r>
            <a:r>
              <a:rPr dirty="0" spc="-75"/>
              <a:t>prescrites </a:t>
            </a:r>
            <a:r>
              <a:rPr dirty="0" spc="-60"/>
              <a:t>sont </a:t>
            </a:r>
            <a:r>
              <a:rPr dirty="0" spc="-70"/>
              <a:t>souvent </a:t>
            </a:r>
            <a:r>
              <a:rPr dirty="0" spc="-60"/>
              <a:t>modifiées </a:t>
            </a:r>
            <a:r>
              <a:rPr dirty="0" spc="-85"/>
              <a:t>jusqu’à </a:t>
            </a:r>
            <a:r>
              <a:rPr dirty="0" spc="-30"/>
              <a:t>trouver </a:t>
            </a:r>
            <a:r>
              <a:rPr dirty="0" spc="-90"/>
              <a:t>celles </a:t>
            </a:r>
            <a:r>
              <a:rPr dirty="0" spc="-35"/>
              <a:t>qui  </a:t>
            </a:r>
            <a:r>
              <a:rPr dirty="0" spc="-25"/>
              <a:t>permettent </a:t>
            </a:r>
            <a:r>
              <a:rPr dirty="0" spc="-100"/>
              <a:t>au </a:t>
            </a:r>
            <a:r>
              <a:rPr dirty="0" spc="-25"/>
              <a:t>patient </a:t>
            </a:r>
            <a:r>
              <a:rPr dirty="0" spc="-85"/>
              <a:t>de </a:t>
            </a:r>
            <a:r>
              <a:rPr dirty="0" spc="-55"/>
              <a:t>vivre </a:t>
            </a:r>
            <a:r>
              <a:rPr dirty="0" spc="-105"/>
              <a:t>au </a:t>
            </a:r>
            <a:r>
              <a:rPr dirty="0" spc="-70"/>
              <a:t>mieux </a:t>
            </a:r>
            <a:r>
              <a:rPr dirty="0" spc="-105"/>
              <a:t>son </a:t>
            </a:r>
            <a:r>
              <a:rPr dirty="0" spc="-35"/>
              <a:t>quotidien </a:t>
            </a:r>
            <a:r>
              <a:rPr dirty="0" spc="-85"/>
              <a:t>en </a:t>
            </a:r>
            <a:r>
              <a:rPr dirty="0" spc="-30"/>
              <a:t>tenant </a:t>
            </a:r>
            <a:r>
              <a:rPr dirty="0" spc="-65"/>
              <a:t>compte </a:t>
            </a:r>
            <a:r>
              <a:rPr dirty="0" spc="-85"/>
              <a:t>de </a:t>
            </a:r>
            <a:r>
              <a:rPr dirty="0" spc="-105"/>
              <a:t>son  </a:t>
            </a:r>
            <a:r>
              <a:rPr dirty="0" spc="-100"/>
              <a:t>vécu </a:t>
            </a:r>
            <a:r>
              <a:rPr dirty="0" spc="-40"/>
              <a:t>antérieur </a:t>
            </a:r>
            <a:r>
              <a:rPr dirty="0" spc="-10"/>
              <a:t>et </a:t>
            </a:r>
            <a:r>
              <a:rPr dirty="0" spc="-85"/>
              <a:t>de </a:t>
            </a:r>
            <a:r>
              <a:rPr dirty="0" spc="-170"/>
              <a:t>ses </a:t>
            </a:r>
            <a:r>
              <a:rPr dirty="0" spc="-95"/>
              <a:t>expériences </a:t>
            </a:r>
            <a:r>
              <a:rPr dirty="0" spc="-90"/>
              <a:t>médicamenteuses </a:t>
            </a:r>
            <a:r>
              <a:rPr dirty="0" spc="-65"/>
              <a:t>antérieures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4255770"/>
            <a:ext cx="27393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  <a:tab pos="1936114" algn="l"/>
              </a:tabLst>
            </a:pPr>
            <a:r>
              <a:rPr dirty="0" sz="1800" spc="-80">
                <a:latin typeface="Arial"/>
                <a:cs typeface="Arial"/>
              </a:rPr>
              <a:t>Représentation	négative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13886" y="4255770"/>
            <a:ext cx="51949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550" algn="l"/>
                <a:tab pos="882650" algn="l"/>
                <a:tab pos="2301875" algn="l"/>
                <a:tab pos="3703954" algn="l"/>
                <a:tab pos="4091304" algn="l"/>
                <a:tab pos="4891405" algn="l"/>
              </a:tabLst>
            </a:pPr>
            <a:r>
              <a:rPr dirty="0" sz="1800" spc="-125">
                <a:latin typeface="Arial"/>
                <a:cs typeface="Arial"/>
              </a:rPr>
              <a:t>s</a:t>
            </a:r>
            <a:r>
              <a:rPr dirty="0" sz="1800" spc="-130">
                <a:latin typeface="Arial"/>
                <a:cs typeface="Arial"/>
              </a:rPr>
              <a:t>u</a:t>
            </a:r>
            <a:r>
              <a:rPr dirty="0" sz="1800" spc="25">
                <a:latin typeface="Arial"/>
                <a:cs typeface="Arial"/>
              </a:rPr>
              <a:t>r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5">
                <a:latin typeface="Arial"/>
                <a:cs typeface="Arial"/>
              </a:rPr>
              <a:t>l</a:t>
            </a:r>
            <a:r>
              <a:rPr dirty="0" sz="1800" spc="-155">
                <a:latin typeface="Arial"/>
                <a:cs typeface="Arial"/>
              </a:rPr>
              <a:t>es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80">
                <a:latin typeface="Arial"/>
                <a:cs typeface="Arial"/>
              </a:rPr>
              <a:t>mé</a:t>
            </a:r>
            <a:r>
              <a:rPr dirty="0" sz="1800" spc="-60">
                <a:latin typeface="Arial"/>
                <a:cs typeface="Arial"/>
              </a:rPr>
              <a:t>d</a:t>
            </a:r>
            <a:r>
              <a:rPr dirty="0" sz="1800" spc="5">
                <a:latin typeface="Arial"/>
                <a:cs typeface="Arial"/>
              </a:rPr>
              <a:t>i</a:t>
            </a:r>
            <a:r>
              <a:rPr dirty="0" sz="1800" spc="-160">
                <a:latin typeface="Arial"/>
                <a:cs typeface="Arial"/>
              </a:rPr>
              <a:t>c</a:t>
            </a:r>
            <a:r>
              <a:rPr dirty="0" sz="1800" spc="-110">
                <a:latin typeface="Arial"/>
                <a:cs typeface="Arial"/>
              </a:rPr>
              <a:t>am</a:t>
            </a:r>
            <a:r>
              <a:rPr dirty="0" sz="1800" spc="-85">
                <a:latin typeface="Arial"/>
                <a:cs typeface="Arial"/>
              </a:rPr>
              <a:t>e</a:t>
            </a:r>
            <a:r>
              <a:rPr dirty="0" sz="1800" spc="-70">
                <a:latin typeface="Arial"/>
                <a:cs typeface="Arial"/>
              </a:rPr>
              <a:t>n</a:t>
            </a:r>
            <a:r>
              <a:rPr dirty="0" sz="1800" spc="-50">
                <a:latin typeface="Arial"/>
                <a:cs typeface="Arial"/>
              </a:rPr>
              <a:t>ts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70">
                <a:latin typeface="Arial"/>
                <a:cs typeface="Arial"/>
              </a:rPr>
              <a:t>p</a:t>
            </a:r>
            <a:r>
              <a:rPr dirty="0" sz="1800" spc="-235">
                <a:latin typeface="Arial"/>
                <a:cs typeface="Arial"/>
              </a:rPr>
              <a:t>s</a:t>
            </a:r>
            <a:r>
              <a:rPr dirty="0" sz="1800" spc="-114">
                <a:latin typeface="Arial"/>
                <a:cs typeface="Arial"/>
              </a:rPr>
              <a:t>y</a:t>
            </a:r>
            <a:r>
              <a:rPr dirty="0" sz="1800" spc="-150">
                <a:latin typeface="Arial"/>
                <a:cs typeface="Arial"/>
              </a:rPr>
              <a:t>c</a:t>
            </a:r>
            <a:r>
              <a:rPr dirty="0" sz="1800">
                <a:latin typeface="Arial"/>
                <a:cs typeface="Arial"/>
              </a:rPr>
              <a:t>hot</a:t>
            </a:r>
            <a:r>
              <a:rPr dirty="0" sz="1800" spc="-30">
                <a:latin typeface="Arial"/>
                <a:cs typeface="Arial"/>
              </a:rPr>
              <a:t>r</a:t>
            </a:r>
            <a:r>
              <a:rPr dirty="0" sz="1800" spc="-80">
                <a:latin typeface="Arial"/>
                <a:cs typeface="Arial"/>
              </a:rPr>
              <a:t>op</a:t>
            </a:r>
            <a:r>
              <a:rPr dirty="0" sz="1800" spc="-75">
                <a:latin typeface="Arial"/>
                <a:cs typeface="Arial"/>
              </a:rPr>
              <a:t>e</a:t>
            </a:r>
            <a:r>
              <a:rPr dirty="0" sz="1800" spc="-200">
                <a:latin typeface="Arial"/>
                <a:cs typeface="Arial"/>
              </a:rPr>
              <a:t>s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latin typeface="Wingdings"/>
                <a:cs typeface="Wingdings"/>
              </a:rPr>
              <a:t></a:t>
            </a:r>
            <a:r>
              <a:rPr dirty="0" sz="1800">
                <a:latin typeface="Times New Roman"/>
                <a:cs typeface="Times New Roman"/>
              </a:rPr>
              <a:t>	</a:t>
            </a:r>
            <a:r>
              <a:rPr dirty="0" sz="1800" spc="5">
                <a:latin typeface="Arial"/>
                <a:cs typeface="Arial"/>
              </a:rPr>
              <a:t>i</a:t>
            </a:r>
            <a:r>
              <a:rPr dirty="0" sz="1800" spc="-95">
                <a:latin typeface="Arial"/>
                <a:cs typeface="Arial"/>
              </a:rPr>
              <a:t>mp</a:t>
            </a:r>
            <a:r>
              <a:rPr dirty="0" sz="1800" spc="-70">
                <a:latin typeface="Arial"/>
                <a:cs typeface="Arial"/>
              </a:rPr>
              <a:t>a</a:t>
            </a:r>
            <a:r>
              <a:rPr dirty="0" sz="1800" spc="-150">
                <a:latin typeface="Arial"/>
                <a:cs typeface="Arial"/>
              </a:rPr>
              <a:t>c</a:t>
            </a:r>
            <a:r>
              <a:rPr dirty="0" sz="1800" spc="100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25">
                <a:latin typeface="Arial"/>
                <a:cs typeface="Arial"/>
              </a:rPr>
              <a:t>s</a:t>
            </a:r>
            <a:r>
              <a:rPr dirty="0" sz="1800" spc="-130">
                <a:latin typeface="Arial"/>
                <a:cs typeface="Arial"/>
              </a:rPr>
              <a:t>u</a:t>
            </a:r>
            <a:r>
              <a:rPr dirty="0" sz="1800" spc="25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527042"/>
            <a:ext cx="8071484" cy="1492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latin typeface="Arial"/>
                <a:cs typeface="Arial"/>
              </a:rPr>
              <a:t>l’adhésion </a:t>
            </a:r>
            <a:r>
              <a:rPr dirty="0" sz="1800" spc="-105">
                <a:latin typeface="Arial"/>
                <a:cs typeface="Arial"/>
              </a:rPr>
              <a:t>aux </a:t>
            </a:r>
            <a:r>
              <a:rPr dirty="0" sz="1800" spc="-40">
                <a:latin typeface="Arial"/>
                <a:cs typeface="Arial"/>
              </a:rPr>
              <a:t>traitements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médicamenteux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800" spc="-185">
                <a:latin typeface="Arial"/>
                <a:cs typeface="Arial"/>
              </a:rPr>
              <a:t>Les </a:t>
            </a:r>
            <a:r>
              <a:rPr dirty="0" sz="1800" spc="-80">
                <a:latin typeface="Arial"/>
                <a:cs typeface="Arial"/>
              </a:rPr>
              <a:t>professionnels de </a:t>
            </a:r>
            <a:r>
              <a:rPr dirty="0" sz="1800" spc="-85">
                <a:latin typeface="Arial"/>
                <a:cs typeface="Arial"/>
              </a:rPr>
              <a:t>l’EPSM-Morbihan </a:t>
            </a:r>
            <a:r>
              <a:rPr dirty="0" sz="1800" spc="-55">
                <a:latin typeface="Arial"/>
                <a:cs typeface="Arial"/>
              </a:rPr>
              <a:t>sont </a:t>
            </a:r>
            <a:r>
              <a:rPr dirty="0" sz="1800" spc="-75">
                <a:latin typeface="Arial"/>
                <a:cs typeface="Arial"/>
              </a:rPr>
              <a:t>mobilisés </a:t>
            </a:r>
            <a:r>
              <a:rPr dirty="0" sz="1800" spc="-35">
                <a:latin typeface="Arial"/>
                <a:cs typeface="Arial"/>
              </a:rPr>
              <a:t>autour </a:t>
            </a:r>
            <a:r>
              <a:rPr dirty="0" sz="1800" spc="-80">
                <a:latin typeface="Arial"/>
                <a:cs typeface="Arial"/>
              </a:rPr>
              <a:t>de</a:t>
            </a:r>
            <a:r>
              <a:rPr dirty="0" sz="1800" spc="-21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cette </a:t>
            </a:r>
            <a:r>
              <a:rPr dirty="0" sz="1800" spc="-80">
                <a:latin typeface="Arial"/>
                <a:cs typeface="Arial"/>
              </a:rPr>
              <a:t>approche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1800" spc="-70">
                <a:latin typeface="Arial"/>
                <a:cs typeface="Arial"/>
              </a:rPr>
              <a:t>éducative </a:t>
            </a:r>
            <a:r>
              <a:rPr dirty="0" sz="1800" spc="-80">
                <a:latin typeface="Arial"/>
                <a:cs typeface="Arial"/>
              </a:rPr>
              <a:t>depuis </a:t>
            </a:r>
            <a:r>
              <a:rPr dirty="0" sz="1800" spc="-85">
                <a:latin typeface="Arial"/>
                <a:cs typeface="Arial"/>
              </a:rPr>
              <a:t>de </a:t>
            </a:r>
            <a:r>
              <a:rPr dirty="0" sz="1800" spc="-90">
                <a:latin typeface="Arial"/>
                <a:cs typeface="Arial"/>
              </a:rPr>
              <a:t>nombreuses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années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65"/>
              </a:spcBef>
              <a:tabLst>
                <a:tab pos="756285" algn="l"/>
              </a:tabLst>
            </a:pPr>
            <a:r>
              <a:rPr dirty="0" sz="1400">
                <a:latin typeface="Arial"/>
                <a:cs typeface="Arial"/>
              </a:rPr>
              <a:t>–	</a:t>
            </a:r>
            <a:r>
              <a:rPr dirty="0" sz="1400" spc="-50">
                <a:latin typeface="Arial"/>
                <a:cs typeface="Arial"/>
              </a:rPr>
              <a:t>Ateliers du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55">
                <a:latin typeface="Arial"/>
                <a:cs typeface="Arial"/>
              </a:rPr>
              <a:t>médicament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9831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5"/>
              </a:spcBef>
            </a:pPr>
            <a:r>
              <a:rPr dirty="0" spc="-195"/>
              <a:t>Axe</a:t>
            </a:r>
            <a:r>
              <a:rPr dirty="0" spc="-110"/>
              <a:t> </a:t>
            </a:r>
            <a:r>
              <a:rPr dirty="0" spc="-100"/>
              <a:t>3</a:t>
            </a:r>
          </a:p>
          <a:p>
            <a:pPr algn="ctr">
              <a:lnSpc>
                <a:spcPct val="100000"/>
              </a:lnSpc>
            </a:pPr>
            <a:r>
              <a:rPr dirty="0" spc="-95" b="0">
                <a:latin typeface="Arial"/>
                <a:cs typeface="Arial"/>
              </a:rPr>
              <a:t>Education </a:t>
            </a:r>
            <a:r>
              <a:rPr dirty="0" spc="-45" b="0">
                <a:latin typeface="Arial"/>
                <a:cs typeface="Arial"/>
              </a:rPr>
              <a:t>thérapeutique </a:t>
            </a:r>
            <a:r>
              <a:rPr dirty="0" spc="-135" b="0">
                <a:latin typeface="Arial"/>
                <a:cs typeface="Arial"/>
              </a:rPr>
              <a:t>des</a:t>
            </a:r>
            <a:r>
              <a:rPr dirty="0" spc="-220" b="0">
                <a:latin typeface="Arial"/>
                <a:cs typeface="Arial"/>
              </a:rPr>
              <a:t> </a:t>
            </a:r>
            <a:r>
              <a:rPr dirty="0" spc="-55" b="0">
                <a:latin typeface="Arial"/>
                <a:cs typeface="Arial"/>
              </a:rPr>
              <a:t>patients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2806" y="43942"/>
            <a:ext cx="396684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30859C"/>
                </a:solidFill>
                <a:latin typeface="Arial"/>
                <a:cs typeface="Arial"/>
              </a:rPr>
              <a:t>« </a:t>
            </a: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Optimiser </a:t>
            </a:r>
            <a:r>
              <a:rPr dirty="0" sz="1100" spc="-50" b="1">
                <a:solidFill>
                  <a:srgbClr val="30859C"/>
                </a:solidFill>
                <a:latin typeface="Arial"/>
                <a:cs typeface="Arial"/>
              </a:rPr>
              <a:t>le </a:t>
            </a:r>
            <a:r>
              <a:rPr dirty="0" sz="1100" spc="-114" b="1">
                <a:solidFill>
                  <a:srgbClr val="30859C"/>
                </a:solidFill>
                <a:latin typeface="Arial"/>
                <a:cs typeface="Arial"/>
              </a:rPr>
              <a:t>processus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65" b="1">
                <a:solidFill>
                  <a:srgbClr val="30859C"/>
                </a:solidFill>
                <a:latin typeface="Arial"/>
                <a:cs typeface="Arial"/>
              </a:rPr>
              <a:t>sortie </a:t>
            </a:r>
            <a:r>
              <a:rPr dirty="0" sz="1100" spc="-110" b="1">
                <a:solidFill>
                  <a:srgbClr val="30859C"/>
                </a:solidFill>
                <a:latin typeface="Arial"/>
                <a:cs typeface="Arial"/>
              </a:rPr>
              <a:t>des </a:t>
            </a:r>
            <a:r>
              <a:rPr dirty="0" sz="1100" spc="-60" b="1">
                <a:solidFill>
                  <a:srgbClr val="30859C"/>
                </a:solidFill>
                <a:latin typeface="Arial"/>
                <a:cs typeface="Arial"/>
              </a:rPr>
              <a:t>patients </a:t>
            </a:r>
            <a:r>
              <a:rPr dirty="0" sz="1100" spc="-85" b="1">
                <a:solidFill>
                  <a:srgbClr val="30859C"/>
                </a:solidFill>
                <a:latin typeface="Arial"/>
                <a:cs typeface="Arial"/>
              </a:rPr>
              <a:t>hospitalisés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en santé  </a:t>
            </a:r>
            <a:r>
              <a:rPr dirty="0" sz="1100" spc="-55" b="1">
                <a:solidFill>
                  <a:srgbClr val="30859C"/>
                </a:solidFill>
                <a:latin typeface="Arial"/>
                <a:cs typeface="Arial"/>
              </a:rPr>
              <a:t>mentale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en </a:t>
            </a:r>
            <a:r>
              <a:rPr dirty="0" sz="1100" spc="-90" b="1">
                <a:solidFill>
                  <a:srgbClr val="30859C"/>
                </a:solidFill>
                <a:latin typeface="Arial"/>
                <a:cs typeface="Arial"/>
              </a:rPr>
              <a:t>les </a:t>
            </a: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positionnant </a:t>
            </a:r>
            <a:r>
              <a:rPr dirty="0" sz="1100" spc="-80" b="1">
                <a:solidFill>
                  <a:srgbClr val="30859C"/>
                </a:solidFill>
                <a:latin typeface="Arial"/>
                <a:cs typeface="Arial"/>
              </a:rPr>
              <a:t>acteurs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55" b="1">
                <a:solidFill>
                  <a:srgbClr val="30859C"/>
                </a:solidFill>
                <a:latin typeface="Arial"/>
                <a:cs typeface="Arial"/>
              </a:rPr>
              <a:t>leur </a:t>
            </a:r>
            <a:r>
              <a:rPr dirty="0" sz="1100" spc="-95" b="1">
                <a:solidFill>
                  <a:srgbClr val="30859C"/>
                </a:solidFill>
                <a:latin typeface="Arial"/>
                <a:cs typeface="Arial"/>
              </a:rPr>
              <a:t>parcours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110" b="1">
                <a:solidFill>
                  <a:srgbClr val="30859C"/>
                </a:solidFill>
                <a:latin typeface="Arial"/>
                <a:cs typeface="Arial"/>
              </a:rPr>
              <a:t>soins</a:t>
            </a:r>
            <a:r>
              <a:rPr dirty="0" sz="1100" spc="10" b="1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30859C"/>
                </a:solidFill>
                <a:latin typeface="Arial"/>
                <a:cs typeface="Arial"/>
              </a:rPr>
              <a:t>»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4568" y="3729503"/>
            <a:ext cx="1926539" cy="1454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87466" y="431037"/>
            <a:ext cx="312102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95"/>
              </a:spcBef>
            </a:pPr>
            <a:r>
              <a:rPr dirty="0" sz="1600" spc="-160" b="1">
                <a:latin typeface="Arial"/>
                <a:cs typeface="Arial"/>
              </a:rPr>
              <a:t>Axe</a:t>
            </a:r>
            <a:r>
              <a:rPr dirty="0" sz="1600" spc="-90" b="1">
                <a:latin typeface="Arial"/>
                <a:cs typeface="Arial"/>
              </a:rPr>
              <a:t> </a:t>
            </a:r>
            <a:r>
              <a:rPr dirty="0" sz="1600" spc="-85" b="1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80">
                <a:latin typeface="Arial"/>
                <a:cs typeface="Arial"/>
              </a:rPr>
              <a:t>Education </a:t>
            </a:r>
            <a:r>
              <a:rPr dirty="0" sz="1600" spc="-40">
                <a:latin typeface="Arial"/>
                <a:cs typeface="Arial"/>
              </a:rPr>
              <a:t>thérapeutique </a:t>
            </a:r>
            <a:r>
              <a:rPr dirty="0" sz="1600" spc="-114">
                <a:latin typeface="Arial"/>
                <a:cs typeface="Arial"/>
              </a:rPr>
              <a:t>des</a:t>
            </a:r>
            <a:r>
              <a:rPr dirty="0" sz="1600" spc="-180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patients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833" y="959561"/>
            <a:ext cx="2921000" cy="12128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dirty="0" sz="2000" spc="-265" b="1">
                <a:latin typeface="Arial"/>
                <a:cs typeface="Arial"/>
              </a:rPr>
              <a:t>Les </a:t>
            </a:r>
            <a:r>
              <a:rPr dirty="0" sz="2000" spc="-114" b="1">
                <a:latin typeface="Arial"/>
                <a:cs typeface="Arial"/>
              </a:rPr>
              <a:t>ateliers </a:t>
            </a:r>
            <a:r>
              <a:rPr dirty="0" sz="2000" spc="-145" b="1">
                <a:latin typeface="Arial"/>
                <a:cs typeface="Arial"/>
              </a:rPr>
              <a:t>du</a:t>
            </a:r>
            <a:r>
              <a:rPr dirty="0" sz="2000" spc="-300" b="1">
                <a:latin typeface="Arial"/>
                <a:cs typeface="Arial"/>
              </a:rPr>
              <a:t> </a:t>
            </a:r>
            <a:r>
              <a:rPr dirty="0" sz="2000" spc="-130" b="1">
                <a:latin typeface="Arial"/>
                <a:cs typeface="Arial"/>
              </a:rPr>
              <a:t>médicament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6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-75">
                <a:latin typeface="Arial"/>
                <a:cs typeface="Arial"/>
              </a:rPr>
              <a:t>Ateliers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collectifs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-40">
                <a:latin typeface="Arial"/>
                <a:cs typeface="Arial"/>
              </a:rPr>
              <a:t>Utilisation </a:t>
            </a:r>
            <a:r>
              <a:rPr dirty="0" sz="2000" spc="-90">
                <a:latin typeface="Arial"/>
                <a:cs typeface="Arial"/>
              </a:rPr>
              <a:t>de</a:t>
            </a:r>
            <a:r>
              <a:rPr dirty="0" sz="2000" spc="-150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cartes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806" y="43942"/>
            <a:ext cx="396684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30859C"/>
                </a:solidFill>
                <a:latin typeface="Arial"/>
                <a:cs typeface="Arial"/>
              </a:rPr>
              <a:t>« </a:t>
            </a: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Optimiser </a:t>
            </a:r>
            <a:r>
              <a:rPr dirty="0" sz="1100" spc="-50" b="1">
                <a:solidFill>
                  <a:srgbClr val="30859C"/>
                </a:solidFill>
                <a:latin typeface="Arial"/>
                <a:cs typeface="Arial"/>
              </a:rPr>
              <a:t>le </a:t>
            </a:r>
            <a:r>
              <a:rPr dirty="0" sz="1100" spc="-114" b="1">
                <a:solidFill>
                  <a:srgbClr val="30859C"/>
                </a:solidFill>
                <a:latin typeface="Arial"/>
                <a:cs typeface="Arial"/>
              </a:rPr>
              <a:t>processus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65" b="1">
                <a:solidFill>
                  <a:srgbClr val="30859C"/>
                </a:solidFill>
                <a:latin typeface="Arial"/>
                <a:cs typeface="Arial"/>
              </a:rPr>
              <a:t>sortie </a:t>
            </a:r>
            <a:r>
              <a:rPr dirty="0" sz="1100" spc="-110" b="1">
                <a:solidFill>
                  <a:srgbClr val="30859C"/>
                </a:solidFill>
                <a:latin typeface="Arial"/>
                <a:cs typeface="Arial"/>
              </a:rPr>
              <a:t>des </a:t>
            </a:r>
            <a:r>
              <a:rPr dirty="0" sz="1100" spc="-60" b="1">
                <a:solidFill>
                  <a:srgbClr val="30859C"/>
                </a:solidFill>
                <a:latin typeface="Arial"/>
                <a:cs typeface="Arial"/>
              </a:rPr>
              <a:t>patients </a:t>
            </a:r>
            <a:r>
              <a:rPr dirty="0" sz="1100" spc="-85" b="1">
                <a:solidFill>
                  <a:srgbClr val="30859C"/>
                </a:solidFill>
                <a:latin typeface="Arial"/>
                <a:cs typeface="Arial"/>
              </a:rPr>
              <a:t>hospitalisés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en santé  </a:t>
            </a:r>
            <a:r>
              <a:rPr dirty="0" sz="1100" spc="-55" b="1">
                <a:solidFill>
                  <a:srgbClr val="30859C"/>
                </a:solidFill>
                <a:latin typeface="Arial"/>
                <a:cs typeface="Arial"/>
              </a:rPr>
              <a:t>mentale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en </a:t>
            </a:r>
            <a:r>
              <a:rPr dirty="0" sz="1100" spc="-90" b="1">
                <a:solidFill>
                  <a:srgbClr val="30859C"/>
                </a:solidFill>
                <a:latin typeface="Arial"/>
                <a:cs typeface="Arial"/>
              </a:rPr>
              <a:t>les </a:t>
            </a: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positionnant </a:t>
            </a:r>
            <a:r>
              <a:rPr dirty="0" sz="1100" spc="-80" b="1">
                <a:solidFill>
                  <a:srgbClr val="30859C"/>
                </a:solidFill>
                <a:latin typeface="Arial"/>
                <a:cs typeface="Arial"/>
              </a:rPr>
              <a:t>acteurs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55" b="1">
                <a:solidFill>
                  <a:srgbClr val="30859C"/>
                </a:solidFill>
                <a:latin typeface="Arial"/>
                <a:cs typeface="Arial"/>
              </a:rPr>
              <a:t>leur </a:t>
            </a:r>
            <a:r>
              <a:rPr dirty="0" sz="1100" spc="-95" b="1">
                <a:solidFill>
                  <a:srgbClr val="30859C"/>
                </a:solidFill>
                <a:latin typeface="Arial"/>
                <a:cs typeface="Arial"/>
              </a:rPr>
              <a:t>parcours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110" b="1">
                <a:solidFill>
                  <a:srgbClr val="30859C"/>
                </a:solidFill>
                <a:latin typeface="Arial"/>
                <a:cs typeface="Arial"/>
              </a:rPr>
              <a:t>soins</a:t>
            </a:r>
            <a:r>
              <a:rPr dirty="0" sz="1100" spc="10" b="1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30859C"/>
                </a:solidFill>
                <a:latin typeface="Arial"/>
                <a:cs typeface="Arial"/>
              </a:rPr>
              <a:t>»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543302"/>
            <a:ext cx="3659504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45">
                <a:solidFill>
                  <a:srgbClr val="E36C09"/>
                </a:solidFill>
                <a:latin typeface="Arial"/>
                <a:cs typeface="Arial"/>
              </a:rPr>
              <a:t>Atelier </a:t>
            </a:r>
            <a:r>
              <a:rPr dirty="0" sz="1800" spc="-90">
                <a:solidFill>
                  <a:srgbClr val="E36C09"/>
                </a:solidFill>
                <a:latin typeface="Arial"/>
                <a:cs typeface="Arial"/>
              </a:rPr>
              <a:t>1 </a:t>
            </a:r>
            <a:r>
              <a:rPr dirty="0" sz="1800" spc="-20">
                <a:latin typeface="Arial"/>
                <a:cs typeface="Arial"/>
              </a:rPr>
              <a:t>: </a:t>
            </a:r>
            <a:r>
              <a:rPr dirty="0" sz="1800" spc="-65">
                <a:latin typeface="Arial"/>
                <a:cs typeface="Arial"/>
              </a:rPr>
              <a:t>reconnaître </a:t>
            </a:r>
            <a:r>
              <a:rPr dirty="0" sz="1800" spc="-100">
                <a:latin typeface="Arial"/>
                <a:cs typeface="Arial"/>
              </a:rPr>
              <a:t>les </a:t>
            </a:r>
            <a:r>
              <a:rPr dirty="0" sz="1800" spc="-50">
                <a:latin typeface="Arial"/>
                <a:cs typeface="Arial"/>
              </a:rPr>
              <a:t>effets  </a:t>
            </a:r>
            <a:r>
              <a:rPr dirty="0" sz="1800" spc="-75">
                <a:latin typeface="Arial"/>
                <a:cs typeface="Arial"/>
              </a:rPr>
              <a:t>indésirables </a:t>
            </a:r>
            <a:r>
              <a:rPr dirty="0" sz="1800" spc="-10">
                <a:latin typeface="Arial"/>
                <a:cs typeface="Arial"/>
              </a:rPr>
              <a:t>et </a:t>
            </a:r>
            <a:r>
              <a:rPr dirty="0" sz="1800" spc="-55">
                <a:latin typeface="Arial"/>
                <a:cs typeface="Arial"/>
              </a:rPr>
              <a:t>donner </a:t>
            </a:r>
            <a:r>
              <a:rPr dirty="0" sz="1800" spc="-100">
                <a:latin typeface="Arial"/>
                <a:cs typeface="Arial"/>
              </a:rPr>
              <a:t>les moyens </a:t>
            </a:r>
            <a:r>
              <a:rPr dirty="0" sz="1800" spc="-85">
                <a:latin typeface="Arial"/>
                <a:cs typeface="Arial"/>
              </a:rPr>
              <a:t>de  </a:t>
            </a:r>
            <a:r>
              <a:rPr dirty="0" sz="1800" spc="-100">
                <a:latin typeface="Arial"/>
                <a:cs typeface="Arial"/>
              </a:rPr>
              <a:t>les </a:t>
            </a:r>
            <a:r>
              <a:rPr dirty="0" sz="1800" spc="-70">
                <a:latin typeface="Arial"/>
                <a:cs typeface="Arial"/>
              </a:rPr>
              <a:t>gérer lorsque </a:t>
            </a:r>
            <a:r>
              <a:rPr dirty="0" sz="1800" spc="-95">
                <a:latin typeface="Arial"/>
                <a:cs typeface="Arial"/>
              </a:rPr>
              <a:t>cela </a:t>
            </a:r>
            <a:r>
              <a:rPr dirty="0" sz="1800" spc="-75">
                <a:latin typeface="Arial"/>
                <a:cs typeface="Arial"/>
              </a:rPr>
              <a:t>est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possible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0215" y="2543302"/>
            <a:ext cx="372999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45">
                <a:solidFill>
                  <a:srgbClr val="E36C09"/>
                </a:solidFill>
                <a:latin typeface="Arial"/>
                <a:cs typeface="Arial"/>
              </a:rPr>
              <a:t>Atelier </a:t>
            </a:r>
            <a:r>
              <a:rPr dirty="0" sz="1800" spc="-90">
                <a:solidFill>
                  <a:srgbClr val="E36C09"/>
                </a:solidFill>
                <a:latin typeface="Arial"/>
                <a:cs typeface="Arial"/>
              </a:rPr>
              <a:t>2 </a:t>
            </a:r>
            <a:r>
              <a:rPr dirty="0" sz="1800" spc="-20">
                <a:latin typeface="Arial"/>
                <a:cs typeface="Arial"/>
              </a:rPr>
              <a:t>: </a:t>
            </a:r>
            <a:r>
              <a:rPr dirty="0" sz="1800" spc="-65">
                <a:latin typeface="Arial"/>
                <a:cs typeface="Arial"/>
              </a:rPr>
              <a:t>apprendre </a:t>
            </a:r>
            <a:r>
              <a:rPr dirty="0" sz="1800" spc="-140">
                <a:latin typeface="Arial"/>
                <a:cs typeface="Arial"/>
              </a:rPr>
              <a:t>à </a:t>
            </a:r>
            <a:r>
              <a:rPr dirty="0" sz="1800" spc="-70">
                <a:latin typeface="Arial"/>
                <a:cs typeface="Arial"/>
              </a:rPr>
              <a:t>gérer </a:t>
            </a:r>
            <a:r>
              <a:rPr dirty="0" sz="1800" spc="-110">
                <a:latin typeface="Arial"/>
                <a:cs typeface="Arial"/>
              </a:rPr>
              <a:t>son  </a:t>
            </a:r>
            <a:r>
              <a:rPr dirty="0" sz="1800" spc="-25">
                <a:latin typeface="Arial"/>
                <a:cs typeface="Arial"/>
              </a:rPr>
              <a:t>traitement </a:t>
            </a:r>
            <a:r>
              <a:rPr dirty="0" sz="1800" spc="-114">
                <a:latin typeface="Arial"/>
                <a:cs typeface="Arial"/>
              </a:rPr>
              <a:t>dans </a:t>
            </a:r>
            <a:r>
              <a:rPr dirty="0" sz="1800" spc="-50">
                <a:latin typeface="Arial"/>
                <a:cs typeface="Arial"/>
              </a:rPr>
              <a:t>différentes </a:t>
            </a:r>
            <a:r>
              <a:rPr dirty="0" sz="1800" spc="-55">
                <a:latin typeface="Arial"/>
                <a:cs typeface="Arial"/>
              </a:rPr>
              <a:t>situations  </a:t>
            </a:r>
            <a:r>
              <a:rPr dirty="0" sz="1800" spc="-85">
                <a:latin typeface="Arial"/>
                <a:cs typeface="Arial"/>
              </a:rPr>
              <a:t>de </a:t>
            </a:r>
            <a:r>
              <a:rPr dirty="0" sz="1800" spc="-70">
                <a:latin typeface="Arial"/>
                <a:cs typeface="Arial"/>
              </a:rPr>
              <a:t>la </a:t>
            </a:r>
            <a:r>
              <a:rPr dirty="0" sz="1800" spc="-60">
                <a:latin typeface="Arial"/>
                <a:cs typeface="Arial"/>
              </a:rPr>
              <a:t>vie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quotidienne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5623" y="4411979"/>
            <a:ext cx="1894331" cy="1459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3568" y="5141976"/>
            <a:ext cx="1850136" cy="138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91328" y="3771900"/>
            <a:ext cx="3238500" cy="22749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0594" y="2349245"/>
            <a:ext cx="4225925" cy="4392295"/>
          </a:xfrm>
          <a:custGeom>
            <a:avLst/>
            <a:gdLst/>
            <a:ahLst/>
            <a:cxnLst/>
            <a:rect l="l" t="t" r="r" b="b"/>
            <a:pathLst>
              <a:path w="4225925" h="4392295">
                <a:moveTo>
                  <a:pt x="0" y="0"/>
                </a:moveTo>
                <a:lnTo>
                  <a:pt x="3521455" y="0"/>
                </a:lnTo>
                <a:lnTo>
                  <a:pt x="3569679" y="1624"/>
                </a:lnTo>
                <a:lnTo>
                  <a:pt x="3617031" y="6429"/>
                </a:lnTo>
                <a:lnTo>
                  <a:pt x="3663406" y="14309"/>
                </a:lnTo>
                <a:lnTo>
                  <a:pt x="3708699" y="25159"/>
                </a:lnTo>
                <a:lnTo>
                  <a:pt x="3752805" y="38874"/>
                </a:lnTo>
                <a:lnTo>
                  <a:pt x="3795619" y="55350"/>
                </a:lnTo>
                <a:lnTo>
                  <a:pt x="3837036" y="74481"/>
                </a:lnTo>
                <a:lnTo>
                  <a:pt x="3876952" y="96162"/>
                </a:lnTo>
                <a:lnTo>
                  <a:pt x="3915261" y="120289"/>
                </a:lnTo>
                <a:lnTo>
                  <a:pt x="3951859" y="146757"/>
                </a:lnTo>
                <a:lnTo>
                  <a:pt x="3986641" y="175461"/>
                </a:lnTo>
                <a:lnTo>
                  <a:pt x="4019502" y="206295"/>
                </a:lnTo>
                <a:lnTo>
                  <a:pt x="4050336" y="239156"/>
                </a:lnTo>
                <a:lnTo>
                  <a:pt x="4079040" y="273938"/>
                </a:lnTo>
                <a:lnTo>
                  <a:pt x="4105508" y="310536"/>
                </a:lnTo>
                <a:lnTo>
                  <a:pt x="4129635" y="348845"/>
                </a:lnTo>
                <a:lnTo>
                  <a:pt x="4151316" y="388761"/>
                </a:lnTo>
                <a:lnTo>
                  <a:pt x="4170447" y="430178"/>
                </a:lnTo>
                <a:lnTo>
                  <a:pt x="4186923" y="472992"/>
                </a:lnTo>
                <a:lnTo>
                  <a:pt x="4200638" y="517098"/>
                </a:lnTo>
                <a:lnTo>
                  <a:pt x="4211488" y="562391"/>
                </a:lnTo>
                <a:lnTo>
                  <a:pt x="4219368" y="608766"/>
                </a:lnTo>
                <a:lnTo>
                  <a:pt x="4224173" y="656118"/>
                </a:lnTo>
                <a:lnTo>
                  <a:pt x="4225797" y="704341"/>
                </a:lnTo>
                <a:lnTo>
                  <a:pt x="4225797" y="4392166"/>
                </a:lnTo>
                <a:lnTo>
                  <a:pt x="0" y="4392166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36C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98314" y="2373629"/>
            <a:ext cx="4225925" cy="4392295"/>
          </a:xfrm>
          <a:custGeom>
            <a:avLst/>
            <a:gdLst/>
            <a:ahLst/>
            <a:cxnLst/>
            <a:rect l="l" t="t" r="r" b="b"/>
            <a:pathLst>
              <a:path w="4225925" h="4392295">
                <a:moveTo>
                  <a:pt x="0" y="0"/>
                </a:moveTo>
                <a:lnTo>
                  <a:pt x="3521456" y="0"/>
                </a:lnTo>
                <a:lnTo>
                  <a:pt x="3569679" y="1624"/>
                </a:lnTo>
                <a:lnTo>
                  <a:pt x="3617031" y="6429"/>
                </a:lnTo>
                <a:lnTo>
                  <a:pt x="3663406" y="14309"/>
                </a:lnTo>
                <a:lnTo>
                  <a:pt x="3708699" y="25159"/>
                </a:lnTo>
                <a:lnTo>
                  <a:pt x="3752805" y="38874"/>
                </a:lnTo>
                <a:lnTo>
                  <a:pt x="3795619" y="55350"/>
                </a:lnTo>
                <a:lnTo>
                  <a:pt x="3837036" y="74481"/>
                </a:lnTo>
                <a:lnTo>
                  <a:pt x="3876952" y="96162"/>
                </a:lnTo>
                <a:lnTo>
                  <a:pt x="3915261" y="120289"/>
                </a:lnTo>
                <a:lnTo>
                  <a:pt x="3951859" y="146757"/>
                </a:lnTo>
                <a:lnTo>
                  <a:pt x="3986641" y="175461"/>
                </a:lnTo>
                <a:lnTo>
                  <a:pt x="4019502" y="206295"/>
                </a:lnTo>
                <a:lnTo>
                  <a:pt x="4050336" y="239156"/>
                </a:lnTo>
                <a:lnTo>
                  <a:pt x="4079040" y="273938"/>
                </a:lnTo>
                <a:lnTo>
                  <a:pt x="4105508" y="310536"/>
                </a:lnTo>
                <a:lnTo>
                  <a:pt x="4129635" y="348845"/>
                </a:lnTo>
                <a:lnTo>
                  <a:pt x="4151316" y="388761"/>
                </a:lnTo>
                <a:lnTo>
                  <a:pt x="4170447" y="430178"/>
                </a:lnTo>
                <a:lnTo>
                  <a:pt x="4186923" y="472992"/>
                </a:lnTo>
                <a:lnTo>
                  <a:pt x="4200638" y="517098"/>
                </a:lnTo>
                <a:lnTo>
                  <a:pt x="4211488" y="562391"/>
                </a:lnTo>
                <a:lnTo>
                  <a:pt x="4219368" y="608766"/>
                </a:lnTo>
                <a:lnTo>
                  <a:pt x="4224173" y="656118"/>
                </a:lnTo>
                <a:lnTo>
                  <a:pt x="4225797" y="704342"/>
                </a:lnTo>
                <a:lnTo>
                  <a:pt x="4225797" y="4392168"/>
                </a:lnTo>
                <a:lnTo>
                  <a:pt x="0" y="439216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36C0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29" y="197294"/>
            <a:ext cx="1073676" cy="634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308610">
              <a:lnSpc>
                <a:spcPct val="100000"/>
              </a:lnSpc>
              <a:spcBef>
                <a:spcPts val="100"/>
              </a:spcBef>
            </a:pPr>
            <a:r>
              <a:rPr dirty="0" spc="-145"/>
              <a:t>Nouveau</a:t>
            </a:r>
            <a:r>
              <a:rPr dirty="0" spc="-125"/>
              <a:t> </a:t>
            </a:r>
            <a:r>
              <a:rPr dirty="0" spc="-90"/>
              <a:t>projet</a:t>
            </a:r>
          </a:p>
          <a:p>
            <a:pPr algn="ctr" marL="316865" marR="5080">
              <a:lnSpc>
                <a:spcPct val="100000"/>
              </a:lnSpc>
            </a:pPr>
            <a:r>
              <a:rPr dirty="0" spc="-95" b="0">
                <a:latin typeface="Arial"/>
                <a:cs typeface="Arial"/>
              </a:rPr>
              <a:t>Sécurisation </a:t>
            </a:r>
            <a:r>
              <a:rPr dirty="0" spc="-90" b="0">
                <a:latin typeface="Arial"/>
                <a:cs typeface="Arial"/>
              </a:rPr>
              <a:t>de </a:t>
            </a:r>
            <a:r>
              <a:rPr dirty="0" spc="-70" b="0">
                <a:latin typeface="Arial"/>
                <a:cs typeface="Arial"/>
              </a:rPr>
              <a:t>la </a:t>
            </a:r>
            <a:r>
              <a:rPr dirty="0" spc="-75" b="0">
                <a:latin typeface="Arial"/>
                <a:cs typeface="Arial"/>
              </a:rPr>
              <a:t>prise </a:t>
            </a:r>
            <a:r>
              <a:rPr dirty="0" spc="-90" b="0">
                <a:latin typeface="Arial"/>
                <a:cs typeface="Arial"/>
              </a:rPr>
              <a:t>en </a:t>
            </a:r>
            <a:r>
              <a:rPr dirty="0" spc="-110" b="0">
                <a:latin typeface="Arial"/>
                <a:cs typeface="Arial"/>
              </a:rPr>
              <a:t>charge </a:t>
            </a:r>
            <a:r>
              <a:rPr dirty="0" spc="-90" b="0">
                <a:latin typeface="Arial"/>
                <a:cs typeface="Arial"/>
              </a:rPr>
              <a:t>médicamenteuse </a:t>
            </a:r>
            <a:r>
              <a:rPr dirty="0" spc="-135" b="0">
                <a:latin typeface="Arial"/>
                <a:cs typeface="Arial"/>
              </a:rPr>
              <a:t>des </a:t>
            </a:r>
            <a:r>
              <a:rPr dirty="0" spc="-55" b="0">
                <a:latin typeface="Arial"/>
                <a:cs typeface="Arial"/>
              </a:rPr>
              <a:t>patients </a:t>
            </a:r>
            <a:r>
              <a:rPr dirty="0" spc="-70" b="0">
                <a:latin typeface="Arial"/>
                <a:cs typeface="Arial"/>
              </a:rPr>
              <a:t>lors</a:t>
            </a:r>
            <a:r>
              <a:rPr dirty="0" spc="-170" b="0">
                <a:latin typeface="Arial"/>
                <a:cs typeface="Arial"/>
              </a:rPr>
              <a:t> </a:t>
            </a:r>
            <a:r>
              <a:rPr dirty="0" spc="-140" b="0">
                <a:latin typeface="Arial"/>
                <a:cs typeface="Arial"/>
              </a:rPr>
              <a:t>des  </a:t>
            </a:r>
            <a:r>
              <a:rPr dirty="0" spc="-55" b="0">
                <a:latin typeface="Arial"/>
                <a:cs typeface="Arial"/>
              </a:rPr>
              <a:t>transferts </a:t>
            </a:r>
            <a:r>
              <a:rPr dirty="0" spc="-15" b="0">
                <a:latin typeface="Arial"/>
                <a:cs typeface="Arial"/>
              </a:rPr>
              <a:t>inter</a:t>
            </a:r>
            <a:r>
              <a:rPr dirty="0" spc="-130" b="0">
                <a:latin typeface="Arial"/>
                <a:cs typeface="Arial"/>
              </a:rPr>
              <a:t> </a:t>
            </a:r>
            <a:r>
              <a:rPr dirty="0" spc="-85" b="0">
                <a:latin typeface="Arial"/>
                <a:cs typeface="Arial"/>
              </a:rPr>
              <a:t>établissements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18615"/>
            <a:ext cx="8072755" cy="2165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6235" algn="l"/>
              </a:tabLst>
            </a:pPr>
            <a:r>
              <a:rPr dirty="0" sz="1800" spc="-55">
                <a:latin typeface="Arial"/>
                <a:cs typeface="Arial"/>
              </a:rPr>
              <a:t>Projet </a:t>
            </a:r>
            <a:r>
              <a:rPr dirty="0" sz="1800" spc="-70">
                <a:latin typeface="Arial"/>
                <a:cs typeface="Arial"/>
              </a:rPr>
              <a:t>présenté </a:t>
            </a:r>
            <a:r>
              <a:rPr dirty="0" sz="1800" spc="-140">
                <a:latin typeface="Arial"/>
                <a:cs typeface="Arial"/>
              </a:rPr>
              <a:t>à </a:t>
            </a:r>
            <a:r>
              <a:rPr dirty="0" sz="1800" spc="-215">
                <a:latin typeface="Arial"/>
                <a:cs typeface="Arial"/>
              </a:rPr>
              <a:t>l’ARS </a:t>
            </a:r>
            <a:r>
              <a:rPr dirty="0" sz="1800" spc="-114">
                <a:latin typeface="Arial"/>
                <a:cs typeface="Arial"/>
              </a:rPr>
              <a:t>dans </a:t>
            </a:r>
            <a:r>
              <a:rPr dirty="0" sz="1800" spc="-55">
                <a:latin typeface="Arial"/>
                <a:cs typeface="Arial"/>
              </a:rPr>
              <a:t>le </a:t>
            </a:r>
            <a:r>
              <a:rPr dirty="0" sz="1800" spc="-90">
                <a:latin typeface="Arial"/>
                <a:cs typeface="Arial"/>
              </a:rPr>
              <a:t>cadre </a:t>
            </a:r>
            <a:r>
              <a:rPr dirty="0" sz="1800" spc="-60">
                <a:latin typeface="Arial"/>
                <a:cs typeface="Arial"/>
              </a:rPr>
              <a:t>du </a:t>
            </a:r>
            <a:r>
              <a:rPr dirty="0" sz="1800" spc="-40">
                <a:latin typeface="Arial"/>
                <a:cs typeface="Arial"/>
              </a:rPr>
              <a:t>dispositif </a:t>
            </a:r>
            <a:r>
              <a:rPr dirty="0" sz="1800" spc="-80">
                <a:latin typeface="Arial"/>
                <a:cs typeface="Arial"/>
              </a:rPr>
              <a:t>d‘accompagnement </a:t>
            </a:r>
            <a:r>
              <a:rPr dirty="0" sz="1800" spc="-120">
                <a:latin typeface="Arial"/>
                <a:cs typeface="Arial"/>
              </a:rPr>
              <a:t>des </a:t>
            </a:r>
            <a:r>
              <a:rPr dirty="0" sz="1800" spc="-95">
                <a:latin typeface="Arial"/>
                <a:cs typeface="Arial"/>
              </a:rPr>
              <a:t>postes  d’assistants </a:t>
            </a:r>
            <a:r>
              <a:rPr dirty="0" sz="1800" spc="-90">
                <a:latin typeface="Arial"/>
                <a:cs typeface="Arial"/>
              </a:rPr>
              <a:t>partagés </a:t>
            </a:r>
            <a:r>
              <a:rPr dirty="0" sz="1800" spc="-40">
                <a:latin typeface="Arial"/>
                <a:cs typeface="Arial"/>
              </a:rPr>
              <a:t>entre </a:t>
            </a:r>
            <a:r>
              <a:rPr dirty="0" sz="1800" spc="-75">
                <a:latin typeface="Arial"/>
                <a:cs typeface="Arial"/>
              </a:rPr>
              <a:t>établissements </a:t>
            </a:r>
            <a:r>
              <a:rPr dirty="0" sz="1800" spc="-85">
                <a:latin typeface="Arial"/>
                <a:cs typeface="Arial"/>
              </a:rPr>
              <a:t>de</a:t>
            </a:r>
            <a:r>
              <a:rPr dirty="0" sz="1800" spc="-17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santé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dirty="0" sz="1800" spc="-45">
                <a:latin typeface="Arial"/>
                <a:cs typeface="Arial"/>
              </a:rPr>
              <a:t>Objectif </a:t>
            </a:r>
            <a:r>
              <a:rPr dirty="0" sz="1800" spc="-20">
                <a:latin typeface="Arial"/>
                <a:cs typeface="Arial"/>
              </a:rPr>
              <a:t>: </a:t>
            </a:r>
            <a:r>
              <a:rPr dirty="0" sz="1800" spc="-85">
                <a:latin typeface="Arial"/>
                <a:cs typeface="Arial"/>
              </a:rPr>
              <a:t>sécuriser </a:t>
            </a:r>
            <a:r>
              <a:rPr dirty="0" sz="1800" spc="-70">
                <a:latin typeface="Arial"/>
                <a:cs typeface="Arial"/>
              </a:rPr>
              <a:t>la prise </a:t>
            </a:r>
            <a:r>
              <a:rPr dirty="0" sz="1800" spc="-85">
                <a:latin typeface="Arial"/>
                <a:cs typeface="Arial"/>
              </a:rPr>
              <a:t>en </a:t>
            </a:r>
            <a:r>
              <a:rPr dirty="0" sz="1800" spc="-105">
                <a:latin typeface="Arial"/>
                <a:cs typeface="Arial"/>
              </a:rPr>
              <a:t>charge </a:t>
            </a:r>
            <a:r>
              <a:rPr dirty="0" sz="1800" spc="-85">
                <a:latin typeface="Arial"/>
                <a:cs typeface="Arial"/>
              </a:rPr>
              <a:t>médicamenteuse </a:t>
            </a:r>
            <a:r>
              <a:rPr dirty="0" sz="1800" spc="-120">
                <a:latin typeface="Arial"/>
                <a:cs typeface="Arial"/>
              </a:rPr>
              <a:t>des </a:t>
            </a:r>
            <a:r>
              <a:rPr dirty="0" sz="1800" spc="-50">
                <a:latin typeface="Arial"/>
                <a:cs typeface="Arial"/>
              </a:rPr>
              <a:t>patients </a:t>
            </a:r>
            <a:r>
              <a:rPr dirty="0" sz="1800" spc="-80">
                <a:latin typeface="Arial"/>
                <a:cs typeface="Arial"/>
              </a:rPr>
              <a:t>hospitalisés </a:t>
            </a:r>
            <a:r>
              <a:rPr dirty="0" sz="1800" spc="-140">
                <a:latin typeface="Arial"/>
                <a:cs typeface="Arial"/>
              </a:rPr>
              <a:t>à  </a:t>
            </a:r>
            <a:r>
              <a:rPr dirty="0" sz="1800" spc="-155">
                <a:latin typeface="Arial"/>
                <a:cs typeface="Arial"/>
              </a:rPr>
              <a:t>l’EPSM </a:t>
            </a:r>
            <a:r>
              <a:rPr dirty="0" sz="1800" spc="-80">
                <a:latin typeface="Arial"/>
                <a:cs typeface="Arial"/>
              </a:rPr>
              <a:t>en </a:t>
            </a:r>
            <a:r>
              <a:rPr dirty="0" sz="1800" spc="-55">
                <a:latin typeface="Arial"/>
                <a:cs typeface="Arial"/>
              </a:rPr>
              <a:t>hospitalisation </a:t>
            </a:r>
            <a:r>
              <a:rPr dirty="0" sz="1800" spc="-60">
                <a:latin typeface="Arial"/>
                <a:cs typeface="Arial"/>
              </a:rPr>
              <a:t>complète, </a:t>
            </a:r>
            <a:r>
              <a:rPr dirty="0" sz="1800" spc="-75">
                <a:latin typeface="Arial"/>
                <a:cs typeface="Arial"/>
              </a:rPr>
              <a:t>nécessitant </a:t>
            </a:r>
            <a:r>
              <a:rPr dirty="0" sz="1800" spc="-55">
                <a:latin typeface="Arial"/>
                <a:cs typeface="Arial"/>
              </a:rPr>
              <a:t>un </a:t>
            </a:r>
            <a:r>
              <a:rPr dirty="0" sz="1800" spc="-35">
                <a:latin typeface="Arial"/>
                <a:cs typeface="Arial"/>
              </a:rPr>
              <a:t>transfert </a:t>
            </a:r>
            <a:r>
              <a:rPr dirty="0" sz="1800" spc="-100">
                <a:latin typeface="Arial"/>
                <a:cs typeface="Arial"/>
              </a:rPr>
              <a:t>au </a:t>
            </a:r>
            <a:r>
              <a:rPr dirty="0" sz="1800" spc="-229">
                <a:latin typeface="Arial"/>
                <a:cs typeface="Arial"/>
              </a:rPr>
              <a:t>CHBA </a:t>
            </a:r>
            <a:r>
              <a:rPr dirty="0" sz="1800" spc="-40">
                <a:latin typeface="Arial"/>
                <a:cs typeface="Arial"/>
              </a:rPr>
              <a:t>pour </a:t>
            </a:r>
            <a:r>
              <a:rPr dirty="0" sz="1800" spc="-75">
                <a:latin typeface="Arial"/>
                <a:cs typeface="Arial"/>
              </a:rPr>
              <a:t>une  </a:t>
            </a:r>
            <a:r>
              <a:rPr dirty="0" sz="1800" spc="-35">
                <a:latin typeface="Arial"/>
                <a:cs typeface="Arial"/>
              </a:rPr>
              <a:t>situation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aigue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1800" spc="-70">
                <a:latin typeface="Arial"/>
                <a:cs typeface="Arial"/>
              </a:rPr>
              <a:t>Mise </a:t>
            </a:r>
            <a:r>
              <a:rPr dirty="0" sz="1800" spc="-85">
                <a:latin typeface="Arial"/>
                <a:cs typeface="Arial"/>
              </a:rPr>
              <a:t>en </a:t>
            </a:r>
            <a:r>
              <a:rPr dirty="0" sz="1800" spc="-90">
                <a:latin typeface="Arial"/>
                <a:cs typeface="Arial"/>
              </a:rPr>
              <a:t>œuvre </a:t>
            </a:r>
            <a:r>
              <a:rPr dirty="0" sz="1800" spc="-60">
                <a:latin typeface="Arial"/>
                <a:cs typeface="Arial"/>
              </a:rPr>
              <a:t>du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projet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5756" y="3989528"/>
            <a:ext cx="6868793" cy="26512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4042"/>
            <a:ext cx="26530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130">
                <a:latin typeface="Arial"/>
                <a:cs typeface="Arial"/>
              </a:rPr>
              <a:t>Résultats</a:t>
            </a:r>
            <a:r>
              <a:rPr dirty="0" sz="2400" spc="-204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attendus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9734" y="2649150"/>
            <a:ext cx="7440698" cy="3121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pc="-145"/>
              <a:t>Nouveau</a:t>
            </a:r>
            <a:r>
              <a:rPr dirty="0" spc="-125"/>
              <a:t> </a:t>
            </a:r>
            <a:r>
              <a:rPr dirty="0" spc="-90"/>
              <a:t>projet</a:t>
            </a:r>
          </a:p>
          <a:p>
            <a:pPr algn="ctr" marL="8255" marR="5080">
              <a:lnSpc>
                <a:spcPct val="100000"/>
              </a:lnSpc>
            </a:pPr>
            <a:r>
              <a:rPr dirty="0" spc="-95" b="0">
                <a:latin typeface="Arial"/>
                <a:cs typeface="Arial"/>
              </a:rPr>
              <a:t>Sécurisation </a:t>
            </a:r>
            <a:r>
              <a:rPr dirty="0" spc="-90" b="0">
                <a:latin typeface="Arial"/>
                <a:cs typeface="Arial"/>
              </a:rPr>
              <a:t>de </a:t>
            </a:r>
            <a:r>
              <a:rPr dirty="0" spc="-70" b="0">
                <a:latin typeface="Arial"/>
                <a:cs typeface="Arial"/>
              </a:rPr>
              <a:t>la </a:t>
            </a:r>
            <a:r>
              <a:rPr dirty="0" spc="-75" b="0">
                <a:latin typeface="Arial"/>
                <a:cs typeface="Arial"/>
              </a:rPr>
              <a:t>prise </a:t>
            </a:r>
            <a:r>
              <a:rPr dirty="0" spc="-90" b="0">
                <a:latin typeface="Arial"/>
                <a:cs typeface="Arial"/>
              </a:rPr>
              <a:t>en </a:t>
            </a:r>
            <a:r>
              <a:rPr dirty="0" spc="-110" b="0">
                <a:latin typeface="Arial"/>
                <a:cs typeface="Arial"/>
              </a:rPr>
              <a:t>charge </a:t>
            </a:r>
            <a:r>
              <a:rPr dirty="0" spc="-90" b="0">
                <a:latin typeface="Arial"/>
                <a:cs typeface="Arial"/>
              </a:rPr>
              <a:t>médicamenteuse </a:t>
            </a:r>
            <a:r>
              <a:rPr dirty="0" spc="-135" b="0">
                <a:latin typeface="Arial"/>
                <a:cs typeface="Arial"/>
              </a:rPr>
              <a:t>des </a:t>
            </a:r>
            <a:r>
              <a:rPr dirty="0" spc="-55" b="0">
                <a:latin typeface="Arial"/>
                <a:cs typeface="Arial"/>
              </a:rPr>
              <a:t>patients </a:t>
            </a:r>
            <a:r>
              <a:rPr dirty="0" spc="-70" b="0">
                <a:latin typeface="Arial"/>
                <a:cs typeface="Arial"/>
              </a:rPr>
              <a:t>lors</a:t>
            </a:r>
            <a:r>
              <a:rPr dirty="0" spc="-170" b="0">
                <a:latin typeface="Arial"/>
                <a:cs typeface="Arial"/>
              </a:rPr>
              <a:t> </a:t>
            </a:r>
            <a:r>
              <a:rPr dirty="0" spc="-140" b="0">
                <a:latin typeface="Arial"/>
                <a:cs typeface="Arial"/>
              </a:rPr>
              <a:t>des  </a:t>
            </a:r>
            <a:r>
              <a:rPr dirty="0" spc="-55" b="0">
                <a:latin typeface="Arial"/>
                <a:cs typeface="Arial"/>
              </a:rPr>
              <a:t>transferts </a:t>
            </a:r>
            <a:r>
              <a:rPr dirty="0" spc="-15" b="0">
                <a:latin typeface="Arial"/>
                <a:cs typeface="Arial"/>
              </a:rPr>
              <a:t>inter</a:t>
            </a:r>
            <a:r>
              <a:rPr dirty="0" spc="-130" b="0">
                <a:latin typeface="Arial"/>
                <a:cs typeface="Arial"/>
              </a:rPr>
              <a:t> </a:t>
            </a:r>
            <a:r>
              <a:rPr dirty="0" spc="-85" b="0">
                <a:latin typeface="Arial"/>
                <a:cs typeface="Arial"/>
              </a:rPr>
              <a:t>établissements</a:t>
            </a:r>
          </a:p>
        </p:txBody>
      </p:sp>
      <p:sp>
        <p:nvSpPr>
          <p:cNvPr id="5" name="object 5"/>
          <p:cNvSpPr/>
          <p:nvPr/>
        </p:nvSpPr>
        <p:spPr>
          <a:xfrm>
            <a:off x="107505" y="151955"/>
            <a:ext cx="1086078" cy="634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2961" y="3708019"/>
            <a:ext cx="60280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50" b="0">
                <a:solidFill>
                  <a:srgbClr val="FFFFFF"/>
                </a:solidFill>
                <a:latin typeface="Arial"/>
                <a:cs typeface="Arial"/>
              </a:rPr>
              <a:t>MERCI </a:t>
            </a:r>
            <a:r>
              <a:rPr dirty="0" sz="4000" spc="-580" b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4000" spc="-600" b="0">
                <a:solidFill>
                  <a:srgbClr val="FFFFFF"/>
                </a:solidFill>
                <a:latin typeface="Arial"/>
                <a:cs typeface="Arial"/>
              </a:rPr>
              <a:t>VOTRE</a:t>
            </a:r>
            <a:r>
              <a:rPr dirty="0" sz="4000" spc="-82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450" b="0">
                <a:solidFill>
                  <a:srgbClr val="FFFFFF"/>
                </a:solidFill>
                <a:latin typeface="Arial"/>
                <a:cs typeface="Arial"/>
              </a:rPr>
              <a:t>ATTENTION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94629" y="2018493"/>
            <a:ext cx="1049470" cy="412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86142" y="5096764"/>
            <a:ext cx="1629028" cy="748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11140" y="5711266"/>
            <a:ext cx="1774698" cy="920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61082" y="530478"/>
            <a:ext cx="402145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95" b="0">
                <a:latin typeface="Arial"/>
                <a:cs typeface="Arial"/>
              </a:rPr>
              <a:t>Eléments </a:t>
            </a:r>
            <a:r>
              <a:rPr dirty="0" sz="3600" spc="-165" b="0">
                <a:latin typeface="Arial"/>
                <a:cs typeface="Arial"/>
              </a:rPr>
              <a:t>de</a:t>
            </a:r>
            <a:r>
              <a:rPr dirty="0" sz="3600" spc="-254" b="0">
                <a:latin typeface="Arial"/>
                <a:cs typeface="Arial"/>
              </a:rPr>
              <a:t> </a:t>
            </a:r>
            <a:r>
              <a:rPr dirty="0" sz="3600" spc="-120" b="0">
                <a:latin typeface="Arial"/>
                <a:cs typeface="Arial"/>
              </a:rPr>
              <a:t>contexte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8630" y="3178301"/>
            <a:ext cx="8496300" cy="1224280"/>
          </a:xfrm>
          <a:custGeom>
            <a:avLst/>
            <a:gdLst/>
            <a:ahLst/>
            <a:cxnLst/>
            <a:rect l="l" t="t" r="r" b="b"/>
            <a:pathLst>
              <a:path w="8496300" h="1224279">
                <a:moveTo>
                  <a:pt x="7884414" y="0"/>
                </a:moveTo>
                <a:lnTo>
                  <a:pt x="7884414" y="305943"/>
                </a:lnTo>
                <a:lnTo>
                  <a:pt x="0" y="305943"/>
                </a:lnTo>
                <a:lnTo>
                  <a:pt x="0" y="917829"/>
                </a:lnTo>
                <a:lnTo>
                  <a:pt x="7884414" y="917829"/>
                </a:lnTo>
                <a:lnTo>
                  <a:pt x="7884414" y="1223772"/>
                </a:lnTo>
                <a:lnTo>
                  <a:pt x="8496300" y="611886"/>
                </a:lnTo>
                <a:lnTo>
                  <a:pt x="788441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8630" y="3178301"/>
            <a:ext cx="8496300" cy="1224280"/>
          </a:xfrm>
          <a:custGeom>
            <a:avLst/>
            <a:gdLst/>
            <a:ahLst/>
            <a:cxnLst/>
            <a:rect l="l" t="t" r="r" b="b"/>
            <a:pathLst>
              <a:path w="8496300" h="1224279">
                <a:moveTo>
                  <a:pt x="0" y="305943"/>
                </a:moveTo>
                <a:lnTo>
                  <a:pt x="7884414" y="305943"/>
                </a:lnTo>
                <a:lnTo>
                  <a:pt x="7884414" y="0"/>
                </a:lnTo>
                <a:lnTo>
                  <a:pt x="8496300" y="611886"/>
                </a:lnTo>
                <a:lnTo>
                  <a:pt x="7884414" y="1223772"/>
                </a:lnTo>
                <a:lnTo>
                  <a:pt x="7884414" y="917829"/>
                </a:lnTo>
                <a:lnTo>
                  <a:pt x="0" y="917829"/>
                </a:lnTo>
                <a:lnTo>
                  <a:pt x="0" y="305943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02437" y="1358900"/>
            <a:ext cx="323532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40">
                <a:latin typeface="Arial"/>
                <a:cs typeface="Arial"/>
              </a:rPr>
              <a:t>EPSM </a:t>
            </a:r>
            <a:r>
              <a:rPr dirty="0" sz="1800" spc="-40">
                <a:latin typeface="Arial"/>
                <a:cs typeface="Arial"/>
              </a:rPr>
              <a:t>Morbihan </a:t>
            </a:r>
            <a:r>
              <a:rPr dirty="0" sz="1800" spc="-20">
                <a:latin typeface="Arial"/>
                <a:cs typeface="Arial"/>
              </a:rPr>
              <a:t>: </a:t>
            </a:r>
            <a:r>
              <a:rPr dirty="0" sz="1800" spc="-90">
                <a:latin typeface="Arial"/>
                <a:cs typeface="Arial"/>
              </a:rPr>
              <a:t>980 </a:t>
            </a:r>
            <a:r>
              <a:rPr dirty="0" sz="1800" spc="-25">
                <a:latin typeface="Arial"/>
                <a:cs typeface="Arial"/>
              </a:rPr>
              <a:t>lits </a:t>
            </a:r>
            <a:r>
              <a:rPr dirty="0" sz="1800" spc="-10">
                <a:latin typeface="Arial"/>
                <a:cs typeface="Arial"/>
              </a:rPr>
              <a:t>et</a:t>
            </a:r>
            <a:r>
              <a:rPr dirty="0" sz="1800" spc="-140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places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95">
                <a:latin typeface="Arial"/>
                <a:cs typeface="Arial"/>
              </a:rPr>
              <a:t>File </a:t>
            </a:r>
            <a:r>
              <a:rPr dirty="0" sz="1800" spc="-65">
                <a:latin typeface="Arial"/>
                <a:cs typeface="Arial"/>
              </a:rPr>
              <a:t>active </a:t>
            </a:r>
            <a:r>
              <a:rPr dirty="0" sz="1800" spc="-90">
                <a:latin typeface="Arial"/>
                <a:cs typeface="Arial"/>
              </a:rPr>
              <a:t>17000 </a:t>
            </a:r>
            <a:r>
              <a:rPr dirty="0" sz="1800" spc="-50">
                <a:latin typeface="Arial"/>
                <a:cs typeface="Arial"/>
              </a:rPr>
              <a:t>patients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(2016)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8150" y="4588255"/>
            <a:ext cx="220027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Activités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80" b="1">
                <a:solidFill>
                  <a:srgbClr val="30859C"/>
                </a:solidFill>
                <a:latin typeface="Arial"/>
                <a:cs typeface="Arial"/>
              </a:rPr>
              <a:t>pharmacie </a:t>
            </a: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clinique </a:t>
            </a:r>
            <a:r>
              <a:rPr dirty="0" sz="1100" spc="-105" b="1">
                <a:solidFill>
                  <a:srgbClr val="30859C"/>
                </a:solidFill>
                <a:latin typeface="Arial"/>
                <a:cs typeface="Arial"/>
              </a:rPr>
              <a:t>mises 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en œuvre </a:t>
            </a:r>
            <a:r>
              <a:rPr dirty="0" sz="1100" spc="-25" b="1">
                <a:solidFill>
                  <a:srgbClr val="30859C"/>
                </a:solidFill>
                <a:latin typeface="Arial"/>
                <a:cs typeface="Arial"/>
              </a:rPr>
              <a:t>et </a:t>
            </a:r>
            <a:r>
              <a:rPr dirty="0" sz="1100" spc="-85" b="1">
                <a:solidFill>
                  <a:srgbClr val="30859C"/>
                </a:solidFill>
                <a:latin typeface="Arial"/>
                <a:cs typeface="Arial"/>
              </a:rPr>
              <a:t>généralisées</a:t>
            </a:r>
            <a:r>
              <a:rPr dirty="0" sz="1100" spc="-140" b="1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dirty="0" sz="1100" spc="-65" b="1">
                <a:solidFill>
                  <a:srgbClr val="30859C"/>
                </a:solidFill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8150" y="4923231"/>
            <a:ext cx="2138680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-"/>
              <a:tabLst>
                <a:tab pos="299085" algn="l"/>
                <a:tab pos="299720" algn="l"/>
              </a:tabLst>
            </a:pPr>
            <a:r>
              <a:rPr dirty="0" sz="1100" spc="-65">
                <a:latin typeface="Arial"/>
                <a:cs typeface="Arial"/>
              </a:rPr>
              <a:t>Analyse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pharmaceutique</a:t>
            </a:r>
            <a:endParaRPr sz="1100">
              <a:latin typeface="Arial"/>
              <a:cs typeface="Arial"/>
            </a:endParaRPr>
          </a:p>
          <a:p>
            <a:pPr marL="299085" marR="314325" indent="-286385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100" spc="-50">
                <a:latin typeface="Arial"/>
                <a:cs typeface="Arial"/>
              </a:rPr>
              <a:t>Aide </a:t>
            </a:r>
            <a:r>
              <a:rPr dirty="0" sz="1100" spc="-85">
                <a:latin typeface="Arial"/>
                <a:cs typeface="Arial"/>
              </a:rPr>
              <a:t>à </a:t>
            </a:r>
            <a:r>
              <a:rPr dirty="0" sz="1100" spc="-40">
                <a:latin typeface="Arial"/>
                <a:cs typeface="Arial"/>
              </a:rPr>
              <a:t>la gestion </a:t>
            </a:r>
            <a:r>
              <a:rPr dirty="0" sz="1100" spc="-75">
                <a:latin typeface="Arial"/>
                <a:cs typeface="Arial"/>
              </a:rPr>
              <a:t>des</a:t>
            </a:r>
            <a:r>
              <a:rPr dirty="0" sz="1100" spc="-19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effets  </a:t>
            </a:r>
            <a:r>
              <a:rPr dirty="0" sz="1100" spc="-45">
                <a:latin typeface="Arial"/>
                <a:cs typeface="Arial"/>
              </a:rPr>
              <a:t>indésirables</a:t>
            </a:r>
            <a:endParaRPr sz="11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100" spc="-65">
                <a:latin typeface="Arial"/>
                <a:cs typeface="Arial"/>
              </a:rPr>
              <a:t>Suivi </a:t>
            </a:r>
            <a:r>
              <a:rPr dirty="0" sz="1100" spc="-75">
                <a:latin typeface="Arial"/>
                <a:cs typeface="Arial"/>
              </a:rPr>
              <a:t>des </a:t>
            </a:r>
            <a:r>
              <a:rPr dirty="0" sz="1100" spc="-50">
                <a:latin typeface="Arial"/>
                <a:cs typeface="Arial"/>
              </a:rPr>
              <a:t>médicaments </a:t>
            </a:r>
            <a:r>
              <a:rPr dirty="0" sz="1100" spc="-85">
                <a:latin typeface="Arial"/>
                <a:cs typeface="Arial"/>
              </a:rPr>
              <a:t>à</a:t>
            </a:r>
            <a:r>
              <a:rPr dirty="0" sz="1100" spc="-1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risques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14932" y="5865977"/>
            <a:ext cx="21145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Activités </a:t>
            </a:r>
            <a:r>
              <a:rPr dirty="0" sz="1100" spc="-95" b="1">
                <a:solidFill>
                  <a:srgbClr val="30859C"/>
                </a:solidFill>
                <a:latin typeface="Arial"/>
                <a:cs typeface="Arial"/>
              </a:rPr>
              <a:t>plus </a:t>
            </a:r>
            <a:r>
              <a:rPr dirty="0" sz="1100" spc="-80" b="1">
                <a:solidFill>
                  <a:srgbClr val="30859C"/>
                </a:solidFill>
                <a:latin typeface="Arial"/>
                <a:cs typeface="Arial"/>
              </a:rPr>
              <a:t>ponctuelles </a:t>
            </a:r>
            <a:r>
              <a:rPr dirty="0" sz="1100" spc="-85" b="1">
                <a:solidFill>
                  <a:srgbClr val="30859C"/>
                </a:solidFill>
                <a:latin typeface="Arial"/>
                <a:cs typeface="Arial"/>
              </a:rPr>
              <a:t>ou </a:t>
            </a:r>
            <a:r>
              <a:rPr dirty="0" sz="1100" spc="-90" b="1">
                <a:solidFill>
                  <a:srgbClr val="30859C"/>
                </a:solidFill>
                <a:latin typeface="Arial"/>
                <a:cs typeface="Arial"/>
              </a:rPr>
              <a:t>ciblés</a:t>
            </a:r>
            <a:r>
              <a:rPr dirty="0" sz="1100" spc="-30" b="1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14932" y="6033617"/>
            <a:ext cx="1702435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-"/>
              <a:tabLst>
                <a:tab pos="299085" algn="l"/>
                <a:tab pos="299720" algn="l"/>
              </a:tabLst>
            </a:pPr>
            <a:r>
              <a:rPr dirty="0" sz="1100" spc="-50">
                <a:latin typeface="Arial"/>
                <a:cs typeface="Arial"/>
              </a:rPr>
              <a:t>« </a:t>
            </a:r>
            <a:r>
              <a:rPr dirty="0" sz="1100" spc="-40">
                <a:latin typeface="Arial"/>
                <a:cs typeface="Arial"/>
              </a:rPr>
              <a:t>Conciliation </a:t>
            </a:r>
            <a:r>
              <a:rPr dirty="0" sz="1100" spc="-20">
                <a:latin typeface="Arial"/>
                <a:cs typeface="Arial"/>
              </a:rPr>
              <a:t>d’entrée</a:t>
            </a:r>
            <a:r>
              <a:rPr dirty="0" sz="1100" spc="-1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»</a:t>
            </a:r>
            <a:endParaRPr sz="1100">
              <a:latin typeface="Arial"/>
              <a:cs typeface="Arial"/>
            </a:endParaRPr>
          </a:p>
          <a:p>
            <a:pPr marL="299085" marR="55244" indent="-286385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dirty="0" sz="1100" spc="-50">
                <a:latin typeface="Arial"/>
                <a:cs typeface="Arial"/>
              </a:rPr>
              <a:t>Réalisation</a:t>
            </a:r>
            <a:r>
              <a:rPr dirty="0" sz="1100" spc="-1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d’historique  </a:t>
            </a:r>
            <a:r>
              <a:rPr dirty="0" sz="1100" spc="-45">
                <a:latin typeface="Arial"/>
                <a:cs typeface="Arial"/>
              </a:rPr>
              <a:t>médicamenteux</a:t>
            </a:r>
            <a:endParaRPr sz="11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100" spc="-30">
                <a:latin typeface="Arial"/>
                <a:cs typeface="Arial"/>
              </a:rPr>
              <a:t>Ateliers </a:t>
            </a:r>
            <a:r>
              <a:rPr dirty="0" sz="1100" spc="-35">
                <a:latin typeface="Arial"/>
                <a:cs typeface="Arial"/>
              </a:rPr>
              <a:t>du</a:t>
            </a:r>
            <a:r>
              <a:rPr dirty="0" sz="1100" spc="-1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médicament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37026" y="3501390"/>
            <a:ext cx="0" cy="576580"/>
          </a:xfrm>
          <a:custGeom>
            <a:avLst/>
            <a:gdLst/>
            <a:ahLst/>
            <a:cxnLst/>
            <a:rect l="l" t="t" r="r" b="b"/>
            <a:pathLst>
              <a:path w="0" h="576579">
                <a:moveTo>
                  <a:pt x="0" y="0"/>
                </a:moveTo>
                <a:lnTo>
                  <a:pt x="0" y="576072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8630" y="4185665"/>
            <a:ext cx="3168650" cy="325120"/>
          </a:xfrm>
          <a:custGeom>
            <a:avLst/>
            <a:gdLst/>
            <a:ahLst/>
            <a:cxnLst/>
            <a:rect l="l" t="t" r="r" b="b"/>
            <a:pathLst>
              <a:path w="3168650" h="325120">
                <a:moveTo>
                  <a:pt x="3168396" y="0"/>
                </a:moveTo>
                <a:lnTo>
                  <a:pt x="3166276" y="63186"/>
                </a:lnTo>
                <a:lnTo>
                  <a:pt x="3160490" y="114776"/>
                </a:lnTo>
                <a:lnTo>
                  <a:pt x="3151893" y="149554"/>
                </a:lnTo>
                <a:lnTo>
                  <a:pt x="3141345" y="162305"/>
                </a:lnTo>
                <a:lnTo>
                  <a:pt x="1611249" y="162305"/>
                </a:lnTo>
                <a:lnTo>
                  <a:pt x="1600700" y="175057"/>
                </a:lnTo>
                <a:lnTo>
                  <a:pt x="1592103" y="209835"/>
                </a:lnTo>
                <a:lnTo>
                  <a:pt x="1586317" y="261425"/>
                </a:lnTo>
                <a:lnTo>
                  <a:pt x="1584197" y="324611"/>
                </a:lnTo>
                <a:lnTo>
                  <a:pt x="1582078" y="261425"/>
                </a:lnTo>
                <a:lnTo>
                  <a:pt x="1576292" y="209835"/>
                </a:lnTo>
                <a:lnTo>
                  <a:pt x="1567695" y="175057"/>
                </a:lnTo>
                <a:lnTo>
                  <a:pt x="1557146" y="162305"/>
                </a:lnTo>
                <a:lnTo>
                  <a:pt x="27051" y="162305"/>
                </a:lnTo>
                <a:lnTo>
                  <a:pt x="16523" y="149554"/>
                </a:lnTo>
                <a:lnTo>
                  <a:pt x="7924" y="114776"/>
                </a:lnTo>
                <a:lnTo>
                  <a:pt x="2126" y="63186"/>
                </a:lnTo>
                <a:lnTo>
                  <a:pt x="0" y="0"/>
                </a:lnTo>
              </a:path>
            </a:pathLst>
          </a:custGeom>
          <a:ln w="28956">
            <a:solidFill>
              <a:srgbClr val="3085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527810" y="3656533"/>
            <a:ext cx="85344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5" b="1">
                <a:solidFill>
                  <a:srgbClr val="FFFFFF"/>
                </a:solidFill>
                <a:latin typeface="Arial"/>
                <a:cs typeface="Arial"/>
              </a:rPr>
              <a:t>Avant</a:t>
            </a:r>
            <a:r>
              <a:rPr dirty="0" sz="14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75" b="1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97301" y="2494026"/>
            <a:ext cx="1559560" cy="600710"/>
          </a:xfrm>
          <a:prstGeom prst="rect">
            <a:avLst/>
          </a:prstGeom>
          <a:ln w="25907">
            <a:solidFill>
              <a:srgbClr val="D99593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90170" marR="67310">
              <a:lnSpc>
                <a:spcPct val="100000"/>
              </a:lnSpc>
              <a:spcBef>
                <a:spcPts val="285"/>
              </a:spcBef>
            </a:pP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Novembre </a:t>
            </a:r>
            <a:r>
              <a:rPr dirty="0" sz="1100" spc="-55" b="1">
                <a:solidFill>
                  <a:srgbClr val="30859C"/>
                </a:solidFill>
                <a:latin typeface="Arial"/>
                <a:cs typeface="Arial"/>
              </a:rPr>
              <a:t>2016 </a:t>
            </a:r>
            <a:r>
              <a:rPr dirty="0" sz="1100" spc="-50">
                <a:latin typeface="Arial"/>
                <a:cs typeface="Arial"/>
              </a:rPr>
              <a:t>Lauréat  de </a:t>
            </a:r>
            <a:r>
              <a:rPr dirty="0" sz="1100" spc="-25">
                <a:latin typeface="Arial"/>
                <a:cs typeface="Arial"/>
              </a:rPr>
              <a:t>l’appel </a:t>
            </a:r>
            <a:r>
              <a:rPr dirty="0" sz="1100" spc="-85">
                <a:latin typeface="Arial"/>
                <a:cs typeface="Arial"/>
              </a:rPr>
              <a:t>à </a:t>
            </a:r>
            <a:r>
              <a:rPr dirty="0" sz="1100" spc="-10">
                <a:latin typeface="Arial"/>
                <a:cs typeface="Arial"/>
              </a:rPr>
              <a:t>projet </a:t>
            </a:r>
            <a:r>
              <a:rPr dirty="0" sz="1100" spc="-50">
                <a:latin typeface="Arial"/>
                <a:cs typeface="Arial"/>
              </a:rPr>
              <a:t>de </a:t>
            </a:r>
            <a:r>
              <a:rPr dirty="0" sz="1100" spc="-40">
                <a:latin typeface="Arial"/>
                <a:cs typeface="Arial"/>
              </a:rPr>
              <a:t>la  </a:t>
            </a:r>
            <a:r>
              <a:rPr dirty="0" sz="1100" spc="-160">
                <a:latin typeface="Arial"/>
                <a:cs typeface="Arial"/>
              </a:rPr>
              <a:t>DGOS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35039" y="3094354"/>
            <a:ext cx="171450" cy="408305"/>
          </a:xfrm>
          <a:custGeom>
            <a:avLst/>
            <a:gdLst/>
            <a:ahLst/>
            <a:cxnLst/>
            <a:rect l="l" t="t" r="r" b="b"/>
            <a:pathLst>
              <a:path w="171450" h="408304">
                <a:moveTo>
                  <a:pt x="85578" y="75800"/>
                </a:moveTo>
                <a:lnTo>
                  <a:pt x="66528" y="108458"/>
                </a:lnTo>
                <a:lnTo>
                  <a:pt x="66528" y="408050"/>
                </a:lnTo>
                <a:lnTo>
                  <a:pt x="104628" y="408050"/>
                </a:lnTo>
                <a:lnTo>
                  <a:pt x="104628" y="108458"/>
                </a:lnTo>
                <a:lnTo>
                  <a:pt x="85578" y="75800"/>
                </a:lnTo>
                <a:close/>
              </a:path>
              <a:path w="171450" h="408304">
                <a:moveTo>
                  <a:pt x="85578" y="0"/>
                </a:moveTo>
                <a:lnTo>
                  <a:pt x="2393" y="142494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6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8"/>
                </a:lnTo>
                <a:lnTo>
                  <a:pt x="66528" y="108458"/>
                </a:lnTo>
                <a:lnTo>
                  <a:pt x="66528" y="37846"/>
                </a:lnTo>
                <a:lnTo>
                  <a:pt x="107671" y="37846"/>
                </a:lnTo>
                <a:lnTo>
                  <a:pt x="85578" y="0"/>
                </a:lnTo>
                <a:close/>
              </a:path>
              <a:path w="171450" h="408304">
                <a:moveTo>
                  <a:pt x="107671" y="37846"/>
                </a:moveTo>
                <a:lnTo>
                  <a:pt x="104628" y="37846"/>
                </a:lnTo>
                <a:lnTo>
                  <a:pt x="104628" y="108458"/>
                </a:lnTo>
                <a:lnTo>
                  <a:pt x="135743" y="161798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6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4"/>
                </a:lnTo>
                <a:lnTo>
                  <a:pt x="107671" y="37846"/>
                </a:lnTo>
                <a:close/>
              </a:path>
              <a:path w="171450" h="408304">
                <a:moveTo>
                  <a:pt x="104628" y="37846"/>
                </a:moveTo>
                <a:lnTo>
                  <a:pt x="66528" y="37846"/>
                </a:lnTo>
                <a:lnTo>
                  <a:pt x="66528" y="108458"/>
                </a:lnTo>
                <a:lnTo>
                  <a:pt x="85578" y="75800"/>
                </a:lnTo>
                <a:lnTo>
                  <a:pt x="69068" y="47498"/>
                </a:lnTo>
                <a:lnTo>
                  <a:pt x="104628" y="47498"/>
                </a:lnTo>
                <a:lnTo>
                  <a:pt x="104628" y="37846"/>
                </a:lnTo>
                <a:close/>
              </a:path>
              <a:path w="171450" h="408304">
                <a:moveTo>
                  <a:pt x="104628" y="47498"/>
                </a:moveTo>
                <a:lnTo>
                  <a:pt x="102088" y="47498"/>
                </a:lnTo>
                <a:lnTo>
                  <a:pt x="85578" y="75800"/>
                </a:lnTo>
                <a:lnTo>
                  <a:pt x="104628" y="108458"/>
                </a:lnTo>
                <a:lnTo>
                  <a:pt x="104628" y="47498"/>
                </a:lnTo>
                <a:close/>
              </a:path>
              <a:path w="171450" h="408304">
                <a:moveTo>
                  <a:pt x="102088" y="47498"/>
                </a:moveTo>
                <a:lnTo>
                  <a:pt x="69068" y="47498"/>
                </a:lnTo>
                <a:lnTo>
                  <a:pt x="85578" y="75800"/>
                </a:lnTo>
                <a:lnTo>
                  <a:pt x="102088" y="47498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292090" y="3501390"/>
            <a:ext cx="0" cy="576580"/>
          </a:xfrm>
          <a:custGeom>
            <a:avLst/>
            <a:gdLst/>
            <a:ahLst/>
            <a:cxnLst/>
            <a:rect l="l" t="t" r="r" b="b"/>
            <a:pathLst>
              <a:path w="0" h="576579">
                <a:moveTo>
                  <a:pt x="0" y="0"/>
                </a:moveTo>
                <a:lnTo>
                  <a:pt x="0" y="576072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877050" y="3501390"/>
            <a:ext cx="0" cy="576580"/>
          </a:xfrm>
          <a:custGeom>
            <a:avLst/>
            <a:gdLst/>
            <a:ahLst/>
            <a:cxnLst/>
            <a:rect l="l" t="t" r="r" b="b"/>
            <a:pathLst>
              <a:path w="0" h="576579">
                <a:moveTo>
                  <a:pt x="0" y="0"/>
                </a:moveTo>
                <a:lnTo>
                  <a:pt x="0" y="576072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307204" y="3647059"/>
            <a:ext cx="3854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75" b="1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82385" y="3645534"/>
            <a:ext cx="3854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75" b="1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66838" y="3656533"/>
            <a:ext cx="38544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75" b="1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798835" y="2794126"/>
            <a:ext cx="171450" cy="708660"/>
          </a:xfrm>
          <a:custGeom>
            <a:avLst/>
            <a:gdLst/>
            <a:ahLst/>
            <a:cxnLst/>
            <a:rect l="l" t="t" r="r" b="b"/>
            <a:pathLst>
              <a:path w="171450" h="708660">
                <a:moveTo>
                  <a:pt x="85578" y="75800"/>
                </a:moveTo>
                <a:lnTo>
                  <a:pt x="66528" y="108458"/>
                </a:lnTo>
                <a:lnTo>
                  <a:pt x="66528" y="708151"/>
                </a:lnTo>
                <a:lnTo>
                  <a:pt x="104628" y="708151"/>
                </a:lnTo>
                <a:lnTo>
                  <a:pt x="104628" y="108458"/>
                </a:lnTo>
                <a:lnTo>
                  <a:pt x="85578" y="75800"/>
                </a:lnTo>
                <a:close/>
              </a:path>
              <a:path w="171450" h="708660">
                <a:moveTo>
                  <a:pt x="85578" y="0"/>
                </a:moveTo>
                <a:lnTo>
                  <a:pt x="2393" y="142494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6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8"/>
                </a:lnTo>
                <a:lnTo>
                  <a:pt x="66528" y="108458"/>
                </a:lnTo>
                <a:lnTo>
                  <a:pt x="66528" y="37846"/>
                </a:lnTo>
                <a:lnTo>
                  <a:pt x="107671" y="37846"/>
                </a:lnTo>
                <a:lnTo>
                  <a:pt x="85578" y="0"/>
                </a:lnTo>
                <a:close/>
              </a:path>
              <a:path w="171450" h="708660">
                <a:moveTo>
                  <a:pt x="107671" y="37846"/>
                </a:moveTo>
                <a:lnTo>
                  <a:pt x="104628" y="37846"/>
                </a:lnTo>
                <a:lnTo>
                  <a:pt x="104628" y="108458"/>
                </a:lnTo>
                <a:lnTo>
                  <a:pt x="135743" y="161798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6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4"/>
                </a:lnTo>
                <a:lnTo>
                  <a:pt x="107671" y="37846"/>
                </a:lnTo>
                <a:close/>
              </a:path>
              <a:path w="171450" h="708660">
                <a:moveTo>
                  <a:pt x="104628" y="37846"/>
                </a:moveTo>
                <a:lnTo>
                  <a:pt x="66528" y="37846"/>
                </a:lnTo>
                <a:lnTo>
                  <a:pt x="66528" y="108458"/>
                </a:lnTo>
                <a:lnTo>
                  <a:pt x="85578" y="75800"/>
                </a:lnTo>
                <a:lnTo>
                  <a:pt x="69068" y="47498"/>
                </a:lnTo>
                <a:lnTo>
                  <a:pt x="104628" y="47498"/>
                </a:lnTo>
                <a:lnTo>
                  <a:pt x="104628" y="37846"/>
                </a:lnTo>
                <a:close/>
              </a:path>
              <a:path w="171450" h="708660">
                <a:moveTo>
                  <a:pt x="104628" y="47498"/>
                </a:moveTo>
                <a:lnTo>
                  <a:pt x="102088" y="47498"/>
                </a:lnTo>
                <a:lnTo>
                  <a:pt x="85578" y="75800"/>
                </a:lnTo>
                <a:lnTo>
                  <a:pt x="104628" y="108458"/>
                </a:lnTo>
                <a:lnTo>
                  <a:pt x="104628" y="47498"/>
                </a:lnTo>
                <a:close/>
              </a:path>
              <a:path w="171450" h="708660">
                <a:moveTo>
                  <a:pt x="102088" y="47498"/>
                </a:moveTo>
                <a:lnTo>
                  <a:pt x="69068" y="47498"/>
                </a:lnTo>
                <a:lnTo>
                  <a:pt x="85578" y="75800"/>
                </a:lnTo>
                <a:lnTo>
                  <a:pt x="102088" y="47498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7162038" y="2189226"/>
            <a:ext cx="1559560" cy="600710"/>
          </a:xfrm>
          <a:prstGeom prst="rect">
            <a:avLst/>
          </a:prstGeom>
          <a:ln w="25907">
            <a:solidFill>
              <a:srgbClr val="77923B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algn="just" marL="90805" marR="184150">
              <a:lnSpc>
                <a:spcPct val="100000"/>
              </a:lnSpc>
              <a:spcBef>
                <a:spcPts val="320"/>
              </a:spcBef>
            </a:pP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Juillet </a:t>
            </a:r>
            <a:r>
              <a:rPr dirty="0" sz="1100" spc="-55" b="1">
                <a:solidFill>
                  <a:srgbClr val="30859C"/>
                </a:solidFill>
                <a:latin typeface="Arial"/>
                <a:cs typeface="Arial"/>
              </a:rPr>
              <a:t>2019 </a:t>
            </a:r>
            <a:r>
              <a:rPr dirty="0" sz="1100" spc="-25">
                <a:latin typeface="Arial"/>
                <a:cs typeface="Arial"/>
              </a:rPr>
              <a:t>Obtention  </a:t>
            </a:r>
            <a:r>
              <a:rPr dirty="0" sz="1100" spc="-20">
                <a:latin typeface="Arial"/>
                <a:cs typeface="Arial"/>
              </a:rPr>
              <a:t>d’un </a:t>
            </a:r>
            <a:r>
              <a:rPr dirty="0" sz="1100" spc="-40">
                <a:latin typeface="Arial"/>
                <a:cs typeface="Arial"/>
              </a:rPr>
              <a:t>poste </a:t>
            </a:r>
            <a:r>
              <a:rPr dirty="0" sz="1100" spc="-45">
                <a:latin typeface="Arial"/>
                <a:cs typeface="Arial"/>
              </a:rPr>
              <a:t>d’assistant  partagé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120">
                <a:latin typeface="Arial"/>
                <a:cs typeface="Arial"/>
              </a:rPr>
              <a:t>(ARS)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43603" y="4630927"/>
            <a:ext cx="396684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30859C"/>
                </a:solidFill>
                <a:latin typeface="Arial"/>
                <a:cs typeface="Arial"/>
              </a:rPr>
              <a:t>« </a:t>
            </a: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Optimiser </a:t>
            </a:r>
            <a:r>
              <a:rPr dirty="0" sz="1100" spc="-50" b="1">
                <a:solidFill>
                  <a:srgbClr val="30859C"/>
                </a:solidFill>
                <a:latin typeface="Arial"/>
                <a:cs typeface="Arial"/>
              </a:rPr>
              <a:t>le </a:t>
            </a:r>
            <a:r>
              <a:rPr dirty="0" sz="1100" spc="-114" b="1">
                <a:solidFill>
                  <a:srgbClr val="30859C"/>
                </a:solidFill>
                <a:latin typeface="Arial"/>
                <a:cs typeface="Arial"/>
              </a:rPr>
              <a:t>processus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65" b="1">
                <a:solidFill>
                  <a:srgbClr val="30859C"/>
                </a:solidFill>
                <a:latin typeface="Arial"/>
                <a:cs typeface="Arial"/>
              </a:rPr>
              <a:t>sortie </a:t>
            </a:r>
            <a:r>
              <a:rPr dirty="0" sz="1100" spc="-110" b="1">
                <a:solidFill>
                  <a:srgbClr val="30859C"/>
                </a:solidFill>
                <a:latin typeface="Arial"/>
                <a:cs typeface="Arial"/>
              </a:rPr>
              <a:t>des </a:t>
            </a:r>
            <a:r>
              <a:rPr dirty="0" sz="1100" spc="-60" b="1">
                <a:solidFill>
                  <a:srgbClr val="30859C"/>
                </a:solidFill>
                <a:latin typeface="Arial"/>
                <a:cs typeface="Arial"/>
              </a:rPr>
              <a:t>patients </a:t>
            </a:r>
            <a:r>
              <a:rPr dirty="0" sz="1100" spc="-85" b="1">
                <a:solidFill>
                  <a:srgbClr val="30859C"/>
                </a:solidFill>
                <a:latin typeface="Arial"/>
                <a:cs typeface="Arial"/>
              </a:rPr>
              <a:t>hospitalisés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en santé  </a:t>
            </a:r>
            <a:r>
              <a:rPr dirty="0" sz="1100" spc="-55" b="1">
                <a:solidFill>
                  <a:srgbClr val="30859C"/>
                </a:solidFill>
                <a:latin typeface="Arial"/>
                <a:cs typeface="Arial"/>
              </a:rPr>
              <a:t>mentale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en </a:t>
            </a:r>
            <a:r>
              <a:rPr dirty="0" sz="1100" spc="-90" b="1">
                <a:solidFill>
                  <a:srgbClr val="30859C"/>
                </a:solidFill>
                <a:latin typeface="Arial"/>
                <a:cs typeface="Arial"/>
              </a:rPr>
              <a:t>les </a:t>
            </a: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positionnant </a:t>
            </a:r>
            <a:r>
              <a:rPr dirty="0" sz="1100" spc="-80" b="1">
                <a:solidFill>
                  <a:srgbClr val="30859C"/>
                </a:solidFill>
                <a:latin typeface="Arial"/>
                <a:cs typeface="Arial"/>
              </a:rPr>
              <a:t>acteurs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55" b="1">
                <a:solidFill>
                  <a:srgbClr val="30859C"/>
                </a:solidFill>
                <a:latin typeface="Arial"/>
                <a:cs typeface="Arial"/>
              </a:rPr>
              <a:t>leur </a:t>
            </a:r>
            <a:r>
              <a:rPr dirty="0" sz="1100" spc="-95" b="1">
                <a:solidFill>
                  <a:srgbClr val="30859C"/>
                </a:solidFill>
                <a:latin typeface="Arial"/>
                <a:cs typeface="Arial"/>
              </a:rPr>
              <a:t>parcours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110" b="1">
                <a:solidFill>
                  <a:srgbClr val="30859C"/>
                </a:solidFill>
                <a:latin typeface="Arial"/>
                <a:cs typeface="Arial"/>
              </a:rPr>
              <a:t>soins</a:t>
            </a:r>
            <a:r>
              <a:rPr dirty="0" sz="1100" spc="15" b="1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30859C"/>
                </a:solidFill>
                <a:latin typeface="Arial"/>
                <a:cs typeface="Arial"/>
              </a:rPr>
              <a:t>»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89375" y="5035677"/>
            <a:ext cx="1028700" cy="528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42900">
              <a:lnSpc>
                <a:spcPct val="100000"/>
              </a:lnSpc>
              <a:spcBef>
                <a:spcPts val="100"/>
              </a:spcBef>
              <a:tabLst>
                <a:tab pos="818515" algn="l"/>
              </a:tabLst>
            </a:pPr>
            <a:r>
              <a:rPr dirty="0" sz="1100" spc="-80">
                <a:latin typeface="Arial"/>
                <a:cs typeface="Arial"/>
              </a:rPr>
              <a:t>Axe </a:t>
            </a:r>
            <a:r>
              <a:rPr dirty="0" sz="1100" spc="-55">
                <a:latin typeface="Arial"/>
                <a:cs typeface="Arial"/>
              </a:rPr>
              <a:t>1  </a:t>
            </a:r>
            <a:r>
              <a:rPr dirty="0" sz="1100" spc="-20">
                <a:latin typeface="Arial"/>
                <a:cs typeface="Arial"/>
              </a:rPr>
              <a:t>I</a:t>
            </a:r>
            <a:r>
              <a:rPr dirty="0" sz="1100" spc="-50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té</a:t>
            </a:r>
            <a:r>
              <a:rPr dirty="0" sz="1100" spc="-100">
                <a:latin typeface="Arial"/>
                <a:cs typeface="Arial"/>
              </a:rPr>
              <a:t>g</a:t>
            </a:r>
            <a:r>
              <a:rPr dirty="0" sz="1100" spc="-25">
                <a:latin typeface="Arial"/>
                <a:cs typeface="Arial"/>
              </a:rPr>
              <a:t>r</a:t>
            </a:r>
            <a:r>
              <a:rPr dirty="0" sz="1100" spc="-60">
                <a:latin typeface="Arial"/>
                <a:cs typeface="Arial"/>
              </a:rPr>
              <a:t>a</a:t>
            </a:r>
            <a:r>
              <a:rPr dirty="0" sz="1100" spc="40">
                <a:latin typeface="Arial"/>
                <a:cs typeface="Arial"/>
              </a:rPr>
              <a:t>t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-40">
                <a:latin typeface="Arial"/>
                <a:cs typeface="Arial"/>
              </a:rPr>
              <a:t>o</a:t>
            </a:r>
            <a:r>
              <a:rPr dirty="0" sz="1100" spc="-3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40">
                <a:latin typeface="Arial"/>
                <a:cs typeface="Arial"/>
              </a:rPr>
              <a:t>d</a:t>
            </a:r>
            <a:r>
              <a:rPr dirty="0" sz="1100" spc="-75">
                <a:latin typeface="Arial"/>
                <a:cs typeface="Arial"/>
              </a:rPr>
              <a:t>e</a:t>
            </a:r>
            <a:r>
              <a:rPr dirty="0" sz="1100" spc="-85">
                <a:latin typeface="Arial"/>
                <a:cs typeface="Arial"/>
              </a:rPr>
              <a:t>s  </a:t>
            </a:r>
            <a:r>
              <a:rPr dirty="0" sz="1100" spc="-55">
                <a:latin typeface="Arial"/>
                <a:cs typeface="Arial"/>
              </a:rPr>
              <a:t>pharmaciens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89375" y="5538317"/>
            <a:ext cx="1028700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>
                <a:latin typeface="Arial"/>
                <a:cs typeface="Arial"/>
              </a:rPr>
              <a:t>dans </a:t>
            </a:r>
            <a:r>
              <a:rPr dirty="0" sz="1100" spc="-50">
                <a:latin typeface="Arial"/>
                <a:cs typeface="Arial"/>
              </a:rPr>
              <a:t>une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équipe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25">
                <a:latin typeface="Arial"/>
                <a:cs typeface="Arial"/>
              </a:rPr>
              <a:t>multidisciplinaire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20410" y="5038471"/>
            <a:ext cx="1097280" cy="528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77825">
              <a:lnSpc>
                <a:spcPct val="100000"/>
              </a:lnSpc>
              <a:spcBef>
                <a:spcPts val="100"/>
              </a:spcBef>
            </a:pPr>
            <a:r>
              <a:rPr dirty="0" sz="1100" spc="-80">
                <a:latin typeface="Arial"/>
                <a:cs typeface="Arial"/>
              </a:rPr>
              <a:t>Axe </a:t>
            </a:r>
            <a:r>
              <a:rPr dirty="0" sz="1100" spc="-55">
                <a:latin typeface="Arial"/>
                <a:cs typeface="Arial"/>
              </a:rPr>
              <a:t>2  </a:t>
            </a:r>
            <a:r>
              <a:rPr dirty="0" sz="1100" spc="-20">
                <a:latin typeface="Arial"/>
                <a:cs typeface="Arial"/>
              </a:rPr>
              <a:t>Information </a:t>
            </a:r>
            <a:r>
              <a:rPr dirty="0" sz="1100" spc="-50">
                <a:latin typeface="Arial"/>
                <a:cs typeface="Arial"/>
              </a:rPr>
              <a:t>sur</a:t>
            </a:r>
            <a:r>
              <a:rPr dirty="0" sz="1100" spc="-17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les  </a:t>
            </a:r>
            <a:r>
              <a:rPr dirty="0" sz="1100" spc="-25">
                <a:latin typeface="Arial"/>
                <a:cs typeface="Arial"/>
              </a:rPr>
              <a:t>produits </a:t>
            </a:r>
            <a:r>
              <a:rPr dirty="0" sz="1100" spc="-50">
                <a:latin typeface="Arial"/>
                <a:cs typeface="Arial"/>
              </a:rPr>
              <a:t>de</a:t>
            </a:r>
            <a:r>
              <a:rPr dirty="0" sz="1100" spc="-15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santé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94678" y="5029580"/>
            <a:ext cx="843915" cy="528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77495">
              <a:lnSpc>
                <a:spcPct val="100000"/>
              </a:lnSpc>
              <a:spcBef>
                <a:spcPts val="100"/>
              </a:spcBef>
            </a:pPr>
            <a:r>
              <a:rPr dirty="0" sz="1100" spc="-80">
                <a:latin typeface="Arial"/>
                <a:cs typeface="Arial"/>
              </a:rPr>
              <a:t>Axe </a:t>
            </a:r>
            <a:r>
              <a:rPr dirty="0" sz="1100" spc="-55">
                <a:latin typeface="Arial"/>
                <a:cs typeface="Arial"/>
              </a:rPr>
              <a:t>3  Education  </a:t>
            </a:r>
            <a:r>
              <a:rPr dirty="0" sz="1100" spc="-25">
                <a:latin typeface="Arial"/>
                <a:cs typeface="Arial"/>
              </a:rPr>
              <a:t>théra</a:t>
            </a:r>
            <a:r>
              <a:rPr dirty="0" sz="1100" spc="-30">
                <a:latin typeface="Arial"/>
                <a:cs typeface="Arial"/>
              </a:rPr>
              <a:t>p</a:t>
            </a:r>
            <a:r>
              <a:rPr dirty="0" sz="1100" spc="-10">
                <a:latin typeface="Arial"/>
                <a:cs typeface="Arial"/>
              </a:rPr>
              <a:t>euti</a:t>
            </a:r>
            <a:r>
              <a:rPr dirty="0" sz="1100" spc="-20">
                <a:latin typeface="Arial"/>
                <a:cs typeface="Arial"/>
              </a:rPr>
              <a:t>q</a:t>
            </a:r>
            <a:r>
              <a:rPr dirty="0" sz="1100" spc="-40">
                <a:latin typeface="Arial"/>
                <a:cs typeface="Arial"/>
              </a:rPr>
              <a:t>u</a:t>
            </a:r>
            <a:r>
              <a:rPr dirty="0" sz="1100" spc="-65"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26528" y="5865977"/>
            <a:ext cx="1366520" cy="864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85" b="1">
                <a:solidFill>
                  <a:srgbClr val="30859C"/>
                </a:solidFill>
                <a:latin typeface="Arial"/>
                <a:cs typeface="Arial"/>
              </a:rPr>
              <a:t>Sécurisation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50" b="1">
                <a:solidFill>
                  <a:srgbClr val="30859C"/>
                </a:solidFill>
                <a:latin typeface="Arial"/>
                <a:cs typeface="Arial"/>
              </a:rPr>
              <a:t>la</a:t>
            </a:r>
            <a:r>
              <a:rPr dirty="0" sz="1100" spc="-125" b="1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prise  en </a:t>
            </a:r>
            <a:r>
              <a:rPr dirty="0" sz="1100" spc="-95" b="1">
                <a:solidFill>
                  <a:srgbClr val="30859C"/>
                </a:solidFill>
                <a:latin typeface="Arial"/>
                <a:cs typeface="Arial"/>
              </a:rPr>
              <a:t>charge  </a:t>
            </a:r>
            <a:r>
              <a:rPr dirty="0" sz="1100" spc="-80" b="1">
                <a:solidFill>
                  <a:srgbClr val="30859C"/>
                </a:solidFill>
                <a:latin typeface="Arial"/>
                <a:cs typeface="Arial"/>
              </a:rPr>
              <a:t>médicamenteuse</a:t>
            </a:r>
            <a:endParaRPr sz="1100">
              <a:latin typeface="Arial"/>
              <a:cs typeface="Arial"/>
            </a:endParaRPr>
          </a:p>
          <a:p>
            <a:pPr marL="12700" marR="394970">
              <a:lnSpc>
                <a:spcPct val="100000"/>
              </a:lnSpc>
            </a:pPr>
            <a:r>
              <a:rPr dirty="0" sz="1100" spc="-30">
                <a:latin typeface="Arial"/>
                <a:cs typeface="Arial"/>
              </a:rPr>
              <a:t>- </a:t>
            </a:r>
            <a:r>
              <a:rPr dirty="0" sz="1100" spc="-50">
                <a:latin typeface="Arial"/>
                <a:cs typeface="Arial"/>
              </a:rPr>
              <a:t>Transferts</a:t>
            </a:r>
            <a:r>
              <a:rPr dirty="0" sz="1100" spc="-15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inter  </a:t>
            </a:r>
            <a:r>
              <a:rPr dirty="0" sz="1100" spc="-45">
                <a:latin typeface="Arial"/>
                <a:cs typeface="Arial"/>
              </a:rPr>
              <a:t>établissements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08653" y="4190238"/>
            <a:ext cx="4445635" cy="325120"/>
          </a:xfrm>
          <a:custGeom>
            <a:avLst/>
            <a:gdLst/>
            <a:ahLst/>
            <a:cxnLst/>
            <a:rect l="l" t="t" r="r" b="b"/>
            <a:pathLst>
              <a:path w="4445634" h="325120">
                <a:moveTo>
                  <a:pt x="4445508" y="0"/>
                </a:moveTo>
                <a:lnTo>
                  <a:pt x="4443388" y="63186"/>
                </a:lnTo>
                <a:lnTo>
                  <a:pt x="4437602" y="114776"/>
                </a:lnTo>
                <a:lnTo>
                  <a:pt x="4429005" y="149554"/>
                </a:lnTo>
                <a:lnTo>
                  <a:pt x="4418457" y="162306"/>
                </a:lnTo>
                <a:lnTo>
                  <a:pt x="2249805" y="162306"/>
                </a:lnTo>
                <a:lnTo>
                  <a:pt x="2239256" y="175057"/>
                </a:lnTo>
                <a:lnTo>
                  <a:pt x="2230659" y="209835"/>
                </a:lnTo>
                <a:lnTo>
                  <a:pt x="2224873" y="261425"/>
                </a:lnTo>
                <a:lnTo>
                  <a:pt x="2222754" y="324612"/>
                </a:lnTo>
                <a:lnTo>
                  <a:pt x="2220634" y="261425"/>
                </a:lnTo>
                <a:lnTo>
                  <a:pt x="2214848" y="209835"/>
                </a:lnTo>
                <a:lnTo>
                  <a:pt x="2206251" y="175057"/>
                </a:lnTo>
                <a:lnTo>
                  <a:pt x="2195703" y="162306"/>
                </a:lnTo>
                <a:lnTo>
                  <a:pt x="27050" y="162306"/>
                </a:lnTo>
                <a:lnTo>
                  <a:pt x="16502" y="149554"/>
                </a:lnTo>
                <a:lnTo>
                  <a:pt x="7905" y="114776"/>
                </a:lnTo>
                <a:lnTo>
                  <a:pt x="2119" y="63186"/>
                </a:lnTo>
                <a:lnTo>
                  <a:pt x="0" y="0"/>
                </a:lnTo>
              </a:path>
            </a:pathLst>
          </a:custGeom>
          <a:ln w="28956">
            <a:solidFill>
              <a:srgbClr val="3085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302245" y="4187190"/>
            <a:ext cx="1705610" cy="323215"/>
          </a:xfrm>
          <a:custGeom>
            <a:avLst/>
            <a:gdLst/>
            <a:ahLst/>
            <a:cxnLst/>
            <a:rect l="l" t="t" r="r" b="b"/>
            <a:pathLst>
              <a:path w="1705609" h="323214">
                <a:moveTo>
                  <a:pt x="1705355" y="0"/>
                </a:moveTo>
                <a:lnTo>
                  <a:pt x="1703238" y="62906"/>
                </a:lnTo>
                <a:lnTo>
                  <a:pt x="1697466" y="114252"/>
                </a:lnTo>
                <a:lnTo>
                  <a:pt x="1688907" y="148857"/>
                </a:lnTo>
                <a:lnTo>
                  <a:pt x="1678431" y="161544"/>
                </a:lnTo>
                <a:lnTo>
                  <a:pt x="879601" y="161544"/>
                </a:lnTo>
                <a:lnTo>
                  <a:pt x="869126" y="174230"/>
                </a:lnTo>
                <a:lnTo>
                  <a:pt x="860567" y="208835"/>
                </a:lnTo>
                <a:lnTo>
                  <a:pt x="854795" y="260181"/>
                </a:lnTo>
                <a:lnTo>
                  <a:pt x="852677" y="323088"/>
                </a:lnTo>
                <a:lnTo>
                  <a:pt x="850560" y="260181"/>
                </a:lnTo>
                <a:lnTo>
                  <a:pt x="844788" y="208835"/>
                </a:lnTo>
                <a:lnTo>
                  <a:pt x="836229" y="174230"/>
                </a:lnTo>
                <a:lnTo>
                  <a:pt x="825753" y="161544"/>
                </a:lnTo>
                <a:lnTo>
                  <a:pt x="26924" y="161544"/>
                </a:lnTo>
                <a:lnTo>
                  <a:pt x="16448" y="148840"/>
                </a:lnTo>
                <a:lnTo>
                  <a:pt x="7889" y="114204"/>
                </a:lnTo>
                <a:lnTo>
                  <a:pt x="2117" y="62853"/>
                </a:lnTo>
                <a:lnTo>
                  <a:pt x="0" y="0"/>
                </a:lnTo>
              </a:path>
            </a:pathLst>
          </a:custGeom>
          <a:ln w="28956">
            <a:solidFill>
              <a:srgbClr val="3085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876288" y="4177284"/>
            <a:ext cx="1400810" cy="161925"/>
          </a:xfrm>
          <a:custGeom>
            <a:avLst/>
            <a:gdLst/>
            <a:ahLst/>
            <a:cxnLst/>
            <a:rect l="l" t="t" r="r" b="b"/>
            <a:pathLst>
              <a:path w="1400809" h="161925">
                <a:moveTo>
                  <a:pt x="0" y="161544"/>
                </a:moveTo>
                <a:lnTo>
                  <a:pt x="1400555" y="161544"/>
                </a:lnTo>
                <a:lnTo>
                  <a:pt x="1400555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153400" y="4605528"/>
            <a:ext cx="0" cy="1235075"/>
          </a:xfrm>
          <a:custGeom>
            <a:avLst/>
            <a:gdLst/>
            <a:ahLst/>
            <a:cxnLst/>
            <a:rect l="l" t="t" r="r" b="b"/>
            <a:pathLst>
              <a:path w="0" h="1235075">
                <a:moveTo>
                  <a:pt x="0" y="0"/>
                </a:moveTo>
                <a:lnTo>
                  <a:pt x="0" y="1234579"/>
                </a:lnTo>
              </a:path>
            </a:pathLst>
          </a:custGeom>
          <a:ln w="15240">
            <a:solidFill>
              <a:srgbClr val="497DBA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891735" y="2539426"/>
            <a:ext cx="774712" cy="490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474050" y="2514600"/>
            <a:ext cx="440337" cy="3002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9831" rIns="0" bIns="0" rtlCol="0" vert="horz">
            <a:spAutoFit/>
          </a:bodyPr>
          <a:lstStyle/>
          <a:p>
            <a:pPr algn="ctr" marL="0">
              <a:lnSpc>
                <a:spcPct val="100000"/>
              </a:lnSpc>
              <a:spcBef>
                <a:spcPts val="105"/>
              </a:spcBef>
            </a:pPr>
            <a:r>
              <a:rPr dirty="0" spc="-195"/>
              <a:t>Axe</a:t>
            </a:r>
            <a:r>
              <a:rPr dirty="0" spc="-110"/>
              <a:t> </a:t>
            </a:r>
            <a:r>
              <a:rPr dirty="0" spc="-100"/>
              <a:t>1</a:t>
            </a:r>
          </a:p>
          <a:p>
            <a:pPr algn="ctr">
              <a:lnSpc>
                <a:spcPct val="100000"/>
              </a:lnSpc>
            </a:pPr>
            <a:r>
              <a:rPr dirty="0" spc="-50" b="0">
                <a:latin typeface="Arial"/>
                <a:cs typeface="Arial"/>
              </a:rPr>
              <a:t>Intégration </a:t>
            </a:r>
            <a:r>
              <a:rPr dirty="0" spc="-135" b="0">
                <a:latin typeface="Arial"/>
                <a:cs typeface="Arial"/>
              </a:rPr>
              <a:t>des </a:t>
            </a:r>
            <a:r>
              <a:rPr dirty="0" spc="-95" b="0">
                <a:latin typeface="Arial"/>
                <a:cs typeface="Arial"/>
              </a:rPr>
              <a:t>pharmaciens </a:t>
            </a:r>
            <a:r>
              <a:rPr dirty="0" spc="-125" b="0">
                <a:latin typeface="Arial"/>
                <a:cs typeface="Arial"/>
              </a:rPr>
              <a:t>dans </a:t>
            </a:r>
            <a:r>
              <a:rPr dirty="0" spc="-80" b="0">
                <a:latin typeface="Arial"/>
                <a:cs typeface="Arial"/>
              </a:rPr>
              <a:t>une </a:t>
            </a:r>
            <a:r>
              <a:rPr dirty="0" spc="-70" b="0">
                <a:latin typeface="Arial"/>
                <a:cs typeface="Arial"/>
              </a:rPr>
              <a:t>équipe </a:t>
            </a:r>
            <a:r>
              <a:rPr dirty="0" spc="-45" b="0">
                <a:latin typeface="Arial"/>
                <a:cs typeface="Arial"/>
              </a:rPr>
              <a:t>multidisciplinaire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3751"/>
            <a:ext cx="8072755" cy="284289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800" spc="-125" b="1">
                <a:latin typeface="Arial"/>
                <a:cs typeface="Arial"/>
              </a:rPr>
              <a:t>Création </a:t>
            </a:r>
            <a:r>
              <a:rPr dirty="0" sz="1800" spc="-114" b="1">
                <a:latin typeface="Arial"/>
                <a:cs typeface="Arial"/>
              </a:rPr>
              <a:t>de </a:t>
            </a:r>
            <a:r>
              <a:rPr dirty="0" sz="1800" spc="-135" b="1">
                <a:latin typeface="Arial"/>
                <a:cs typeface="Arial"/>
              </a:rPr>
              <a:t>réunions </a:t>
            </a:r>
            <a:r>
              <a:rPr dirty="0" sz="1800" spc="-114" b="1">
                <a:latin typeface="Arial"/>
                <a:cs typeface="Arial"/>
              </a:rPr>
              <a:t>de </a:t>
            </a:r>
            <a:r>
              <a:rPr dirty="0" sz="1800" spc="-130" b="1">
                <a:latin typeface="Arial"/>
                <a:cs typeface="Arial"/>
              </a:rPr>
              <a:t>concertations </a:t>
            </a:r>
            <a:r>
              <a:rPr dirty="0" sz="1800" spc="-125" b="1">
                <a:latin typeface="Arial"/>
                <a:cs typeface="Arial"/>
              </a:rPr>
              <a:t>pluridisciplinaires</a:t>
            </a:r>
            <a:r>
              <a:rPr dirty="0" sz="1800" spc="-95" b="1">
                <a:latin typeface="Arial"/>
                <a:cs typeface="Arial"/>
              </a:rPr>
              <a:t> </a:t>
            </a:r>
            <a:r>
              <a:rPr dirty="0" sz="1800" spc="-204">
                <a:latin typeface="Arial"/>
                <a:cs typeface="Arial"/>
              </a:rPr>
              <a:t>(RCPsy)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800" spc="-220">
                <a:latin typeface="Arial"/>
                <a:cs typeface="Arial"/>
              </a:rPr>
              <a:t>Ces </a:t>
            </a:r>
            <a:r>
              <a:rPr dirty="0" sz="1800" spc="-265">
                <a:latin typeface="Arial"/>
                <a:cs typeface="Arial"/>
              </a:rPr>
              <a:t>RCPsy </a:t>
            </a:r>
            <a:r>
              <a:rPr dirty="0" sz="1800" spc="-60">
                <a:latin typeface="Arial"/>
                <a:cs typeface="Arial"/>
              </a:rPr>
              <a:t>sont </a:t>
            </a:r>
            <a:r>
              <a:rPr dirty="0" sz="1800" spc="-95">
                <a:latin typeface="Arial"/>
                <a:cs typeface="Arial"/>
              </a:rPr>
              <a:t>proposées </a:t>
            </a:r>
            <a:r>
              <a:rPr dirty="0" sz="1800" spc="-105">
                <a:latin typeface="Arial"/>
                <a:cs typeface="Arial"/>
              </a:rPr>
              <a:t>aux </a:t>
            </a:r>
            <a:r>
              <a:rPr dirty="0" sz="1800" spc="-90">
                <a:latin typeface="Arial"/>
                <a:cs typeface="Arial"/>
              </a:rPr>
              <a:t>psychiatres </a:t>
            </a:r>
            <a:r>
              <a:rPr dirty="0" sz="1800" spc="-40">
                <a:latin typeface="Arial"/>
                <a:cs typeface="Arial"/>
              </a:rPr>
              <a:t>pour </a:t>
            </a:r>
            <a:r>
              <a:rPr dirty="0" sz="1800" spc="-120">
                <a:latin typeface="Arial"/>
                <a:cs typeface="Arial"/>
              </a:rPr>
              <a:t>des </a:t>
            </a:r>
            <a:r>
              <a:rPr dirty="0" sz="1800" spc="-50">
                <a:latin typeface="Arial"/>
                <a:cs typeface="Arial"/>
              </a:rPr>
              <a:t>patients </a:t>
            </a:r>
            <a:r>
              <a:rPr dirty="0" sz="1800" spc="-85">
                <a:latin typeface="Arial"/>
                <a:cs typeface="Arial"/>
              </a:rPr>
              <a:t>en </a:t>
            </a:r>
            <a:r>
              <a:rPr dirty="0" sz="1800" spc="-35">
                <a:latin typeface="Arial"/>
                <a:cs typeface="Arial"/>
              </a:rPr>
              <a:t>situation </a:t>
            </a:r>
            <a:r>
              <a:rPr dirty="0" sz="1800" spc="-85">
                <a:latin typeface="Arial"/>
                <a:cs typeface="Arial"/>
              </a:rPr>
              <a:t>d’impasse  </a:t>
            </a:r>
            <a:r>
              <a:rPr dirty="0" sz="1800" spc="-45">
                <a:latin typeface="Arial"/>
                <a:cs typeface="Arial"/>
              </a:rPr>
              <a:t>thérapeutique</a:t>
            </a:r>
            <a:endParaRPr sz="1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365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1400" spc="-80">
                <a:latin typeface="Arial"/>
                <a:cs typeface="Arial"/>
              </a:rPr>
              <a:t>Psychiatre </a:t>
            </a:r>
            <a:r>
              <a:rPr dirty="0" sz="1400" spc="-30">
                <a:latin typeface="Arial"/>
                <a:cs typeface="Arial"/>
              </a:rPr>
              <a:t>référent </a:t>
            </a:r>
            <a:r>
              <a:rPr dirty="0" sz="1400" spc="-110">
                <a:latin typeface="Arial"/>
                <a:cs typeface="Arial"/>
              </a:rPr>
              <a:t>à </a:t>
            </a:r>
            <a:r>
              <a:rPr dirty="0" sz="1400" spc="-35">
                <a:latin typeface="Arial"/>
                <a:cs typeface="Arial"/>
              </a:rPr>
              <a:t>l’origine </a:t>
            </a:r>
            <a:r>
              <a:rPr dirty="0" sz="1400" spc="-70">
                <a:latin typeface="Arial"/>
                <a:cs typeface="Arial"/>
              </a:rPr>
              <a:t>de </a:t>
            </a:r>
            <a:r>
              <a:rPr dirty="0" sz="1400" spc="-50">
                <a:latin typeface="Arial"/>
                <a:cs typeface="Arial"/>
              </a:rPr>
              <a:t>la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70">
                <a:latin typeface="Arial"/>
                <a:cs typeface="Arial"/>
              </a:rPr>
              <a:t>demande</a:t>
            </a:r>
            <a:endParaRPr sz="1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335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1400" spc="-135">
                <a:latin typeface="Arial"/>
                <a:cs typeface="Arial"/>
              </a:rPr>
              <a:t>Tous </a:t>
            </a:r>
            <a:r>
              <a:rPr dirty="0" sz="1400" spc="-75">
                <a:latin typeface="Arial"/>
                <a:cs typeface="Arial"/>
              </a:rPr>
              <a:t>les </a:t>
            </a:r>
            <a:r>
              <a:rPr dirty="0" sz="1400" spc="-70">
                <a:latin typeface="Arial"/>
                <a:cs typeface="Arial"/>
              </a:rPr>
              <a:t>psychiatres </a:t>
            </a:r>
            <a:r>
              <a:rPr dirty="0" sz="1400" spc="-65">
                <a:latin typeface="Arial"/>
                <a:cs typeface="Arial"/>
              </a:rPr>
              <a:t>de </a:t>
            </a:r>
            <a:r>
              <a:rPr dirty="0" sz="1400" spc="-50">
                <a:latin typeface="Arial"/>
                <a:cs typeface="Arial"/>
              </a:rPr>
              <a:t>l’établissement </a:t>
            </a:r>
            <a:r>
              <a:rPr dirty="0" sz="1400" spc="-30">
                <a:latin typeface="Arial"/>
                <a:cs typeface="Arial"/>
              </a:rPr>
              <a:t>qui </a:t>
            </a:r>
            <a:r>
              <a:rPr dirty="0" sz="1400" spc="-35">
                <a:latin typeface="Arial"/>
                <a:cs typeface="Arial"/>
              </a:rPr>
              <a:t>le </a:t>
            </a:r>
            <a:r>
              <a:rPr dirty="0" sz="1400" spc="-40">
                <a:latin typeface="Arial"/>
                <a:cs typeface="Arial"/>
              </a:rPr>
              <a:t>souhaitent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(invités)</a:t>
            </a:r>
            <a:endParaRPr sz="1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34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1400" spc="-50">
                <a:latin typeface="Arial"/>
                <a:cs typeface="Arial"/>
              </a:rPr>
              <a:t>Médecin </a:t>
            </a:r>
            <a:r>
              <a:rPr dirty="0" sz="1400" spc="-55">
                <a:latin typeface="Arial"/>
                <a:cs typeface="Arial"/>
              </a:rPr>
              <a:t>généraliste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référent</a:t>
            </a:r>
            <a:endParaRPr sz="1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335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1400" spc="-75">
                <a:latin typeface="Arial"/>
                <a:cs typeface="Arial"/>
              </a:rPr>
              <a:t>Pharmacien</a:t>
            </a:r>
            <a:endParaRPr sz="1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335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1400" spc="-125">
                <a:latin typeface="Arial"/>
                <a:cs typeface="Arial"/>
              </a:rPr>
              <a:t>IDE, </a:t>
            </a:r>
            <a:r>
              <a:rPr dirty="0" sz="1400" spc="-80">
                <a:latin typeface="Arial"/>
                <a:cs typeface="Arial"/>
              </a:rPr>
              <a:t>psychologues, </a:t>
            </a:r>
            <a:r>
              <a:rPr dirty="0" sz="1400" spc="-140">
                <a:latin typeface="Arial"/>
                <a:cs typeface="Arial"/>
              </a:rPr>
              <a:t>ass </a:t>
            </a:r>
            <a:r>
              <a:rPr dirty="0" sz="1400" spc="-70">
                <a:latin typeface="Arial"/>
                <a:cs typeface="Arial"/>
              </a:rPr>
              <a:t>sociale (au </a:t>
            </a:r>
            <a:r>
              <a:rPr dirty="0" sz="1400" spc="-130">
                <a:latin typeface="Arial"/>
                <a:cs typeface="Arial"/>
              </a:rPr>
              <a:t>cas </a:t>
            </a:r>
            <a:r>
              <a:rPr dirty="0" sz="1400" spc="-45">
                <a:latin typeface="Arial"/>
                <a:cs typeface="Arial"/>
              </a:rPr>
              <a:t>par</a:t>
            </a:r>
            <a:r>
              <a:rPr dirty="0" sz="1400" spc="105">
                <a:latin typeface="Arial"/>
                <a:cs typeface="Arial"/>
              </a:rPr>
              <a:t> </a:t>
            </a:r>
            <a:r>
              <a:rPr dirty="0" sz="1400" spc="-110">
                <a:latin typeface="Arial"/>
                <a:cs typeface="Arial"/>
              </a:rPr>
              <a:t>cas)</a:t>
            </a:r>
            <a:endParaRPr sz="1400">
              <a:latin typeface="Arial"/>
              <a:cs typeface="Arial"/>
            </a:endParaRPr>
          </a:p>
          <a:p>
            <a:pPr marL="355600" marR="6350" indent="-342900">
              <a:lnSpc>
                <a:spcPct val="100000"/>
              </a:lnSpc>
              <a:spcBef>
                <a:spcPts val="40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800" spc="-110">
                <a:latin typeface="Arial"/>
                <a:cs typeface="Arial"/>
              </a:rPr>
              <a:t>Partage </a:t>
            </a:r>
            <a:r>
              <a:rPr dirty="0" sz="1800" spc="-120">
                <a:latin typeface="Arial"/>
                <a:cs typeface="Arial"/>
              </a:rPr>
              <a:t>des </a:t>
            </a:r>
            <a:r>
              <a:rPr dirty="0" sz="1800" spc="-114">
                <a:latin typeface="Arial"/>
                <a:cs typeface="Arial"/>
              </a:rPr>
              <a:t>connaissances </a:t>
            </a:r>
            <a:r>
              <a:rPr dirty="0" sz="1800" spc="-10">
                <a:latin typeface="Arial"/>
                <a:cs typeface="Arial"/>
              </a:rPr>
              <a:t>et </a:t>
            </a:r>
            <a:r>
              <a:rPr dirty="0" sz="1800" spc="-90">
                <a:latin typeface="Arial"/>
                <a:cs typeface="Arial"/>
              </a:rPr>
              <a:t>d’expériences </a:t>
            </a:r>
            <a:r>
              <a:rPr dirty="0" sz="1800" spc="-85">
                <a:latin typeface="Arial"/>
                <a:cs typeface="Arial"/>
              </a:rPr>
              <a:t>de </a:t>
            </a:r>
            <a:r>
              <a:rPr dirty="0" sz="1800" spc="-80">
                <a:latin typeface="Arial"/>
                <a:cs typeface="Arial"/>
              </a:rPr>
              <a:t>professionnels </a:t>
            </a:r>
            <a:r>
              <a:rPr dirty="0" sz="1800" spc="-70">
                <a:latin typeface="Arial"/>
                <a:cs typeface="Arial"/>
              </a:rPr>
              <a:t>complémentaires </a:t>
            </a:r>
            <a:r>
              <a:rPr dirty="0" sz="1800" spc="-85">
                <a:latin typeface="Arial"/>
                <a:cs typeface="Arial"/>
              </a:rPr>
              <a:t>en  vue de </a:t>
            </a:r>
            <a:r>
              <a:rPr dirty="0" sz="1800" spc="-55">
                <a:latin typeface="Arial"/>
                <a:cs typeface="Arial"/>
              </a:rPr>
              <a:t>propositions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thérapeutiques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334" y="140588"/>
            <a:ext cx="396684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30859C"/>
                </a:solidFill>
                <a:latin typeface="Arial"/>
                <a:cs typeface="Arial"/>
              </a:rPr>
              <a:t>« </a:t>
            </a: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Optimiser </a:t>
            </a:r>
            <a:r>
              <a:rPr dirty="0" sz="1100" spc="-50" b="1">
                <a:solidFill>
                  <a:srgbClr val="30859C"/>
                </a:solidFill>
                <a:latin typeface="Arial"/>
                <a:cs typeface="Arial"/>
              </a:rPr>
              <a:t>le </a:t>
            </a:r>
            <a:r>
              <a:rPr dirty="0" sz="1100" spc="-114" b="1">
                <a:solidFill>
                  <a:srgbClr val="30859C"/>
                </a:solidFill>
                <a:latin typeface="Arial"/>
                <a:cs typeface="Arial"/>
              </a:rPr>
              <a:t>processus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65" b="1">
                <a:solidFill>
                  <a:srgbClr val="30859C"/>
                </a:solidFill>
                <a:latin typeface="Arial"/>
                <a:cs typeface="Arial"/>
              </a:rPr>
              <a:t>sortie </a:t>
            </a:r>
            <a:r>
              <a:rPr dirty="0" sz="1100" spc="-110" b="1">
                <a:solidFill>
                  <a:srgbClr val="30859C"/>
                </a:solidFill>
                <a:latin typeface="Arial"/>
                <a:cs typeface="Arial"/>
              </a:rPr>
              <a:t>des </a:t>
            </a:r>
            <a:r>
              <a:rPr dirty="0" sz="1100" spc="-60" b="1">
                <a:solidFill>
                  <a:srgbClr val="30859C"/>
                </a:solidFill>
                <a:latin typeface="Arial"/>
                <a:cs typeface="Arial"/>
              </a:rPr>
              <a:t>patients </a:t>
            </a:r>
            <a:r>
              <a:rPr dirty="0" sz="1100" spc="-85" b="1">
                <a:solidFill>
                  <a:srgbClr val="30859C"/>
                </a:solidFill>
                <a:latin typeface="Arial"/>
                <a:cs typeface="Arial"/>
              </a:rPr>
              <a:t>hospitalisés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en santé  </a:t>
            </a:r>
            <a:r>
              <a:rPr dirty="0" sz="1100" spc="-55" b="1">
                <a:solidFill>
                  <a:srgbClr val="30859C"/>
                </a:solidFill>
                <a:latin typeface="Arial"/>
                <a:cs typeface="Arial"/>
              </a:rPr>
              <a:t>mentale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en </a:t>
            </a:r>
            <a:r>
              <a:rPr dirty="0" sz="1100" spc="-90" b="1">
                <a:solidFill>
                  <a:srgbClr val="30859C"/>
                </a:solidFill>
                <a:latin typeface="Arial"/>
                <a:cs typeface="Arial"/>
              </a:rPr>
              <a:t>les </a:t>
            </a: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positionnant </a:t>
            </a:r>
            <a:r>
              <a:rPr dirty="0" sz="1100" spc="-80" b="1">
                <a:solidFill>
                  <a:srgbClr val="30859C"/>
                </a:solidFill>
                <a:latin typeface="Arial"/>
                <a:cs typeface="Arial"/>
              </a:rPr>
              <a:t>acteurs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55" b="1">
                <a:solidFill>
                  <a:srgbClr val="30859C"/>
                </a:solidFill>
                <a:latin typeface="Arial"/>
                <a:cs typeface="Arial"/>
              </a:rPr>
              <a:t>leur </a:t>
            </a:r>
            <a:r>
              <a:rPr dirty="0" sz="1100" spc="-95" b="1">
                <a:solidFill>
                  <a:srgbClr val="30859C"/>
                </a:solidFill>
                <a:latin typeface="Arial"/>
                <a:cs typeface="Arial"/>
              </a:rPr>
              <a:t>parcours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110" b="1">
                <a:solidFill>
                  <a:srgbClr val="30859C"/>
                </a:solidFill>
                <a:latin typeface="Arial"/>
                <a:cs typeface="Arial"/>
              </a:rPr>
              <a:t>soins</a:t>
            </a:r>
            <a:r>
              <a:rPr dirty="0" sz="1100" spc="10" b="1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30859C"/>
                </a:solidFill>
                <a:latin typeface="Arial"/>
                <a:cs typeface="Arial"/>
              </a:rPr>
              <a:t>»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56176" y="4407626"/>
            <a:ext cx="3933378" cy="2339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4635" y="853439"/>
            <a:ext cx="5111750" cy="5683250"/>
          </a:xfrm>
          <a:custGeom>
            <a:avLst/>
            <a:gdLst/>
            <a:ahLst/>
            <a:cxnLst/>
            <a:rect l="l" t="t" r="r" b="b"/>
            <a:pathLst>
              <a:path w="5111750" h="5683250">
                <a:moveTo>
                  <a:pt x="0" y="5682996"/>
                </a:moveTo>
                <a:lnTo>
                  <a:pt x="5111496" y="5682996"/>
                </a:lnTo>
                <a:lnTo>
                  <a:pt x="5111496" y="0"/>
                </a:lnTo>
                <a:lnTo>
                  <a:pt x="0" y="0"/>
                </a:lnTo>
                <a:lnTo>
                  <a:pt x="0" y="5682996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09590" y="844677"/>
            <a:ext cx="10210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75" b="1">
                <a:latin typeface="Arial"/>
                <a:cs typeface="Arial"/>
              </a:rPr>
              <a:t>E</a:t>
            </a:r>
            <a:r>
              <a:rPr dirty="0" sz="1800" spc="-175" b="1">
                <a:latin typeface="Arial"/>
                <a:cs typeface="Arial"/>
              </a:rPr>
              <a:t>v</a:t>
            </a:r>
            <a:r>
              <a:rPr dirty="0" sz="1800" spc="-105" b="1">
                <a:latin typeface="Arial"/>
                <a:cs typeface="Arial"/>
              </a:rPr>
              <a:t>alu</a:t>
            </a:r>
            <a:r>
              <a:rPr dirty="0" sz="1800" spc="-130" b="1">
                <a:latin typeface="Arial"/>
                <a:cs typeface="Arial"/>
              </a:rPr>
              <a:t>a</a:t>
            </a:r>
            <a:r>
              <a:rPr dirty="0" sz="1800" spc="-75" b="1">
                <a:latin typeface="Arial"/>
                <a:cs typeface="Arial"/>
              </a:rPr>
              <a:t>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0576" y="1447876"/>
            <a:ext cx="4495165" cy="547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ts val="2055"/>
              </a:lnSpc>
              <a:spcBef>
                <a:spcPts val="100"/>
              </a:spcBef>
              <a:buFont typeface="Wingdings"/>
              <a:buChar char=""/>
              <a:tabLst>
                <a:tab pos="299720" algn="l"/>
              </a:tabLst>
            </a:pPr>
            <a:r>
              <a:rPr dirty="0" sz="1800" spc="-60">
                <a:latin typeface="Arial"/>
                <a:cs typeface="Arial"/>
              </a:rPr>
              <a:t>Impact </a:t>
            </a:r>
            <a:r>
              <a:rPr dirty="0" sz="1800" spc="-80">
                <a:latin typeface="Arial"/>
                <a:cs typeface="Arial"/>
              </a:rPr>
              <a:t>sur </a:t>
            </a:r>
            <a:r>
              <a:rPr dirty="0" sz="1800" spc="-55">
                <a:latin typeface="Arial"/>
                <a:cs typeface="Arial"/>
              </a:rPr>
              <a:t>le </a:t>
            </a:r>
            <a:r>
              <a:rPr dirty="0" sz="1800" spc="-85">
                <a:latin typeface="Arial"/>
                <a:cs typeface="Arial"/>
              </a:rPr>
              <a:t>parcours </a:t>
            </a:r>
            <a:r>
              <a:rPr dirty="0" sz="1800" spc="-80">
                <a:latin typeface="Arial"/>
                <a:cs typeface="Arial"/>
              </a:rPr>
              <a:t>de </a:t>
            </a:r>
            <a:r>
              <a:rPr dirty="0" sz="1800" spc="-105">
                <a:latin typeface="Arial"/>
                <a:cs typeface="Arial"/>
              </a:rPr>
              <a:t>soins </a:t>
            </a:r>
            <a:r>
              <a:rPr dirty="0" sz="1800" spc="-10">
                <a:latin typeface="Arial"/>
                <a:cs typeface="Arial"/>
              </a:rPr>
              <a:t>et </a:t>
            </a:r>
            <a:r>
              <a:rPr dirty="0" sz="1800" spc="-70">
                <a:latin typeface="Arial"/>
                <a:cs typeface="Arial"/>
              </a:rPr>
              <a:t>la</a:t>
            </a:r>
            <a:r>
              <a:rPr dirty="0" sz="1800" spc="19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qualité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ts val="2055"/>
              </a:lnSpc>
            </a:pPr>
            <a:r>
              <a:rPr dirty="0" sz="1800" spc="-85">
                <a:latin typeface="Arial"/>
                <a:cs typeface="Arial"/>
              </a:rPr>
              <a:t>de </a:t>
            </a:r>
            <a:r>
              <a:rPr dirty="0" sz="1800" spc="-60">
                <a:latin typeface="Arial"/>
                <a:cs typeface="Arial"/>
              </a:rPr>
              <a:t>vie </a:t>
            </a:r>
            <a:r>
              <a:rPr dirty="0" sz="1800" spc="-120">
                <a:latin typeface="Arial"/>
                <a:cs typeface="Arial"/>
              </a:rPr>
              <a:t>des </a:t>
            </a:r>
            <a:r>
              <a:rPr dirty="0" sz="1800" spc="-50">
                <a:latin typeface="Arial"/>
                <a:cs typeface="Arial"/>
              </a:rPr>
              <a:t>patients </a:t>
            </a:r>
            <a:r>
              <a:rPr dirty="0" sz="1800" spc="-114">
                <a:latin typeface="Arial"/>
                <a:cs typeface="Arial"/>
              </a:rPr>
              <a:t>(A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6mois)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7776" y="1972208"/>
            <a:ext cx="4040504" cy="153797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600" spc="-155">
                <a:latin typeface="Arial"/>
                <a:cs typeface="Arial"/>
              </a:rPr>
              <a:t>Taux </a:t>
            </a:r>
            <a:r>
              <a:rPr dirty="0" sz="1600" spc="-75">
                <a:latin typeface="Arial"/>
                <a:cs typeface="Arial"/>
              </a:rPr>
              <a:t>de réponse </a:t>
            </a:r>
            <a:r>
              <a:rPr dirty="0" sz="1600" spc="-20">
                <a:latin typeface="Arial"/>
                <a:cs typeface="Arial"/>
              </a:rPr>
              <a:t>: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20">
                <a:latin typeface="Arial"/>
                <a:cs typeface="Arial"/>
              </a:rPr>
              <a:t>54,5%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600" spc="-35">
                <a:latin typeface="Arial"/>
                <a:cs typeface="Arial"/>
              </a:rPr>
              <a:t>Diminution </a:t>
            </a:r>
            <a:r>
              <a:rPr dirty="0" sz="1600" spc="-114">
                <a:latin typeface="Arial"/>
                <a:cs typeface="Arial"/>
              </a:rPr>
              <a:t>des </a:t>
            </a:r>
            <a:r>
              <a:rPr dirty="0" sz="1600" spc="-85">
                <a:latin typeface="Arial"/>
                <a:cs typeface="Arial"/>
              </a:rPr>
              <a:t>symptômes </a:t>
            </a:r>
            <a:r>
              <a:rPr dirty="0" sz="1600" spc="-155">
                <a:latin typeface="Arial"/>
                <a:cs typeface="Arial"/>
              </a:rPr>
              <a:t>58% </a:t>
            </a:r>
            <a:r>
              <a:rPr dirty="0" sz="1600" spc="-114">
                <a:latin typeface="Arial"/>
                <a:cs typeface="Arial"/>
              </a:rPr>
              <a:t>des</a:t>
            </a:r>
            <a:r>
              <a:rPr dirty="0" sz="1600" spc="-260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patients</a:t>
            </a:r>
            <a:endParaRPr sz="1600">
              <a:latin typeface="Arial"/>
              <a:cs typeface="Arial"/>
            </a:endParaRPr>
          </a:p>
          <a:p>
            <a:pPr marL="241300" marR="6985" indent="-228600">
              <a:lnSpc>
                <a:spcPts val="1730"/>
              </a:lnSpc>
              <a:spcBef>
                <a:spcPts val="4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600" spc="-45">
                <a:latin typeface="Arial"/>
                <a:cs typeface="Arial"/>
              </a:rPr>
              <a:t>Amélioration </a:t>
            </a:r>
            <a:r>
              <a:rPr dirty="0" sz="1600" spc="-75">
                <a:latin typeface="Arial"/>
                <a:cs typeface="Arial"/>
              </a:rPr>
              <a:t>de </a:t>
            </a:r>
            <a:r>
              <a:rPr dirty="0" sz="1600" spc="-55">
                <a:latin typeface="Arial"/>
                <a:cs typeface="Arial"/>
              </a:rPr>
              <a:t>la </a:t>
            </a:r>
            <a:r>
              <a:rPr dirty="0" sz="1600" spc="-40">
                <a:latin typeface="Arial"/>
                <a:cs typeface="Arial"/>
              </a:rPr>
              <a:t>qualité </a:t>
            </a:r>
            <a:r>
              <a:rPr dirty="0" sz="1600" spc="-75">
                <a:latin typeface="Arial"/>
                <a:cs typeface="Arial"/>
              </a:rPr>
              <a:t>de </a:t>
            </a:r>
            <a:r>
              <a:rPr dirty="0" sz="1600" spc="-55">
                <a:latin typeface="Arial"/>
                <a:cs typeface="Arial"/>
              </a:rPr>
              <a:t>vie </a:t>
            </a:r>
            <a:r>
              <a:rPr dirty="0" sz="1600" spc="-150">
                <a:latin typeface="Arial"/>
                <a:cs typeface="Arial"/>
              </a:rPr>
              <a:t>33% </a:t>
            </a:r>
            <a:r>
              <a:rPr dirty="0" sz="1600" spc="-105">
                <a:latin typeface="Arial"/>
                <a:cs typeface="Arial"/>
              </a:rPr>
              <a:t>des  </a:t>
            </a:r>
            <a:r>
              <a:rPr dirty="0" sz="1600" spc="-45">
                <a:latin typeface="Arial"/>
                <a:cs typeface="Arial"/>
              </a:rPr>
              <a:t>patients</a:t>
            </a:r>
            <a:endParaRPr sz="1600">
              <a:latin typeface="Arial"/>
              <a:cs typeface="Arial"/>
            </a:endParaRPr>
          </a:p>
          <a:p>
            <a:pPr marL="241300" marR="5080" indent="-228600">
              <a:lnSpc>
                <a:spcPts val="1730"/>
              </a:lnSpc>
              <a:spcBef>
                <a:spcPts val="384"/>
              </a:spcBef>
              <a:buChar char="•"/>
              <a:tabLst>
                <a:tab pos="240665" algn="l"/>
                <a:tab pos="241300" algn="l"/>
                <a:tab pos="1431290" algn="l"/>
                <a:tab pos="1783714" algn="l"/>
                <a:tab pos="2639695" algn="l"/>
                <a:tab pos="2987675" algn="l"/>
                <a:tab pos="3548379" algn="l"/>
              </a:tabLst>
            </a:pPr>
            <a:r>
              <a:rPr dirty="0" sz="1600" spc="-20">
                <a:latin typeface="Arial"/>
                <a:cs typeface="Arial"/>
              </a:rPr>
              <a:t>Mod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 spc="30">
                <a:latin typeface="Arial"/>
                <a:cs typeface="Arial"/>
              </a:rPr>
              <a:t>f</a:t>
            </a:r>
            <a:r>
              <a:rPr dirty="0" sz="1600" spc="10">
                <a:latin typeface="Arial"/>
                <a:cs typeface="Arial"/>
              </a:rPr>
              <a:t>i</a:t>
            </a:r>
            <a:r>
              <a:rPr dirty="0" sz="1600" spc="-145">
                <a:latin typeface="Arial"/>
                <a:cs typeface="Arial"/>
              </a:rPr>
              <a:t>c</a:t>
            </a:r>
            <a:r>
              <a:rPr dirty="0" sz="1600" spc="-155">
                <a:latin typeface="Arial"/>
                <a:cs typeface="Arial"/>
              </a:rPr>
              <a:t>a</a:t>
            </a:r>
            <a:r>
              <a:rPr dirty="0" sz="1600" spc="90">
                <a:latin typeface="Arial"/>
                <a:cs typeface="Arial"/>
              </a:rPr>
              <a:t>t</a:t>
            </a:r>
            <a:r>
              <a:rPr dirty="0" sz="1600" spc="10">
                <a:latin typeface="Arial"/>
                <a:cs typeface="Arial"/>
              </a:rPr>
              <a:t>i</a:t>
            </a:r>
            <a:r>
              <a:rPr dirty="0" sz="1600" spc="-55">
                <a:latin typeface="Arial"/>
                <a:cs typeface="Arial"/>
              </a:rPr>
              <a:t>o</a:t>
            </a:r>
            <a:r>
              <a:rPr dirty="0" sz="1600" spc="-50">
                <a:latin typeface="Arial"/>
                <a:cs typeface="Arial"/>
              </a:rPr>
              <a:t>n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55">
                <a:latin typeface="Arial"/>
                <a:cs typeface="Arial"/>
              </a:rPr>
              <a:t>du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95">
                <a:latin typeface="Arial"/>
                <a:cs typeface="Arial"/>
              </a:rPr>
              <a:t>p</a:t>
            </a:r>
            <a:r>
              <a:rPr dirty="0" sz="1600" spc="-90">
                <a:latin typeface="Arial"/>
                <a:cs typeface="Arial"/>
              </a:rPr>
              <a:t>a</a:t>
            </a:r>
            <a:r>
              <a:rPr dirty="0" sz="1600" spc="-10">
                <a:latin typeface="Arial"/>
                <a:cs typeface="Arial"/>
              </a:rPr>
              <a:t>r</a:t>
            </a:r>
            <a:r>
              <a:rPr dirty="0" sz="1600" spc="-145">
                <a:latin typeface="Arial"/>
                <a:cs typeface="Arial"/>
              </a:rPr>
              <a:t>c</a:t>
            </a:r>
            <a:r>
              <a:rPr dirty="0" sz="1600" spc="-55">
                <a:latin typeface="Arial"/>
                <a:cs typeface="Arial"/>
              </a:rPr>
              <a:t>o</a:t>
            </a:r>
            <a:r>
              <a:rPr dirty="0" sz="1600" spc="-40">
                <a:latin typeface="Arial"/>
                <a:cs typeface="Arial"/>
              </a:rPr>
              <a:t>u</a:t>
            </a:r>
            <a:r>
              <a:rPr dirty="0" sz="1600" spc="-10">
                <a:latin typeface="Arial"/>
                <a:cs typeface="Arial"/>
              </a:rPr>
              <a:t>r</a:t>
            </a:r>
            <a:r>
              <a:rPr dirty="0" sz="1600" spc="-180">
                <a:latin typeface="Arial"/>
                <a:cs typeface="Arial"/>
              </a:rPr>
              <a:t>s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75">
                <a:latin typeface="Arial"/>
                <a:cs typeface="Arial"/>
              </a:rPr>
              <a:t>de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175">
                <a:latin typeface="Arial"/>
                <a:cs typeface="Arial"/>
              </a:rPr>
              <a:t>s</a:t>
            </a:r>
            <a:r>
              <a:rPr dirty="0" sz="1600" spc="-35">
                <a:latin typeface="Arial"/>
                <a:cs typeface="Arial"/>
              </a:rPr>
              <a:t>oi</a:t>
            </a:r>
            <a:r>
              <a:rPr dirty="0" sz="1600" spc="-40">
                <a:latin typeface="Arial"/>
                <a:cs typeface="Arial"/>
              </a:rPr>
              <a:t>n</a:t>
            </a:r>
            <a:r>
              <a:rPr dirty="0" sz="1600" spc="-180">
                <a:latin typeface="Arial"/>
                <a:cs typeface="Arial"/>
              </a:rPr>
              <a:t>s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320">
                <a:latin typeface="Arial"/>
                <a:cs typeface="Arial"/>
              </a:rPr>
              <a:t>R</a:t>
            </a:r>
            <a:r>
              <a:rPr dirty="0" sz="1600" spc="-65">
                <a:latin typeface="Arial"/>
                <a:cs typeface="Arial"/>
              </a:rPr>
              <a:t>el</a:t>
            </a:r>
            <a:r>
              <a:rPr dirty="0" sz="1600" spc="-85">
                <a:latin typeface="Arial"/>
                <a:cs typeface="Arial"/>
              </a:rPr>
              <a:t>a</a:t>
            </a:r>
            <a:r>
              <a:rPr dirty="0" sz="1600" spc="10">
                <a:latin typeface="Arial"/>
                <a:cs typeface="Arial"/>
              </a:rPr>
              <a:t>i</a:t>
            </a:r>
            <a:r>
              <a:rPr dirty="0" sz="1600" spc="-125">
                <a:latin typeface="Arial"/>
                <a:cs typeface="Arial"/>
              </a:rPr>
              <a:t>s  </a:t>
            </a:r>
            <a:r>
              <a:rPr dirty="0" sz="1600" spc="-45">
                <a:latin typeface="Arial"/>
                <a:cs typeface="Arial"/>
              </a:rPr>
              <a:t>ambulatoire </a:t>
            </a:r>
            <a:r>
              <a:rPr dirty="0" sz="1600" spc="-155">
                <a:latin typeface="Arial"/>
                <a:cs typeface="Arial"/>
              </a:rPr>
              <a:t>50% </a:t>
            </a:r>
            <a:r>
              <a:rPr dirty="0" sz="1600" spc="-114">
                <a:latin typeface="Arial"/>
                <a:cs typeface="Arial"/>
              </a:rPr>
              <a:t>des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patients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0576" y="3810711"/>
            <a:ext cx="295529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99720" algn="l"/>
              </a:tabLst>
            </a:pPr>
            <a:r>
              <a:rPr dirty="0" sz="1800" spc="-80">
                <a:latin typeface="Arial"/>
                <a:cs typeface="Arial"/>
              </a:rPr>
              <a:t>Satisfaction </a:t>
            </a:r>
            <a:r>
              <a:rPr dirty="0" sz="1800" spc="-120">
                <a:latin typeface="Arial"/>
                <a:cs typeface="Arial"/>
              </a:rPr>
              <a:t>des </a:t>
            </a:r>
            <a:r>
              <a:rPr dirty="0" sz="1800" spc="-110">
                <a:latin typeface="Arial"/>
                <a:cs typeface="Arial"/>
              </a:rPr>
              <a:t>Psychiatres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57776" y="4085590"/>
            <a:ext cx="4039235" cy="148018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800" spc="-175">
                <a:latin typeface="Arial"/>
                <a:cs typeface="Arial"/>
              </a:rPr>
              <a:t>Taux </a:t>
            </a:r>
            <a:r>
              <a:rPr dirty="0" sz="1800" spc="-85">
                <a:latin typeface="Arial"/>
                <a:cs typeface="Arial"/>
              </a:rPr>
              <a:t>de réponse </a:t>
            </a:r>
            <a:r>
              <a:rPr dirty="0" sz="1800" spc="-20">
                <a:latin typeface="Arial"/>
                <a:cs typeface="Arial"/>
              </a:rPr>
              <a:t>: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170">
                <a:latin typeface="Arial"/>
                <a:cs typeface="Arial"/>
              </a:rPr>
              <a:t>30%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800" spc="-80">
                <a:latin typeface="Arial"/>
                <a:cs typeface="Arial"/>
              </a:rPr>
              <a:t>Pertinence </a:t>
            </a:r>
            <a:r>
              <a:rPr dirty="0" sz="1800" spc="-120">
                <a:latin typeface="Arial"/>
                <a:cs typeface="Arial"/>
              </a:rPr>
              <a:t>des échanges </a:t>
            </a:r>
            <a:r>
              <a:rPr dirty="0" sz="1800" spc="-20">
                <a:latin typeface="Arial"/>
                <a:cs typeface="Arial"/>
              </a:rPr>
              <a:t>: </a:t>
            </a:r>
            <a:r>
              <a:rPr dirty="0" sz="1800" spc="-25">
                <a:latin typeface="Arial"/>
                <a:cs typeface="Arial"/>
              </a:rPr>
              <a:t>totale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35">
                <a:latin typeface="Arial"/>
                <a:cs typeface="Arial"/>
              </a:rPr>
              <a:t>85,7%</a:t>
            </a:r>
            <a:endParaRPr sz="1800">
              <a:latin typeface="Arial"/>
              <a:cs typeface="Arial"/>
            </a:endParaRPr>
          </a:p>
          <a:p>
            <a:pPr marL="241300" marR="5080" indent="-228600">
              <a:lnSpc>
                <a:spcPts val="1939"/>
              </a:lnSpc>
              <a:spcBef>
                <a:spcPts val="46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800" spc="-80">
                <a:latin typeface="Arial"/>
                <a:cs typeface="Arial"/>
              </a:rPr>
              <a:t>Satisfaction </a:t>
            </a:r>
            <a:r>
              <a:rPr dirty="0" sz="1800" spc="-60">
                <a:latin typeface="Arial"/>
                <a:cs typeface="Arial"/>
              </a:rPr>
              <a:t>du </a:t>
            </a:r>
            <a:r>
              <a:rPr dirty="0" sz="1800" spc="-80">
                <a:latin typeface="Arial"/>
                <a:cs typeface="Arial"/>
              </a:rPr>
              <a:t>psychiatre </a:t>
            </a:r>
            <a:r>
              <a:rPr dirty="0" sz="1800" spc="-70">
                <a:latin typeface="Arial"/>
                <a:cs typeface="Arial"/>
              </a:rPr>
              <a:t>demandeur </a:t>
            </a:r>
            <a:r>
              <a:rPr dirty="0" sz="1800" spc="-20">
                <a:latin typeface="Arial"/>
                <a:cs typeface="Arial"/>
              </a:rPr>
              <a:t>:  </a:t>
            </a:r>
            <a:r>
              <a:rPr dirty="0" sz="1800" spc="-25">
                <a:latin typeface="Arial"/>
                <a:cs typeface="Arial"/>
              </a:rPr>
              <a:t>totale </a:t>
            </a:r>
            <a:r>
              <a:rPr dirty="0" sz="1800" spc="-140">
                <a:latin typeface="Arial"/>
                <a:cs typeface="Arial"/>
              </a:rPr>
              <a:t>à</a:t>
            </a:r>
            <a:r>
              <a:rPr dirty="0" sz="1800" spc="-155">
                <a:latin typeface="Arial"/>
                <a:cs typeface="Arial"/>
              </a:rPr>
              <a:t> </a:t>
            </a:r>
            <a:r>
              <a:rPr dirty="0" sz="1800" spc="-170">
                <a:latin typeface="Arial"/>
                <a:cs typeface="Arial"/>
              </a:rPr>
              <a:t>80%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800" spc="-160">
                <a:latin typeface="Arial"/>
                <a:cs typeface="Arial"/>
              </a:rPr>
              <a:t>Axes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d’amélioration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14976" y="5561177"/>
            <a:ext cx="3582670" cy="68326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241300" marR="5080" indent="-228600">
              <a:lnSpc>
                <a:spcPts val="1140"/>
              </a:lnSpc>
              <a:spcBef>
                <a:spcPts val="240"/>
              </a:spcBef>
              <a:buChar char="–"/>
              <a:tabLst>
                <a:tab pos="240665" algn="l"/>
                <a:tab pos="241300" algn="l"/>
              </a:tabLst>
            </a:pPr>
            <a:r>
              <a:rPr dirty="0" sz="1050" spc="-25">
                <a:latin typeface="Arial"/>
                <a:cs typeface="Arial"/>
              </a:rPr>
              <a:t>Anticiper </a:t>
            </a:r>
            <a:r>
              <a:rPr dirty="0" sz="1050" spc="-60">
                <a:latin typeface="Arial"/>
                <a:cs typeface="Arial"/>
              </a:rPr>
              <a:t>au </a:t>
            </a:r>
            <a:r>
              <a:rPr dirty="0" sz="1050" spc="-45">
                <a:latin typeface="Arial"/>
                <a:cs typeface="Arial"/>
              </a:rPr>
              <a:t>maximum </a:t>
            </a:r>
            <a:r>
              <a:rPr dirty="0" sz="1050" spc="-40">
                <a:latin typeface="Arial"/>
                <a:cs typeface="Arial"/>
              </a:rPr>
              <a:t>la </a:t>
            </a:r>
            <a:r>
              <a:rPr dirty="0" sz="1050" spc="-25">
                <a:latin typeface="Arial"/>
                <a:cs typeface="Arial"/>
              </a:rPr>
              <a:t>planification </a:t>
            </a:r>
            <a:r>
              <a:rPr dirty="0" sz="1050" spc="-20">
                <a:latin typeface="Arial"/>
                <a:cs typeface="Arial"/>
              </a:rPr>
              <a:t>afin </a:t>
            </a:r>
            <a:r>
              <a:rPr dirty="0" sz="1050" spc="-55">
                <a:latin typeface="Arial"/>
                <a:cs typeface="Arial"/>
              </a:rPr>
              <a:t>de </a:t>
            </a:r>
            <a:r>
              <a:rPr dirty="0" sz="1050" spc="-40">
                <a:latin typeface="Arial"/>
                <a:cs typeface="Arial"/>
              </a:rPr>
              <a:t>communiquer  </a:t>
            </a:r>
            <a:r>
              <a:rPr dirty="0" sz="1050" spc="-30">
                <a:latin typeface="Arial"/>
                <a:cs typeface="Arial"/>
              </a:rPr>
              <a:t>le </a:t>
            </a:r>
            <a:r>
              <a:rPr dirty="0" sz="1050" spc="-45">
                <a:latin typeface="Arial"/>
                <a:cs typeface="Arial"/>
              </a:rPr>
              <a:t>plus </a:t>
            </a:r>
            <a:r>
              <a:rPr dirty="0" sz="1050" spc="25">
                <a:latin typeface="Arial"/>
                <a:cs typeface="Arial"/>
              </a:rPr>
              <a:t>tôt </a:t>
            </a:r>
            <a:r>
              <a:rPr dirty="0" sz="1050" spc="-50">
                <a:latin typeface="Arial"/>
                <a:cs typeface="Arial"/>
              </a:rPr>
              <a:t>possible </a:t>
            </a:r>
            <a:r>
              <a:rPr dirty="0" sz="1050" spc="-55">
                <a:latin typeface="Arial"/>
                <a:cs typeface="Arial"/>
              </a:rPr>
              <a:t>les</a:t>
            </a:r>
            <a:r>
              <a:rPr dirty="0" sz="1050" spc="-210">
                <a:latin typeface="Arial"/>
                <a:cs typeface="Arial"/>
              </a:rPr>
              <a:t> </a:t>
            </a:r>
            <a:r>
              <a:rPr dirty="0" sz="1050" spc="-50">
                <a:latin typeface="Arial"/>
                <a:cs typeface="Arial"/>
              </a:rPr>
              <a:t>dates</a:t>
            </a:r>
            <a:endParaRPr sz="10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–"/>
              <a:tabLst>
                <a:tab pos="240665" algn="l"/>
                <a:tab pos="241300" algn="l"/>
              </a:tabLst>
            </a:pPr>
            <a:r>
              <a:rPr dirty="0" sz="1050" spc="-45">
                <a:latin typeface="Arial"/>
                <a:cs typeface="Arial"/>
              </a:rPr>
              <a:t>Communiquer </a:t>
            </a:r>
            <a:r>
              <a:rPr dirty="0" sz="1050" spc="-50">
                <a:latin typeface="Arial"/>
                <a:cs typeface="Arial"/>
              </a:rPr>
              <a:t>sur </a:t>
            </a:r>
            <a:r>
              <a:rPr dirty="0" sz="1050" spc="-30">
                <a:latin typeface="Arial"/>
                <a:cs typeface="Arial"/>
              </a:rPr>
              <a:t>le </a:t>
            </a:r>
            <a:r>
              <a:rPr dirty="0" sz="1050" spc="-25">
                <a:latin typeface="Arial"/>
                <a:cs typeface="Arial"/>
              </a:rPr>
              <a:t>type </a:t>
            </a:r>
            <a:r>
              <a:rPr dirty="0" sz="1050" spc="-50">
                <a:latin typeface="Arial"/>
                <a:cs typeface="Arial"/>
              </a:rPr>
              <a:t>de</a:t>
            </a:r>
            <a:r>
              <a:rPr dirty="0" sz="1050" spc="-185">
                <a:latin typeface="Arial"/>
                <a:cs typeface="Arial"/>
              </a:rPr>
              <a:t> </a:t>
            </a:r>
            <a:r>
              <a:rPr dirty="0" sz="1050" spc="-95">
                <a:latin typeface="Arial"/>
                <a:cs typeface="Arial"/>
              </a:rPr>
              <a:t>cas</a:t>
            </a:r>
            <a:endParaRPr sz="10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Char char="–"/>
              <a:tabLst>
                <a:tab pos="240665" algn="l"/>
                <a:tab pos="241300" algn="l"/>
              </a:tabLst>
            </a:pPr>
            <a:r>
              <a:rPr dirty="0" sz="1050" spc="-55">
                <a:latin typeface="Arial"/>
                <a:cs typeface="Arial"/>
              </a:rPr>
              <a:t>Rappeler les </a:t>
            </a:r>
            <a:r>
              <a:rPr dirty="0" sz="1050" spc="-35">
                <a:latin typeface="Arial"/>
                <a:cs typeface="Arial"/>
              </a:rPr>
              <a:t>modalités </a:t>
            </a:r>
            <a:r>
              <a:rPr dirty="0" sz="1050" spc="-50">
                <a:latin typeface="Arial"/>
                <a:cs typeface="Arial"/>
              </a:rPr>
              <a:t>de</a:t>
            </a:r>
            <a:r>
              <a:rPr dirty="0" sz="1050" spc="-135">
                <a:latin typeface="Arial"/>
                <a:cs typeface="Arial"/>
              </a:rPr>
              <a:t> </a:t>
            </a:r>
            <a:r>
              <a:rPr dirty="0" sz="1050" spc="-50">
                <a:latin typeface="Arial"/>
                <a:cs typeface="Arial"/>
              </a:rPr>
              <a:t>demande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7868" y="1466088"/>
            <a:ext cx="3008630" cy="5070475"/>
          </a:xfrm>
          <a:prstGeom prst="rect">
            <a:avLst/>
          </a:prstGeom>
          <a:solidFill>
            <a:srgbClr val="DBEDF4"/>
          </a:solidFill>
        </p:spPr>
        <p:txBody>
          <a:bodyPr wrap="square" lIns="0" tIns="3810" rIns="0" bIns="0" rtlCol="0" vert="horz">
            <a:spAutoFit/>
          </a:bodyPr>
          <a:lstStyle/>
          <a:p>
            <a:pPr marL="675005">
              <a:lnSpc>
                <a:spcPct val="100000"/>
              </a:lnSpc>
              <a:spcBef>
                <a:spcPts val="30"/>
              </a:spcBef>
            </a:pPr>
            <a:r>
              <a:rPr dirty="0" sz="1800" spc="-140" b="1">
                <a:latin typeface="Arial"/>
                <a:cs typeface="Arial"/>
              </a:rPr>
              <a:t>Quelques</a:t>
            </a:r>
            <a:r>
              <a:rPr dirty="0" sz="1800" spc="-135" b="1">
                <a:latin typeface="Arial"/>
                <a:cs typeface="Arial"/>
              </a:rPr>
              <a:t> </a:t>
            </a:r>
            <a:r>
              <a:rPr dirty="0" sz="1800" spc="-125" b="1">
                <a:latin typeface="Arial"/>
                <a:cs typeface="Arial"/>
              </a:rPr>
              <a:t>chiffres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Times New Roman"/>
              <a:cs typeface="Times New Roman"/>
            </a:endParaRPr>
          </a:p>
          <a:p>
            <a:pPr marL="377825" indent="-286385">
              <a:lnSpc>
                <a:spcPct val="100000"/>
              </a:lnSpc>
              <a:buFont typeface="Wingdings"/>
              <a:buChar char=""/>
              <a:tabLst>
                <a:tab pos="378460" algn="l"/>
              </a:tabLst>
            </a:pPr>
            <a:r>
              <a:rPr dirty="0" sz="1600" spc="-85">
                <a:latin typeface="Arial"/>
                <a:cs typeface="Arial"/>
              </a:rPr>
              <a:t>24</a:t>
            </a:r>
            <a:r>
              <a:rPr dirty="0" sz="1600" spc="-150">
                <a:latin typeface="Arial"/>
                <a:cs typeface="Arial"/>
              </a:rPr>
              <a:t> </a:t>
            </a:r>
            <a:r>
              <a:rPr dirty="0" sz="1600" spc="-235">
                <a:latin typeface="Arial"/>
                <a:cs typeface="Arial"/>
              </a:rPr>
              <a:t>RCPsy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2000">
              <a:latin typeface="Times New Roman"/>
              <a:cs typeface="Times New Roman"/>
            </a:endParaRPr>
          </a:p>
          <a:p>
            <a:pPr marL="377825" indent="-286385">
              <a:lnSpc>
                <a:spcPct val="100000"/>
              </a:lnSpc>
              <a:buFont typeface="Wingdings"/>
              <a:buChar char=""/>
              <a:tabLst>
                <a:tab pos="378460" algn="l"/>
              </a:tabLst>
            </a:pPr>
            <a:r>
              <a:rPr dirty="0" sz="1600" spc="-70">
                <a:latin typeface="Arial"/>
                <a:cs typeface="Arial"/>
              </a:rPr>
              <a:t>Patients</a:t>
            </a:r>
            <a:r>
              <a:rPr dirty="0" sz="1600" spc="-21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377825" indent="-286385">
              <a:lnSpc>
                <a:spcPct val="100000"/>
              </a:lnSpc>
              <a:spcBef>
                <a:spcPts val="195"/>
              </a:spcBef>
              <a:buChar char="-"/>
              <a:tabLst>
                <a:tab pos="377825" algn="l"/>
                <a:tab pos="378460" algn="l"/>
              </a:tabLst>
            </a:pPr>
            <a:r>
              <a:rPr dirty="0" sz="1600" spc="-120">
                <a:latin typeface="Arial"/>
                <a:cs typeface="Arial"/>
              </a:rPr>
              <a:t>âge </a:t>
            </a:r>
            <a:r>
              <a:rPr dirty="0" sz="1600" spc="-80">
                <a:latin typeface="Arial"/>
                <a:cs typeface="Arial"/>
              </a:rPr>
              <a:t>moyen </a:t>
            </a:r>
            <a:r>
              <a:rPr dirty="0" sz="1600" spc="-85">
                <a:latin typeface="Arial"/>
                <a:cs typeface="Arial"/>
              </a:rPr>
              <a:t>43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20">
                <a:latin typeface="Arial"/>
                <a:cs typeface="Arial"/>
              </a:rPr>
              <a:t>ans</a:t>
            </a:r>
            <a:endParaRPr sz="1600">
              <a:latin typeface="Arial"/>
              <a:cs typeface="Arial"/>
            </a:endParaRPr>
          </a:p>
          <a:p>
            <a:pPr marL="377825" indent="-286385">
              <a:lnSpc>
                <a:spcPct val="100000"/>
              </a:lnSpc>
              <a:spcBef>
                <a:spcPts val="190"/>
              </a:spcBef>
              <a:buChar char="-"/>
              <a:tabLst>
                <a:tab pos="377825" algn="l"/>
                <a:tab pos="378460" algn="l"/>
              </a:tabLst>
            </a:pPr>
            <a:r>
              <a:rPr dirty="0" sz="1600" spc="-85">
                <a:latin typeface="Arial"/>
                <a:cs typeface="Arial"/>
              </a:rPr>
              <a:t>13 femmes </a:t>
            </a:r>
            <a:r>
              <a:rPr dirty="0" sz="1600" spc="-15">
                <a:latin typeface="Arial"/>
                <a:cs typeface="Arial"/>
              </a:rPr>
              <a:t>et </a:t>
            </a:r>
            <a:r>
              <a:rPr dirty="0" sz="1600" spc="-85">
                <a:latin typeface="Arial"/>
                <a:cs typeface="Arial"/>
              </a:rPr>
              <a:t>11</a:t>
            </a:r>
            <a:r>
              <a:rPr dirty="0" sz="1600" spc="-120">
                <a:latin typeface="Arial"/>
                <a:cs typeface="Arial"/>
              </a:rPr>
              <a:t> </a:t>
            </a:r>
            <a:r>
              <a:rPr dirty="0" sz="1600" spc="-90">
                <a:latin typeface="Arial"/>
                <a:cs typeface="Arial"/>
              </a:rPr>
              <a:t>hommes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Times New Roman"/>
              <a:cs typeface="Times New Roman"/>
            </a:endParaRPr>
          </a:p>
          <a:p>
            <a:pPr marL="377825" indent="-286385">
              <a:lnSpc>
                <a:spcPct val="100000"/>
              </a:lnSpc>
              <a:buFont typeface="Wingdings"/>
              <a:buChar char=""/>
              <a:tabLst>
                <a:tab pos="378460" algn="l"/>
              </a:tabLst>
            </a:pPr>
            <a:r>
              <a:rPr dirty="0" sz="1600" spc="-85">
                <a:latin typeface="Arial"/>
                <a:cs typeface="Arial"/>
              </a:rPr>
              <a:t>Diagnostics</a:t>
            </a:r>
            <a:r>
              <a:rPr dirty="0" sz="1600" spc="-12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377825" indent="-286385">
              <a:lnSpc>
                <a:spcPct val="100000"/>
              </a:lnSpc>
              <a:spcBef>
                <a:spcPts val="195"/>
              </a:spcBef>
              <a:buChar char="-"/>
              <a:tabLst>
                <a:tab pos="377825" algn="l"/>
                <a:tab pos="378460" algn="l"/>
              </a:tabLst>
            </a:pPr>
            <a:r>
              <a:rPr dirty="0" sz="1600" spc="-95">
                <a:latin typeface="Arial"/>
                <a:cs typeface="Arial"/>
              </a:rPr>
              <a:t>Troubles </a:t>
            </a:r>
            <a:r>
              <a:rPr dirty="0" sz="1600" spc="-75">
                <a:latin typeface="Arial"/>
                <a:cs typeface="Arial"/>
              </a:rPr>
              <a:t>psychotiques </a:t>
            </a:r>
            <a:r>
              <a:rPr dirty="0" sz="1600" spc="-20">
                <a:latin typeface="Arial"/>
                <a:cs typeface="Arial"/>
              </a:rPr>
              <a:t>: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  <a:p>
            <a:pPr marL="377825" indent="-286385">
              <a:lnSpc>
                <a:spcPct val="100000"/>
              </a:lnSpc>
              <a:spcBef>
                <a:spcPts val="190"/>
              </a:spcBef>
              <a:buChar char="-"/>
              <a:tabLst>
                <a:tab pos="377825" algn="l"/>
                <a:tab pos="378460" algn="l"/>
              </a:tabLst>
            </a:pPr>
            <a:r>
              <a:rPr dirty="0" sz="1600" spc="-95">
                <a:latin typeface="Arial"/>
                <a:cs typeface="Arial"/>
              </a:rPr>
              <a:t>Troubles </a:t>
            </a:r>
            <a:r>
              <a:rPr dirty="0" sz="1600" spc="-55">
                <a:latin typeface="Arial"/>
                <a:cs typeface="Arial"/>
              </a:rPr>
              <a:t>bipolaires </a:t>
            </a:r>
            <a:r>
              <a:rPr dirty="0" sz="1600" spc="-20">
                <a:latin typeface="Arial"/>
                <a:cs typeface="Arial"/>
              </a:rPr>
              <a:t>:</a:t>
            </a:r>
            <a:r>
              <a:rPr dirty="0" sz="1600" spc="-125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377825" indent="-286385">
              <a:lnSpc>
                <a:spcPct val="100000"/>
              </a:lnSpc>
              <a:spcBef>
                <a:spcPts val="190"/>
              </a:spcBef>
              <a:buChar char="-"/>
              <a:tabLst>
                <a:tab pos="377825" algn="l"/>
                <a:tab pos="378460" algn="l"/>
              </a:tabLst>
            </a:pPr>
            <a:r>
              <a:rPr dirty="0" sz="1600" spc="-90">
                <a:latin typeface="Arial"/>
                <a:cs typeface="Arial"/>
              </a:rPr>
              <a:t>Dépression </a:t>
            </a:r>
            <a:r>
              <a:rPr dirty="0" sz="1600" spc="-20">
                <a:latin typeface="Arial"/>
                <a:cs typeface="Arial"/>
              </a:rPr>
              <a:t>: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  <a:p>
            <a:pPr marL="377825" indent="-286385">
              <a:lnSpc>
                <a:spcPct val="100000"/>
              </a:lnSpc>
              <a:spcBef>
                <a:spcPts val="195"/>
              </a:spcBef>
              <a:buChar char="-"/>
              <a:tabLst>
                <a:tab pos="377825" algn="l"/>
                <a:tab pos="378460" algn="l"/>
              </a:tabLst>
            </a:pPr>
            <a:r>
              <a:rPr dirty="0" sz="1600" spc="-40">
                <a:latin typeface="Arial"/>
                <a:cs typeface="Arial"/>
              </a:rPr>
              <a:t>Autre </a:t>
            </a:r>
            <a:r>
              <a:rPr dirty="0" sz="1600" spc="-20">
                <a:latin typeface="Arial"/>
                <a:cs typeface="Arial"/>
              </a:rPr>
              <a:t>:</a:t>
            </a:r>
            <a:r>
              <a:rPr dirty="0" sz="1600" spc="-125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Times New Roman"/>
              <a:cs typeface="Times New Roman"/>
            </a:endParaRPr>
          </a:p>
          <a:p>
            <a:pPr marL="377825" indent="-286385">
              <a:lnSpc>
                <a:spcPct val="100000"/>
              </a:lnSpc>
              <a:buFont typeface="Wingdings"/>
              <a:buChar char=""/>
              <a:tabLst>
                <a:tab pos="378460" algn="l"/>
              </a:tabLst>
            </a:pPr>
            <a:r>
              <a:rPr dirty="0" sz="1600" spc="-40">
                <a:latin typeface="Arial"/>
                <a:cs typeface="Arial"/>
              </a:rPr>
              <a:t>Modalités </a:t>
            </a:r>
            <a:r>
              <a:rPr dirty="0" sz="1600" spc="-80">
                <a:latin typeface="Arial"/>
                <a:cs typeface="Arial"/>
              </a:rPr>
              <a:t>de </a:t>
            </a:r>
            <a:r>
              <a:rPr dirty="0" sz="1600" spc="-60">
                <a:latin typeface="Arial"/>
                <a:cs typeface="Arial"/>
              </a:rPr>
              <a:t>suivi</a:t>
            </a:r>
            <a:r>
              <a:rPr dirty="0" sz="1600" spc="-17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377825" indent="-286385">
              <a:lnSpc>
                <a:spcPct val="100000"/>
              </a:lnSpc>
              <a:spcBef>
                <a:spcPts val="195"/>
              </a:spcBef>
              <a:buChar char="-"/>
              <a:tabLst>
                <a:tab pos="377825" algn="l"/>
                <a:tab pos="378460" algn="l"/>
              </a:tabLst>
            </a:pPr>
            <a:r>
              <a:rPr dirty="0" sz="1600" spc="-55">
                <a:latin typeface="Arial"/>
                <a:cs typeface="Arial"/>
              </a:rPr>
              <a:t>Hospitalisation complète </a:t>
            </a:r>
            <a:r>
              <a:rPr dirty="0" sz="1600" spc="-20">
                <a:latin typeface="Arial"/>
                <a:cs typeface="Arial"/>
              </a:rPr>
              <a:t>:</a:t>
            </a:r>
            <a:r>
              <a:rPr dirty="0" sz="1600" spc="-185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16</a:t>
            </a:r>
            <a:endParaRPr sz="1600">
              <a:latin typeface="Arial"/>
              <a:cs typeface="Arial"/>
            </a:endParaRPr>
          </a:p>
          <a:p>
            <a:pPr marL="377825" indent="-286385">
              <a:lnSpc>
                <a:spcPct val="100000"/>
              </a:lnSpc>
              <a:spcBef>
                <a:spcPts val="190"/>
              </a:spcBef>
              <a:buChar char="-"/>
              <a:tabLst>
                <a:tab pos="377825" algn="l"/>
                <a:tab pos="378460" algn="l"/>
              </a:tabLst>
            </a:pPr>
            <a:r>
              <a:rPr dirty="0" sz="1600" spc="-120">
                <a:latin typeface="Arial"/>
                <a:cs typeface="Arial"/>
              </a:rPr>
              <a:t>HJ/HN </a:t>
            </a:r>
            <a:r>
              <a:rPr dirty="0" sz="1600" spc="-20">
                <a:latin typeface="Arial"/>
                <a:cs typeface="Arial"/>
              </a:rPr>
              <a:t>: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 marL="377825" indent="-286385">
              <a:lnSpc>
                <a:spcPct val="100000"/>
              </a:lnSpc>
              <a:spcBef>
                <a:spcPts val="195"/>
              </a:spcBef>
              <a:buChar char="-"/>
              <a:tabLst>
                <a:tab pos="377825" algn="l"/>
                <a:tab pos="378460" algn="l"/>
              </a:tabLst>
            </a:pPr>
            <a:r>
              <a:rPr dirty="0" sz="1600" spc="-180">
                <a:latin typeface="Arial"/>
                <a:cs typeface="Arial"/>
              </a:rPr>
              <a:t>CMP </a:t>
            </a:r>
            <a:r>
              <a:rPr dirty="0" sz="1600" spc="-20">
                <a:latin typeface="Arial"/>
                <a:cs typeface="Arial"/>
              </a:rPr>
              <a:t>:</a:t>
            </a:r>
            <a:r>
              <a:rPr dirty="0" sz="1600" spc="-270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334" y="140588"/>
            <a:ext cx="396684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30859C"/>
                </a:solidFill>
                <a:latin typeface="Arial"/>
                <a:cs typeface="Arial"/>
              </a:rPr>
              <a:t>« </a:t>
            </a: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Optimiser </a:t>
            </a:r>
            <a:r>
              <a:rPr dirty="0" sz="1100" spc="-50" b="1">
                <a:solidFill>
                  <a:srgbClr val="30859C"/>
                </a:solidFill>
                <a:latin typeface="Arial"/>
                <a:cs typeface="Arial"/>
              </a:rPr>
              <a:t>le </a:t>
            </a:r>
            <a:r>
              <a:rPr dirty="0" sz="1100" spc="-114" b="1">
                <a:solidFill>
                  <a:srgbClr val="30859C"/>
                </a:solidFill>
                <a:latin typeface="Arial"/>
                <a:cs typeface="Arial"/>
              </a:rPr>
              <a:t>processus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65" b="1">
                <a:solidFill>
                  <a:srgbClr val="30859C"/>
                </a:solidFill>
                <a:latin typeface="Arial"/>
                <a:cs typeface="Arial"/>
              </a:rPr>
              <a:t>sortie </a:t>
            </a:r>
            <a:r>
              <a:rPr dirty="0" sz="1100" spc="-110" b="1">
                <a:solidFill>
                  <a:srgbClr val="30859C"/>
                </a:solidFill>
                <a:latin typeface="Arial"/>
                <a:cs typeface="Arial"/>
              </a:rPr>
              <a:t>des </a:t>
            </a:r>
            <a:r>
              <a:rPr dirty="0" sz="1100" spc="-60" b="1">
                <a:solidFill>
                  <a:srgbClr val="30859C"/>
                </a:solidFill>
                <a:latin typeface="Arial"/>
                <a:cs typeface="Arial"/>
              </a:rPr>
              <a:t>patients </a:t>
            </a:r>
            <a:r>
              <a:rPr dirty="0" sz="1100" spc="-85" b="1">
                <a:solidFill>
                  <a:srgbClr val="30859C"/>
                </a:solidFill>
                <a:latin typeface="Arial"/>
                <a:cs typeface="Arial"/>
              </a:rPr>
              <a:t>hospitalisés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en santé  </a:t>
            </a:r>
            <a:r>
              <a:rPr dirty="0" sz="1100" spc="-55" b="1">
                <a:solidFill>
                  <a:srgbClr val="30859C"/>
                </a:solidFill>
                <a:latin typeface="Arial"/>
                <a:cs typeface="Arial"/>
              </a:rPr>
              <a:t>mentale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en </a:t>
            </a:r>
            <a:r>
              <a:rPr dirty="0" sz="1100" spc="-90" b="1">
                <a:solidFill>
                  <a:srgbClr val="30859C"/>
                </a:solidFill>
                <a:latin typeface="Arial"/>
                <a:cs typeface="Arial"/>
              </a:rPr>
              <a:t>les </a:t>
            </a: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positionnant </a:t>
            </a:r>
            <a:r>
              <a:rPr dirty="0" sz="1100" spc="-80" b="1">
                <a:solidFill>
                  <a:srgbClr val="30859C"/>
                </a:solidFill>
                <a:latin typeface="Arial"/>
                <a:cs typeface="Arial"/>
              </a:rPr>
              <a:t>acteurs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55" b="1">
                <a:solidFill>
                  <a:srgbClr val="30859C"/>
                </a:solidFill>
                <a:latin typeface="Arial"/>
                <a:cs typeface="Arial"/>
              </a:rPr>
              <a:t>leur </a:t>
            </a:r>
            <a:r>
              <a:rPr dirty="0" sz="1100" spc="-95" b="1">
                <a:solidFill>
                  <a:srgbClr val="30859C"/>
                </a:solidFill>
                <a:latin typeface="Arial"/>
                <a:cs typeface="Arial"/>
              </a:rPr>
              <a:t>parcours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110" b="1">
                <a:solidFill>
                  <a:srgbClr val="30859C"/>
                </a:solidFill>
                <a:latin typeface="Arial"/>
                <a:cs typeface="Arial"/>
              </a:rPr>
              <a:t>soins</a:t>
            </a:r>
            <a:r>
              <a:rPr dirty="0" sz="1100" spc="10" b="1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30859C"/>
                </a:solidFill>
                <a:latin typeface="Arial"/>
                <a:cs typeface="Arial"/>
              </a:rPr>
              <a:t>»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1744" y="855344"/>
            <a:ext cx="14204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90">
                <a:latin typeface="Arial"/>
                <a:cs typeface="Arial"/>
              </a:rPr>
              <a:t>Les</a:t>
            </a:r>
            <a:r>
              <a:rPr dirty="0" sz="2800" spc="-210">
                <a:latin typeface="Arial"/>
                <a:cs typeface="Arial"/>
              </a:rPr>
              <a:t> </a:t>
            </a:r>
            <a:r>
              <a:rPr dirty="0" sz="2800" spc="-409">
                <a:latin typeface="Arial"/>
                <a:cs typeface="Arial"/>
              </a:rPr>
              <a:t>RCPsy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8628" y="165607"/>
            <a:ext cx="284670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200" spc="-114" b="1">
                <a:latin typeface="Arial"/>
                <a:cs typeface="Arial"/>
              </a:rPr>
              <a:t>Axe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200" spc="-30">
                <a:latin typeface="Arial"/>
                <a:cs typeface="Arial"/>
              </a:rPr>
              <a:t>Intégration </a:t>
            </a:r>
            <a:r>
              <a:rPr dirty="0" sz="1200" spc="-80">
                <a:latin typeface="Arial"/>
                <a:cs typeface="Arial"/>
              </a:rPr>
              <a:t>des </a:t>
            </a:r>
            <a:r>
              <a:rPr dirty="0" sz="1200" spc="-55">
                <a:latin typeface="Arial"/>
                <a:cs typeface="Arial"/>
              </a:rPr>
              <a:t>pharmaciens </a:t>
            </a:r>
            <a:r>
              <a:rPr dirty="0" sz="1200" spc="-75">
                <a:latin typeface="Arial"/>
                <a:cs typeface="Arial"/>
              </a:rPr>
              <a:t>dans </a:t>
            </a:r>
            <a:r>
              <a:rPr dirty="0" sz="1200" spc="-50">
                <a:latin typeface="Arial"/>
                <a:cs typeface="Arial"/>
              </a:rPr>
              <a:t>une</a:t>
            </a:r>
            <a:r>
              <a:rPr dirty="0" sz="1200" spc="-210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équipe  </a:t>
            </a:r>
            <a:r>
              <a:rPr dirty="0" sz="1200" spc="-25">
                <a:latin typeface="Arial"/>
                <a:cs typeface="Arial"/>
              </a:rPr>
              <a:t>multidisciplinaire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57324"/>
            <a:ext cx="7540625" cy="105346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spc="-140" b="1">
                <a:latin typeface="Arial"/>
                <a:cs typeface="Arial"/>
              </a:rPr>
              <a:t>Création </a:t>
            </a:r>
            <a:r>
              <a:rPr dirty="0" sz="2000" spc="-125" b="1">
                <a:latin typeface="Arial"/>
                <a:cs typeface="Arial"/>
              </a:rPr>
              <a:t>d’une </a:t>
            </a:r>
            <a:r>
              <a:rPr dirty="0" sz="2000" spc="-165" b="1">
                <a:latin typeface="Arial"/>
                <a:cs typeface="Arial"/>
              </a:rPr>
              <a:t>maison </a:t>
            </a:r>
            <a:r>
              <a:rPr dirty="0" sz="2000" spc="-135" b="1">
                <a:latin typeface="Arial"/>
                <a:cs typeface="Arial"/>
              </a:rPr>
              <a:t>médicale </a:t>
            </a:r>
            <a:r>
              <a:rPr dirty="0" sz="2000" spc="-45" b="1">
                <a:latin typeface="Arial"/>
                <a:cs typeface="Arial"/>
              </a:rPr>
              <a:t>et </a:t>
            </a:r>
            <a:r>
              <a:rPr dirty="0" sz="2000" spc="-125" b="1">
                <a:latin typeface="Arial"/>
                <a:cs typeface="Arial"/>
              </a:rPr>
              <a:t>pharmaceutique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114" b="1">
                <a:latin typeface="Arial"/>
                <a:cs typeface="Arial"/>
              </a:rPr>
              <a:t>hospitalière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000" spc="-105">
                <a:latin typeface="Arial"/>
                <a:cs typeface="Arial"/>
              </a:rPr>
              <a:t>Proposer </a:t>
            </a:r>
            <a:r>
              <a:rPr dirty="0" sz="2000" spc="-85">
                <a:latin typeface="Arial"/>
                <a:cs typeface="Arial"/>
              </a:rPr>
              <a:t>sur </a:t>
            </a:r>
            <a:r>
              <a:rPr dirty="0" sz="2000" spc="-60">
                <a:latin typeface="Arial"/>
                <a:cs typeface="Arial"/>
              </a:rPr>
              <a:t>un </a:t>
            </a:r>
            <a:r>
              <a:rPr dirty="0" sz="2000" spc="-95">
                <a:latin typeface="Arial"/>
                <a:cs typeface="Arial"/>
              </a:rPr>
              <a:t>même </a:t>
            </a:r>
            <a:r>
              <a:rPr dirty="0" sz="2000" spc="-65">
                <a:latin typeface="Arial"/>
                <a:cs typeface="Arial"/>
              </a:rPr>
              <a:t>site </a:t>
            </a:r>
            <a:r>
              <a:rPr dirty="0" sz="2000" spc="-135">
                <a:latin typeface="Arial"/>
                <a:cs typeface="Arial"/>
              </a:rPr>
              <a:t>des </a:t>
            </a:r>
            <a:r>
              <a:rPr dirty="0" sz="2000" spc="-65">
                <a:latin typeface="Arial"/>
                <a:cs typeface="Arial"/>
              </a:rPr>
              <a:t>prestations </a:t>
            </a:r>
            <a:r>
              <a:rPr dirty="0" sz="2000" spc="-90">
                <a:latin typeface="Arial"/>
                <a:cs typeface="Arial"/>
              </a:rPr>
              <a:t>de </a:t>
            </a:r>
            <a:r>
              <a:rPr dirty="0" sz="2000" spc="-114">
                <a:latin typeface="Arial"/>
                <a:cs typeface="Arial"/>
              </a:rPr>
              <a:t>soins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pluridisciplinaires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09"/>
              </a:spcBef>
              <a:tabLst>
                <a:tab pos="756285" algn="l"/>
              </a:tabLst>
            </a:pPr>
            <a:r>
              <a:rPr dirty="0" sz="1600" spc="-5">
                <a:latin typeface="Arial"/>
                <a:cs typeface="Arial"/>
              </a:rPr>
              <a:t>–	</a:t>
            </a:r>
            <a:r>
              <a:rPr dirty="0" sz="1600" spc="-125">
                <a:latin typeface="Arial"/>
                <a:cs typeface="Arial"/>
              </a:rPr>
              <a:t>Soins </a:t>
            </a:r>
            <a:r>
              <a:rPr dirty="0" sz="1600" spc="-65">
                <a:latin typeface="Arial"/>
                <a:cs typeface="Arial"/>
              </a:rPr>
              <a:t>complémentaires </a:t>
            </a:r>
            <a:r>
              <a:rPr dirty="0" sz="1600" spc="-100">
                <a:latin typeface="Arial"/>
                <a:cs typeface="Arial"/>
              </a:rPr>
              <a:t>aux </a:t>
            </a:r>
            <a:r>
              <a:rPr dirty="0" sz="1600" spc="-95">
                <a:latin typeface="Arial"/>
                <a:cs typeface="Arial"/>
              </a:rPr>
              <a:t>soins </a:t>
            </a:r>
            <a:r>
              <a:rPr dirty="0" sz="1600" spc="-75">
                <a:latin typeface="Arial"/>
                <a:cs typeface="Arial"/>
              </a:rPr>
              <a:t>de </a:t>
            </a:r>
            <a:r>
              <a:rPr dirty="0" sz="1600" spc="-80">
                <a:latin typeface="Arial"/>
                <a:cs typeface="Arial"/>
              </a:rPr>
              <a:t>santé </a:t>
            </a:r>
            <a:r>
              <a:rPr dirty="0" sz="1600" spc="-55">
                <a:latin typeface="Arial"/>
                <a:cs typeface="Arial"/>
              </a:rPr>
              <a:t>mentale </a:t>
            </a:r>
            <a:r>
              <a:rPr dirty="0" sz="1600" spc="-25">
                <a:latin typeface="Arial"/>
                <a:cs typeface="Arial"/>
              </a:rPr>
              <a:t>stricto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14">
                <a:latin typeface="Arial"/>
                <a:cs typeface="Arial"/>
              </a:rPr>
              <a:t>sensu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831716"/>
            <a:ext cx="8071484" cy="2049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56285" marR="5080" indent="-287020">
              <a:lnSpc>
                <a:spcPct val="100000"/>
              </a:lnSpc>
              <a:spcBef>
                <a:spcPts val="95"/>
              </a:spcBef>
              <a:tabLst>
                <a:tab pos="756285" algn="l"/>
              </a:tabLst>
            </a:pPr>
            <a:r>
              <a:rPr dirty="0" sz="1600" spc="-5">
                <a:latin typeface="Arial"/>
                <a:cs typeface="Arial"/>
              </a:rPr>
              <a:t>–	</a:t>
            </a:r>
            <a:r>
              <a:rPr dirty="0" sz="1600" spc="-60">
                <a:latin typeface="Arial"/>
                <a:cs typeface="Arial"/>
              </a:rPr>
              <a:t>Fonctionnement </a:t>
            </a:r>
            <a:r>
              <a:rPr dirty="0" sz="1600" spc="-65">
                <a:latin typeface="Arial"/>
                <a:cs typeface="Arial"/>
              </a:rPr>
              <a:t>proche </a:t>
            </a:r>
            <a:r>
              <a:rPr dirty="0" sz="1600" spc="-105">
                <a:latin typeface="Arial"/>
                <a:cs typeface="Arial"/>
              </a:rPr>
              <a:t>des </a:t>
            </a:r>
            <a:r>
              <a:rPr dirty="0" sz="1600" spc="-50">
                <a:latin typeface="Arial"/>
                <a:cs typeface="Arial"/>
              </a:rPr>
              <a:t>lieux </a:t>
            </a:r>
            <a:r>
              <a:rPr dirty="0" sz="1600" spc="-75">
                <a:latin typeface="Arial"/>
                <a:cs typeface="Arial"/>
              </a:rPr>
              <a:t>de </a:t>
            </a:r>
            <a:r>
              <a:rPr dirty="0" sz="1600" spc="-90">
                <a:latin typeface="Arial"/>
                <a:cs typeface="Arial"/>
              </a:rPr>
              <a:t>soins </a:t>
            </a:r>
            <a:r>
              <a:rPr dirty="0" sz="1600" spc="-60">
                <a:latin typeface="Arial"/>
                <a:cs typeface="Arial"/>
              </a:rPr>
              <a:t>libéraux </a:t>
            </a:r>
            <a:r>
              <a:rPr dirty="0" sz="1600" spc="-40">
                <a:latin typeface="Arial"/>
                <a:cs typeface="Arial"/>
              </a:rPr>
              <a:t>afin </a:t>
            </a:r>
            <a:r>
              <a:rPr dirty="0" sz="1600" spc="-75">
                <a:latin typeface="Arial"/>
                <a:cs typeface="Arial"/>
              </a:rPr>
              <a:t>de </a:t>
            </a:r>
            <a:r>
              <a:rPr dirty="0" sz="1600" spc="-60">
                <a:latin typeface="Arial"/>
                <a:cs typeface="Arial"/>
              </a:rPr>
              <a:t>favoriser </a:t>
            </a:r>
            <a:r>
              <a:rPr dirty="0" sz="1600" spc="-15">
                <a:latin typeface="Arial"/>
                <a:cs typeface="Arial"/>
              </a:rPr>
              <a:t>et </a:t>
            </a:r>
            <a:r>
              <a:rPr dirty="0" sz="1600" spc="-70">
                <a:latin typeface="Arial"/>
                <a:cs typeface="Arial"/>
              </a:rPr>
              <a:t>conserver  </a:t>
            </a:r>
            <a:r>
              <a:rPr dirty="0" sz="1600" spc="-45">
                <a:latin typeface="Arial"/>
                <a:cs typeface="Arial"/>
              </a:rPr>
              <a:t>l’autonomie </a:t>
            </a:r>
            <a:r>
              <a:rPr dirty="0" sz="1600" spc="-114">
                <a:latin typeface="Arial"/>
                <a:cs typeface="Arial"/>
              </a:rPr>
              <a:t>des</a:t>
            </a:r>
            <a:r>
              <a:rPr dirty="0" sz="1600" spc="-120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patients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19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000" spc="-75">
                <a:latin typeface="Arial"/>
                <a:cs typeface="Arial"/>
              </a:rPr>
              <a:t>Entretiens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pharmaceutiques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09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1600" spc="-110">
                <a:latin typeface="Arial"/>
                <a:cs typeface="Arial"/>
              </a:rPr>
              <a:t>Proposés </a:t>
            </a:r>
            <a:r>
              <a:rPr dirty="0" sz="1600" spc="-100">
                <a:latin typeface="Arial"/>
                <a:cs typeface="Arial"/>
              </a:rPr>
              <a:t>aux </a:t>
            </a:r>
            <a:r>
              <a:rPr dirty="0" sz="1600" spc="-45">
                <a:latin typeface="Arial"/>
                <a:cs typeface="Arial"/>
              </a:rPr>
              <a:t>patients </a:t>
            </a:r>
            <a:r>
              <a:rPr dirty="0" sz="1600" spc="-55">
                <a:latin typeface="Arial"/>
                <a:cs typeface="Arial"/>
              </a:rPr>
              <a:t>sortants </a:t>
            </a:r>
            <a:r>
              <a:rPr dirty="0" sz="1600" spc="-120">
                <a:latin typeface="Arial"/>
                <a:cs typeface="Arial"/>
              </a:rPr>
              <a:t>avec </a:t>
            </a:r>
            <a:r>
              <a:rPr dirty="0" sz="1600" spc="-55">
                <a:latin typeface="Arial"/>
                <a:cs typeface="Arial"/>
              </a:rPr>
              <a:t>un </a:t>
            </a:r>
            <a:r>
              <a:rPr dirty="0" sz="1600" spc="-20">
                <a:latin typeface="Arial"/>
                <a:cs typeface="Arial"/>
              </a:rPr>
              <a:t>projet </a:t>
            </a:r>
            <a:r>
              <a:rPr dirty="0" sz="1600" spc="-75">
                <a:latin typeface="Arial"/>
                <a:cs typeface="Arial"/>
              </a:rPr>
              <a:t>de</a:t>
            </a:r>
            <a:r>
              <a:rPr dirty="0" sz="1600" spc="-120">
                <a:latin typeface="Arial"/>
                <a:cs typeface="Arial"/>
              </a:rPr>
              <a:t> </a:t>
            </a:r>
            <a:r>
              <a:rPr dirty="0" sz="1600" spc="-204">
                <a:latin typeface="Arial"/>
                <a:cs typeface="Arial"/>
              </a:rPr>
              <a:t>RAD</a:t>
            </a:r>
            <a:endParaRPr sz="16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385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1600" spc="-125">
                <a:latin typeface="Arial"/>
                <a:cs typeface="Arial"/>
              </a:rPr>
              <a:t>Sur </a:t>
            </a:r>
            <a:r>
              <a:rPr dirty="0" sz="1600" spc="-85">
                <a:latin typeface="Arial"/>
                <a:cs typeface="Arial"/>
              </a:rPr>
              <a:t>rendez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0">
                <a:latin typeface="Arial"/>
                <a:cs typeface="Arial"/>
              </a:rPr>
              <a:t>vous</a:t>
            </a:r>
            <a:endParaRPr sz="16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385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1600" spc="-145">
                <a:latin typeface="Arial"/>
                <a:cs typeface="Arial"/>
              </a:rPr>
              <a:t>A </a:t>
            </a:r>
            <a:r>
              <a:rPr dirty="0" sz="1600" spc="-55">
                <a:latin typeface="Arial"/>
                <a:cs typeface="Arial"/>
              </a:rPr>
              <a:t>la </a:t>
            </a:r>
            <a:r>
              <a:rPr dirty="0" sz="1600" spc="-80">
                <a:latin typeface="Arial"/>
                <a:cs typeface="Arial"/>
              </a:rPr>
              <a:t>demande </a:t>
            </a:r>
            <a:r>
              <a:rPr dirty="0" sz="1600" spc="-55">
                <a:latin typeface="Arial"/>
                <a:cs typeface="Arial"/>
              </a:rPr>
              <a:t>du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70">
                <a:latin typeface="Arial"/>
                <a:cs typeface="Arial"/>
              </a:rPr>
              <a:t>psychiatre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664" y="83058"/>
            <a:ext cx="396684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30859C"/>
                </a:solidFill>
                <a:latin typeface="Arial"/>
                <a:cs typeface="Arial"/>
              </a:rPr>
              <a:t>« </a:t>
            </a: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Optimiser </a:t>
            </a:r>
            <a:r>
              <a:rPr dirty="0" sz="1100" spc="-50" b="1">
                <a:solidFill>
                  <a:srgbClr val="30859C"/>
                </a:solidFill>
                <a:latin typeface="Arial"/>
                <a:cs typeface="Arial"/>
              </a:rPr>
              <a:t>le </a:t>
            </a:r>
            <a:r>
              <a:rPr dirty="0" sz="1100" spc="-114" b="1">
                <a:solidFill>
                  <a:srgbClr val="30859C"/>
                </a:solidFill>
                <a:latin typeface="Arial"/>
                <a:cs typeface="Arial"/>
              </a:rPr>
              <a:t>processus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65" b="1">
                <a:solidFill>
                  <a:srgbClr val="30859C"/>
                </a:solidFill>
                <a:latin typeface="Arial"/>
                <a:cs typeface="Arial"/>
              </a:rPr>
              <a:t>sortie </a:t>
            </a:r>
            <a:r>
              <a:rPr dirty="0" sz="1100" spc="-110" b="1">
                <a:solidFill>
                  <a:srgbClr val="30859C"/>
                </a:solidFill>
                <a:latin typeface="Arial"/>
                <a:cs typeface="Arial"/>
              </a:rPr>
              <a:t>des </a:t>
            </a:r>
            <a:r>
              <a:rPr dirty="0" sz="1100" spc="-60" b="1">
                <a:solidFill>
                  <a:srgbClr val="30859C"/>
                </a:solidFill>
                <a:latin typeface="Arial"/>
                <a:cs typeface="Arial"/>
              </a:rPr>
              <a:t>patients </a:t>
            </a:r>
            <a:r>
              <a:rPr dirty="0" sz="1100" spc="-85" b="1">
                <a:solidFill>
                  <a:srgbClr val="30859C"/>
                </a:solidFill>
                <a:latin typeface="Arial"/>
                <a:cs typeface="Arial"/>
              </a:rPr>
              <a:t>hospitalisés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en santé  </a:t>
            </a:r>
            <a:r>
              <a:rPr dirty="0" sz="1100" spc="-55" b="1">
                <a:solidFill>
                  <a:srgbClr val="30859C"/>
                </a:solidFill>
                <a:latin typeface="Arial"/>
                <a:cs typeface="Arial"/>
              </a:rPr>
              <a:t>mentale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en </a:t>
            </a:r>
            <a:r>
              <a:rPr dirty="0" sz="1100" spc="-90" b="1">
                <a:solidFill>
                  <a:srgbClr val="30859C"/>
                </a:solidFill>
                <a:latin typeface="Arial"/>
                <a:cs typeface="Arial"/>
              </a:rPr>
              <a:t>les </a:t>
            </a: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positionnant </a:t>
            </a:r>
            <a:r>
              <a:rPr dirty="0" sz="1100" spc="-80" b="1">
                <a:solidFill>
                  <a:srgbClr val="30859C"/>
                </a:solidFill>
                <a:latin typeface="Arial"/>
                <a:cs typeface="Arial"/>
              </a:rPr>
              <a:t>acteurs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55" b="1">
                <a:solidFill>
                  <a:srgbClr val="30859C"/>
                </a:solidFill>
                <a:latin typeface="Arial"/>
                <a:cs typeface="Arial"/>
              </a:rPr>
              <a:t>leur </a:t>
            </a:r>
            <a:r>
              <a:rPr dirty="0" sz="1100" spc="-95" b="1">
                <a:solidFill>
                  <a:srgbClr val="30859C"/>
                </a:solidFill>
                <a:latin typeface="Arial"/>
                <a:cs typeface="Arial"/>
              </a:rPr>
              <a:t>parcours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110" b="1">
                <a:solidFill>
                  <a:srgbClr val="30859C"/>
                </a:solidFill>
                <a:latin typeface="Arial"/>
                <a:cs typeface="Arial"/>
              </a:rPr>
              <a:t>soins</a:t>
            </a:r>
            <a:r>
              <a:rPr dirty="0" sz="1100" spc="10" b="1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30859C"/>
                </a:solidFill>
                <a:latin typeface="Arial"/>
                <a:cs typeface="Arial"/>
              </a:rPr>
              <a:t>»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47314" y="2696717"/>
            <a:ext cx="2351405" cy="1146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dirty="0" sz="1050" spc="-35">
                <a:latin typeface="Arial"/>
                <a:cs typeface="Arial"/>
              </a:rPr>
              <a:t>Luminothérapie</a:t>
            </a:r>
            <a:endParaRPr sz="105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dirty="0" sz="1050" spc="-125">
                <a:latin typeface="Arial"/>
                <a:cs typeface="Arial"/>
              </a:rPr>
              <a:t>RTMS</a:t>
            </a:r>
            <a:endParaRPr sz="105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dirty="0" sz="1050" spc="-55">
                <a:latin typeface="Arial"/>
                <a:cs typeface="Arial"/>
              </a:rPr>
              <a:t>Cabinet</a:t>
            </a:r>
            <a:r>
              <a:rPr dirty="0" sz="1050" spc="-75">
                <a:latin typeface="Arial"/>
                <a:cs typeface="Arial"/>
              </a:rPr>
              <a:t> </a:t>
            </a:r>
            <a:r>
              <a:rPr dirty="0" sz="1050" spc="-35">
                <a:latin typeface="Arial"/>
                <a:cs typeface="Arial"/>
              </a:rPr>
              <a:t>Dentaire</a:t>
            </a:r>
            <a:endParaRPr sz="105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dirty="0" sz="1050" spc="-50">
                <a:latin typeface="Arial"/>
                <a:cs typeface="Arial"/>
              </a:rPr>
              <a:t>Radiologie</a:t>
            </a:r>
            <a:endParaRPr sz="105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dirty="0" sz="1050" spc="-40">
                <a:latin typeface="Arial"/>
                <a:cs typeface="Arial"/>
              </a:rPr>
              <a:t>Kinésithérapie</a:t>
            </a:r>
            <a:endParaRPr sz="105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dirty="0" sz="1050" spc="-40">
                <a:latin typeface="Arial"/>
                <a:cs typeface="Arial"/>
              </a:rPr>
              <a:t>Consultation </a:t>
            </a:r>
            <a:r>
              <a:rPr dirty="0" sz="1050" spc="-50">
                <a:latin typeface="Arial"/>
                <a:cs typeface="Arial"/>
              </a:rPr>
              <a:t>de </a:t>
            </a:r>
            <a:r>
              <a:rPr dirty="0" sz="1050" spc="-45">
                <a:latin typeface="Arial"/>
                <a:cs typeface="Arial"/>
              </a:rPr>
              <a:t>médecine</a:t>
            </a:r>
            <a:r>
              <a:rPr dirty="0" sz="1050" spc="-130">
                <a:latin typeface="Arial"/>
                <a:cs typeface="Arial"/>
              </a:rPr>
              <a:t> </a:t>
            </a:r>
            <a:r>
              <a:rPr dirty="0" sz="1050" spc="-45">
                <a:latin typeface="Arial"/>
                <a:cs typeface="Arial"/>
              </a:rPr>
              <a:t>générale</a:t>
            </a:r>
            <a:endParaRPr sz="105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dirty="0" sz="1050" spc="-40">
                <a:latin typeface="Arial"/>
                <a:cs typeface="Arial"/>
              </a:rPr>
              <a:t>Entretiens pharmaceutiques </a:t>
            </a:r>
            <a:r>
              <a:rPr dirty="0" sz="1050" spc="-50">
                <a:latin typeface="Arial"/>
                <a:cs typeface="Arial"/>
              </a:rPr>
              <a:t>de</a:t>
            </a:r>
            <a:r>
              <a:rPr dirty="0" sz="1050" spc="-170">
                <a:latin typeface="Arial"/>
                <a:cs typeface="Arial"/>
              </a:rPr>
              <a:t> </a:t>
            </a:r>
            <a:r>
              <a:rPr dirty="0" sz="1050" spc="-25">
                <a:latin typeface="Arial"/>
                <a:cs typeface="Arial"/>
              </a:rPr>
              <a:t>sortie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87511" y="1296924"/>
            <a:ext cx="659892" cy="656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691452" y="1037961"/>
            <a:ext cx="162827" cy="161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462771" y="1024127"/>
            <a:ext cx="207264" cy="204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9831" rIns="0" bIns="0" rtlCol="0" vert="horz">
            <a:spAutoFit/>
          </a:bodyPr>
          <a:lstStyle/>
          <a:p>
            <a:pPr algn="ctr" marL="0">
              <a:lnSpc>
                <a:spcPct val="100000"/>
              </a:lnSpc>
              <a:spcBef>
                <a:spcPts val="105"/>
              </a:spcBef>
            </a:pPr>
            <a:r>
              <a:rPr dirty="0" spc="-195"/>
              <a:t>Axe</a:t>
            </a:r>
            <a:r>
              <a:rPr dirty="0" spc="-110"/>
              <a:t> </a:t>
            </a:r>
            <a:r>
              <a:rPr dirty="0" spc="-100"/>
              <a:t>1</a:t>
            </a:r>
          </a:p>
          <a:p>
            <a:pPr algn="ctr">
              <a:lnSpc>
                <a:spcPct val="100000"/>
              </a:lnSpc>
            </a:pPr>
            <a:r>
              <a:rPr dirty="0" spc="-50" b="0">
                <a:latin typeface="Arial"/>
                <a:cs typeface="Arial"/>
              </a:rPr>
              <a:t>Intégration </a:t>
            </a:r>
            <a:r>
              <a:rPr dirty="0" spc="-135" b="0">
                <a:latin typeface="Arial"/>
                <a:cs typeface="Arial"/>
              </a:rPr>
              <a:t>des </a:t>
            </a:r>
            <a:r>
              <a:rPr dirty="0" spc="-95" b="0">
                <a:latin typeface="Arial"/>
                <a:cs typeface="Arial"/>
              </a:rPr>
              <a:t>pharmaciens </a:t>
            </a:r>
            <a:r>
              <a:rPr dirty="0" spc="-125" b="0">
                <a:latin typeface="Arial"/>
                <a:cs typeface="Arial"/>
              </a:rPr>
              <a:t>dans </a:t>
            </a:r>
            <a:r>
              <a:rPr dirty="0" spc="-80" b="0">
                <a:latin typeface="Arial"/>
                <a:cs typeface="Arial"/>
              </a:rPr>
              <a:t>une </a:t>
            </a:r>
            <a:r>
              <a:rPr dirty="0" spc="-70" b="0">
                <a:latin typeface="Arial"/>
                <a:cs typeface="Arial"/>
              </a:rPr>
              <a:t>équipe </a:t>
            </a:r>
            <a:r>
              <a:rPr dirty="0" spc="-45" b="0">
                <a:latin typeface="Arial"/>
                <a:cs typeface="Arial"/>
              </a:rPr>
              <a:t>multidisciplinaire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59561"/>
            <a:ext cx="8073390" cy="5160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65" b="1">
                <a:latin typeface="Arial"/>
                <a:cs typeface="Arial"/>
              </a:rPr>
              <a:t>Les </a:t>
            </a:r>
            <a:r>
              <a:rPr dirty="0" sz="2000" spc="-110" b="1">
                <a:latin typeface="Arial"/>
                <a:cs typeface="Arial"/>
              </a:rPr>
              <a:t>entretiens</a:t>
            </a:r>
            <a:r>
              <a:rPr dirty="0" sz="2000" spc="-245" b="1">
                <a:latin typeface="Arial"/>
                <a:cs typeface="Arial"/>
              </a:rPr>
              <a:t> </a:t>
            </a:r>
            <a:r>
              <a:rPr dirty="0" sz="2000" spc="-140" b="1">
                <a:latin typeface="Arial"/>
                <a:cs typeface="Arial"/>
              </a:rPr>
              <a:t>pharmaceutiques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2000" spc="-100">
                <a:latin typeface="Arial"/>
                <a:cs typeface="Arial"/>
              </a:rPr>
              <a:t>Durée </a:t>
            </a:r>
            <a:r>
              <a:rPr dirty="0" sz="2000" spc="-20">
                <a:latin typeface="Arial"/>
                <a:cs typeface="Arial"/>
              </a:rPr>
              <a:t>: </a:t>
            </a:r>
            <a:r>
              <a:rPr dirty="0" sz="2000" spc="-65">
                <a:latin typeface="Arial"/>
                <a:cs typeface="Arial"/>
              </a:rPr>
              <a:t>environ </a:t>
            </a:r>
            <a:r>
              <a:rPr dirty="0" sz="2000" spc="-100">
                <a:latin typeface="Arial"/>
                <a:cs typeface="Arial"/>
              </a:rPr>
              <a:t>30</a:t>
            </a:r>
            <a:r>
              <a:rPr dirty="0" sz="2000" spc="-265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minutes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000" spc="-85">
                <a:latin typeface="Arial"/>
                <a:cs typeface="Arial"/>
              </a:rPr>
              <a:t>Traçabilité </a:t>
            </a:r>
            <a:r>
              <a:rPr dirty="0" sz="2000" spc="-125">
                <a:latin typeface="Arial"/>
                <a:cs typeface="Arial"/>
              </a:rPr>
              <a:t>dans </a:t>
            </a:r>
            <a:r>
              <a:rPr dirty="0" sz="2000" spc="-55">
                <a:latin typeface="Arial"/>
                <a:cs typeface="Arial"/>
              </a:rPr>
              <a:t>le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95">
                <a:latin typeface="Arial"/>
                <a:cs typeface="Arial"/>
              </a:rPr>
              <a:t>DPI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09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1600" spc="-70">
                <a:latin typeface="Arial"/>
                <a:cs typeface="Arial"/>
              </a:rPr>
              <a:t>Observation</a:t>
            </a:r>
            <a:r>
              <a:rPr dirty="0" sz="1600" spc="-60">
                <a:latin typeface="Arial"/>
                <a:cs typeface="Arial"/>
              </a:rPr>
              <a:t> pharmaceutique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5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000" spc="-70">
                <a:latin typeface="Arial"/>
                <a:cs typeface="Arial"/>
              </a:rPr>
              <a:t>Objectifs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14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1600" spc="-55">
                <a:latin typeface="Arial"/>
                <a:cs typeface="Arial"/>
              </a:rPr>
              <a:t>Autonomiser </a:t>
            </a:r>
            <a:r>
              <a:rPr dirty="0" sz="1600" spc="-40">
                <a:latin typeface="Arial"/>
                <a:cs typeface="Arial"/>
              </a:rPr>
              <a:t>le </a:t>
            </a:r>
            <a:r>
              <a:rPr dirty="0" sz="1600" spc="-30">
                <a:latin typeface="Arial"/>
                <a:cs typeface="Arial"/>
              </a:rPr>
              <a:t>patient, </a:t>
            </a:r>
            <a:r>
              <a:rPr dirty="0" sz="1600" spc="-45">
                <a:latin typeface="Arial"/>
                <a:cs typeface="Arial"/>
              </a:rPr>
              <a:t>améliorer </a:t>
            </a:r>
            <a:r>
              <a:rPr dirty="0" sz="1600" spc="-80">
                <a:latin typeface="Arial"/>
                <a:cs typeface="Arial"/>
              </a:rPr>
              <a:t>l’observance, </a:t>
            </a:r>
            <a:r>
              <a:rPr dirty="0" sz="1600" spc="-50">
                <a:latin typeface="Arial"/>
                <a:cs typeface="Arial"/>
              </a:rPr>
              <a:t>renforcer </a:t>
            </a:r>
            <a:r>
              <a:rPr dirty="0" sz="1600" spc="-60">
                <a:latin typeface="Arial"/>
                <a:cs typeface="Arial"/>
              </a:rPr>
              <a:t>l’alliance</a:t>
            </a:r>
            <a:r>
              <a:rPr dirty="0" sz="1600" spc="-170">
                <a:latin typeface="Arial"/>
                <a:cs typeface="Arial"/>
              </a:rPr>
              <a:t> </a:t>
            </a:r>
            <a:r>
              <a:rPr dirty="0" sz="1600" spc="-40">
                <a:latin typeface="Arial"/>
                <a:cs typeface="Arial"/>
              </a:rPr>
              <a:t>thérapeutique</a:t>
            </a:r>
            <a:endParaRPr sz="1600">
              <a:latin typeface="Arial"/>
              <a:cs typeface="Arial"/>
            </a:endParaRPr>
          </a:p>
          <a:p>
            <a:pPr lvl="2" marL="1155700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1155700" algn="l"/>
                <a:tab pos="1156335" algn="l"/>
              </a:tabLst>
            </a:pPr>
            <a:r>
              <a:rPr dirty="0" sz="1200" spc="-60">
                <a:latin typeface="Arial"/>
                <a:cs typeface="Arial"/>
              </a:rPr>
              <a:t>Gestion </a:t>
            </a:r>
            <a:r>
              <a:rPr dirty="0" sz="1200" spc="-30">
                <a:latin typeface="Arial"/>
                <a:cs typeface="Arial"/>
              </a:rPr>
              <a:t>pratique </a:t>
            </a:r>
            <a:r>
              <a:rPr dirty="0" sz="1200" spc="-80">
                <a:latin typeface="Arial"/>
                <a:cs typeface="Arial"/>
              </a:rPr>
              <a:t>des </a:t>
            </a:r>
            <a:r>
              <a:rPr dirty="0" sz="1200" spc="-55">
                <a:latin typeface="Arial"/>
                <a:cs typeface="Arial"/>
              </a:rPr>
              <a:t>médicaments </a:t>
            </a:r>
            <a:r>
              <a:rPr dirty="0" sz="1200" spc="-65">
                <a:latin typeface="Arial"/>
                <a:cs typeface="Arial"/>
              </a:rPr>
              <a:t>au </a:t>
            </a:r>
            <a:r>
              <a:rPr dirty="0" sz="1200" spc="-25">
                <a:latin typeface="Arial"/>
                <a:cs typeface="Arial"/>
              </a:rPr>
              <a:t>quotidien, </a:t>
            </a:r>
            <a:r>
              <a:rPr dirty="0" sz="1200" spc="-35">
                <a:latin typeface="Arial"/>
                <a:cs typeface="Arial"/>
              </a:rPr>
              <a:t>effets </a:t>
            </a:r>
            <a:r>
              <a:rPr dirty="0" sz="1200" spc="-65">
                <a:latin typeface="Arial"/>
                <a:cs typeface="Arial"/>
              </a:rPr>
              <a:t>secondaires, </a:t>
            </a:r>
            <a:r>
              <a:rPr dirty="0" sz="1200" spc="-55">
                <a:latin typeface="Arial"/>
                <a:cs typeface="Arial"/>
              </a:rPr>
              <a:t>médicaments génériques,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automédication</a:t>
            </a:r>
            <a:endParaRPr sz="12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355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1600" spc="-50">
                <a:latin typeface="Arial"/>
                <a:cs typeface="Arial"/>
              </a:rPr>
              <a:t>Contribuer </a:t>
            </a:r>
            <a:r>
              <a:rPr dirty="0" sz="1600" spc="-130">
                <a:latin typeface="Arial"/>
                <a:cs typeface="Arial"/>
              </a:rPr>
              <a:t>à </a:t>
            </a:r>
            <a:r>
              <a:rPr dirty="0" sz="1600" spc="-55">
                <a:latin typeface="Arial"/>
                <a:cs typeface="Arial"/>
              </a:rPr>
              <a:t>la </a:t>
            </a:r>
            <a:r>
              <a:rPr dirty="0" sz="1600" spc="-30">
                <a:latin typeface="Arial"/>
                <a:cs typeface="Arial"/>
              </a:rPr>
              <a:t>continuité </a:t>
            </a:r>
            <a:r>
              <a:rPr dirty="0" sz="1600" spc="-114">
                <a:latin typeface="Arial"/>
                <a:cs typeface="Arial"/>
              </a:rPr>
              <a:t>des </a:t>
            </a:r>
            <a:r>
              <a:rPr dirty="0" sz="1600" spc="-95">
                <a:latin typeface="Arial"/>
                <a:cs typeface="Arial"/>
              </a:rPr>
              <a:t>soins </a:t>
            </a:r>
            <a:r>
              <a:rPr dirty="0" sz="1600" spc="-20">
                <a:latin typeface="Arial"/>
                <a:cs typeface="Arial"/>
              </a:rPr>
              <a:t>: </a:t>
            </a:r>
            <a:r>
              <a:rPr dirty="0" sz="1600" spc="-50">
                <a:latin typeface="Arial"/>
                <a:cs typeface="Arial"/>
              </a:rPr>
              <a:t>contact </a:t>
            </a:r>
            <a:r>
              <a:rPr dirty="0" sz="1600" spc="-120">
                <a:latin typeface="Arial"/>
                <a:cs typeface="Arial"/>
              </a:rPr>
              <a:t>avec </a:t>
            </a:r>
            <a:r>
              <a:rPr dirty="0" sz="1600" spc="-30">
                <a:latin typeface="Arial"/>
                <a:cs typeface="Arial"/>
              </a:rPr>
              <a:t>officine </a:t>
            </a:r>
            <a:r>
              <a:rPr dirty="0" sz="1600" spc="-55">
                <a:latin typeface="Arial"/>
                <a:cs typeface="Arial"/>
              </a:rPr>
              <a:t>du </a:t>
            </a:r>
            <a:r>
              <a:rPr dirty="0" sz="1600" spc="-25">
                <a:latin typeface="Arial"/>
                <a:cs typeface="Arial"/>
              </a:rPr>
              <a:t>patient </a:t>
            </a:r>
            <a:r>
              <a:rPr dirty="0" sz="1600" spc="-85">
                <a:latin typeface="Arial"/>
                <a:cs typeface="Arial"/>
              </a:rPr>
              <a:t>si</a:t>
            </a:r>
            <a:r>
              <a:rPr dirty="0" sz="1600" spc="-330">
                <a:latin typeface="Arial"/>
                <a:cs typeface="Arial"/>
              </a:rPr>
              <a:t> </a:t>
            </a:r>
            <a:r>
              <a:rPr dirty="0" sz="1600" spc="-100">
                <a:latin typeface="Arial"/>
                <a:cs typeface="Arial"/>
              </a:rPr>
              <a:t>nécessaire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har char="–"/>
            </a:pP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6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000" spc="-40">
                <a:latin typeface="Arial"/>
                <a:cs typeface="Arial"/>
              </a:rPr>
              <a:t>Méthode </a:t>
            </a:r>
            <a:r>
              <a:rPr dirty="0" sz="2000" spc="-90">
                <a:latin typeface="Arial"/>
                <a:cs typeface="Arial"/>
              </a:rPr>
              <a:t>de </a:t>
            </a:r>
            <a:r>
              <a:rPr dirty="0" sz="2000" spc="-65">
                <a:latin typeface="Arial"/>
                <a:cs typeface="Arial"/>
              </a:rPr>
              <a:t>communication </a:t>
            </a:r>
            <a:r>
              <a:rPr dirty="0" sz="2000" spc="-20">
                <a:latin typeface="Arial"/>
                <a:cs typeface="Arial"/>
              </a:rPr>
              <a:t>: </a:t>
            </a:r>
            <a:r>
              <a:rPr dirty="0" sz="2000" spc="-254">
                <a:latin typeface="Arial"/>
                <a:cs typeface="Arial"/>
              </a:rPr>
              <a:t>ENTRETIEN</a:t>
            </a:r>
            <a:r>
              <a:rPr dirty="0" sz="2000" spc="-380">
                <a:latin typeface="Arial"/>
                <a:cs typeface="Arial"/>
              </a:rPr>
              <a:t> </a:t>
            </a:r>
            <a:r>
              <a:rPr dirty="0" sz="2000" spc="-204">
                <a:latin typeface="Arial"/>
                <a:cs typeface="Arial"/>
              </a:rPr>
              <a:t>MOTIVATIONNEL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40"/>
              </a:spcBef>
              <a:buFont typeface="Arial"/>
              <a:buChar char="–"/>
              <a:tabLst>
                <a:tab pos="756285" algn="l"/>
                <a:tab pos="756920" algn="l"/>
                <a:tab pos="1452880" algn="l"/>
                <a:tab pos="1827530" algn="l"/>
                <a:tab pos="2392045" algn="l"/>
                <a:tab pos="2757805" algn="l"/>
                <a:tab pos="4114165" algn="l"/>
                <a:tab pos="5348605" algn="l"/>
                <a:tab pos="6537959" algn="l"/>
                <a:tab pos="6903720" algn="l"/>
                <a:tab pos="7891145" algn="l"/>
              </a:tabLst>
            </a:pPr>
            <a:r>
              <a:rPr dirty="0" sz="1800" spc="-45" i="1">
                <a:latin typeface="Trebuchet MS"/>
                <a:cs typeface="Trebuchet MS"/>
              </a:rPr>
              <a:t>«C'e</a:t>
            </a:r>
            <a:r>
              <a:rPr dirty="0" sz="1800" spc="-65" i="1">
                <a:latin typeface="Trebuchet MS"/>
                <a:cs typeface="Trebuchet MS"/>
              </a:rPr>
              <a:t>s</a:t>
            </a:r>
            <a:r>
              <a:rPr dirty="0" sz="1800" spc="-155" i="1">
                <a:latin typeface="Trebuchet MS"/>
                <a:cs typeface="Trebuchet MS"/>
              </a:rPr>
              <a:t>t</a:t>
            </a:r>
            <a:r>
              <a:rPr dirty="0" sz="1800" i="1">
                <a:latin typeface="Trebuchet MS"/>
                <a:cs typeface="Trebuchet MS"/>
              </a:rPr>
              <a:t>	</a:t>
            </a:r>
            <a:r>
              <a:rPr dirty="0" sz="1800" spc="-75" i="1">
                <a:latin typeface="Trebuchet MS"/>
                <a:cs typeface="Trebuchet MS"/>
              </a:rPr>
              <a:t>u</a:t>
            </a:r>
            <a:r>
              <a:rPr dirty="0" sz="1800" spc="-70" i="1">
                <a:latin typeface="Trebuchet MS"/>
                <a:cs typeface="Trebuchet MS"/>
              </a:rPr>
              <a:t>n</a:t>
            </a:r>
            <a:r>
              <a:rPr dirty="0" sz="1800" i="1">
                <a:latin typeface="Trebuchet MS"/>
                <a:cs typeface="Trebuchet MS"/>
              </a:rPr>
              <a:t>	</a:t>
            </a:r>
            <a:r>
              <a:rPr dirty="0" sz="1800" spc="-60" i="1">
                <a:latin typeface="Trebuchet MS"/>
                <a:cs typeface="Trebuchet MS"/>
              </a:rPr>
              <a:t>s</a:t>
            </a:r>
            <a:r>
              <a:rPr dirty="0" sz="1800" spc="-150" i="1">
                <a:latin typeface="Trebuchet MS"/>
                <a:cs typeface="Trebuchet MS"/>
              </a:rPr>
              <a:t>ty</a:t>
            </a:r>
            <a:r>
              <a:rPr dirty="0" sz="1800" spc="-114" i="1">
                <a:latin typeface="Trebuchet MS"/>
                <a:cs typeface="Trebuchet MS"/>
              </a:rPr>
              <a:t>l</a:t>
            </a:r>
            <a:r>
              <a:rPr dirty="0" sz="1800" spc="-110" i="1">
                <a:latin typeface="Trebuchet MS"/>
                <a:cs typeface="Trebuchet MS"/>
              </a:rPr>
              <a:t>e</a:t>
            </a:r>
            <a:r>
              <a:rPr dirty="0" sz="1800" i="1">
                <a:latin typeface="Trebuchet MS"/>
                <a:cs typeface="Trebuchet MS"/>
              </a:rPr>
              <a:t>	</a:t>
            </a:r>
            <a:r>
              <a:rPr dirty="0" sz="1800" spc="-100" i="1">
                <a:latin typeface="Trebuchet MS"/>
                <a:cs typeface="Trebuchet MS"/>
              </a:rPr>
              <a:t>d</a:t>
            </a:r>
            <a:r>
              <a:rPr dirty="0" sz="1800" spc="-95" i="1">
                <a:latin typeface="Trebuchet MS"/>
                <a:cs typeface="Trebuchet MS"/>
              </a:rPr>
              <a:t>e</a:t>
            </a:r>
            <a:r>
              <a:rPr dirty="0" sz="1800" i="1">
                <a:latin typeface="Trebuchet MS"/>
                <a:cs typeface="Trebuchet MS"/>
              </a:rPr>
              <a:t>	</a:t>
            </a:r>
            <a:r>
              <a:rPr dirty="0" sz="1800" spc="-160" b="1" i="1">
                <a:latin typeface="Trebuchet MS"/>
                <a:cs typeface="Trebuchet MS"/>
              </a:rPr>
              <a:t>c</a:t>
            </a:r>
            <a:r>
              <a:rPr dirty="0" sz="1800" spc="-75" b="1" i="1">
                <a:latin typeface="Trebuchet MS"/>
                <a:cs typeface="Trebuchet MS"/>
              </a:rPr>
              <a:t>o</a:t>
            </a:r>
            <a:r>
              <a:rPr dirty="0" sz="1800" spc="-100" b="1" i="1">
                <a:latin typeface="Trebuchet MS"/>
                <a:cs typeface="Trebuchet MS"/>
              </a:rPr>
              <a:t>n</a:t>
            </a:r>
            <a:r>
              <a:rPr dirty="0" sz="1800" spc="-155" b="1" i="1">
                <a:latin typeface="Trebuchet MS"/>
                <a:cs typeface="Trebuchet MS"/>
              </a:rPr>
              <a:t>versat</a:t>
            </a:r>
            <a:r>
              <a:rPr dirty="0" sz="1800" spc="-90" b="1" i="1">
                <a:latin typeface="Trebuchet MS"/>
                <a:cs typeface="Trebuchet MS"/>
              </a:rPr>
              <a:t>i</a:t>
            </a:r>
            <a:r>
              <a:rPr dirty="0" sz="1800" spc="-75" b="1" i="1">
                <a:latin typeface="Trebuchet MS"/>
                <a:cs typeface="Trebuchet MS"/>
              </a:rPr>
              <a:t>o</a:t>
            </a:r>
            <a:r>
              <a:rPr dirty="0" sz="1800" spc="-70" b="1" i="1">
                <a:latin typeface="Trebuchet MS"/>
                <a:cs typeface="Trebuchet MS"/>
              </a:rPr>
              <a:t>n</a:t>
            </a:r>
            <a:r>
              <a:rPr dirty="0" sz="1800" b="1" i="1">
                <a:latin typeface="Trebuchet MS"/>
                <a:cs typeface="Trebuchet MS"/>
              </a:rPr>
              <a:t>	</a:t>
            </a:r>
            <a:r>
              <a:rPr dirty="0" sz="1800" spc="-160" b="1" i="1">
                <a:latin typeface="Trebuchet MS"/>
                <a:cs typeface="Trebuchet MS"/>
              </a:rPr>
              <a:t>c</a:t>
            </a:r>
            <a:r>
              <a:rPr dirty="0" sz="1800" spc="-140" b="1" i="1">
                <a:latin typeface="Trebuchet MS"/>
                <a:cs typeface="Trebuchet MS"/>
              </a:rPr>
              <a:t>ollaborati</a:t>
            </a:r>
            <a:r>
              <a:rPr dirty="0" sz="1800" spc="-114" b="1" i="1">
                <a:latin typeface="Trebuchet MS"/>
                <a:cs typeface="Trebuchet MS"/>
              </a:rPr>
              <a:t>f</a:t>
            </a:r>
            <a:r>
              <a:rPr dirty="0" sz="1800" b="1" i="1">
                <a:latin typeface="Trebuchet MS"/>
                <a:cs typeface="Trebuchet MS"/>
              </a:rPr>
              <a:t>	</a:t>
            </a:r>
            <a:r>
              <a:rPr dirty="0" sz="1800" spc="-110" i="1">
                <a:latin typeface="Trebuchet MS"/>
                <a:cs typeface="Trebuchet MS"/>
              </a:rPr>
              <a:t>perm</a:t>
            </a:r>
            <a:r>
              <a:rPr dirty="0" sz="1800" spc="-105" i="1">
                <a:latin typeface="Trebuchet MS"/>
                <a:cs typeface="Trebuchet MS"/>
              </a:rPr>
              <a:t>e</a:t>
            </a:r>
            <a:r>
              <a:rPr dirty="0" sz="1800" spc="-170" i="1">
                <a:latin typeface="Trebuchet MS"/>
                <a:cs typeface="Trebuchet MS"/>
              </a:rPr>
              <a:t>t</a:t>
            </a:r>
            <a:r>
              <a:rPr dirty="0" sz="1800" spc="-185" i="1">
                <a:latin typeface="Trebuchet MS"/>
                <a:cs typeface="Trebuchet MS"/>
              </a:rPr>
              <a:t>t</a:t>
            </a:r>
            <a:r>
              <a:rPr dirty="0" sz="1800" spc="-45" i="1">
                <a:latin typeface="Trebuchet MS"/>
                <a:cs typeface="Trebuchet MS"/>
              </a:rPr>
              <a:t>a</a:t>
            </a:r>
            <a:r>
              <a:rPr dirty="0" sz="1800" spc="-55" i="1">
                <a:latin typeface="Trebuchet MS"/>
                <a:cs typeface="Trebuchet MS"/>
              </a:rPr>
              <a:t>n</a:t>
            </a:r>
            <a:r>
              <a:rPr dirty="0" sz="1800" spc="-155" i="1">
                <a:latin typeface="Trebuchet MS"/>
                <a:cs typeface="Trebuchet MS"/>
              </a:rPr>
              <a:t>t</a:t>
            </a:r>
            <a:r>
              <a:rPr dirty="0" sz="1800" i="1">
                <a:latin typeface="Trebuchet MS"/>
                <a:cs typeface="Trebuchet MS"/>
              </a:rPr>
              <a:t>	</a:t>
            </a:r>
            <a:r>
              <a:rPr dirty="0" sz="1800" spc="-100" i="1">
                <a:latin typeface="Trebuchet MS"/>
                <a:cs typeface="Trebuchet MS"/>
              </a:rPr>
              <a:t>d</a:t>
            </a:r>
            <a:r>
              <a:rPr dirty="0" sz="1800" spc="-95" i="1">
                <a:latin typeface="Trebuchet MS"/>
                <a:cs typeface="Trebuchet MS"/>
              </a:rPr>
              <a:t>e</a:t>
            </a:r>
            <a:r>
              <a:rPr dirty="0" sz="1800" i="1">
                <a:latin typeface="Trebuchet MS"/>
                <a:cs typeface="Trebuchet MS"/>
              </a:rPr>
              <a:t>	</a:t>
            </a:r>
            <a:r>
              <a:rPr dirty="0" sz="1800" spc="-125" i="1">
                <a:latin typeface="Trebuchet MS"/>
                <a:cs typeface="Trebuchet MS"/>
              </a:rPr>
              <a:t>ren</a:t>
            </a:r>
            <a:r>
              <a:rPr dirty="0" sz="1800" spc="-125" i="1">
                <a:latin typeface="Trebuchet MS"/>
                <a:cs typeface="Trebuchet MS"/>
              </a:rPr>
              <a:t>f</a:t>
            </a:r>
            <a:r>
              <a:rPr dirty="0" sz="1800" spc="-95" i="1">
                <a:latin typeface="Trebuchet MS"/>
                <a:cs typeface="Trebuchet MS"/>
              </a:rPr>
              <a:t>or</a:t>
            </a:r>
            <a:r>
              <a:rPr dirty="0" sz="1800" spc="-110" i="1">
                <a:latin typeface="Trebuchet MS"/>
                <a:cs typeface="Trebuchet MS"/>
              </a:rPr>
              <a:t>c</a:t>
            </a:r>
            <a:r>
              <a:rPr dirty="0" sz="1800" spc="-120" i="1">
                <a:latin typeface="Trebuchet MS"/>
                <a:cs typeface="Trebuchet MS"/>
              </a:rPr>
              <a:t>er</a:t>
            </a:r>
            <a:r>
              <a:rPr dirty="0" sz="1800" i="1">
                <a:latin typeface="Trebuchet MS"/>
                <a:cs typeface="Trebuchet MS"/>
              </a:rPr>
              <a:t>	</a:t>
            </a:r>
            <a:r>
              <a:rPr dirty="0" sz="1800" spc="-105" i="1">
                <a:latin typeface="Trebuchet MS"/>
                <a:cs typeface="Trebuchet MS"/>
              </a:rPr>
              <a:t>la</a:t>
            </a:r>
            <a:endParaRPr sz="1800">
              <a:latin typeface="Trebuchet MS"/>
              <a:cs typeface="Trebuchet MS"/>
            </a:endParaRPr>
          </a:p>
          <a:p>
            <a:pPr algn="ctr" marL="568325">
              <a:lnSpc>
                <a:spcPct val="100000"/>
              </a:lnSpc>
            </a:pPr>
            <a:r>
              <a:rPr dirty="0" sz="1800" spc="-114" b="1" i="1">
                <a:latin typeface="Trebuchet MS"/>
                <a:cs typeface="Trebuchet MS"/>
              </a:rPr>
              <a:t>motivation </a:t>
            </a:r>
            <a:r>
              <a:rPr dirty="0" sz="1800" spc="-105" i="1">
                <a:latin typeface="Trebuchet MS"/>
                <a:cs typeface="Trebuchet MS"/>
              </a:rPr>
              <a:t>propre </a:t>
            </a:r>
            <a:r>
              <a:rPr dirty="0" sz="1800" spc="-50" i="1">
                <a:latin typeface="Trebuchet MS"/>
                <a:cs typeface="Trebuchet MS"/>
              </a:rPr>
              <a:t>d'une </a:t>
            </a:r>
            <a:r>
              <a:rPr dirty="0" sz="1800" spc="-85" i="1">
                <a:latin typeface="Trebuchet MS"/>
                <a:cs typeface="Trebuchet MS"/>
              </a:rPr>
              <a:t>personne </a:t>
            </a:r>
            <a:r>
              <a:rPr dirty="0" sz="1800" spc="-140" i="1">
                <a:latin typeface="Trebuchet MS"/>
                <a:cs typeface="Trebuchet MS"/>
              </a:rPr>
              <a:t>et </a:t>
            </a:r>
            <a:r>
              <a:rPr dirty="0" sz="1800" spc="-50" i="1">
                <a:latin typeface="Trebuchet MS"/>
                <a:cs typeface="Trebuchet MS"/>
              </a:rPr>
              <a:t>son </a:t>
            </a:r>
            <a:r>
              <a:rPr dirty="0" sz="1800" spc="-90" b="1" i="1">
                <a:latin typeface="Trebuchet MS"/>
                <a:cs typeface="Trebuchet MS"/>
              </a:rPr>
              <a:t>engagement </a:t>
            </a:r>
            <a:r>
              <a:rPr dirty="0" sz="1800" spc="-145" b="1" i="1">
                <a:latin typeface="Trebuchet MS"/>
                <a:cs typeface="Trebuchet MS"/>
              </a:rPr>
              <a:t>vers </a:t>
            </a:r>
            <a:r>
              <a:rPr dirty="0" sz="1800" spc="-125" b="1" i="1">
                <a:latin typeface="Trebuchet MS"/>
                <a:cs typeface="Trebuchet MS"/>
              </a:rPr>
              <a:t>le </a:t>
            </a:r>
            <a:r>
              <a:rPr dirty="0" sz="1800" spc="-95" b="1" i="1">
                <a:latin typeface="Trebuchet MS"/>
                <a:cs typeface="Trebuchet MS"/>
              </a:rPr>
              <a:t>changement</a:t>
            </a:r>
            <a:r>
              <a:rPr dirty="0" sz="1800" spc="-275" b="1" i="1">
                <a:latin typeface="Trebuchet MS"/>
                <a:cs typeface="Trebuchet MS"/>
              </a:rPr>
              <a:t> </a:t>
            </a:r>
            <a:r>
              <a:rPr dirty="0" sz="1800" spc="-25" i="1">
                <a:latin typeface="Trebuchet MS"/>
                <a:cs typeface="Trebuchet MS"/>
              </a:rPr>
              <a:t>»</a:t>
            </a:r>
            <a:endParaRPr sz="1800">
              <a:latin typeface="Trebuchet MS"/>
              <a:cs typeface="Trebuchet MS"/>
            </a:endParaRPr>
          </a:p>
          <a:p>
            <a:pPr algn="just" lvl="1" marL="756285" marR="5715" indent="-286385">
              <a:lnSpc>
                <a:spcPct val="100000"/>
              </a:lnSpc>
              <a:spcBef>
                <a:spcPts val="405"/>
              </a:spcBef>
              <a:buChar char="–"/>
              <a:tabLst>
                <a:tab pos="756920" algn="l"/>
              </a:tabLst>
            </a:pPr>
            <a:r>
              <a:rPr dirty="0" sz="1600" spc="-50">
                <a:latin typeface="Arial"/>
                <a:cs typeface="Arial"/>
              </a:rPr>
              <a:t>Particulièrement </a:t>
            </a:r>
            <a:r>
              <a:rPr dirty="0" sz="1600" spc="-65">
                <a:latin typeface="Arial"/>
                <a:cs typeface="Arial"/>
              </a:rPr>
              <a:t>adapté </a:t>
            </a:r>
            <a:r>
              <a:rPr dirty="0" sz="1600" spc="-105">
                <a:latin typeface="Arial"/>
                <a:cs typeface="Arial"/>
              </a:rPr>
              <a:t>dans </a:t>
            </a:r>
            <a:r>
              <a:rPr dirty="0" sz="1600" spc="-90">
                <a:latin typeface="Arial"/>
                <a:cs typeface="Arial"/>
              </a:rPr>
              <a:t>les </a:t>
            </a:r>
            <a:r>
              <a:rPr dirty="0" sz="1600" spc="-50">
                <a:latin typeface="Arial"/>
                <a:cs typeface="Arial"/>
              </a:rPr>
              <a:t>situations </a:t>
            </a:r>
            <a:r>
              <a:rPr dirty="0" sz="1600" spc="-55">
                <a:latin typeface="Arial"/>
                <a:cs typeface="Arial"/>
              </a:rPr>
              <a:t>où </a:t>
            </a:r>
            <a:r>
              <a:rPr dirty="0" sz="1600" spc="-65">
                <a:latin typeface="Arial"/>
                <a:cs typeface="Arial"/>
              </a:rPr>
              <a:t>une </a:t>
            </a:r>
            <a:r>
              <a:rPr dirty="0" sz="1600" spc="-75">
                <a:latin typeface="Arial"/>
                <a:cs typeface="Arial"/>
              </a:rPr>
              <a:t>personne </a:t>
            </a:r>
            <a:r>
              <a:rPr dirty="0" sz="1600" spc="-70">
                <a:latin typeface="Arial"/>
                <a:cs typeface="Arial"/>
              </a:rPr>
              <a:t>est </a:t>
            </a:r>
            <a:r>
              <a:rPr dirty="0" sz="1600" spc="-95" b="1">
                <a:latin typeface="Arial"/>
                <a:cs typeface="Arial"/>
              </a:rPr>
              <a:t>ambivalente </a:t>
            </a:r>
            <a:r>
              <a:rPr dirty="0" sz="1600" spc="-85">
                <a:latin typeface="Arial"/>
                <a:cs typeface="Arial"/>
              </a:rPr>
              <a:t>face </a:t>
            </a:r>
            <a:r>
              <a:rPr dirty="0" sz="1600" spc="-130">
                <a:latin typeface="Arial"/>
                <a:cs typeface="Arial"/>
              </a:rPr>
              <a:t>à </a:t>
            </a:r>
            <a:r>
              <a:rPr dirty="0" sz="1600" spc="-55">
                <a:latin typeface="Arial"/>
                <a:cs typeface="Arial"/>
              </a:rPr>
              <a:t>un  </a:t>
            </a:r>
            <a:r>
              <a:rPr dirty="0" sz="1600" spc="-75">
                <a:latin typeface="Arial"/>
                <a:cs typeface="Arial"/>
              </a:rPr>
              <a:t>changement de </a:t>
            </a:r>
            <a:r>
              <a:rPr dirty="0" sz="1600" spc="-40">
                <a:latin typeface="Arial"/>
                <a:cs typeface="Arial"/>
              </a:rPr>
              <a:t>comportement </a:t>
            </a:r>
            <a:r>
              <a:rPr dirty="0" sz="1600" spc="-25">
                <a:latin typeface="Arial"/>
                <a:cs typeface="Arial"/>
              </a:rPr>
              <a:t>dont </a:t>
            </a:r>
            <a:r>
              <a:rPr dirty="0" sz="1600" spc="-40">
                <a:latin typeface="Arial"/>
                <a:cs typeface="Arial"/>
              </a:rPr>
              <a:t>le maintien </a:t>
            </a:r>
            <a:r>
              <a:rPr dirty="0" sz="1600" spc="-130">
                <a:latin typeface="Arial"/>
                <a:cs typeface="Arial"/>
              </a:rPr>
              <a:t>a </a:t>
            </a:r>
            <a:r>
              <a:rPr dirty="0" sz="1600" spc="-65">
                <a:latin typeface="Arial"/>
                <a:cs typeface="Arial"/>
              </a:rPr>
              <a:t>déjà, </a:t>
            </a:r>
            <a:r>
              <a:rPr dirty="0" sz="1600" spc="-55">
                <a:latin typeface="Arial"/>
                <a:cs typeface="Arial"/>
              </a:rPr>
              <a:t>ou </a:t>
            </a:r>
            <a:r>
              <a:rPr dirty="0" sz="1600" spc="-25">
                <a:latin typeface="Arial"/>
                <a:cs typeface="Arial"/>
              </a:rPr>
              <a:t>pourrait </a:t>
            </a:r>
            <a:r>
              <a:rPr dirty="0" sz="1600" spc="-55">
                <a:latin typeface="Arial"/>
                <a:cs typeface="Arial"/>
              </a:rPr>
              <a:t>avoir </a:t>
            </a:r>
            <a:r>
              <a:rPr dirty="0" sz="1600" spc="-114">
                <a:latin typeface="Arial"/>
                <a:cs typeface="Arial"/>
              </a:rPr>
              <a:t>des  </a:t>
            </a:r>
            <a:r>
              <a:rPr dirty="0" sz="1600" spc="-105">
                <a:latin typeface="Arial"/>
                <a:cs typeface="Arial"/>
              </a:rPr>
              <a:t>conséquences </a:t>
            </a:r>
            <a:r>
              <a:rPr dirty="0" sz="1600" spc="-45">
                <a:latin typeface="Arial"/>
                <a:cs typeface="Arial"/>
              </a:rPr>
              <a:t>importantes </a:t>
            </a:r>
            <a:r>
              <a:rPr dirty="0" sz="1600" spc="-75">
                <a:latin typeface="Arial"/>
                <a:cs typeface="Arial"/>
              </a:rPr>
              <a:t>sur </a:t>
            </a:r>
            <a:r>
              <a:rPr dirty="0" sz="1600" spc="-155">
                <a:latin typeface="Arial"/>
                <a:cs typeface="Arial"/>
              </a:rPr>
              <a:t>sa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santé</a:t>
            </a:r>
            <a:endParaRPr sz="1600">
              <a:latin typeface="Arial"/>
              <a:cs typeface="Arial"/>
            </a:endParaRPr>
          </a:p>
          <a:p>
            <a:pPr lvl="2" marL="1155700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1155700" algn="l"/>
                <a:tab pos="1156335" algn="l"/>
              </a:tabLst>
            </a:pPr>
            <a:r>
              <a:rPr dirty="0" sz="1200" spc="-70">
                <a:latin typeface="Arial"/>
                <a:cs typeface="Arial"/>
              </a:rPr>
              <a:t>Nécessité </a:t>
            </a:r>
            <a:r>
              <a:rPr dirty="0" sz="1200" spc="-55">
                <a:latin typeface="Arial"/>
                <a:cs typeface="Arial"/>
              </a:rPr>
              <a:t>de </a:t>
            </a:r>
            <a:r>
              <a:rPr dirty="0" sz="1200" spc="-50">
                <a:latin typeface="Arial"/>
                <a:cs typeface="Arial"/>
              </a:rPr>
              <a:t>suivre </a:t>
            </a:r>
            <a:r>
              <a:rPr dirty="0" sz="1200" spc="-35">
                <a:latin typeface="Arial"/>
                <a:cs typeface="Arial"/>
              </a:rPr>
              <a:t>un </a:t>
            </a:r>
            <a:r>
              <a:rPr dirty="0" sz="1200" spc="-15">
                <a:latin typeface="Arial"/>
                <a:cs typeface="Arial"/>
              </a:rPr>
              <a:t>traitement</a:t>
            </a:r>
            <a:r>
              <a:rPr dirty="0" sz="1200" spc="-16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médicamenteux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664" y="83058"/>
            <a:ext cx="396684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30859C"/>
                </a:solidFill>
                <a:latin typeface="Arial"/>
                <a:cs typeface="Arial"/>
              </a:rPr>
              <a:t>« </a:t>
            </a: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Optimiser </a:t>
            </a:r>
            <a:r>
              <a:rPr dirty="0" sz="1100" spc="-50" b="1">
                <a:solidFill>
                  <a:srgbClr val="30859C"/>
                </a:solidFill>
                <a:latin typeface="Arial"/>
                <a:cs typeface="Arial"/>
              </a:rPr>
              <a:t>le </a:t>
            </a:r>
            <a:r>
              <a:rPr dirty="0" sz="1100" spc="-114" b="1">
                <a:solidFill>
                  <a:srgbClr val="30859C"/>
                </a:solidFill>
                <a:latin typeface="Arial"/>
                <a:cs typeface="Arial"/>
              </a:rPr>
              <a:t>processus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65" b="1">
                <a:solidFill>
                  <a:srgbClr val="30859C"/>
                </a:solidFill>
                <a:latin typeface="Arial"/>
                <a:cs typeface="Arial"/>
              </a:rPr>
              <a:t>sortie </a:t>
            </a:r>
            <a:r>
              <a:rPr dirty="0" sz="1100" spc="-110" b="1">
                <a:solidFill>
                  <a:srgbClr val="30859C"/>
                </a:solidFill>
                <a:latin typeface="Arial"/>
                <a:cs typeface="Arial"/>
              </a:rPr>
              <a:t>des </a:t>
            </a:r>
            <a:r>
              <a:rPr dirty="0" sz="1100" spc="-60" b="1">
                <a:solidFill>
                  <a:srgbClr val="30859C"/>
                </a:solidFill>
                <a:latin typeface="Arial"/>
                <a:cs typeface="Arial"/>
              </a:rPr>
              <a:t>patients </a:t>
            </a:r>
            <a:r>
              <a:rPr dirty="0" sz="1100" spc="-85" b="1">
                <a:solidFill>
                  <a:srgbClr val="30859C"/>
                </a:solidFill>
                <a:latin typeface="Arial"/>
                <a:cs typeface="Arial"/>
              </a:rPr>
              <a:t>hospitalisés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en santé  </a:t>
            </a:r>
            <a:r>
              <a:rPr dirty="0" sz="1100" spc="-55" b="1">
                <a:solidFill>
                  <a:srgbClr val="30859C"/>
                </a:solidFill>
                <a:latin typeface="Arial"/>
                <a:cs typeface="Arial"/>
              </a:rPr>
              <a:t>mentale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en </a:t>
            </a:r>
            <a:r>
              <a:rPr dirty="0" sz="1100" spc="-90" b="1">
                <a:solidFill>
                  <a:srgbClr val="30859C"/>
                </a:solidFill>
                <a:latin typeface="Arial"/>
                <a:cs typeface="Arial"/>
              </a:rPr>
              <a:t>les </a:t>
            </a: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positionnant </a:t>
            </a:r>
            <a:r>
              <a:rPr dirty="0" sz="1100" spc="-80" b="1">
                <a:solidFill>
                  <a:srgbClr val="30859C"/>
                </a:solidFill>
                <a:latin typeface="Arial"/>
                <a:cs typeface="Arial"/>
              </a:rPr>
              <a:t>acteurs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55" b="1">
                <a:solidFill>
                  <a:srgbClr val="30859C"/>
                </a:solidFill>
                <a:latin typeface="Arial"/>
                <a:cs typeface="Arial"/>
              </a:rPr>
              <a:t>leur </a:t>
            </a:r>
            <a:r>
              <a:rPr dirty="0" sz="1100" spc="-95" b="1">
                <a:solidFill>
                  <a:srgbClr val="30859C"/>
                </a:solidFill>
                <a:latin typeface="Arial"/>
                <a:cs typeface="Arial"/>
              </a:rPr>
              <a:t>parcours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110" b="1">
                <a:solidFill>
                  <a:srgbClr val="30859C"/>
                </a:solidFill>
                <a:latin typeface="Arial"/>
                <a:cs typeface="Arial"/>
              </a:rPr>
              <a:t>soins</a:t>
            </a:r>
            <a:r>
              <a:rPr dirty="0" sz="1100" spc="10" b="1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30859C"/>
                </a:solidFill>
                <a:latin typeface="Arial"/>
                <a:cs typeface="Arial"/>
              </a:rPr>
              <a:t>»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59880" y="1626107"/>
            <a:ext cx="2026920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74819" y="6017336"/>
            <a:ext cx="1411477" cy="602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56679" y="5696711"/>
            <a:ext cx="1367281" cy="771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06084" y="6361176"/>
            <a:ext cx="390143" cy="34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186934" y="206121"/>
            <a:ext cx="28467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200" spc="-114" b="1">
                <a:latin typeface="Arial"/>
                <a:cs typeface="Arial"/>
              </a:rPr>
              <a:t>Axe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200" spc="-30">
                <a:latin typeface="Arial"/>
                <a:cs typeface="Arial"/>
              </a:rPr>
              <a:t>Intégration </a:t>
            </a:r>
            <a:r>
              <a:rPr dirty="0" sz="1200" spc="-80">
                <a:latin typeface="Arial"/>
                <a:cs typeface="Arial"/>
              </a:rPr>
              <a:t>des </a:t>
            </a:r>
            <a:r>
              <a:rPr dirty="0" sz="1200" spc="-55">
                <a:latin typeface="Arial"/>
                <a:cs typeface="Arial"/>
              </a:rPr>
              <a:t>pharmaciens </a:t>
            </a:r>
            <a:r>
              <a:rPr dirty="0" sz="1200" spc="-75">
                <a:latin typeface="Arial"/>
                <a:cs typeface="Arial"/>
              </a:rPr>
              <a:t>dans </a:t>
            </a:r>
            <a:r>
              <a:rPr dirty="0" sz="1200" spc="-50">
                <a:latin typeface="Arial"/>
                <a:cs typeface="Arial"/>
              </a:rPr>
              <a:t>une</a:t>
            </a:r>
            <a:r>
              <a:rPr dirty="0" sz="1200" spc="-210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équipe  </a:t>
            </a:r>
            <a:r>
              <a:rPr dirty="0" sz="1200" spc="-25">
                <a:latin typeface="Arial"/>
                <a:cs typeface="Arial"/>
              </a:rPr>
              <a:t>multidisciplinaire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3058"/>
            <a:ext cx="396684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30859C"/>
                </a:solidFill>
                <a:latin typeface="Arial"/>
                <a:cs typeface="Arial"/>
              </a:rPr>
              <a:t>« </a:t>
            </a: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Optimiser </a:t>
            </a:r>
            <a:r>
              <a:rPr dirty="0" sz="1100" spc="-50" b="1">
                <a:solidFill>
                  <a:srgbClr val="30859C"/>
                </a:solidFill>
                <a:latin typeface="Arial"/>
                <a:cs typeface="Arial"/>
              </a:rPr>
              <a:t>le </a:t>
            </a:r>
            <a:r>
              <a:rPr dirty="0" sz="1100" spc="-114" b="1">
                <a:solidFill>
                  <a:srgbClr val="30859C"/>
                </a:solidFill>
                <a:latin typeface="Arial"/>
                <a:cs typeface="Arial"/>
              </a:rPr>
              <a:t>processus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65" b="1">
                <a:solidFill>
                  <a:srgbClr val="30859C"/>
                </a:solidFill>
                <a:latin typeface="Arial"/>
                <a:cs typeface="Arial"/>
              </a:rPr>
              <a:t>sortie </a:t>
            </a:r>
            <a:r>
              <a:rPr dirty="0" sz="1100" spc="-110" b="1">
                <a:solidFill>
                  <a:srgbClr val="30859C"/>
                </a:solidFill>
                <a:latin typeface="Arial"/>
                <a:cs typeface="Arial"/>
              </a:rPr>
              <a:t>des </a:t>
            </a:r>
            <a:r>
              <a:rPr dirty="0" sz="1100" spc="-60" b="1">
                <a:solidFill>
                  <a:srgbClr val="30859C"/>
                </a:solidFill>
                <a:latin typeface="Arial"/>
                <a:cs typeface="Arial"/>
              </a:rPr>
              <a:t>patients </a:t>
            </a:r>
            <a:r>
              <a:rPr dirty="0" sz="1100" spc="-85" b="1">
                <a:solidFill>
                  <a:srgbClr val="30859C"/>
                </a:solidFill>
                <a:latin typeface="Arial"/>
                <a:cs typeface="Arial"/>
              </a:rPr>
              <a:t>hospitalisés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en santé  </a:t>
            </a:r>
            <a:r>
              <a:rPr dirty="0" sz="1100" spc="-55" b="1">
                <a:solidFill>
                  <a:srgbClr val="30859C"/>
                </a:solidFill>
                <a:latin typeface="Arial"/>
                <a:cs typeface="Arial"/>
              </a:rPr>
              <a:t>mentale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en </a:t>
            </a:r>
            <a:r>
              <a:rPr dirty="0" sz="1100" spc="-90" b="1">
                <a:solidFill>
                  <a:srgbClr val="30859C"/>
                </a:solidFill>
                <a:latin typeface="Arial"/>
                <a:cs typeface="Arial"/>
              </a:rPr>
              <a:t>les </a:t>
            </a: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positionnant </a:t>
            </a:r>
            <a:r>
              <a:rPr dirty="0" sz="1100" spc="-80" b="1">
                <a:solidFill>
                  <a:srgbClr val="30859C"/>
                </a:solidFill>
                <a:latin typeface="Arial"/>
                <a:cs typeface="Arial"/>
              </a:rPr>
              <a:t>acteurs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55" b="1">
                <a:solidFill>
                  <a:srgbClr val="30859C"/>
                </a:solidFill>
                <a:latin typeface="Arial"/>
                <a:cs typeface="Arial"/>
              </a:rPr>
              <a:t>leur </a:t>
            </a:r>
            <a:r>
              <a:rPr dirty="0" sz="1100" spc="-95" b="1">
                <a:solidFill>
                  <a:srgbClr val="30859C"/>
                </a:solidFill>
                <a:latin typeface="Arial"/>
                <a:cs typeface="Arial"/>
              </a:rPr>
              <a:t>parcours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110" b="1">
                <a:solidFill>
                  <a:srgbClr val="30859C"/>
                </a:solidFill>
                <a:latin typeface="Arial"/>
                <a:cs typeface="Arial"/>
              </a:rPr>
              <a:t>soins</a:t>
            </a:r>
            <a:r>
              <a:rPr dirty="0" sz="1100" spc="10" b="1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30859C"/>
                </a:solidFill>
                <a:latin typeface="Arial"/>
                <a:cs typeface="Arial"/>
              </a:rPr>
              <a:t>»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1788" y="2572570"/>
            <a:ext cx="4745950" cy="3263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12940" y="1747729"/>
            <a:ext cx="3289822" cy="4732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5940" y="959561"/>
            <a:ext cx="6931025" cy="13690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165"/>
              </a:lnSpc>
              <a:spcBef>
                <a:spcPts val="105"/>
              </a:spcBef>
            </a:pPr>
            <a:r>
              <a:rPr dirty="0" sz="2000" spc="-265" b="1">
                <a:latin typeface="Arial"/>
                <a:cs typeface="Arial"/>
              </a:rPr>
              <a:t>Les </a:t>
            </a:r>
            <a:r>
              <a:rPr dirty="0" sz="2000" spc="-110" b="1">
                <a:latin typeface="Arial"/>
                <a:cs typeface="Arial"/>
              </a:rPr>
              <a:t>entretiens</a:t>
            </a:r>
            <a:r>
              <a:rPr dirty="0" sz="2000" spc="-245" b="1">
                <a:latin typeface="Arial"/>
                <a:cs typeface="Arial"/>
              </a:rPr>
              <a:t> </a:t>
            </a:r>
            <a:r>
              <a:rPr dirty="0" sz="2000" spc="-140" b="1">
                <a:latin typeface="Arial"/>
                <a:cs typeface="Arial"/>
              </a:rPr>
              <a:t>pharmaceutiques</a:t>
            </a:r>
            <a:endParaRPr sz="2000">
              <a:latin typeface="Arial"/>
              <a:cs typeface="Arial"/>
            </a:endParaRPr>
          </a:p>
          <a:p>
            <a:pPr algn="r" marL="5014595" marR="5080" indent="-286385">
              <a:lnSpc>
                <a:spcPts val="1925"/>
              </a:lnSpc>
              <a:buClr>
                <a:srgbClr val="548ED4"/>
              </a:buClr>
              <a:buFont typeface="Wingdings"/>
              <a:buChar char=""/>
              <a:tabLst>
                <a:tab pos="5015230" algn="l"/>
              </a:tabLst>
            </a:pPr>
            <a:r>
              <a:rPr dirty="0" sz="1800" spc="-130">
                <a:latin typeface="Arial"/>
                <a:cs typeface="Arial"/>
              </a:rPr>
              <a:t>Fiches</a:t>
            </a:r>
            <a:r>
              <a:rPr dirty="0" sz="1800" spc="-17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d’information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548ED4"/>
              </a:buClr>
              <a:buFont typeface="Wingdings"/>
              <a:buChar char=""/>
              <a:tabLst>
                <a:tab pos="299720" algn="l"/>
              </a:tabLst>
            </a:pPr>
            <a:r>
              <a:rPr dirty="0" sz="1800" spc="-120">
                <a:latin typeface="Arial"/>
                <a:cs typeface="Arial"/>
              </a:rPr>
              <a:t>Plan </a:t>
            </a:r>
            <a:r>
              <a:rPr dirty="0" sz="1800" spc="-85">
                <a:latin typeface="Arial"/>
                <a:cs typeface="Arial"/>
              </a:rPr>
              <a:t>de </a:t>
            </a:r>
            <a:r>
              <a:rPr dirty="0" sz="1800" spc="-70">
                <a:latin typeface="Arial"/>
                <a:cs typeface="Arial"/>
              </a:rPr>
              <a:t>prise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personnalisé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6934" y="206121"/>
            <a:ext cx="28467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200" spc="-114" b="1">
                <a:latin typeface="Arial"/>
                <a:cs typeface="Arial"/>
              </a:rPr>
              <a:t>Axe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200" spc="-30">
                <a:latin typeface="Arial"/>
                <a:cs typeface="Arial"/>
              </a:rPr>
              <a:t>Intégration </a:t>
            </a:r>
            <a:r>
              <a:rPr dirty="0" sz="1200" spc="-80">
                <a:latin typeface="Arial"/>
                <a:cs typeface="Arial"/>
              </a:rPr>
              <a:t>des </a:t>
            </a:r>
            <a:r>
              <a:rPr dirty="0" sz="1200" spc="-55">
                <a:latin typeface="Arial"/>
                <a:cs typeface="Arial"/>
              </a:rPr>
              <a:t>pharmaciens </a:t>
            </a:r>
            <a:r>
              <a:rPr dirty="0" sz="1200" spc="-75">
                <a:latin typeface="Arial"/>
                <a:cs typeface="Arial"/>
              </a:rPr>
              <a:t>dans </a:t>
            </a:r>
            <a:r>
              <a:rPr dirty="0" sz="1200" spc="-50">
                <a:latin typeface="Arial"/>
                <a:cs typeface="Arial"/>
              </a:rPr>
              <a:t>une</a:t>
            </a:r>
            <a:r>
              <a:rPr dirty="0" sz="1200" spc="-210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équipe  </a:t>
            </a:r>
            <a:r>
              <a:rPr dirty="0" sz="1200" spc="-25">
                <a:latin typeface="Arial"/>
                <a:cs typeface="Arial"/>
              </a:rPr>
              <a:t>multidisciplinaire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200" y="1476857"/>
            <a:ext cx="1366685" cy="2142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13553" y="1637538"/>
            <a:ext cx="355091" cy="316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13553" y="1637538"/>
            <a:ext cx="355600" cy="317500"/>
          </a:xfrm>
          <a:custGeom>
            <a:avLst/>
            <a:gdLst/>
            <a:ahLst/>
            <a:cxnLst/>
            <a:rect l="l" t="t" r="r" b="b"/>
            <a:pathLst>
              <a:path w="355600" h="317500">
                <a:moveTo>
                  <a:pt x="0" y="316991"/>
                </a:moveTo>
                <a:lnTo>
                  <a:pt x="355091" y="316991"/>
                </a:lnTo>
                <a:lnTo>
                  <a:pt x="355091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13426" y="1431797"/>
            <a:ext cx="353567" cy="316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13426" y="1431797"/>
            <a:ext cx="353695" cy="317500"/>
          </a:xfrm>
          <a:custGeom>
            <a:avLst/>
            <a:gdLst/>
            <a:ahLst/>
            <a:cxnLst/>
            <a:rect l="l" t="t" r="r" b="b"/>
            <a:pathLst>
              <a:path w="353695" h="317500">
                <a:moveTo>
                  <a:pt x="0" y="316991"/>
                </a:moveTo>
                <a:lnTo>
                  <a:pt x="353567" y="316991"/>
                </a:lnTo>
                <a:lnTo>
                  <a:pt x="353567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13426" y="1890522"/>
            <a:ext cx="356615" cy="3169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13426" y="1890522"/>
            <a:ext cx="356870" cy="317500"/>
          </a:xfrm>
          <a:custGeom>
            <a:avLst/>
            <a:gdLst/>
            <a:ahLst/>
            <a:cxnLst/>
            <a:rect l="l" t="t" r="r" b="b"/>
            <a:pathLst>
              <a:path w="356870" h="317500">
                <a:moveTo>
                  <a:pt x="0" y="316991"/>
                </a:moveTo>
                <a:lnTo>
                  <a:pt x="356615" y="316991"/>
                </a:lnTo>
                <a:lnTo>
                  <a:pt x="356615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771142" y="2702560"/>
          <a:ext cx="7153275" cy="3310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8615"/>
                <a:gridCol w="1831339"/>
                <a:gridCol w="1847214"/>
                <a:gridCol w="1835149"/>
              </a:tblGrid>
              <a:tr h="336550">
                <a:tc>
                  <a:txBody>
                    <a:bodyPr/>
                    <a:lstStyle/>
                    <a:p>
                      <a:pPr marL="50482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200" spc="-185" b="1">
                          <a:latin typeface="Arial"/>
                          <a:cs typeface="Arial"/>
                        </a:rPr>
                        <a:t>CRITERES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200" spc="-1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MEDISAFE®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My</a:t>
                      </a:r>
                      <a:r>
                        <a:rPr dirty="0" sz="1200" spc="-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Therapy®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20586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200" spc="-1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MEDI’RAPPEL®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40305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42545">
                        <a:lnSpc>
                          <a:spcPts val="1260"/>
                        </a:lnSpc>
                      </a:pPr>
                      <a:r>
                        <a:rPr dirty="0" sz="1100" spc="-65" b="1">
                          <a:latin typeface="Arial"/>
                          <a:cs typeface="Arial"/>
                        </a:rPr>
                        <a:t>Notifications</a:t>
                      </a:r>
                      <a:r>
                        <a:rPr dirty="0" sz="1100" spc="-1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 b="1">
                          <a:latin typeface="Arial"/>
                          <a:cs typeface="Arial"/>
                        </a:rPr>
                        <a:t>pour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2545">
                        <a:lnSpc>
                          <a:spcPts val="1280"/>
                        </a:lnSpc>
                      </a:pPr>
                      <a:r>
                        <a:rPr dirty="0" sz="1100" spc="-65" b="1">
                          <a:latin typeface="Arial"/>
                          <a:cs typeface="Arial"/>
                        </a:rPr>
                        <a:t>rappeler </a:t>
                      </a:r>
                      <a:r>
                        <a:rPr dirty="0" sz="1100" spc="-90" b="1">
                          <a:latin typeface="Arial"/>
                          <a:cs typeface="Arial"/>
                        </a:rPr>
                        <a:t>les</a:t>
                      </a:r>
                      <a:r>
                        <a:rPr dirty="0" sz="1100" spc="-1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5" b="1">
                          <a:latin typeface="Arial"/>
                          <a:cs typeface="Arial"/>
                        </a:rPr>
                        <a:t>prises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Oui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Oui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Oui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608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z="1100" spc="-80" b="1">
                          <a:latin typeface="Arial"/>
                          <a:cs typeface="Arial"/>
                        </a:rPr>
                        <a:t>Validations </a:t>
                      </a:r>
                      <a:r>
                        <a:rPr dirty="0" sz="1100" spc="-110" b="1">
                          <a:latin typeface="Arial"/>
                          <a:cs typeface="Arial"/>
                        </a:rPr>
                        <a:t>des</a:t>
                      </a:r>
                      <a:r>
                        <a:rPr dirty="0" sz="11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5" b="1">
                          <a:latin typeface="Arial"/>
                          <a:cs typeface="Arial"/>
                        </a:rPr>
                        <a:t>prises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Oui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14604">
                        <a:lnSpc>
                          <a:spcPct val="100000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Validation anticipée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des</a:t>
                      </a:r>
                      <a:r>
                        <a:rPr dirty="0" sz="10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prises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127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possible </a:t>
                      </a:r>
                      <a:r>
                        <a:rPr dirty="0" sz="1000" spc="-75">
                          <a:latin typeface="Arial"/>
                          <a:cs typeface="Arial"/>
                        </a:rPr>
                        <a:t>(sans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limite)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1140"/>
                        </a:lnSpc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Oui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154940" marR="131445">
                        <a:lnSpc>
                          <a:spcPct val="100000"/>
                        </a:lnSpc>
                      </a:pPr>
                      <a:r>
                        <a:rPr dirty="0" sz="1000" spc="-40">
                          <a:latin typeface="Arial"/>
                          <a:cs typeface="Arial"/>
                        </a:rPr>
                        <a:t>Validation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anticipée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des</a:t>
                      </a:r>
                      <a:r>
                        <a:rPr dirty="0" sz="1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prises 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possible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(pour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la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journée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en 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cours)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Oui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16510">
                        <a:lnSpc>
                          <a:spcPct val="100000"/>
                        </a:lnSpc>
                      </a:pPr>
                      <a:r>
                        <a:rPr dirty="0" sz="1000" spc="-35">
                          <a:latin typeface="Arial"/>
                          <a:cs typeface="Arial"/>
                        </a:rPr>
                        <a:t>Validation anticipée 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des</a:t>
                      </a:r>
                      <a:r>
                        <a:rPr dirty="0" sz="10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prises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158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impossible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CCC1DA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42545">
                        <a:lnSpc>
                          <a:spcPts val="1260"/>
                        </a:lnSpc>
                      </a:pPr>
                      <a:r>
                        <a:rPr dirty="0" sz="1100" spc="-70" b="1">
                          <a:latin typeface="Arial"/>
                          <a:cs typeface="Arial"/>
                        </a:rPr>
                        <a:t>Alertes </a:t>
                      </a:r>
                      <a:r>
                        <a:rPr dirty="0" sz="1100" spc="-100" b="1">
                          <a:latin typeface="Arial"/>
                          <a:cs typeface="Arial"/>
                        </a:rPr>
                        <a:t>sur </a:t>
                      </a:r>
                      <a:r>
                        <a:rPr dirty="0" sz="1100" spc="-50" b="1">
                          <a:latin typeface="Arial"/>
                          <a:cs typeface="Arial"/>
                        </a:rPr>
                        <a:t>le </a:t>
                      </a:r>
                      <a:r>
                        <a:rPr dirty="0" sz="1100" spc="-100" b="1">
                          <a:latin typeface="Arial"/>
                          <a:cs typeface="Arial"/>
                        </a:rPr>
                        <a:t>stock</a:t>
                      </a:r>
                      <a:r>
                        <a:rPr dirty="0" sz="1100" spc="-1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 b="1">
                          <a:latin typeface="Arial"/>
                          <a:cs typeface="Arial"/>
                        </a:rPr>
                        <a:t>de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2545">
                        <a:lnSpc>
                          <a:spcPts val="1280"/>
                        </a:lnSpc>
                      </a:pPr>
                      <a:r>
                        <a:rPr dirty="0" sz="1100" spc="-85" b="1">
                          <a:latin typeface="Arial"/>
                          <a:cs typeface="Arial"/>
                        </a:rPr>
                        <a:t>médicaments</a:t>
                      </a:r>
                      <a:r>
                        <a:rPr dirty="0" sz="1100" spc="-11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0" b="1">
                          <a:latin typeface="Arial"/>
                          <a:cs typeface="Arial"/>
                        </a:rPr>
                        <a:t>restants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Oui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Oui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Oui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30035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100" spc="-80" b="1">
                          <a:latin typeface="Arial"/>
                          <a:cs typeface="Arial"/>
                        </a:rPr>
                        <a:t>Evaluation </a:t>
                      </a:r>
                      <a:r>
                        <a:rPr dirty="0" sz="1100" spc="-75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1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0" b="1">
                          <a:latin typeface="Arial"/>
                          <a:cs typeface="Arial"/>
                        </a:rPr>
                        <a:t>l’observance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000" spc="-85">
                          <a:latin typeface="Arial"/>
                          <a:cs typeface="Arial"/>
                        </a:rPr>
                        <a:t>Par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semaine/mois/année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000" spc="-85">
                          <a:latin typeface="Arial"/>
                          <a:cs typeface="Arial"/>
                        </a:rPr>
                        <a:t>Par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jour/semaine/mois/année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Non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CCC1DA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42545">
                        <a:lnSpc>
                          <a:spcPts val="1260"/>
                        </a:lnSpc>
                      </a:pPr>
                      <a:r>
                        <a:rPr dirty="0" sz="1100" spc="-75" b="1">
                          <a:latin typeface="Arial"/>
                          <a:cs typeface="Arial"/>
                        </a:rPr>
                        <a:t>Aide </a:t>
                      </a:r>
                      <a:r>
                        <a:rPr dirty="0" sz="1100" spc="-70" b="1">
                          <a:latin typeface="Arial"/>
                          <a:cs typeface="Arial"/>
                        </a:rPr>
                        <a:t>à </a:t>
                      </a:r>
                      <a:r>
                        <a:rPr dirty="0" sz="1100" spc="-55" b="1">
                          <a:latin typeface="Arial"/>
                          <a:cs typeface="Arial"/>
                        </a:rPr>
                        <a:t>la </a:t>
                      </a:r>
                      <a:r>
                        <a:rPr dirty="0" sz="1100" spc="-65" b="1">
                          <a:latin typeface="Arial"/>
                          <a:cs typeface="Arial"/>
                        </a:rPr>
                        <a:t>préparation</a:t>
                      </a:r>
                      <a:r>
                        <a:rPr dirty="0" sz="1100" spc="-1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 b="1">
                          <a:latin typeface="Arial"/>
                          <a:cs typeface="Arial"/>
                        </a:rPr>
                        <a:t>d’un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2545">
                        <a:lnSpc>
                          <a:spcPts val="1280"/>
                        </a:lnSpc>
                      </a:pPr>
                      <a:r>
                        <a:rPr dirty="0" sz="1100" spc="-75" b="1">
                          <a:latin typeface="Arial"/>
                          <a:cs typeface="Arial"/>
                        </a:rPr>
                        <a:t>déplacement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Non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Non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Oui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42545">
                        <a:lnSpc>
                          <a:spcPts val="1260"/>
                        </a:lnSpc>
                      </a:pPr>
                      <a:r>
                        <a:rPr dirty="0" sz="1100" spc="-75" b="1">
                          <a:latin typeface="Arial"/>
                          <a:cs typeface="Arial"/>
                        </a:rPr>
                        <a:t>Conseils/Informations</a:t>
                      </a:r>
                      <a:r>
                        <a:rPr dirty="0" sz="11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0" b="1">
                          <a:latin typeface="Arial"/>
                          <a:cs typeface="Arial"/>
                        </a:rPr>
                        <a:t>sur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2545">
                        <a:lnSpc>
                          <a:spcPts val="1280"/>
                        </a:lnSpc>
                      </a:pPr>
                      <a:r>
                        <a:rPr dirty="0" sz="1100" spc="-90" b="1">
                          <a:latin typeface="Arial"/>
                          <a:cs typeface="Arial"/>
                        </a:rPr>
                        <a:t>les</a:t>
                      </a:r>
                      <a:r>
                        <a:rPr dirty="0" sz="11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5" b="1">
                          <a:latin typeface="Arial"/>
                          <a:cs typeface="Arial"/>
                        </a:rPr>
                        <a:t>médicaments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2945" marR="105410" indent="-576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000" spc="-110">
                          <a:latin typeface="Arial"/>
                          <a:cs typeface="Arial"/>
                        </a:rPr>
                        <a:t>En 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anglais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sur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les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médicaments 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prescrits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Non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00" spc="-70">
                          <a:latin typeface="Arial"/>
                          <a:cs typeface="Arial"/>
                        </a:rPr>
                        <a:t>Conseils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généraux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CCC1DA"/>
                    </a:solidFill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 spc="-90" b="1">
                          <a:latin typeface="Arial"/>
                          <a:cs typeface="Arial"/>
                        </a:rPr>
                        <a:t>Résultats</a:t>
                      </a:r>
                      <a:r>
                        <a:rPr dirty="0" sz="11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5" b="1">
                          <a:latin typeface="Arial"/>
                          <a:cs typeface="Arial"/>
                        </a:rPr>
                        <a:t>biologiques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Oui</a:t>
                      </a:r>
                      <a:r>
                        <a:rPr dirty="0" sz="10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(payant)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Oui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Non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42545">
                        <a:lnSpc>
                          <a:spcPts val="1260"/>
                        </a:lnSpc>
                      </a:pPr>
                      <a:r>
                        <a:rPr dirty="0" sz="1100" spc="-100" b="1">
                          <a:latin typeface="Arial"/>
                          <a:cs typeface="Arial"/>
                        </a:rPr>
                        <a:t>Coordonnées</a:t>
                      </a:r>
                      <a:r>
                        <a:rPr dirty="0" sz="11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10" b="1">
                          <a:latin typeface="Arial"/>
                          <a:cs typeface="Arial"/>
                        </a:rPr>
                        <a:t>des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2545">
                        <a:lnSpc>
                          <a:spcPts val="1280"/>
                        </a:lnSpc>
                      </a:pPr>
                      <a:r>
                        <a:rPr dirty="0" sz="1100" spc="-90" b="1">
                          <a:latin typeface="Arial"/>
                          <a:cs typeface="Arial"/>
                        </a:rPr>
                        <a:t>professionnels </a:t>
                      </a:r>
                      <a:r>
                        <a:rPr dirty="0" sz="1100" spc="-75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100" spc="-80" b="1">
                          <a:latin typeface="Arial"/>
                          <a:cs typeface="Arial"/>
                        </a:rPr>
                        <a:t> santé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Oui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Oui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Oui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CCC1DA"/>
                    </a:solidFill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spc="-85" b="1">
                          <a:latin typeface="Arial"/>
                          <a:cs typeface="Arial"/>
                        </a:rPr>
                        <a:t>Gestion </a:t>
                      </a:r>
                      <a:r>
                        <a:rPr dirty="0" sz="1100" spc="-110" b="1">
                          <a:latin typeface="Arial"/>
                          <a:cs typeface="Arial"/>
                        </a:rPr>
                        <a:t>des</a:t>
                      </a:r>
                      <a:r>
                        <a:rPr dirty="0" sz="11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5" b="1">
                          <a:latin typeface="Arial"/>
                          <a:cs typeface="Arial"/>
                        </a:rPr>
                        <a:t>rendez-vous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Oui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Oui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00" spc="-50">
                          <a:latin typeface="Arial"/>
                          <a:cs typeface="Arial"/>
                        </a:rPr>
                        <a:t>Non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F243E"/>
                      </a:solidFill>
                      <a:prstDash val="solid"/>
                    </a:lnL>
                    <a:lnR w="12700">
                      <a:solidFill>
                        <a:srgbClr val="0F243E"/>
                      </a:solidFill>
                      <a:prstDash val="solid"/>
                    </a:lnR>
                    <a:lnT w="12700">
                      <a:solidFill>
                        <a:srgbClr val="0F243E"/>
                      </a:solidFill>
                      <a:prstDash val="solid"/>
                    </a:lnT>
                    <a:lnB w="12700">
                      <a:solidFill>
                        <a:srgbClr val="0F243E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186934" y="206121"/>
            <a:ext cx="28467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200" spc="-114" b="1">
                <a:latin typeface="Arial"/>
                <a:cs typeface="Arial"/>
              </a:rPr>
              <a:t>Axe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200" spc="-30">
                <a:latin typeface="Arial"/>
                <a:cs typeface="Arial"/>
              </a:rPr>
              <a:t>Intégration </a:t>
            </a:r>
            <a:r>
              <a:rPr dirty="0" sz="1200" spc="-80">
                <a:latin typeface="Arial"/>
                <a:cs typeface="Arial"/>
              </a:rPr>
              <a:t>des </a:t>
            </a:r>
            <a:r>
              <a:rPr dirty="0" sz="1200" spc="-55">
                <a:latin typeface="Arial"/>
                <a:cs typeface="Arial"/>
              </a:rPr>
              <a:t>pharmaciens </a:t>
            </a:r>
            <a:r>
              <a:rPr dirty="0" sz="1200" spc="-75">
                <a:latin typeface="Arial"/>
                <a:cs typeface="Arial"/>
              </a:rPr>
              <a:t>dans </a:t>
            </a:r>
            <a:r>
              <a:rPr dirty="0" sz="1200" spc="-50">
                <a:latin typeface="Arial"/>
                <a:cs typeface="Arial"/>
              </a:rPr>
              <a:t>une</a:t>
            </a:r>
            <a:r>
              <a:rPr dirty="0" sz="1200" spc="-210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équipe  </a:t>
            </a:r>
            <a:r>
              <a:rPr dirty="0" sz="1200" spc="-25">
                <a:latin typeface="Arial"/>
                <a:cs typeface="Arial"/>
              </a:rPr>
              <a:t>multidisciplinaire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959561"/>
            <a:ext cx="4029075" cy="10991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65" b="1">
                <a:latin typeface="Arial"/>
                <a:cs typeface="Arial"/>
              </a:rPr>
              <a:t>Les </a:t>
            </a:r>
            <a:r>
              <a:rPr dirty="0" sz="2000" spc="-110" b="1">
                <a:latin typeface="Arial"/>
                <a:cs typeface="Arial"/>
              </a:rPr>
              <a:t>entretiens</a:t>
            </a:r>
            <a:r>
              <a:rPr dirty="0" sz="2000" spc="-245" b="1">
                <a:latin typeface="Arial"/>
                <a:cs typeface="Arial"/>
              </a:rPr>
              <a:t> </a:t>
            </a:r>
            <a:r>
              <a:rPr dirty="0" sz="2000" spc="-140" b="1">
                <a:latin typeface="Arial"/>
                <a:cs typeface="Arial"/>
              </a:rPr>
              <a:t>pharmaceutiques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711960" indent="-287020">
              <a:lnSpc>
                <a:spcPct val="100000"/>
              </a:lnSpc>
              <a:spcBef>
                <a:spcPts val="1585"/>
              </a:spcBef>
              <a:buClr>
                <a:srgbClr val="548ED4"/>
              </a:buClr>
              <a:buFont typeface="Wingdings"/>
              <a:buChar char=""/>
              <a:tabLst>
                <a:tab pos="1711960" algn="l"/>
              </a:tabLst>
            </a:pPr>
            <a:r>
              <a:rPr dirty="0" sz="1800" spc="-65">
                <a:latin typeface="Arial"/>
                <a:cs typeface="Arial"/>
              </a:rPr>
              <a:t>Applications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numériques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806" y="43942"/>
            <a:ext cx="396684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30859C"/>
                </a:solidFill>
                <a:latin typeface="Arial"/>
                <a:cs typeface="Arial"/>
              </a:rPr>
              <a:t>« </a:t>
            </a: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Optimiser </a:t>
            </a:r>
            <a:r>
              <a:rPr dirty="0" sz="1100" spc="-50" b="1">
                <a:solidFill>
                  <a:srgbClr val="30859C"/>
                </a:solidFill>
                <a:latin typeface="Arial"/>
                <a:cs typeface="Arial"/>
              </a:rPr>
              <a:t>le </a:t>
            </a:r>
            <a:r>
              <a:rPr dirty="0" sz="1100" spc="-114" b="1">
                <a:solidFill>
                  <a:srgbClr val="30859C"/>
                </a:solidFill>
                <a:latin typeface="Arial"/>
                <a:cs typeface="Arial"/>
              </a:rPr>
              <a:t>processus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65" b="1">
                <a:solidFill>
                  <a:srgbClr val="30859C"/>
                </a:solidFill>
                <a:latin typeface="Arial"/>
                <a:cs typeface="Arial"/>
              </a:rPr>
              <a:t>sortie </a:t>
            </a:r>
            <a:r>
              <a:rPr dirty="0" sz="1100" spc="-110" b="1">
                <a:solidFill>
                  <a:srgbClr val="30859C"/>
                </a:solidFill>
                <a:latin typeface="Arial"/>
                <a:cs typeface="Arial"/>
              </a:rPr>
              <a:t>des </a:t>
            </a:r>
            <a:r>
              <a:rPr dirty="0" sz="1100" spc="-60" b="1">
                <a:solidFill>
                  <a:srgbClr val="30859C"/>
                </a:solidFill>
                <a:latin typeface="Arial"/>
                <a:cs typeface="Arial"/>
              </a:rPr>
              <a:t>patients </a:t>
            </a:r>
            <a:r>
              <a:rPr dirty="0" sz="1100" spc="-85" b="1">
                <a:solidFill>
                  <a:srgbClr val="30859C"/>
                </a:solidFill>
                <a:latin typeface="Arial"/>
                <a:cs typeface="Arial"/>
              </a:rPr>
              <a:t>hospitalisés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en santé  </a:t>
            </a:r>
            <a:r>
              <a:rPr dirty="0" sz="1100" spc="-55" b="1">
                <a:solidFill>
                  <a:srgbClr val="30859C"/>
                </a:solidFill>
                <a:latin typeface="Arial"/>
                <a:cs typeface="Arial"/>
              </a:rPr>
              <a:t>mentale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en </a:t>
            </a:r>
            <a:r>
              <a:rPr dirty="0" sz="1100" spc="-90" b="1">
                <a:solidFill>
                  <a:srgbClr val="30859C"/>
                </a:solidFill>
                <a:latin typeface="Arial"/>
                <a:cs typeface="Arial"/>
              </a:rPr>
              <a:t>les </a:t>
            </a: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positionnant </a:t>
            </a:r>
            <a:r>
              <a:rPr dirty="0" sz="1100" spc="-80" b="1">
                <a:solidFill>
                  <a:srgbClr val="30859C"/>
                </a:solidFill>
                <a:latin typeface="Arial"/>
                <a:cs typeface="Arial"/>
              </a:rPr>
              <a:t>acteurs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55" b="1">
                <a:solidFill>
                  <a:srgbClr val="30859C"/>
                </a:solidFill>
                <a:latin typeface="Arial"/>
                <a:cs typeface="Arial"/>
              </a:rPr>
              <a:t>leur </a:t>
            </a:r>
            <a:r>
              <a:rPr dirty="0" sz="1100" spc="-95" b="1">
                <a:solidFill>
                  <a:srgbClr val="30859C"/>
                </a:solidFill>
                <a:latin typeface="Arial"/>
                <a:cs typeface="Arial"/>
              </a:rPr>
              <a:t>parcours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110" b="1">
                <a:solidFill>
                  <a:srgbClr val="30859C"/>
                </a:solidFill>
                <a:latin typeface="Arial"/>
                <a:cs typeface="Arial"/>
              </a:rPr>
              <a:t>soins</a:t>
            </a:r>
            <a:r>
              <a:rPr dirty="0" sz="1100" spc="10" b="1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30859C"/>
                </a:solidFill>
                <a:latin typeface="Arial"/>
                <a:cs typeface="Arial"/>
              </a:rPr>
              <a:t>»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7090"/>
            <a:ext cx="807212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spc="-135" b="1">
                <a:latin typeface="Arial"/>
                <a:cs typeface="Arial"/>
              </a:rPr>
              <a:t>Création d’un </a:t>
            </a:r>
            <a:r>
              <a:rPr dirty="0" sz="2000" spc="-120" b="1">
                <a:latin typeface="Arial"/>
                <a:cs typeface="Arial"/>
              </a:rPr>
              <a:t>site </a:t>
            </a:r>
            <a:r>
              <a:rPr dirty="0" sz="2000" spc="-85" b="1">
                <a:latin typeface="Arial"/>
                <a:cs typeface="Arial"/>
              </a:rPr>
              <a:t>internet </a:t>
            </a:r>
            <a:r>
              <a:rPr dirty="0" sz="2000" spc="-125" b="1">
                <a:latin typeface="Arial"/>
                <a:cs typeface="Arial"/>
              </a:rPr>
              <a:t>à </a:t>
            </a:r>
            <a:r>
              <a:rPr dirty="0" sz="2000" spc="-120" b="1">
                <a:latin typeface="Arial"/>
                <a:cs typeface="Arial"/>
              </a:rPr>
              <a:t>destination </a:t>
            </a:r>
            <a:r>
              <a:rPr dirty="0" sz="2000" spc="-195" b="1">
                <a:latin typeface="Arial"/>
                <a:cs typeface="Arial"/>
              </a:rPr>
              <a:t>des </a:t>
            </a:r>
            <a:r>
              <a:rPr dirty="0" sz="2000" spc="-114" b="1">
                <a:latin typeface="Arial"/>
                <a:cs typeface="Arial"/>
              </a:rPr>
              <a:t>patients </a:t>
            </a:r>
            <a:r>
              <a:rPr dirty="0" sz="2000" spc="-45" b="1">
                <a:latin typeface="Arial"/>
                <a:cs typeface="Arial"/>
              </a:rPr>
              <a:t>et </a:t>
            </a:r>
            <a:r>
              <a:rPr dirty="0" sz="2000" spc="-125" b="1">
                <a:latin typeface="Arial"/>
                <a:cs typeface="Arial"/>
              </a:rPr>
              <a:t>de </a:t>
            </a:r>
            <a:r>
              <a:rPr dirty="0" sz="2000" spc="-95" b="1">
                <a:latin typeface="Arial"/>
                <a:cs typeface="Arial"/>
              </a:rPr>
              <a:t>leur </a:t>
            </a:r>
            <a:r>
              <a:rPr dirty="0" sz="2000" spc="-90" b="1">
                <a:latin typeface="Arial"/>
                <a:cs typeface="Arial"/>
              </a:rPr>
              <a:t>famille,  </a:t>
            </a:r>
            <a:r>
              <a:rPr dirty="0" sz="2000" spc="-45" b="1">
                <a:latin typeface="Arial"/>
                <a:cs typeface="Arial"/>
              </a:rPr>
              <a:t>et </a:t>
            </a:r>
            <a:r>
              <a:rPr dirty="0" sz="2000" spc="-190" b="1">
                <a:latin typeface="Arial"/>
                <a:cs typeface="Arial"/>
              </a:rPr>
              <a:t>des </a:t>
            </a:r>
            <a:r>
              <a:rPr dirty="0" sz="2000" spc="-160" b="1">
                <a:latin typeface="Arial"/>
                <a:cs typeface="Arial"/>
              </a:rPr>
              <a:t>professionels </a:t>
            </a:r>
            <a:r>
              <a:rPr dirty="0" sz="2000" spc="-125" b="1">
                <a:latin typeface="Arial"/>
                <a:cs typeface="Arial"/>
              </a:rPr>
              <a:t>de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-145" b="1">
                <a:latin typeface="Arial"/>
                <a:cs typeface="Arial"/>
              </a:rPr>
              <a:t>santé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806" y="43942"/>
            <a:ext cx="396684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30859C"/>
                </a:solidFill>
                <a:latin typeface="Arial"/>
                <a:cs typeface="Arial"/>
              </a:rPr>
              <a:t>« </a:t>
            </a: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Optimiser </a:t>
            </a:r>
            <a:r>
              <a:rPr dirty="0" sz="1100" spc="-50" b="1">
                <a:solidFill>
                  <a:srgbClr val="30859C"/>
                </a:solidFill>
                <a:latin typeface="Arial"/>
                <a:cs typeface="Arial"/>
              </a:rPr>
              <a:t>le </a:t>
            </a:r>
            <a:r>
              <a:rPr dirty="0" sz="1100" spc="-114" b="1">
                <a:solidFill>
                  <a:srgbClr val="30859C"/>
                </a:solidFill>
                <a:latin typeface="Arial"/>
                <a:cs typeface="Arial"/>
              </a:rPr>
              <a:t>processus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65" b="1">
                <a:solidFill>
                  <a:srgbClr val="30859C"/>
                </a:solidFill>
                <a:latin typeface="Arial"/>
                <a:cs typeface="Arial"/>
              </a:rPr>
              <a:t>sortie </a:t>
            </a:r>
            <a:r>
              <a:rPr dirty="0" sz="1100" spc="-110" b="1">
                <a:solidFill>
                  <a:srgbClr val="30859C"/>
                </a:solidFill>
                <a:latin typeface="Arial"/>
                <a:cs typeface="Arial"/>
              </a:rPr>
              <a:t>des </a:t>
            </a:r>
            <a:r>
              <a:rPr dirty="0" sz="1100" spc="-60" b="1">
                <a:solidFill>
                  <a:srgbClr val="30859C"/>
                </a:solidFill>
                <a:latin typeface="Arial"/>
                <a:cs typeface="Arial"/>
              </a:rPr>
              <a:t>patients </a:t>
            </a:r>
            <a:r>
              <a:rPr dirty="0" sz="1100" spc="-85" b="1">
                <a:solidFill>
                  <a:srgbClr val="30859C"/>
                </a:solidFill>
                <a:latin typeface="Arial"/>
                <a:cs typeface="Arial"/>
              </a:rPr>
              <a:t>hospitalisés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en santé  </a:t>
            </a:r>
            <a:r>
              <a:rPr dirty="0" sz="1100" spc="-55" b="1">
                <a:solidFill>
                  <a:srgbClr val="30859C"/>
                </a:solidFill>
                <a:latin typeface="Arial"/>
                <a:cs typeface="Arial"/>
              </a:rPr>
              <a:t>mentale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en </a:t>
            </a:r>
            <a:r>
              <a:rPr dirty="0" sz="1100" spc="-90" b="1">
                <a:solidFill>
                  <a:srgbClr val="30859C"/>
                </a:solidFill>
                <a:latin typeface="Arial"/>
                <a:cs typeface="Arial"/>
              </a:rPr>
              <a:t>les </a:t>
            </a:r>
            <a:r>
              <a:rPr dirty="0" sz="1100" spc="-70" b="1">
                <a:solidFill>
                  <a:srgbClr val="30859C"/>
                </a:solidFill>
                <a:latin typeface="Arial"/>
                <a:cs typeface="Arial"/>
              </a:rPr>
              <a:t>positionnant </a:t>
            </a:r>
            <a:r>
              <a:rPr dirty="0" sz="1100" spc="-80" b="1">
                <a:solidFill>
                  <a:srgbClr val="30859C"/>
                </a:solidFill>
                <a:latin typeface="Arial"/>
                <a:cs typeface="Arial"/>
              </a:rPr>
              <a:t>acteurs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55" b="1">
                <a:solidFill>
                  <a:srgbClr val="30859C"/>
                </a:solidFill>
                <a:latin typeface="Arial"/>
                <a:cs typeface="Arial"/>
              </a:rPr>
              <a:t>leur </a:t>
            </a:r>
            <a:r>
              <a:rPr dirty="0" sz="1100" spc="-95" b="1">
                <a:solidFill>
                  <a:srgbClr val="30859C"/>
                </a:solidFill>
                <a:latin typeface="Arial"/>
                <a:cs typeface="Arial"/>
              </a:rPr>
              <a:t>parcours </a:t>
            </a:r>
            <a:r>
              <a:rPr dirty="0" sz="1100" spc="-75" b="1">
                <a:solidFill>
                  <a:srgbClr val="30859C"/>
                </a:solidFill>
                <a:latin typeface="Arial"/>
                <a:cs typeface="Arial"/>
              </a:rPr>
              <a:t>de </a:t>
            </a:r>
            <a:r>
              <a:rPr dirty="0" sz="1100" spc="-110" b="1">
                <a:solidFill>
                  <a:srgbClr val="30859C"/>
                </a:solidFill>
                <a:latin typeface="Arial"/>
                <a:cs typeface="Arial"/>
              </a:rPr>
              <a:t>soins</a:t>
            </a:r>
            <a:r>
              <a:rPr dirty="0" sz="1100" spc="10" b="1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30859C"/>
                </a:solidFill>
                <a:latin typeface="Arial"/>
                <a:cs typeface="Arial"/>
              </a:rPr>
              <a:t>»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2692" y="2871216"/>
            <a:ext cx="2159635" cy="792480"/>
          </a:xfrm>
          <a:custGeom>
            <a:avLst/>
            <a:gdLst/>
            <a:ahLst/>
            <a:cxnLst/>
            <a:rect l="l" t="t" r="r" b="b"/>
            <a:pathLst>
              <a:path w="2159635" h="792479">
                <a:moveTo>
                  <a:pt x="0" y="132080"/>
                </a:moveTo>
                <a:lnTo>
                  <a:pt x="6733" y="90350"/>
                </a:lnTo>
                <a:lnTo>
                  <a:pt x="25482" y="54095"/>
                </a:lnTo>
                <a:lnTo>
                  <a:pt x="54073" y="25497"/>
                </a:lnTo>
                <a:lnTo>
                  <a:pt x="90331" y="6738"/>
                </a:lnTo>
                <a:lnTo>
                  <a:pt x="132079" y="0"/>
                </a:lnTo>
                <a:lnTo>
                  <a:pt x="2027427" y="0"/>
                </a:lnTo>
                <a:lnTo>
                  <a:pt x="2069157" y="6738"/>
                </a:lnTo>
                <a:lnTo>
                  <a:pt x="2105412" y="25497"/>
                </a:lnTo>
                <a:lnTo>
                  <a:pt x="2134010" y="54095"/>
                </a:lnTo>
                <a:lnTo>
                  <a:pt x="2152769" y="90350"/>
                </a:lnTo>
                <a:lnTo>
                  <a:pt x="2159508" y="132080"/>
                </a:lnTo>
                <a:lnTo>
                  <a:pt x="2159508" y="660400"/>
                </a:lnTo>
                <a:lnTo>
                  <a:pt x="2152769" y="702129"/>
                </a:lnTo>
                <a:lnTo>
                  <a:pt x="2134010" y="738384"/>
                </a:lnTo>
                <a:lnTo>
                  <a:pt x="2105412" y="766982"/>
                </a:lnTo>
                <a:lnTo>
                  <a:pt x="2069157" y="785741"/>
                </a:lnTo>
                <a:lnTo>
                  <a:pt x="2027427" y="792480"/>
                </a:lnTo>
                <a:lnTo>
                  <a:pt x="132079" y="792480"/>
                </a:lnTo>
                <a:lnTo>
                  <a:pt x="90331" y="785741"/>
                </a:lnTo>
                <a:lnTo>
                  <a:pt x="54073" y="766982"/>
                </a:lnTo>
                <a:lnTo>
                  <a:pt x="25482" y="738384"/>
                </a:lnTo>
                <a:lnTo>
                  <a:pt x="6733" y="702129"/>
                </a:lnTo>
                <a:lnTo>
                  <a:pt x="0" y="660400"/>
                </a:lnTo>
                <a:lnTo>
                  <a:pt x="0" y="132080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0855" y="3102305"/>
            <a:ext cx="1783714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0">
                <a:solidFill>
                  <a:srgbClr val="4F81BC"/>
                </a:solidFill>
                <a:latin typeface="Arial"/>
                <a:cs typeface="Arial"/>
              </a:rPr>
              <a:t>Patients </a:t>
            </a:r>
            <a:r>
              <a:rPr dirty="0" sz="1800" spc="-10">
                <a:solidFill>
                  <a:srgbClr val="4F81BC"/>
                </a:solidFill>
                <a:latin typeface="Arial"/>
                <a:cs typeface="Arial"/>
              </a:rPr>
              <a:t>et</a:t>
            </a:r>
            <a:r>
              <a:rPr dirty="0" sz="1800" spc="-18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4F81BC"/>
                </a:solidFill>
                <a:latin typeface="Arial"/>
                <a:cs typeface="Arial"/>
              </a:rPr>
              <a:t>familles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3359" y="4463796"/>
            <a:ext cx="2159635" cy="792480"/>
          </a:xfrm>
          <a:custGeom>
            <a:avLst/>
            <a:gdLst/>
            <a:ahLst/>
            <a:cxnLst/>
            <a:rect l="l" t="t" r="r" b="b"/>
            <a:pathLst>
              <a:path w="2159635" h="792479">
                <a:moveTo>
                  <a:pt x="0" y="132079"/>
                </a:moveTo>
                <a:lnTo>
                  <a:pt x="6733" y="90350"/>
                </a:lnTo>
                <a:lnTo>
                  <a:pt x="25482" y="54095"/>
                </a:lnTo>
                <a:lnTo>
                  <a:pt x="54073" y="25497"/>
                </a:lnTo>
                <a:lnTo>
                  <a:pt x="90331" y="6738"/>
                </a:lnTo>
                <a:lnTo>
                  <a:pt x="132079" y="0"/>
                </a:lnTo>
                <a:lnTo>
                  <a:pt x="2027427" y="0"/>
                </a:lnTo>
                <a:lnTo>
                  <a:pt x="2069157" y="6738"/>
                </a:lnTo>
                <a:lnTo>
                  <a:pt x="2105412" y="25497"/>
                </a:lnTo>
                <a:lnTo>
                  <a:pt x="2134010" y="54095"/>
                </a:lnTo>
                <a:lnTo>
                  <a:pt x="2152769" y="90350"/>
                </a:lnTo>
                <a:lnTo>
                  <a:pt x="2159508" y="132079"/>
                </a:lnTo>
                <a:lnTo>
                  <a:pt x="2159508" y="660399"/>
                </a:lnTo>
                <a:lnTo>
                  <a:pt x="2152769" y="702129"/>
                </a:lnTo>
                <a:lnTo>
                  <a:pt x="2134010" y="738384"/>
                </a:lnTo>
                <a:lnTo>
                  <a:pt x="2105412" y="766982"/>
                </a:lnTo>
                <a:lnTo>
                  <a:pt x="2069157" y="785741"/>
                </a:lnTo>
                <a:lnTo>
                  <a:pt x="2027427" y="792479"/>
                </a:lnTo>
                <a:lnTo>
                  <a:pt x="132079" y="792479"/>
                </a:lnTo>
                <a:lnTo>
                  <a:pt x="90331" y="785741"/>
                </a:lnTo>
                <a:lnTo>
                  <a:pt x="54073" y="766982"/>
                </a:lnTo>
                <a:lnTo>
                  <a:pt x="25482" y="738384"/>
                </a:lnTo>
                <a:lnTo>
                  <a:pt x="6733" y="702129"/>
                </a:lnTo>
                <a:lnTo>
                  <a:pt x="0" y="660399"/>
                </a:lnTo>
                <a:lnTo>
                  <a:pt x="0" y="132079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67055" y="4559045"/>
            <a:ext cx="16516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3405" marR="5080" indent="-561340">
              <a:lnSpc>
                <a:spcPct val="100000"/>
              </a:lnSpc>
              <a:spcBef>
                <a:spcPts val="100"/>
              </a:spcBef>
            </a:pPr>
            <a:r>
              <a:rPr dirty="0" sz="1800" spc="-95">
                <a:solidFill>
                  <a:srgbClr val="4F81BC"/>
                </a:solidFill>
                <a:latin typeface="Arial"/>
                <a:cs typeface="Arial"/>
              </a:rPr>
              <a:t>Professionnels </a:t>
            </a:r>
            <a:r>
              <a:rPr dirty="0" sz="1800" spc="-90">
                <a:solidFill>
                  <a:srgbClr val="4F81BC"/>
                </a:solidFill>
                <a:latin typeface="Arial"/>
                <a:cs typeface="Arial"/>
              </a:rPr>
              <a:t>de  santé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35935" y="3128772"/>
            <a:ext cx="1800225" cy="360045"/>
          </a:xfrm>
          <a:custGeom>
            <a:avLst/>
            <a:gdLst/>
            <a:ahLst/>
            <a:cxnLst/>
            <a:rect l="l" t="t" r="r" b="b"/>
            <a:pathLst>
              <a:path w="1800225" h="360045">
                <a:moveTo>
                  <a:pt x="1620012" y="0"/>
                </a:moveTo>
                <a:lnTo>
                  <a:pt x="1620012" y="89915"/>
                </a:lnTo>
                <a:lnTo>
                  <a:pt x="0" y="89915"/>
                </a:lnTo>
                <a:lnTo>
                  <a:pt x="0" y="269748"/>
                </a:lnTo>
                <a:lnTo>
                  <a:pt x="1620012" y="269748"/>
                </a:lnTo>
                <a:lnTo>
                  <a:pt x="1620012" y="359663"/>
                </a:lnTo>
                <a:lnTo>
                  <a:pt x="1799843" y="179831"/>
                </a:lnTo>
                <a:lnTo>
                  <a:pt x="1620012" y="0"/>
                </a:lnTo>
                <a:close/>
              </a:path>
            </a:pathLst>
          </a:custGeom>
          <a:solidFill>
            <a:srgbClr val="4F81BC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35935" y="4680203"/>
            <a:ext cx="1800225" cy="360045"/>
          </a:xfrm>
          <a:custGeom>
            <a:avLst/>
            <a:gdLst/>
            <a:ahLst/>
            <a:cxnLst/>
            <a:rect l="l" t="t" r="r" b="b"/>
            <a:pathLst>
              <a:path w="1800225" h="360045">
                <a:moveTo>
                  <a:pt x="1620012" y="0"/>
                </a:moveTo>
                <a:lnTo>
                  <a:pt x="1620012" y="89916"/>
                </a:lnTo>
                <a:lnTo>
                  <a:pt x="0" y="89916"/>
                </a:lnTo>
                <a:lnTo>
                  <a:pt x="0" y="269748"/>
                </a:lnTo>
                <a:lnTo>
                  <a:pt x="1620012" y="269748"/>
                </a:lnTo>
                <a:lnTo>
                  <a:pt x="1620012" y="359664"/>
                </a:lnTo>
                <a:lnTo>
                  <a:pt x="1799843" y="179832"/>
                </a:lnTo>
                <a:lnTo>
                  <a:pt x="1620012" y="0"/>
                </a:lnTo>
                <a:close/>
              </a:path>
            </a:pathLst>
          </a:custGeom>
          <a:solidFill>
            <a:srgbClr val="4F81BC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647438" y="2803652"/>
            <a:ext cx="423545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7620" indent="-28638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200" spc="-65">
                <a:latin typeface="Arial"/>
                <a:cs typeface="Arial"/>
              </a:rPr>
              <a:t>Accéder </a:t>
            </a:r>
            <a:r>
              <a:rPr dirty="0" sz="1200" spc="-95">
                <a:latin typeface="Arial"/>
                <a:cs typeface="Arial"/>
              </a:rPr>
              <a:t>à </a:t>
            </a:r>
            <a:r>
              <a:rPr dirty="0" sz="1200" spc="-80">
                <a:latin typeface="Arial"/>
                <a:cs typeface="Arial"/>
              </a:rPr>
              <a:t>des </a:t>
            </a:r>
            <a:r>
              <a:rPr dirty="0" sz="1200" spc="-30">
                <a:latin typeface="Arial"/>
                <a:cs typeface="Arial"/>
              </a:rPr>
              <a:t>informations </a:t>
            </a:r>
            <a:r>
              <a:rPr dirty="0" sz="1200" spc="-45">
                <a:latin typeface="Arial"/>
                <a:cs typeface="Arial"/>
              </a:rPr>
              <a:t>fiables </a:t>
            </a:r>
            <a:r>
              <a:rPr dirty="0" sz="1200" spc="-55">
                <a:latin typeface="Arial"/>
                <a:cs typeface="Arial"/>
              </a:rPr>
              <a:t>sur </a:t>
            </a:r>
            <a:r>
              <a:rPr dirty="0" sz="1200" spc="-65">
                <a:latin typeface="Arial"/>
                <a:cs typeface="Arial"/>
              </a:rPr>
              <a:t>les </a:t>
            </a:r>
            <a:r>
              <a:rPr dirty="0" sz="1200" spc="-30">
                <a:latin typeface="Arial"/>
                <a:cs typeface="Arial"/>
              </a:rPr>
              <a:t>produits </a:t>
            </a:r>
            <a:r>
              <a:rPr dirty="0" sz="1200" spc="-55">
                <a:latin typeface="Arial"/>
                <a:cs typeface="Arial"/>
              </a:rPr>
              <a:t>de </a:t>
            </a:r>
            <a:r>
              <a:rPr dirty="0" sz="1200" spc="-65">
                <a:latin typeface="Arial"/>
                <a:cs typeface="Arial"/>
              </a:rPr>
              <a:t>santé </a:t>
            </a:r>
            <a:r>
              <a:rPr dirty="0" sz="1200" spc="-30">
                <a:latin typeface="Arial"/>
                <a:cs typeface="Arial"/>
              </a:rPr>
              <a:t>et  </a:t>
            </a:r>
            <a:r>
              <a:rPr dirty="0" sz="1200" spc="-65">
                <a:latin typeface="Arial"/>
                <a:cs typeface="Arial"/>
              </a:rPr>
              <a:t>les </a:t>
            </a:r>
            <a:r>
              <a:rPr dirty="0" sz="1200" spc="-70">
                <a:latin typeface="Arial"/>
                <a:cs typeface="Arial"/>
              </a:rPr>
              <a:t>soins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55">
                <a:latin typeface="Arial"/>
                <a:cs typeface="Arial"/>
              </a:rPr>
              <a:t>spécifiques</a:t>
            </a:r>
            <a:endParaRPr sz="12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200" spc="-15">
                <a:latin typeface="Arial"/>
                <a:cs typeface="Arial"/>
              </a:rPr>
              <a:t>Identifier </a:t>
            </a:r>
            <a:r>
              <a:rPr dirty="0" sz="1200" spc="-65">
                <a:latin typeface="Arial"/>
                <a:cs typeface="Arial"/>
              </a:rPr>
              <a:t>les </a:t>
            </a:r>
            <a:r>
              <a:rPr dirty="0" sz="1200" spc="-45">
                <a:latin typeface="Arial"/>
                <a:cs typeface="Arial"/>
              </a:rPr>
              <a:t>prestations complémentaires </a:t>
            </a:r>
            <a:r>
              <a:rPr dirty="0" sz="1200" spc="-25">
                <a:latin typeface="Arial"/>
                <a:cs typeface="Arial"/>
              </a:rPr>
              <a:t>qui </a:t>
            </a:r>
            <a:r>
              <a:rPr dirty="0" sz="1200" spc="-45">
                <a:latin typeface="Arial"/>
                <a:cs typeface="Arial"/>
              </a:rPr>
              <a:t>peuvent </a:t>
            </a:r>
            <a:r>
              <a:rPr dirty="0" sz="1200" spc="-25">
                <a:latin typeface="Arial"/>
                <a:cs typeface="Arial"/>
              </a:rPr>
              <a:t>être  </a:t>
            </a:r>
            <a:r>
              <a:rPr dirty="0" sz="1200" spc="-65">
                <a:latin typeface="Arial"/>
                <a:cs typeface="Arial"/>
              </a:rPr>
              <a:t>proposées</a:t>
            </a:r>
            <a:endParaRPr sz="1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200" spc="-75">
                <a:latin typeface="Arial"/>
                <a:cs typeface="Arial"/>
              </a:rPr>
              <a:t>Télécharger </a:t>
            </a:r>
            <a:r>
              <a:rPr dirty="0" sz="1200" spc="-80">
                <a:latin typeface="Arial"/>
                <a:cs typeface="Arial"/>
              </a:rPr>
              <a:t>des </a:t>
            </a:r>
            <a:r>
              <a:rPr dirty="0" sz="1200" spc="-50">
                <a:latin typeface="Arial"/>
                <a:cs typeface="Arial"/>
              </a:rPr>
              <a:t>fiches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d’information</a:t>
            </a:r>
            <a:endParaRPr sz="1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200" spc="-65">
                <a:latin typeface="Arial"/>
                <a:cs typeface="Arial"/>
              </a:rPr>
              <a:t>Accéder </a:t>
            </a:r>
            <a:r>
              <a:rPr dirty="0" sz="1200" spc="-95">
                <a:latin typeface="Arial"/>
                <a:cs typeface="Arial"/>
              </a:rPr>
              <a:t>à </a:t>
            </a:r>
            <a:r>
              <a:rPr dirty="0" sz="1200" spc="-80">
                <a:latin typeface="Arial"/>
                <a:cs typeface="Arial"/>
              </a:rPr>
              <a:t>des </a:t>
            </a:r>
            <a:r>
              <a:rPr dirty="0" sz="1200" spc="-30">
                <a:latin typeface="Arial"/>
                <a:cs typeface="Arial"/>
              </a:rPr>
              <a:t>informations </a:t>
            </a:r>
            <a:r>
              <a:rPr dirty="0" sz="1200" spc="-55">
                <a:latin typeface="Arial"/>
                <a:cs typeface="Arial"/>
              </a:rPr>
              <a:t>sur </a:t>
            </a:r>
            <a:r>
              <a:rPr dirty="0" sz="1200" spc="-65">
                <a:latin typeface="Arial"/>
                <a:cs typeface="Arial"/>
              </a:rPr>
              <a:t>les démarches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administratives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7438" y="4464507"/>
            <a:ext cx="423481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200" spc="-65">
                <a:latin typeface="Arial"/>
                <a:cs typeface="Arial"/>
              </a:rPr>
              <a:t>Accéder </a:t>
            </a:r>
            <a:r>
              <a:rPr dirty="0" sz="1200" spc="-95">
                <a:latin typeface="Arial"/>
                <a:cs typeface="Arial"/>
              </a:rPr>
              <a:t>à </a:t>
            </a:r>
            <a:r>
              <a:rPr dirty="0" sz="1200" spc="-80">
                <a:latin typeface="Arial"/>
                <a:cs typeface="Arial"/>
              </a:rPr>
              <a:t>des </a:t>
            </a:r>
            <a:r>
              <a:rPr dirty="0" sz="1200" spc="-40">
                <a:latin typeface="Arial"/>
                <a:cs typeface="Arial"/>
              </a:rPr>
              <a:t>publications </a:t>
            </a:r>
            <a:r>
              <a:rPr dirty="0" sz="1200" spc="-55">
                <a:latin typeface="Arial"/>
                <a:cs typeface="Arial"/>
              </a:rPr>
              <a:t>récentes sur </a:t>
            </a:r>
            <a:r>
              <a:rPr dirty="0" sz="1200" spc="-45">
                <a:latin typeface="Arial"/>
                <a:cs typeface="Arial"/>
              </a:rPr>
              <a:t>la </a:t>
            </a:r>
            <a:r>
              <a:rPr dirty="0" sz="1200" spc="-60">
                <a:latin typeface="Arial"/>
                <a:cs typeface="Arial"/>
              </a:rPr>
              <a:t>santé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mentale</a:t>
            </a:r>
            <a:endParaRPr sz="12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200" spc="-60">
                <a:latin typeface="Arial"/>
                <a:cs typeface="Arial"/>
              </a:rPr>
              <a:t>Connaître </a:t>
            </a:r>
            <a:r>
              <a:rPr dirty="0" sz="1200" spc="-65">
                <a:latin typeface="Arial"/>
                <a:cs typeface="Arial"/>
              </a:rPr>
              <a:t>les </a:t>
            </a:r>
            <a:r>
              <a:rPr dirty="0" sz="1200" spc="-45">
                <a:latin typeface="Arial"/>
                <a:cs typeface="Arial"/>
              </a:rPr>
              <a:t>prestations </a:t>
            </a:r>
            <a:r>
              <a:rPr dirty="0" sz="1200" spc="-65">
                <a:latin typeface="Arial"/>
                <a:cs typeface="Arial"/>
              </a:rPr>
              <a:t>proposées </a:t>
            </a:r>
            <a:r>
              <a:rPr dirty="0" sz="1200" spc="-40">
                <a:latin typeface="Arial"/>
                <a:cs typeface="Arial"/>
              </a:rPr>
              <a:t>par </a:t>
            </a:r>
            <a:r>
              <a:rPr dirty="0" sz="1200" spc="-65">
                <a:latin typeface="Arial"/>
                <a:cs typeface="Arial"/>
              </a:rPr>
              <a:t>les </a:t>
            </a:r>
            <a:r>
              <a:rPr dirty="0" sz="1200" spc="-55">
                <a:latin typeface="Arial"/>
                <a:cs typeface="Arial"/>
              </a:rPr>
              <a:t>professionnels </a:t>
            </a:r>
            <a:r>
              <a:rPr dirty="0" sz="1200" spc="-65">
                <a:latin typeface="Arial"/>
                <a:cs typeface="Arial"/>
              </a:rPr>
              <a:t>de  </a:t>
            </a:r>
            <a:r>
              <a:rPr dirty="0" sz="1200" spc="-100">
                <a:latin typeface="Arial"/>
                <a:cs typeface="Arial"/>
              </a:rPr>
              <a:t>l’EPSM</a:t>
            </a:r>
            <a:endParaRPr sz="1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200" spc="-105">
                <a:latin typeface="Arial"/>
                <a:cs typeface="Arial"/>
              </a:rPr>
              <a:t>Accès </a:t>
            </a:r>
            <a:r>
              <a:rPr dirty="0" sz="1200" spc="-95">
                <a:latin typeface="Arial"/>
                <a:cs typeface="Arial"/>
              </a:rPr>
              <a:t>à </a:t>
            </a:r>
            <a:r>
              <a:rPr dirty="0" sz="1200" spc="-30">
                <a:latin typeface="Arial"/>
                <a:cs typeface="Arial"/>
              </a:rPr>
              <a:t>l’actualité </a:t>
            </a:r>
            <a:r>
              <a:rPr dirty="0" sz="1200" spc="-55">
                <a:latin typeface="Arial"/>
                <a:cs typeface="Arial"/>
              </a:rPr>
              <a:t>en recherche</a:t>
            </a:r>
            <a:r>
              <a:rPr dirty="0" sz="1200" spc="-35">
                <a:latin typeface="Arial"/>
                <a:cs typeface="Arial"/>
              </a:rPr>
              <a:t> clinique</a:t>
            </a:r>
            <a:endParaRPr sz="12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  <a:tab pos="978535" algn="l"/>
                <a:tab pos="1370330" algn="l"/>
                <a:tab pos="2670810" algn="l"/>
                <a:tab pos="2999740" algn="l"/>
                <a:tab pos="3476625" algn="l"/>
                <a:tab pos="3807460" algn="l"/>
              </a:tabLst>
            </a:pPr>
            <a:r>
              <a:rPr dirty="0" sz="1200" spc="-114">
                <a:latin typeface="Arial"/>
                <a:cs typeface="Arial"/>
              </a:rPr>
              <a:t>A</a:t>
            </a:r>
            <a:r>
              <a:rPr dirty="0" sz="1200" spc="-85">
                <a:latin typeface="Arial"/>
                <a:cs typeface="Arial"/>
              </a:rPr>
              <a:t>c</a:t>
            </a:r>
            <a:r>
              <a:rPr dirty="0" sz="1200" spc="-100">
                <a:latin typeface="Arial"/>
                <a:cs typeface="Arial"/>
              </a:rPr>
              <a:t>c</a:t>
            </a:r>
            <a:r>
              <a:rPr dirty="0" sz="1200" spc="-55">
                <a:latin typeface="Arial"/>
                <a:cs typeface="Arial"/>
              </a:rPr>
              <a:t>é</a:t>
            </a:r>
            <a:r>
              <a:rPr dirty="0" sz="1200" spc="-50">
                <a:latin typeface="Arial"/>
                <a:cs typeface="Arial"/>
              </a:rPr>
              <a:t>d</a:t>
            </a:r>
            <a:r>
              <a:rPr dirty="0" sz="1200" spc="-30">
                <a:latin typeface="Arial"/>
                <a:cs typeface="Arial"/>
              </a:rPr>
              <a:t>er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10">
                <a:latin typeface="Arial"/>
                <a:cs typeface="Arial"/>
              </a:rPr>
              <a:t>a</a:t>
            </a:r>
            <a:r>
              <a:rPr dirty="0" sz="1200" spc="-40">
                <a:latin typeface="Arial"/>
                <a:cs typeface="Arial"/>
              </a:rPr>
              <a:t>u</a:t>
            </a:r>
            <a:r>
              <a:rPr dirty="0" sz="1200" spc="-85">
                <a:latin typeface="Arial"/>
                <a:cs typeface="Arial"/>
              </a:rPr>
              <a:t>x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-90">
                <a:latin typeface="Arial"/>
                <a:cs typeface="Arial"/>
              </a:rPr>
              <a:t>e</a:t>
            </a:r>
            <a:r>
              <a:rPr dirty="0" sz="1200" spc="-95">
                <a:latin typeface="Arial"/>
                <a:cs typeface="Arial"/>
              </a:rPr>
              <a:t>c</a:t>
            </a:r>
            <a:r>
              <a:rPr dirty="0" sz="1200" spc="-40">
                <a:latin typeface="Arial"/>
                <a:cs typeface="Arial"/>
              </a:rPr>
              <a:t>o</a:t>
            </a:r>
            <a:r>
              <a:rPr dirty="0" sz="1200" spc="-50">
                <a:latin typeface="Arial"/>
                <a:cs typeface="Arial"/>
              </a:rPr>
              <a:t>m</a:t>
            </a:r>
            <a:r>
              <a:rPr dirty="0" sz="1200" spc="-65">
                <a:latin typeface="Arial"/>
                <a:cs typeface="Arial"/>
              </a:rPr>
              <a:t>ma</a:t>
            </a:r>
            <a:r>
              <a:rPr dirty="0" sz="1200" spc="-55">
                <a:latin typeface="Arial"/>
                <a:cs typeface="Arial"/>
              </a:rPr>
              <a:t>n</a:t>
            </a:r>
            <a:r>
              <a:rPr dirty="0" sz="1200" spc="-40">
                <a:latin typeface="Arial"/>
                <a:cs typeface="Arial"/>
              </a:rPr>
              <a:t>d</a:t>
            </a:r>
            <a:r>
              <a:rPr dirty="0" sz="1200" spc="-110">
                <a:latin typeface="Arial"/>
                <a:cs typeface="Arial"/>
              </a:rPr>
              <a:t>a</a:t>
            </a:r>
            <a:r>
              <a:rPr dirty="0" sz="1200" spc="65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i</a:t>
            </a:r>
            <a:r>
              <a:rPr dirty="0" sz="1200" spc="-30">
                <a:latin typeface="Arial"/>
                <a:cs typeface="Arial"/>
              </a:rPr>
              <a:t>o</a:t>
            </a:r>
            <a:r>
              <a:rPr dirty="0" sz="1200" spc="-40">
                <a:latin typeface="Arial"/>
                <a:cs typeface="Arial"/>
              </a:rPr>
              <a:t>n</a:t>
            </a:r>
            <a:r>
              <a:rPr dirty="0" sz="1200" spc="-13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d</a:t>
            </a:r>
            <a:r>
              <a:rPr dirty="0" sz="1200" spc="-5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40">
                <a:latin typeface="Arial"/>
                <a:cs typeface="Arial"/>
              </a:rPr>
              <a:t>p</a:t>
            </a:r>
            <a:r>
              <a:rPr dirty="0" sz="1200" spc="-45">
                <a:latin typeface="Arial"/>
                <a:cs typeface="Arial"/>
              </a:rPr>
              <a:t>rise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5">
                <a:latin typeface="Arial"/>
                <a:cs typeface="Arial"/>
              </a:rPr>
              <a:t>en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0">
                <a:latin typeface="Arial"/>
                <a:cs typeface="Arial"/>
              </a:rPr>
              <a:t>c</a:t>
            </a:r>
            <a:r>
              <a:rPr dirty="0" sz="1200" spc="-40">
                <a:latin typeface="Arial"/>
                <a:cs typeface="Arial"/>
              </a:rPr>
              <a:t>h</a:t>
            </a:r>
            <a:r>
              <a:rPr dirty="0" sz="1200" spc="-50">
                <a:latin typeface="Arial"/>
                <a:cs typeface="Arial"/>
              </a:rPr>
              <a:t>a</a:t>
            </a:r>
            <a:r>
              <a:rPr dirty="0" sz="1200" spc="-40">
                <a:latin typeface="Arial"/>
                <a:cs typeface="Arial"/>
              </a:rPr>
              <a:t>r</a:t>
            </a:r>
            <a:r>
              <a:rPr dirty="0" sz="1200" spc="-130">
                <a:latin typeface="Arial"/>
                <a:cs typeface="Arial"/>
              </a:rPr>
              <a:t>g</a:t>
            </a:r>
            <a:r>
              <a:rPr dirty="0" sz="1200" spc="-50">
                <a:latin typeface="Arial"/>
                <a:cs typeface="Arial"/>
              </a:rPr>
              <a:t>e  </a:t>
            </a:r>
            <a:r>
              <a:rPr dirty="0" sz="1200" spc="-30">
                <a:latin typeface="Arial"/>
                <a:cs typeface="Arial"/>
              </a:rPr>
              <a:t>thérapeutique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43100" y="5623563"/>
            <a:ext cx="387108" cy="1197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04822" y="5662421"/>
            <a:ext cx="288290" cy="1079500"/>
          </a:xfrm>
          <a:custGeom>
            <a:avLst/>
            <a:gdLst/>
            <a:ahLst/>
            <a:cxnLst/>
            <a:rect l="l" t="t" r="r" b="b"/>
            <a:pathLst>
              <a:path w="288289" h="1079500">
                <a:moveTo>
                  <a:pt x="288035" y="1078991"/>
                </a:moveTo>
                <a:lnTo>
                  <a:pt x="231993" y="1077106"/>
                </a:lnTo>
                <a:lnTo>
                  <a:pt x="186213" y="1071962"/>
                </a:lnTo>
                <a:lnTo>
                  <a:pt x="155340" y="1064333"/>
                </a:lnTo>
                <a:lnTo>
                  <a:pt x="144017" y="1054989"/>
                </a:lnTo>
                <a:lnTo>
                  <a:pt x="144017" y="563498"/>
                </a:lnTo>
                <a:lnTo>
                  <a:pt x="132695" y="554154"/>
                </a:lnTo>
                <a:lnTo>
                  <a:pt x="101822" y="546525"/>
                </a:lnTo>
                <a:lnTo>
                  <a:pt x="56042" y="541381"/>
                </a:lnTo>
                <a:lnTo>
                  <a:pt x="0" y="539495"/>
                </a:lnTo>
                <a:lnTo>
                  <a:pt x="56042" y="537610"/>
                </a:lnTo>
                <a:lnTo>
                  <a:pt x="101822" y="532466"/>
                </a:lnTo>
                <a:lnTo>
                  <a:pt x="132695" y="524837"/>
                </a:lnTo>
                <a:lnTo>
                  <a:pt x="144017" y="515492"/>
                </a:lnTo>
                <a:lnTo>
                  <a:pt x="144017" y="24002"/>
                </a:lnTo>
                <a:lnTo>
                  <a:pt x="155340" y="14658"/>
                </a:lnTo>
                <a:lnTo>
                  <a:pt x="186213" y="7029"/>
                </a:lnTo>
                <a:lnTo>
                  <a:pt x="231993" y="1885"/>
                </a:lnTo>
                <a:lnTo>
                  <a:pt x="28803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303145" y="5789777"/>
            <a:ext cx="1932939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7500" marR="5080" indent="-3048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Collaboration </a:t>
            </a:r>
            <a:r>
              <a:rPr dirty="0" sz="1400" spc="-100">
                <a:latin typeface="Arial"/>
                <a:cs typeface="Arial"/>
              </a:rPr>
              <a:t>avec </a:t>
            </a:r>
            <a:r>
              <a:rPr dirty="0" sz="1400" spc="-50">
                <a:latin typeface="Arial"/>
                <a:cs typeface="Arial"/>
              </a:rPr>
              <a:t>la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150">
                <a:latin typeface="Arial"/>
                <a:cs typeface="Arial"/>
              </a:rPr>
              <a:t>CDU,  </a:t>
            </a:r>
            <a:r>
              <a:rPr dirty="0" sz="1400" spc="-70">
                <a:latin typeface="Arial"/>
                <a:cs typeface="Arial"/>
              </a:rPr>
              <a:t>assistante sociale,  médecins, </a:t>
            </a:r>
            <a:r>
              <a:rPr dirty="0" sz="1400" spc="-65">
                <a:latin typeface="Arial"/>
                <a:cs typeface="Arial"/>
              </a:rPr>
              <a:t>service  </a:t>
            </a:r>
            <a:r>
              <a:rPr dirty="0" sz="1400" spc="-50">
                <a:latin typeface="Arial"/>
                <a:cs typeface="Arial"/>
              </a:rPr>
              <a:t>communication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434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8143" y="315624"/>
            <a:ext cx="1392413" cy="928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52806" y="5911392"/>
            <a:ext cx="17475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70">
                <a:latin typeface="Arial"/>
                <a:cs typeface="Arial"/>
              </a:rPr>
              <a:t>Elaboration  </a:t>
            </a:r>
            <a:r>
              <a:rPr dirty="0" sz="1800" spc="-20">
                <a:latin typeface="Arial"/>
                <a:cs typeface="Arial"/>
              </a:rPr>
              <a:t>plur</a:t>
            </a:r>
            <a:r>
              <a:rPr dirty="0" sz="1800" spc="-25">
                <a:latin typeface="Arial"/>
                <a:cs typeface="Arial"/>
              </a:rPr>
              <a:t>i</a:t>
            </a:r>
            <a:r>
              <a:rPr dirty="0" sz="1800" spc="-25">
                <a:latin typeface="Arial"/>
                <a:cs typeface="Arial"/>
              </a:rPr>
              <a:t>p</a:t>
            </a:r>
            <a:r>
              <a:rPr dirty="0" sz="1800" spc="-45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 spc="-55">
                <a:latin typeface="Arial"/>
                <a:cs typeface="Arial"/>
              </a:rPr>
              <a:t>f</a:t>
            </a:r>
            <a:r>
              <a:rPr dirty="0" sz="1800" spc="-160">
                <a:latin typeface="Arial"/>
                <a:cs typeface="Arial"/>
              </a:rPr>
              <a:t>e</a:t>
            </a:r>
            <a:r>
              <a:rPr dirty="0" sz="1800" spc="-140">
                <a:latin typeface="Arial"/>
                <a:cs typeface="Arial"/>
              </a:rPr>
              <a:t>s</a:t>
            </a:r>
            <a:r>
              <a:rPr dirty="0" sz="1800" spc="-65">
                <a:latin typeface="Arial"/>
                <a:cs typeface="Arial"/>
              </a:rPr>
              <a:t>sionel</a:t>
            </a:r>
            <a:r>
              <a:rPr dirty="0" sz="1800" spc="-40">
                <a:latin typeface="Arial"/>
                <a:cs typeface="Arial"/>
              </a:rPr>
              <a:t>l</a:t>
            </a:r>
            <a:r>
              <a:rPr dirty="0" sz="1800" spc="-11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9831" rIns="0" bIns="0" rtlCol="0" vert="horz">
            <a:spAutoFit/>
          </a:bodyPr>
          <a:lstStyle/>
          <a:p>
            <a:pPr algn="ctr" marL="0">
              <a:lnSpc>
                <a:spcPct val="100000"/>
              </a:lnSpc>
              <a:spcBef>
                <a:spcPts val="105"/>
              </a:spcBef>
            </a:pPr>
            <a:r>
              <a:rPr dirty="0" spc="-195"/>
              <a:t>Axe</a:t>
            </a:r>
            <a:r>
              <a:rPr dirty="0" spc="-105"/>
              <a:t> </a:t>
            </a:r>
            <a:r>
              <a:rPr dirty="0" spc="-100"/>
              <a:t>2</a:t>
            </a:r>
          </a:p>
          <a:p>
            <a:pPr algn="ctr" marL="0">
              <a:lnSpc>
                <a:spcPct val="100000"/>
              </a:lnSpc>
            </a:pPr>
            <a:r>
              <a:rPr dirty="0" spc="-35" b="0">
                <a:latin typeface="Arial"/>
                <a:cs typeface="Arial"/>
              </a:rPr>
              <a:t>Information </a:t>
            </a:r>
            <a:r>
              <a:rPr dirty="0" spc="-85" b="0">
                <a:latin typeface="Arial"/>
                <a:cs typeface="Arial"/>
              </a:rPr>
              <a:t>sur </a:t>
            </a:r>
            <a:r>
              <a:rPr dirty="0" spc="-110" b="0">
                <a:latin typeface="Arial"/>
                <a:cs typeface="Arial"/>
              </a:rPr>
              <a:t>les </a:t>
            </a:r>
            <a:r>
              <a:rPr dirty="0" spc="-45" b="0">
                <a:latin typeface="Arial"/>
                <a:cs typeface="Arial"/>
              </a:rPr>
              <a:t>produits </a:t>
            </a:r>
            <a:r>
              <a:rPr dirty="0" spc="-90" b="0">
                <a:latin typeface="Arial"/>
                <a:cs typeface="Arial"/>
              </a:rPr>
              <a:t>de</a:t>
            </a:r>
            <a:r>
              <a:rPr dirty="0" spc="-300" b="0">
                <a:latin typeface="Arial"/>
                <a:cs typeface="Arial"/>
              </a:rPr>
              <a:t> </a:t>
            </a:r>
            <a:r>
              <a:rPr dirty="0" spc="-100" b="0">
                <a:latin typeface="Arial"/>
                <a:cs typeface="Arial"/>
              </a:rPr>
              <a:t>santé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MAILLARD Chloe</dc:creator>
  <dc:title>Implication de la pharmacie clinique dans la sécurisation des parcours de soins en santé mentale</dc:title>
  <dcterms:created xsi:type="dcterms:W3CDTF">2019-11-09T10:53:03Z</dcterms:created>
  <dcterms:modified xsi:type="dcterms:W3CDTF">2019-11-09T10:53:03Z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2019-11-09T00:00:00Z</vt:filetime>
  </property>
</Properties>
</file>