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71" r:id="rId13"/>
    <p:sldId id="270" r:id="rId14"/>
    <p:sldId id="272" r:id="rId15"/>
    <p:sldId id="273" r:id="rId16"/>
    <p:sldId id="274" r:id="rId17"/>
    <p:sldId id="275" r:id="rId18"/>
    <p:sldId id="276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6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7BC8D2-2B10-BB46-A2D9-EBC84BAADB86}" type="datetimeFigureOut">
              <a:rPr lang="fr-FR" smtClean="0"/>
              <a:pPr/>
              <a:t>09/11/19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8868A-9961-EE4B-9EF3-9964F68BF33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1798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7E90A-BD54-5240-8E98-4959434DC317}" type="datetimeFigureOut">
              <a:rPr lang="fr-FR" smtClean="0"/>
              <a:pPr/>
              <a:t>09/11/19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6CFF5-CA92-FF48-8126-71D7502A0013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2177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654-0F04-8943-9767-6A5C000C7BEC}" type="datetime1">
              <a:rPr lang="fr-FR" smtClean="0"/>
              <a:pPr/>
              <a:t>09/11/19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3E98F-CD8E-5944-8989-A02F587E8475}" type="datetime1">
              <a:rPr lang="fr-FR" smtClean="0"/>
              <a:pPr/>
              <a:t>09/11/19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DAA5-7B52-364A-883C-E50225E52EB3}" type="datetime1">
              <a:rPr lang="fr-FR" smtClean="0"/>
              <a:pPr/>
              <a:t>09/11/19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7D57-9293-434C-9415-8488A65E4832}" type="datetime1">
              <a:rPr lang="fr-FR" smtClean="0"/>
              <a:pPr/>
              <a:t>09/11/19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C9B0-3E95-C944-8C35-AC2781CBF2E3}" type="datetime1">
              <a:rPr lang="fr-FR" smtClean="0"/>
              <a:pPr/>
              <a:t>09/11/19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BFD8-A622-064C-9554-67368ECDE716}" type="datetime1">
              <a:rPr lang="fr-FR" smtClean="0"/>
              <a:pPr/>
              <a:t>09/11/19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C5361-5F24-8E4C-819D-1B80A15DF954}" type="datetime1">
              <a:rPr lang="fr-FR" smtClean="0"/>
              <a:pPr/>
              <a:t>09/11/19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F3D8F-B8EF-E348-9C1B-3B7E79C43578}" type="datetime1">
              <a:rPr lang="fr-FR" smtClean="0"/>
              <a:pPr/>
              <a:t>09/11/19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9108-2433-F74E-A712-012AE1F09DC2}" type="datetime1">
              <a:rPr lang="fr-FR" smtClean="0"/>
              <a:pPr/>
              <a:t>09/11/19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B40E7-9F08-664C-93BD-342CDE3E05A9}" type="datetime1">
              <a:rPr lang="fr-FR" smtClean="0"/>
              <a:pPr/>
              <a:t>09/11/19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5F1C8-8CF2-C249-A0F9-4E813AD25500}" type="datetime1">
              <a:rPr lang="fr-FR" smtClean="0"/>
              <a:pPr/>
              <a:t>09/11/19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0F8E4-02CE-AF40-8D43-76C340410661}" type="datetime1">
              <a:rPr lang="fr-FR" smtClean="0"/>
              <a:pPr/>
              <a:t>09/11/19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75B40-E5B1-466F-B6F6-ACED6A6AFD49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fr-FR" b="1" dirty="0"/>
              <a:t>Impact de la politique achat sur les politiques du médicament.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 smtClean="0"/>
              <a:t>Dr Philippe Lorillon </a:t>
            </a:r>
          </a:p>
          <a:p>
            <a:r>
              <a:rPr lang="fr-FR" b="1" dirty="0" smtClean="0"/>
              <a:t>(CHRU de Brest, Collège des pharmaciens acheteur)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1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88640"/>
            <a:ext cx="2562045" cy="1021463"/>
          </a:xfrm>
          <a:prstGeom prst="rect">
            <a:avLst/>
          </a:prstGeom>
        </p:spPr>
      </p:pic>
      <p:pic>
        <p:nvPicPr>
          <p:cNvPr id="7" name="Imag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8"/>
            <a:ext cx="2363638" cy="1026543"/>
          </a:xfrm>
          <a:prstGeom prst="rect">
            <a:avLst/>
          </a:prstGeom>
          <a:ln>
            <a:noFill/>
          </a:ln>
        </p:spPr>
      </p:pic>
      <p:pic>
        <p:nvPicPr>
          <p:cNvPr id="1026" name="gmail-m_660435444505984160Image 8" descr="cid:image002.png@01D2E458.3735E6A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0"/>
            <a:ext cx="13335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  <a:ln>
            <a:solidFill>
              <a:srgbClr val="000000"/>
            </a:solidFill>
          </a:ln>
        </p:spPr>
        <p:txBody>
          <a:bodyPr>
            <a:noAutofit/>
          </a:bodyPr>
          <a:lstStyle/>
          <a:p>
            <a:r>
              <a:rPr lang="fr-FR" sz="3200" b="1" dirty="0" smtClean="0"/>
              <a:t>Rôle central des Comedim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5656" y="3501008"/>
            <a:ext cx="5904656" cy="107721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-FR" b="1" dirty="0" smtClean="0"/>
              <a:t>Mission des comedim </a:t>
            </a:r>
          </a:p>
          <a:p>
            <a:pPr algn="ctr">
              <a:spcBef>
                <a:spcPts val="0"/>
              </a:spcBef>
              <a:buNone/>
            </a:pPr>
            <a:r>
              <a:rPr lang="fr-FR" b="1" dirty="0" smtClean="0"/>
              <a:t>Bon usage des produits de santé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23528" y="1124744"/>
            <a:ext cx="2952328" cy="16927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ctr"/>
            <a:r>
              <a:rPr lang="fr-FR" sz="3200" dirty="0" smtClean="0">
                <a:solidFill>
                  <a:schemeClr val="dk1"/>
                </a:solidFill>
              </a:rPr>
              <a:t>Local</a:t>
            </a:r>
          </a:p>
          <a:p>
            <a:pPr algn="ctr">
              <a:buFont typeface="Arial" pitchFamily="34" charset="0"/>
              <a:buChar char="•"/>
            </a:pPr>
            <a:r>
              <a:rPr lang="fr-FR" dirty="0" smtClean="0"/>
              <a:t> CME : Soignants (médecins, Infirmiers, Pharmaciens…)</a:t>
            </a:r>
          </a:p>
          <a:p>
            <a:pPr algn="ctr">
              <a:buFont typeface="Arial" pitchFamily="34" charset="0"/>
              <a:buChar char="•"/>
            </a:pPr>
            <a:r>
              <a:rPr lang="fr-FR" dirty="0" smtClean="0"/>
              <a:t>Direction (DAF, DG)</a:t>
            </a:r>
          </a:p>
          <a:p>
            <a:pPr algn="ctr">
              <a:buFont typeface="Arial" pitchFamily="34" charset="0"/>
              <a:buChar char="•"/>
            </a:pPr>
            <a:r>
              <a:rPr lang="fr-FR" dirty="0" smtClean="0"/>
              <a:t> Acheteurs 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3419872" y="1412776"/>
            <a:ext cx="2088232" cy="11387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ctr"/>
            <a:r>
              <a:rPr lang="fr-FR" sz="3200" dirty="0" smtClean="0">
                <a:solidFill>
                  <a:schemeClr val="dk1"/>
                </a:solidFill>
              </a:rPr>
              <a:t>Régional</a:t>
            </a:r>
          </a:p>
          <a:p>
            <a:pPr marL="0" lvl="1" algn="ctr"/>
            <a:r>
              <a:rPr lang="fr-FR" dirty="0" smtClean="0"/>
              <a:t>ARS/OMEDIT</a:t>
            </a:r>
          </a:p>
          <a:p>
            <a:pPr marL="0" lvl="1" algn="ctr"/>
            <a:r>
              <a:rPr lang="fr-FR" dirty="0" smtClean="0"/>
              <a:t>Acheteurs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796136" y="1124744"/>
            <a:ext cx="3024336" cy="16927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ctr"/>
            <a:r>
              <a:rPr lang="fr-FR" sz="3200" dirty="0" smtClean="0">
                <a:solidFill>
                  <a:schemeClr val="dk1"/>
                </a:solidFill>
              </a:rPr>
              <a:t>National</a:t>
            </a:r>
          </a:p>
          <a:p>
            <a:pPr marL="0" lvl="1" algn="ctr"/>
            <a:r>
              <a:rPr lang="fr-FR" dirty="0" smtClean="0"/>
              <a:t>DGOS</a:t>
            </a:r>
          </a:p>
          <a:p>
            <a:pPr marL="0" lvl="1" algn="ctr"/>
            <a:r>
              <a:rPr lang="fr-FR" dirty="0" smtClean="0"/>
              <a:t>ANSM - HAS</a:t>
            </a:r>
          </a:p>
          <a:p>
            <a:pPr marL="0" lvl="1" algn="ctr"/>
            <a:r>
              <a:rPr lang="fr-FR" dirty="0" smtClean="0"/>
              <a:t>CEPS</a:t>
            </a:r>
          </a:p>
          <a:p>
            <a:pPr marL="0" lvl="1" algn="ctr"/>
            <a:r>
              <a:rPr lang="fr-FR" dirty="0" smtClean="0"/>
              <a:t>Acheteurs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0" y="5301208"/>
            <a:ext cx="3168352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ctr"/>
            <a:r>
              <a:rPr lang="fr-FR" sz="3200" dirty="0" smtClean="0">
                <a:solidFill>
                  <a:schemeClr val="dk1"/>
                </a:solidFill>
              </a:rPr>
              <a:t>Environnement</a:t>
            </a:r>
          </a:p>
          <a:p>
            <a:pPr marL="0" lvl="1" algn="ctr"/>
            <a:r>
              <a:rPr lang="fr-FR" sz="3200" dirty="0" smtClean="0"/>
              <a:t>Industriel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563888" y="5517232"/>
            <a:ext cx="1944216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ctr"/>
            <a:r>
              <a:rPr lang="fr-FR" sz="3200" b="1" dirty="0" smtClean="0">
                <a:solidFill>
                  <a:srgbClr val="FF0000"/>
                </a:solidFill>
              </a:rPr>
              <a:t>Patients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975648" y="5301208"/>
            <a:ext cx="3168352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ctr"/>
            <a:r>
              <a:rPr lang="fr-FR" sz="3200" dirty="0" smtClean="0">
                <a:solidFill>
                  <a:schemeClr val="dk1"/>
                </a:solidFill>
              </a:rPr>
              <a:t>Environnement</a:t>
            </a:r>
          </a:p>
          <a:p>
            <a:pPr marL="0" lvl="1" algn="ctr"/>
            <a:r>
              <a:rPr lang="fr-FR" sz="3200" dirty="0" smtClean="0"/>
              <a:t>Scientifique</a:t>
            </a:r>
          </a:p>
        </p:txBody>
      </p:sp>
      <p:sp>
        <p:nvSpPr>
          <p:cNvPr id="17" name="Flèche vers le bas 16"/>
          <p:cNvSpPr/>
          <p:nvPr/>
        </p:nvSpPr>
        <p:spPr>
          <a:xfrm>
            <a:off x="1691680" y="2852936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vers le bas 17"/>
          <p:cNvSpPr/>
          <p:nvPr/>
        </p:nvSpPr>
        <p:spPr>
          <a:xfrm rot="10800000">
            <a:off x="2051720" y="4653136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vers le bas 18"/>
          <p:cNvSpPr/>
          <p:nvPr/>
        </p:nvSpPr>
        <p:spPr>
          <a:xfrm>
            <a:off x="4139952" y="2708920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vers le bas 20"/>
          <p:cNvSpPr/>
          <p:nvPr/>
        </p:nvSpPr>
        <p:spPr>
          <a:xfrm>
            <a:off x="6732240" y="2852936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lèche vers le bas 24"/>
          <p:cNvSpPr/>
          <p:nvPr/>
        </p:nvSpPr>
        <p:spPr>
          <a:xfrm rot="10800000" flipV="1">
            <a:off x="4139952" y="4581128"/>
            <a:ext cx="864096" cy="79208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lèche vers le bas 25"/>
          <p:cNvSpPr/>
          <p:nvPr/>
        </p:nvSpPr>
        <p:spPr>
          <a:xfrm rot="10800000">
            <a:off x="6444208" y="4653136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92088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r>
              <a:rPr lang="fr-FR" sz="3200" b="1" dirty="0" smtClean="0"/>
              <a:t>Achat et Bon usage des PDS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5656" y="1556792"/>
            <a:ext cx="5904656" cy="107721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-FR" dirty="0" smtClean="0"/>
              <a:t>Mission des comedim :  </a:t>
            </a:r>
          </a:p>
          <a:p>
            <a:pPr algn="ctr">
              <a:spcBef>
                <a:spcPts val="0"/>
              </a:spcBef>
              <a:buNone/>
            </a:pPr>
            <a:r>
              <a:rPr lang="fr-FR" dirty="0" smtClean="0"/>
              <a:t>Bon usage des produits de santé</a:t>
            </a:r>
          </a:p>
        </p:txBody>
      </p:sp>
      <p:sp>
        <p:nvSpPr>
          <p:cNvPr id="4" name="Flèche vers le bas 3"/>
          <p:cNvSpPr/>
          <p:nvPr/>
        </p:nvSpPr>
        <p:spPr>
          <a:xfrm>
            <a:off x="3995936" y="2780928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043608" y="3429000"/>
            <a:ext cx="6696744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Elaboration et actualisation du Livret thérapeutique </a:t>
            </a:r>
          </a:p>
        </p:txBody>
      </p:sp>
      <p:sp>
        <p:nvSpPr>
          <p:cNvPr id="6" name="Flèche vers le bas 5"/>
          <p:cNvSpPr/>
          <p:nvPr/>
        </p:nvSpPr>
        <p:spPr>
          <a:xfrm>
            <a:off x="3995936" y="4581128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043608" y="5229200"/>
            <a:ext cx="669674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Définition des Besoins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  <a:ln>
            <a:solidFill>
              <a:srgbClr val="000000"/>
            </a:solidFill>
          </a:ln>
        </p:spPr>
        <p:txBody>
          <a:bodyPr>
            <a:noAutofit/>
          </a:bodyPr>
          <a:lstStyle/>
          <a:p>
            <a:r>
              <a:rPr lang="fr-FR" sz="3200" b="1" dirty="0" smtClean="0"/>
              <a:t>Bon usage des Produits de Santé</a:t>
            </a:r>
            <a:endParaRPr lang="fr-FR" sz="3200" b="1" dirty="0"/>
          </a:p>
        </p:txBody>
      </p:sp>
      <p:sp>
        <p:nvSpPr>
          <p:cNvPr id="20" name="Espace réservé du contenu 19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1152128"/>
          </a:xfrm>
        </p:spPr>
        <p:txBody>
          <a:bodyPr/>
          <a:lstStyle/>
          <a:p>
            <a:pPr algn="ctr">
              <a:buNone/>
            </a:pPr>
            <a:r>
              <a:rPr lang="fr-FR" b="1" dirty="0" smtClean="0"/>
              <a:t>Le Bon produit au Bon patient au Bon Moment et au meilleur coût</a:t>
            </a:r>
            <a:endParaRPr lang="fr-FR" b="1" dirty="0"/>
          </a:p>
        </p:txBody>
      </p:sp>
      <p:sp>
        <p:nvSpPr>
          <p:cNvPr id="22" name="Flèche vers le bas 21"/>
          <p:cNvSpPr/>
          <p:nvPr/>
        </p:nvSpPr>
        <p:spPr>
          <a:xfrm rot="10800000" flipV="1">
            <a:off x="3851920" y="1988840"/>
            <a:ext cx="864096" cy="57606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395536" y="2708920"/>
            <a:ext cx="8424936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Traduction pour l’acheteur :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dirty="0" smtClean="0"/>
              <a:t>Définition de critères de choix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b="1" dirty="0" smtClean="0"/>
              <a:t>Médico-Technique  </a:t>
            </a:r>
            <a:r>
              <a:rPr lang="fr-FR" sz="3200" dirty="0" smtClean="0"/>
              <a:t>: qualité, sécurité, efficacité.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b="1" dirty="0" smtClean="0"/>
              <a:t>Economique</a:t>
            </a:r>
            <a:r>
              <a:rPr lang="fr-FR" sz="3200" dirty="0"/>
              <a:t> </a:t>
            </a:r>
            <a:r>
              <a:rPr lang="fr-FR" sz="3200" dirty="0" smtClean="0"/>
              <a:t>: meilleur coût.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b="1" dirty="0" smtClean="0"/>
              <a:t>Industriel</a:t>
            </a:r>
            <a:r>
              <a:rPr lang="fr-FR" sz="3200" dirty="0" smtClean="0"/>
              <a:t> </a:t>
            </a:r>
            <a:r>
              <a:rPr lang="fr-FR" sz="3200" dirty="0"/>
              <a:t> </a:t>
            </a:r>
            <a:r>
              <a:rPr lang="fr-FR" sz="3200" dirty="0" smtClean="0"/>
              <a:t>: Sureté de l’approvisionnement,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dirty="0" smtClean="0"/>
              <a:t>Développement durable.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562074"/>
          </a:xfrm>
          <a:ln>
            <a:solidFill>
              <a:srgbClr val="000000"/>
            </a:solidFill>
          </a:ln>
        </p:spPr>
        <p:txBody>
          <a:bodyPr>
            <a:noAutofit/>
          </a:bodyPr>
          <a:lstStyle/>
          <a:p>
            <a:r>
              <a:rPr lang="fr-FR" sz="3200" b="1" dirty="0" smtClean="0"/>
              <a:t>Achat et Bon Usage des produits de Santé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5656" y="1556792"/>
            <a:ext cx="5904656" cy="107721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-FR" dirty="0" smtClean="0"/>
              <a:t>Mission des comedim :  </a:t>
            </a:r>
          </a:p>
          <a:p>
            <a:pPr algn="ctr">
              <a:spcBef>
                <a:spcPts val="0"/>
              </a:spcBef>
              <a:buNone/>
            </a:pPr>
            <a:r>
              <a:rPr lang="fr-FR" dirty="0" smtClean="0"/>
              <a:t>Bon usage des produits de santé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043608" y="3429000"/>
            <a:ext cx="6696744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Elaboration et actualisation du Livret thérapeutique </a:t>
            </a:r>
          </a:p>
        </p:txBody>
      </p:sp>
      <p:sp>
        <p:nvSpPr>
          <p:cNvPr id="6" name="Flèche vers le bas 5"/>
          <p:cNvSpPr/>
          <p:nvPr/>
        </p:nvSpPr>
        <p:spPr>
          <a:xfrm flipV="1">
            <a:off x="3923928" y="4581128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043608" y="5229200"/>
            <a:ext cx="669674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Choix des acheteurs</a:t>
            </a:r>
          </a:p>
        </p:txBody>
      </p:sp>
      <p:sp>
        <p:nvSpPr>
          <p:cNvPr id="8" name="Flèche vers le bas 7"/>
          <p:cNvSpPr/>
          <p:nvPr/>
        </p:nvSpPr>
        <p:spPr>
          <a:xfrm flipV="1">
            <a:off x="3923928" y="2708920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562074"/>
          </a:xfrm>
          <a:ln>
            <a:solidFill>
              <a:srgbClr val="000000"/>
            </a:solidFill>
          </a:ln>
        </p:spPr>
        <p:txBody>
          <a:bodyPr>
            <a:noAutofit/>
          </a:bodyPr>
          <a:lstStyle/>
          <a:p>
            <a:r>
              <a:rPr lang="fr-FR" sz="3200" b="1" dirty="0" smtClean="0"/>
              <a:t>Achat et Bon Usage des produits de Santé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844824"/>
            <a:ext cx="5904656" cy="107721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-FR" dirty="0" smtClean="0"/>
              <a:t>Mission des comedim :  </a:t>
            </a:r>
          </a:p>
          <a:p>
            <a:pPr algn="ctr">
              <a:spcBef>
                <a:spcPts val="0"/>
              </a:spcBef>
              <a:buNone/>
            </a:pPr>
            <a:r>
              <a:rPr lang="fr-FR" dirty="0" smtClean="0"/>
              <a:t>Bon usage des produits de santé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899592" y="4365104"/>
            <a:ext cx="669674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Achats des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PDS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Double flèche verticale 8"/>
          <p:cNvSpPr/>
          <p:nvPr/>
        </p:nvSpPr>
        <p:spPr>
          <a:xfrm>
            <a:off x="3779912" y="3068960"/>
            <a:ext cx="916680" cy="1216152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r>
              <a:rPr lang="fr-FR" sz="3200" b="1" dirty="0" smtClean="0"/>
              <a:t>Politique achat du GHT</a:t>
            </a:r>
            <a:endParaRPr lang="fr-FR" sz="32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484784"/>
            <a:ext cx="3604898" cy="1804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1547664" y="4077072"/>
            <a:ext cx="540060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Mise en place d’un Comedim de Territoire</a:t>
            </a:r>
            <a:endParaRPr lang="fr-FR" b="1" dirty="0"/>
          </a:p>
        </p:txBody>
      </p:sp>
      <p:sp>
        <p:nvSpPr>
          <p:cNvPr id="6" name="Flèche vers le bas 5"/>
          <p:cNvSpPr/>
          <p:nvPr/>
        </p:nvSpPr>
        <p:spPr>
          <a:xfrm>
            <a:off x="3995936" y="3356992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115616" y="5373216"/>
            <a:ext cx="626469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Harmonisation du Livret thérapeutique </a:t>
            </a:r>
          </a:p>
          <a:p>
            <a:pPr algn="ctr"/>
            <a:r>
              <a:rPr lang="fr-FR" b="1" dirty="0" smtClean="0"/>
              <a:t>et des politiques de Bon usage à l’échelle du GHT</a:t>
            </a:r>
            <a:endParaRPr lang="fr-FR" b="1" dirty="0"/>
          </a:p>
        </p:txBody>
      </p:sp>
      <p:sp>
        <p:nvSpPr>
          <p:cNvPr id="8" name="Flèche vers le bas 7"/>
          <p:cNvSpPr/>
          <p:nvPr/>
        </p:nvSpPr>
        <p:spPr>
          <a:xfrm>
            <a:off x="3995936" y="4581128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r>
              <a:rPr lang="fr-FR" sz="3200" dirty="0" smtClean="0"/>
              <a:t>Achats Régionaux</a:t>
            </a:r>
            <a:endParaRPr lang="fr-FR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484784"/>
            <a:ext cx="3604898" cy="1804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1979712" y="4077072"/>
            <a:ext cx="4464496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Mise en place d’un comedim régional ?</a:t>
            </a:r>
            <a:endParaRPr lang="fr-FR" b="1" dirty="0"/>
          </a:p>
        </p:txBody>
      </p:sp>
      <p:sp>
        <p:nvSpPr>
          <p:cNvPr id="6" name="Flèche vers le bas 5"/>
          <p:cNvSpPr/>
          <p:nvPr/>
        </p:nvSpPr>
        <p:spPr>
          <a:xfrm>
            <a:off x="3995936" y="3356992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115616" y="5373216"/>
            <a:ext cx="626469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Harmonisation du Livret thérapeutique </a:t>
            </a:r>
          </a:p>
          <a:p>
            <a:pPr algn="ctr"/>
            <a:r>
              <a:rPr lang="fr-FR" b="1" dirty="0" smtClean="0"/>
              <a:t>et des politiques de Bon usage à l’échelle de la région ?</a:t>
            </a:r>
            <a:endParaRPr lang="fr-FR" b="1" dirty="0"/>
          </a:p>
        </p:txBody>
      </p:sp>
      <p:sp>
        <p:nvSpPr>
          <p:cNvPr id="8" name="Flèche vers le bas 7"/>
          <p:cNvSpPr/>
          <p:nvPr/>
        </p:nvSpPr>
        <p:spPr>
          <a:xfrm>
            <a:off x="3995936" y="4581128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r>
              <a:rPr lang="fr-FR" sz="3200" b="1" dirty="0" smtClean="0"/>
              <a:t>Géographie de l’Achat et Comedim</a:t>
            </a:r>
            <a:endParaRPr lang="fr-FR" sz="3200" b="1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r>
              <a:rPr lang="fr-FR" dirty="0" smtClean="0"/>
              <a:t>Echelon local = GHT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	Comedim de Territoire.</a:t>
            </a:r>
          </a:p>
          <a:p>
            <a:r>
              <a:rPr lang="fr-FR" dirty="0"/>
              <a:t>Echelon </a:t>
            </a:r>
            <a:r>
              <a:rPr lang="fr-FR" dirty="0" smtClean="0"/>
              <a:t>régional</a:t>
            </a:r>
          </a:p>
          <a:p>
            <a:pPr marL="0" indent="0">
              <a:buNone/>
            </a:pPr>
            <a:r>
              <a:rPr lang="fr-FR" dirty="0" smtClean="0"/>
              <a:t>		Comedim régional ?</a:t>
            </a:r>
            <a:endParaRPr lang="fr-FR" dirty="0"/>
          </a:p>
          <a:p>
            <a:r>
              <a:rPr lang="fr-FR" dirty="0"/>
              <a:t>Echelon </a:t>
            </a:r>
            <a:r>
              <a:rPr lang="fr-FR" dirty="0" smtClean="0"/>
              <a:t>national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	Comedim </a:t>
            </a:r>
            <a:r>
              <a:rPr lang="fr-FR" dirty="0" smtClean="0"/>
              <a:t>national ??</a:t>
            </a:r>
            <a:endParaRPr lang="fr-FR" dirty="0"/>
          </a:p>
          <a:p>
            <a:endParaRPr lang="fr-FR" dirty="0" smtClean="0"/>
          </a:p>
        </p:txBody>
      </p:sp>
      <p:sp>
        <p:nvSpPr>
          <p:cNvPr id="4" name="Flèche vers le bas 3"/>
          <p:cNvSpPr/>
          <p:nvPr/>
        </p:nvSpPr>
        <p:spPr>
          <a:xfrm rot="5400000" flipV="1">
            <a:off x="1449364" y="2087140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vers le bas 5"/>
          <p:cNvSpPr/>
          <p:nvPr/>
        </p:nvSpPr>
        <p:spPr>
          <a:xfrm rot="5400000" flipV="1">
            <a:off x="1449364" y="3311276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vers le bas 6"/>
          <p:cNvSpPr/>
          <p:nvPr/>
        </p:nvSpPr>
        <p:spPr>
          <a:xfrm rot="5400000" flipV="1">
            <a:off x="1449364" y="4535412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r>
              <a:rPr lang="fr-FR" sz="3200" b="1" dirty="0" smtClean="0"/>
              <a:t>Comedim </a:t>
            </a:r>
            <a:r>
              <a:rPr lang="fr-FR" sz="3200" b="1" dirty="0"/>
              <a:t>de territoire : Exemple du GHT Bretagne occidentale</a:t>
            </a:r>
            <a:r>
              <a:rPr lang="fr-FR" sz="3200" b="1" dirty="0" smtClean="0"/>
              <a:t>.</a:t>
            </a:r>
            <a:endParaRPr lang="fr-FR" sz="3200" b="1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/>
          </a:bodyPr>
          <a:lstStyle/>
          <a:p>
            <a:pPr lvl="1"/>
            <a:r>
              <a:rPr lang="fr-FR" sz="2400" b="1" dirty="0" smtClean="0">
                <a:latin typeface="Arial" charset="0"/>
                <a:ea typeface="ＭＳ Ｐゴシック" charset="0"/>
                <a:cs typeface="Arial" charset="0"/>
              </a:rPr>
              <a:t>Création en 2011</a:t>
            </a:r>
            <a:r>
              <a:rPr lang="fr-FR" sz="2400" b="1" dirty="0">
                <a:latin typeface="Arial" charset="0"/>
                <a:ea typeface="ＭＳ Ｐゴシック" charset="0"/>
                <a:cs typeface="Arial" charset="0"/>
              </a:rPr>
              <a:t>. </a:t>
            </a:r>
          </a:p>
          <a:p>
            <a:pPr lvl="1"/>
            <a:r>
              <a:rPr lang="fr-FR" sz="2400" b="1" dirty="0">
                <a:latin typeface="Arial" charset="0"/>
                <a:ea typeface="ＭＳ Ｐゴシック" charset="0"/>
                <a:cs typeface="Arial" charset="0"/>
              </a:rPr>
              <a:t>Etablissements concernés :  </a:t>
            </a:r>
          </a:p>
          <a:p>
            <a:pPr lvl="2"/>
            <a:r>
              <a:rPr lang="fr-FR" sz="2000" dirty="0" smtClean="0">
                <a:latin typeface="Arial" charset="0"/>
                <a:cs typeface="Arial" charset="0"/>
              </a:rPr>
              <a:t>huit </a:t>
            </a:r>
            <a:r>
              <a:rPr lang="fr-FR" sz="2000" dirty="0">
                <a:latin typeface="Arial" charset="0"/>
                <a:cs typeface="Arial" charset="0"/>
              </a:rPr>
              <a:t>établissements qui constituent le GHT </a:t>
            </a:r>
            <a:r>
              <a:rPr lang="fr-FR" sz="2000" dirty="0" smtClean="0">
                <a:latin typeface="Arial" charset="0"/>
                <a:cs typeface="Arial" charset="0"/>
              </a:rPr>
              <a:t>actuel.</a:t>
            </a:r>
          </a:p>
          <a:p>
            <a:pPr lvl="1"/>
            <a:r>
              <a:rPr lang="fr-FR" sz="2400" b="1" dirty="0" smtClean="0">
                <a:latin typeface="Arial" charset="0"/>
                <a:ea typeface="ＭＳ Ｐゴシック" charset="0"/>
                <a:cs typeface="Arial" charset="0"/>
              </a:rPr>
              <a:t>Composé </a:t>
            </a:r>
            <a:r>
              <a:rPr lang="fr-FR" sz="2400" b="1" dirty="0">
                <a:latin typeface="Arial" charset="0"/>
                <a:ea typeface="ＭＳ Ｐゴシック" charset="0"/>
                <a:cs typeface="Arial" charset="0"/>
              </a:rPr>
              <a:t>de deux structures complémentaires : </a:t>
            </a:r>
          </a:p>
          <a:p>
            <a:pPr lvl="2"/>
            <a:r>
              <a:rPr lang="fr-FR" sz="1800" dirty="0">
                <a:latin typeface="Arial" charset="0"/>
                <a:cs typeface="Arial" charset="0"/>
              </a:rPr>
              <a:t>Un bureau</a:t>
            </a:r>
          </a:p>
          <a:p>
            <a:pPr lvl="2"/>
            <a:r>
              <a:rPr lang="fr-FR" sz="1800" dirty="0">
                <a:latin typeface="Arial" charset="0"/>
                <a:cs typeface="Arial" charset="0"/>
              </a:rPr>
              <a:t>Des commissions thématiques.</a:t>
            </a:r>
          </a:p>
          <a:p>
            <a:pPr lvl="2"/>
            <a:r>
              <a:rPr lang="fr-FR" sz="1800" dirty="0">
                <a:latin typeface="Arial" charset="0"/>
                <a:cs typeface="Arial" charset="0"/>
              </a:rPr>
              <a:t>Pas de </a:t>
            </a:r>
            <a:r>
              <a:rPr lang="fr-FR" sz="1800" dirty="0" smtClean="0">
                <a:latin typeface="Arial" charset="0"/>
                <a:cs typeface="Arial" charset="0"/>
              </a:rPr>
              <a:t>plénière.</a:t>
            </a:r>
          </a:p>
          <a:p>
            <a:pPr lvl="1"/>
            <a:r>
              <a:rPr lang="fr-FR" sz="2400" b="1" dirty="0">
                <a:latin typeface="Arial" charset="0"/>
                <a:ea typeface="ＭＳ Ｐゴシック" charset="0"/>
                <a:cs typeface="Arial" charset="0"/>
              </a:rPr>
              <a:t>Bureau : 3 réunions par an.</a:t>
            </a:r>
          </a:p>
          <a:p>
            <a:pPr lvl="2"/>
            <a:r>
              <a:rPr lang="fr-FR" sz="1800" dirty="0">
                <a:latin typeface="Arial" charset="0"/>
                <a:cs typeface="Arial" charset="0"/>
              </a:rPr>
              <a:t>Un président, 3 vice-présidents ; représentation des établissements. Acheteurs + représentation DAF + DIM.</a:t>
            </a:r>
          </a:p>
          <a:p>
            <a:pPr lvl="2"/>
            <a:r>
              <a:rPr lang="fr-FR" sz="1800" dirty="0">
                <a:latin typeface="Arial" charset="0"/>
                <a:cs typeface="Arial" charset="0"/>
              </a:rPr>
              <a:t>Rôle : Centralisation nouveaux  besoins repérés + Planification des Comités thématiques.</a:t>
            </a:r>
            <a:endParaRPr lang="fr-FR" dirty="0">
              <a:latin typeface="Arial" charset="0"/>
              <a:cs typeface="Arial" charset="0"/>
            </a:endParaRPr>
          </a:p>
          <a:p>
            <a:pPr lvl="2"/>
            <a:endParaRPr lang="fr-FR" sz="18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8856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2"/>
            <a:ext cx="8229600" cy="1062956"/>
          </a:xfrm>
          <a:ln>
            <a:solidFill>
              <a:srgbClr val="000000"/>
            </a:solidFill>
          </a:ln>
        </p:spPr>
        <p:txBody>
          <a:bodyPr>
            <a:normAutofit fontScale="90000"/>
          </a:bodyPr>
          <a:lstStyle/>
          <a:p>
            <a:r>
              <a:rPr lang="fr-FR" sz="3600" b="1" dirty="0"/>
              <a:t>Comedim de territoire : Exemple du GHT Bretagne occidentale</a:t>
            </a:r>
            <a:r>
              <a:rPr lang="fr-FR" sz="3600" dirty="0"/>
              <a:t>.</a:t>
            </a:r>
            <a:endParaRPr lang="fr-FR" sz="3800" b="1" dirty="0">
              <a:latin typeface="Garamond" charset="0"/>
              <a:ea typeface="ＭＳ Ｐゴシック" charset="0"/>
              <a:cs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" y="1557338"/>
            <a:ext cx="8802688" cy="4463950"/>
          </a:xfrm>
        </p:spPr>
        <p:txBody>
          <a:bodyPr>
            <a:normAutofit/>
          </a:bodyPr>
          <a:lstStyle/>
          <a:p>
            <a:pPr eaLnBrk="1" hangingPunct="1"/>
            <a:r>
              <a:rPr lang="fr-FR" sz="2400" b="1" dirty="0">
                <a:latin typeface="Arial" charset="0"/>
                <a:ea typeface="ＭＳ Ｐゴシック" charset="0"/>
              </a:rPr>
              <a:t>Commissions thématiques : </a:t>
            </a:r>
          </a:p>
          <a:p>
            <a:pPr lvl="1" eaLnBrk="1" hangingPunct="1"/>
            <a:r>
              <a:rPr lang="fr-FR" sz="2000" dirty="0">
                <a:latin typeface="Arial" charset="0"/>
                <a:cs typeface="ＭＳ Ｐゴシック" charset="0"/>
              </a:rPr>
              <a:t>Animées par un </a:t>
            </a:r>
            <a:r>
              <a:rPr lang="fr-FR" sz="2000" dirty="0">
                <a:solidFill>
                  <a:schemeClr val="tx2"/>
                </a:solidFill>
                <a:latin typeface="Arial" charset="0"/>
                <a:cs typeface="ＭＳ Ｐゴシック" charset="0"/>
              </a:rPr>
              <a:t>pharmacien référent</a:t>
            </a:r>
            <a:r>
              <a:rPr lang="fr-FR" sz="2000" dirty="0">
                <a:latin typeface="Arial" charset="0"/>
                <a:cs typeface="ＭＳ Ｐゴシック" charset="0"/>
              </a:rPr>
              <a:t> et un </a:t>
            </a:r>
            <a:r>
              <a:rPr lang="fr-FR" sz="2000" dirty="0">
                <a:solidFill>
                  <a:schemeClr val="tx2"/>
                </a:solidFill>
                <a:latin typeface="Arial" charset="0"/>
                <a:cs typeface="ＭＳ Ｐゴシック" charset="0"/>
              </a:rPr>
              <a:t>médecin correspondant</a:t>
            </a:r>
            <a:r>
              <a:rPr lang="fr-FR" sz="2000" dirty="0">
                <a:latin typeface="Arial" charset="0"/>
                <a:cs typeface="ＭＳ Ｐゴシック" charset="0"/>
              </a:rPr>
              <a:t> dans la discipline. </a:t>
            </a:r>
          </a:p>
          <a:p>
            <a:pPr lvl="1" eaLnBrk="1" hangingPunct="1"/>
            <a:r>
              <a:rPr lang="fr-FR" sz="2000" dirty="0">
                <a:latin typeface="Arial" charset="0"/>
                <a:cs typeface="ＭＳ Ｐゴシック" charset="0"/>
              </a:rPr>
              <a:t>Composition à géométrie variable suivant thèmes.</a:t>
            </a:r>
          </a:p>
          <a:p>
            <a:pPr lvl="1" eaLnBrk="1" hangingPunct="1"/>
            <a:r>
              <a:rPr lang="fr-FR" sz="2000" dirty="0">
                <a:latin typeface="Arial" charset="0"/>
                <a:cs typeface="ＭＳ Ｐゴシック" charset="0"/>
              </a:rPr>
              <a:t>10 par an </a:t>
            </a:r>
            <a:r>
              <a:rPr lang="fr-FR" sz="2000" dirty="0" smtClean="0">
                <a:latin typeface="Arial" charset="0"/>
                <a:cs typeface="ＭＳ Ｐゴシック" charset="0"/>
              </a:rPr>
              <a:t>environ</a:t>
            </a:r>
            <a:endParaRPr lang="fr-FR" sz="2000" dirty="0">
              <a:latin typeface="Arial" charset="0"/>
              <a:cs typeface="ＭＳ Ｐゴシック" charset="0"/>
            </a:endParaRPr>
          </a:p>
          <a:p>
            <a:pPr eaLnBrk="1" hangingPunct="1"/>
            <a:r>
              <a:rPr lang="fr-FR" sz="2400" b="1" dirty="0">
                <a:latin typeface="Arial" charset="0"/>
                <a:ea typeface="ＭＳ Ｐゴシック" charset="0"/>
              </a:rPr>
              <a:t>Réunions molécules onéreuses : </a:t>
            </a:r>
          </a:p>
          <a:p>
            <a:pPr lvl="1" eaLnBrk="1" hangingPunct="1"/>
            <a:r>
              <a:rPr lang="fr-FR" sz="2000" dirty="0">
                <a:latin typeface="Arial" charset="0"/>
                <a:cs typeface="ＭＳ Ｐゴシック" charset="0"/>
              </a:rPr>
              <a:t>Analyse de dossiers difficiles : en commun avec DAF et comité d</a:t>
            </a:r>
            <a:r>
              <a:rPr lang="ja-JP" altLang="fr-FR" sz="2000" dirty="0">
                <a:latin typeface="Arial" charset="0"/>
                <a:cs typeface="ＭＳ Ｐゴシック" charset="0"/>
              </a:rPr>
              <a:t>’</a:t>
            </a:r>
            <a:r>
              <a:rPr lang="fr-FR" sz="2000" dirty="0">
                <a:latin typeface="Arial" charset="0"/>
                <a:cs typeface="ＭＳ Ｐゴシック" charset="0"/>
              </a:rPr>
              <a:t>éthique ;</a:t>
            </a:r>
          </a:p>
          <a:p>
            <a:pPr eaLnBrk="1" hangingPunct="1"/>
            <a:r>
              <a:rPr lang="fr-FR" sz="2400" b="1" dirty="0">
                <a:latin typeface="Arial" charset="0"/>
                <a:ea typeface="ＭＳ Ｐゴシック" charset="0"/>
              </a:rPr>
              <a:t>Au total entre 15-20 réunions par an</a:t>
            </a:r>
          </a:p>
          <a:p>
            <a:pPr eaLnBrk="1" hangingPunct="1"/>
            <a:r>
              <a:rPr lang="fr-FR" sz="2400" b="1" dirty="0">
                <a:latin typeface="Arial" charset="0"/>
                <a:ea typeface="ＭＳ Ｐゴシック" charset="0"/>
              </a:rPr>
              <a:t>Communication </a:t>
            </a:r>
            <a:endParaRPr lang="fr-FR" sz="2400" b="1" dirty="0" smtClean="0">
              <a:latin typeface="Arial" charset="0"/>
              <a:ea typeface="ＭＳ Ｐゴシック" charset="0"/>
            </a:endParaRPr>
          </a:p>
          <a:p>
            <a:pPr lvl="1"/>
            <a:r>
              <a:rPr lang="fr-FR" sz="2000" dirty="0" smtClean="0">
                <a:latin typeface="Arial" charset="0"/>
                <a:ea typeface="ＭＳ Ｐゴシック" charset="0"/>
              </a:rPr>
              <a:t>`Via </a:t>
            </a:r>
            <a:r>
              <a:rPr lang="fr-FR" sz="2000" dirty="0">
                <a:latin typeface="Arial" charset="0"/>
                <a:ea typeface="ＭＳ Ｐゴシック" charset="0"/>
              </a:rPr>
              <a:t>secrétariat, intranet, mail, diffusion de CR </a:t>
            </a:r>
            <a:r>
              <a:rPr lang="fr-FR" sz="2000" dirty="0" smtClean="0">
                <a:latin typeface="Arial" charset="0"/>
                <a:ea typeface="ＭＳ Ｐゴシック" charset="0"/>
              </a:rPr>
              <a:t>etc.</a:t>
            </a:r>
            <a:endParaRPr lang="fr-FR" sz="2000" dirty="0">
              <a:latin typeface="Arial" charset="0"/>
              <a:ea typeface="ＭＳ Ｐゴシック" charset="0"/>
            </a:endParaRPr>
          </a:p>
          <a:p>
            <a:pPr eaLnBrk="1" hangingPunct="1"/>
            <a:endParaRPr lang="fr-FR" sz="2400" b="1" dirty="0">
              <a:latin typeface="Arial" charset="0"/>
              <a:ea typeface="ＭＳ Ｐゴシック" charset="0"/>
            </a:endParaRPr>
          </a:p>
          <a:p>
            <a:pPr lvl="1" eaLnBrk="1" hangingPunct="1">
              <a:buClr>
                <a:schemeClr val="accent1"/>
              </a:buClr>
              <a:buSzPct val="65000"/>
              <a:buFont typeface="Wingdings" charset="0"/>
              <a:buChar char="n"/>
            </a:pPr>
            <a:endParaRPr lang="fr-FR" sz="1800" b="1" dirty="0">
              <a:latin typeface="Arial" charset="0"/>
              <a:cs typeface="Arial" charset="0"/>
            </a:endParaRPr>
          </a:p>
          <a:p>
            <a:pPr lvl="1" algn="just" eaLnBrk="1" hangingPunct="1">
              <a:buSzTx/>
              <a:buFont typeface="Wingdings" charset="0"/>
              <a:buNone/>
            </a:pPr>
            <a:endParaRPr lang="fr-FR" sz="2000" b="1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lvl="1" algn="just" eaLnBrk="1" hangingPunct="1">
              <a:buSzTx/>
              <a:buFont typeface="Wingdings" charset="0"/>
              <a:buNone/>
            </a:pPr>
            <a:endParaRPr lang="fr-FR" sz="20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4100" name="Espace réservé du pied de page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i="1" smtClean="0"/>
              <a:t>Journée Omedit Bretagne - 12 Novembre 2019</a:t>
            </a:r>
            <a:endParaRPr lang="fr-FR" i="1"/>
          </a:p>
        </p:txBody>
      </p:sp>
      <p:sp>
        <p:nvSpPr>
          <p:cNvPr id="4101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38B02CE-16EF-F943-99BE-CC74AF5D3E7A}" type="slidenum">
              <a:rPr lang="fr-FR">
                <a:latin typeface="Garamond" charset="0"/>
              </a:rPr>
              <a:pPr eaLnBrk="1" hangingPunct="1"/>
              <a:t>19</a:t>
            </a:fld>
            <a:endParaRPr lang="fr-FR">
              <a:latin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973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634082"/>
          </a:xfrm>
          <a:ln>
            <a:solidFill>
              <a:srgbClr val="000000"/>
            </a:solidFill>
          </a:ln>
        </p:spPr>
        <p:txBody>
          <a:bodyPr>
            <a:noAutofit/>
          </a:bodyPr>
          <a:lstStyle/>
          <a:p>
            <a:r>
              <a:rPr lang="fr-FR" sz="3200" b="1" dirty="0" smtClean="0"/>
              <a:t>Les Achats de PDS en Bretagne : Avant</a:t>
            </a:r>
            <a:endParaRPr lang="fr-FR" sz="3200" b="1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8208912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Ellipse 4"/>
          <p:cNvSpPr/>
          <p:nvPr/>
        </p:nvSpPr>
        <p:spPr>
          <a:xfrm>
            <a:off x="1763688" y="1844824"/>
            <a:ext cx="1872208" cy="244827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>
            <a:innerShdw blurRad="63500" dist="50800" dir="13500000">
              <a:srgbClr val="FF0000">
                <a:alpha val="50000"/>
              </a:srgbClr>
            </a:innerShdw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203848" y="3573016"/>
            <a:ext cx="3384376" cy="2304256"/>
          </a:xfrm>
          <a:prstGeom prst="ellipse">
            <a:avLst/>
          </a:prstGeom>
          <a:noFill/>
          <a:ln w="38100" cmpd="sng">
            <a:solidFill>
              <a:srgbClr val="00B0F0"/>
            </a:solidFill>
          </a:ln>
          <a:effectLst>
            <a:innerShdw blurRad="63500" dist="50800" dir="13500000">
              <a:srgbClr val="FF0000">
                <a:alpha val="50000"/>
              </a:srgbClr>
            </a:innerShdw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3563888" y="1916832"/>
            <a:ext cx="4752528" cy="1584176"/>
          </a:xfrm>
          <a:prstGeom prst="ellipse">
            <a:avLst/>
          </a:prstGeom>
          <a:noFill/>
          <a:ln w="38100" cmpd="sng">
            <a:solidFill>
              <a:srgbClr val="00B050"/>
            </a:solidFill>
          </a:ln>
          <a:effectLst>
            <a:innerShdw blurRad="63500" dist="50800" dir="13500000">
              <a:srgbClr val="FF0000">
                <a:alpha val="50000"/>
              </a:srgbClr>
            </a:innerShdw>
          </a:effectLst>
          <a:scene3d>
            <a:camera prst="orthographicFront">
              <a:rot lat="0" lon="0" rev="20699999"/>
            </a:camera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6156176" y="3573016"/>
            <a:ext cx="1008112" cy="783704"/>
          </a:xfrm>
          <a:prstGeom prst="ellipse">
            <a:avLst/>
          </a:prstGeom>
          <a:noFill/>
          <a:ln w="63500" cmpd="sng">
            <a:solidFill>
              <a:srgbClr val="7030A0"/>
            </a:solidFill>
          </a:ln>
          <a:effectLst>
            <a:innerShdw blurRad="63500" dist="50800" dir="13500000">
              <a:srgbClr val="FF0000">
                <a:alpha val="50000"/>
              </a:srgbClr>
            </a:innerShdw>
          </a:effectLst>
          <a:scene3d>
            <a:camera prst="orthographicFront">
              <a:rot lat="0" lon="0" rev="20699999"/>
            </a:camera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bas 8"/>
          <p:cNvSpPr/>
          <p:nvPr/>
        </p:nvSpPr>
        <p:spPr>
          <a:xfrm>
            <a:off x="6948264" y="4293096"/>
            <a:ext cx="720080" cy="1512168"/>
          </a:xfrm>
          <a:prstGeom prst="downArrow">
            <a:avLst/>
          </a:prstGeom>
          <a:solidFill>
            <a:srgbClr val="7030A0"/>
          </a:solidFill>
          <a:ln cmpd="thinThick">
            <a:solidFill>
              <a:srgbClr val="7030A0"/>
            </a:solidFill>
          </a:ln>
          <a:scene3d>
            <a:camera prst="orthographicFront">
              <a:rot lat="0" lon="0" rev="1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6588224" y="5805264"/>
            <a:ext cx="201622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 National : UniHa …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547664" y="1988840"/>
            <a:ext cx="1440160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 </a:t>
            </a:r>
            <a:r>
              <a:rPr lang="fr-FR" dirty="0" err="1" smtClean="0"/>
              <a:t>Gpt</a:t>
            </a:r>
            <a:r>
              <a:rPr lang="fr-FR" dirty="0" smtClean="0"/>
              <a:t> Finistère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716016" y="1772816"/>
            <a:ext cx="2088232" cy="369332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 </a:t>
            </a:r>
            <a:r>
              <a:rPr lang="fr-FR" dirty="0" err="1" smtClean="0"/>
              <a:t>Gpt</a:t>
            </a:r>
            <a:r>
              <a:rPr lang="fr-FR" dirty="0" smtClean="0"/>
              <a:t> Nord Bretagne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3707904" y="5517232"/>
            <a:ext cx="2088232" cy="369332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 </a:t>
            </a:r>
            <a:r>
              <a:rPr lang="fr-FR" dirty="0" err="1" smtClean="0"/>
              <a:t>Gpt</a:t>
            </a:r>
            <a:r>
              <a:rPr lang="fr-FR" dirty="0" smtClean="0"/>
              <a:t> Sud Bretagne</a:t>
            </a:r>
            <a:endParaRPr lang="fr-FR" dirty="0"/>
          </a:p>
        </p:txBody>
      </p:sp>
      <p:sp>
        <p:nvSpPr>
          <p:cNvPr id="14" name="Flèche vers le bas 13"/>
          <p:cNvSpPr/>
          <p:nvPr/>
        </p:nvSpPr>
        <p:spPr>
          <a:xfrm>
            <a:off x="2699792" y="4293096"/>
            <a:ext cx="72008" cy="1800200"/>
          </a:xfrm>
          <a:prstGeom prst="downArrow">
            <a:avLst/>
          </a:prstGeom>
          <a:solidFill>
            <a:srgbClr val="FF0000"/>
          </a:solidFill>
          <a:ln cmpd="thinThick">
            <a:solidFill>
              <a:srgbClr val="FF0000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e bas 14"/>
          <p:cNvSpPr/>
          <p:nvPr/>
        </p:nvSpPr>
        <p:spPr>
          <a:xfrm flipH="1">
            <a:off x="4572000" y="4221088"/>
            <a:ext cx="72008" cy="3816424"/>
          </a:xfrm>
          <a:prstGeom prst="downArrow">
            <a:avLst/>
          </a:prstGeom>
          <a:solidFill>
            <a:srgbClr val="FF0000"/>
          </a:solidFill>
          <a:ln cmpd="thinThick">
            <a:solidFill>
              <a:srgbClr val="FF00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7308304" y="2420888"/>
            <a:ext cx="1296144" cy="2448272"/>
          </a:xfrm>
          <a:prstGeom prst="ellipse">
            <a:avLst/>
          </a:prstGeom>
          <a:noFill/>
          <a:ln w="38100" cmpd="sng">
            <a:solidFill>
              <a:schemeClr val="tx2">
                <a:lumMod val="75000"/>
              </a:schemeClr>
            </a:solidFill>
          </a:ln>
          <a:effectLst>
            <a:innerShdw blurRad="63500" dist="50800" dir="13500000">
              <a:srgbClr val="FF0000">
                <a:alpha val="50000"/>
              </a:srgbClr>
            </a:innerShdw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7452320" y="2492896"/>
            <a:ext cx="1296144" cy="584775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dirty="0" err="1" smtClean="0"/>
              <a:t>Gpt</a:t>
            </a:r>
            <a:r>
              <a:rPr lang="fr-FR" sz="1600" dirty="0" smtClean="0"/>
              <a:t> Marches de Bretagne</a:t>
            </a:r>
            <a:endParaRPr lang="fr-FR" sz="16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4850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r>
              <a:rPr lang="fr-FR" sz="3200" b="1" dirty="0" smtClean="0"/>
              <a:t>Comedim régional ?</a:t>
            </a:r>
            <a:endParaRPr lang="fr-FR" sz="3200" b="1" dirty="0">
              <a:latin typeface="Garamond" charset="0"/>
              <a:ea typeface="ＭＳ Ｐゴシック" charset="0"/>
              <a:cs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" y="1340768"/>
            <a:ext cx="8802688" cy="468052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fr-FR" sz="2400" b="1" dirty="0" smtClean="0">
                <a:latin typeface="Arial" charset="0"/>
                <a:ea typeface="ＭＳ Ｐゴシック" charset="0"/>
              </a:rPr>
              <a:t>Objectif : </a:t>
            </a:r>
          </a:p>
          <a:p>
            <a:pPr lvl="1"/>
            <a:r>
              <a:rPr lang="fr-FR" sz="2400" dirty="0" smtClean="0">
                <a:latin typeface="Arial" charset="0"/>
                <a:ea typeface="ＭＳ Ｐゴシック" charset="0"/>
              </a:rPr>
              <a:t>Politique régionale du médicament.</a:t>
            </a:r>
          </a:p>
          <a:p>
            <a:pPr lvl="1"/>
            <a:r>
              <a:rPr lang="fr-FR" sz="2400" dirty="0" smtClean="0">
                <a:latin typeface="Arial" charset="0"/>
                <a:ea typeface="ＭＳ Ｐゴシック" charset="0"/>
              </a:rPr>
              <a:t>Accompagnement de l’achat régional.</a:t>
            </a:r>
          </a:p>
          <a:p>
            <a:pPr lvl="1"/>
            <a:r>
              <a:rPr lang="fr-FR" sz="2400" dirty="0">
                <a:latin typeface="Arial" charset="0"/>
                <a:ea typeface="ＭＳ Ｐゴシック" charset="0"/>
              </a:rPr>
              <a:t>Livret thérapeutique </a:t>
            </a:r>
            <a:r>
              <a:rPr lang="fr-FR" sz="2400" dirty="0" smtClean="0">
                <a:latin typeface="Arial" charset="0"/>
                <a:ea typeface="ＭＳ Ｐゴシック" charset="0"/>
              </a:rPr>
              <a:t>régional.</a:t>
            </a:r>
          </a:p>
          <a:p>
            <a:pPr marL="457200" lvl="1" indent="0">
              <a:buNone/>
            </a:pPr>
            <a:endParaRPr lang="fr-FR" sz="2400" dirty="0" smtClean="0">
              <a:latin typeface="Arial" charset="0"/>
              <a:ea typeface="ＭＳ Ｐゴシック" charset="0"/>
            </a:endParaRPr>
          </a:p>
          <a:p>
            <a:r>
              <a:rPr lang="fr-FR" sz="2400" b="1" dirty="0" smtClean="0">
                <a:latin typeface="Arial" charset="0"/>
                <a:ea typeface="ＭＳ Ｐゴシック" charset="0"/>
              </a:rPr>
              <a:t>Difficultés/ Inconvénients : </a:t>
            </a:r>
          </a:p>
          <a:p>
            <a:pPr lvl="1"/>
            <a:r>
              <a:rPr lang="fr-FR" sz="2400" dirty="0" smtClean="0">
                <a:latin typeface="Arial" charset="0"/>
                <a:ea typeface="ＭＳ Ｐゴシック" charset="0"/>
              </a:rPr>
              <a:t>Chronophage ;</a:t>
            </a:r>
          </a:p>
          <a:p>
            <a:pPr lvl="1"/>
            <a:r>
              <a:rPr lang="fr-FR" sz="2400" dirty="0" smtClean="0">
                <a:latin typeface="Arial" charset="0"/>
                <a:ea typeface="ＭＳ Ｐゴシック" charset="0"/>
              </a:rPr>
              <a:t>Organisation complexe à mettre en œuvre ;</a:t>
            </a:r>
          </a:p>
          <a:p>
            <a:pPr lvl="1"/>
            <a:endParaRPr lang="fr-FR" sz="2400" dirty="0" smtClean="0">
              <a:latin typeface="Arial" charset="0"/>
              <a:ea typeface="ＭＳ Ｐゴシック" charset="0"/>
            </a:endParaRPr>
          </a:p>
          <a:p>
            <a:r>
              <a:rPr lang="fr-FR" sz="2400" b="1" dirty="0" smtClean="0">
                <a:latin typeface="Arial" charset="0"/>
                <a:ea typeface="ＭＳ Ｐゴシック" charset="0"/>
              </a:rPr>
              <a:t>Surtout existe déjà d’autres structures régionales  : </a:t>
            </a:r>
          </a:p>
          <a:p>
            <a:pPr lvl="2"/>
            <a:r>
              <a:rPr lang="fr-FR" dirty="0" smtClean="0">
                <a:latin typeface="Arial" charset="0"/>
                <a:ea typeface="ＭＳ Ｐゴシック" charset="0"/>
              </a:rPr>
              <a:t>Politique </a:t>
            </a:r>
            <a:r>
              <a:rPr lang="fr-FR" dirty="0">
                <a:latin typeface="Arial" charset="0"/>
                <a:ea typeface="ＭＳ Ｐゴシック" charset="0"/>
              </a:rPr>
              <a:t>régionale du médicament : </a:t>
            </a:r>
            <a:r>
              <a:rPr lang="fr-FR" b="1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OMEDIT.</a:t>
            </a:r>
          </a:p>
          <a:p>
            <a:pPr lvl="2"/>
            <a:r>
              <a:rPr lang="fr-FR" dirty="0" smtClean="0">
                <a:latin typeface="Arial" charset="0"/>
                <a:ea typeface="ＭＳ Ｐゴシック" charset="0"/>
              </a:rPr>
              <a:t>Accompagnement </a:t>
            </a:r>
            <a:r>
              <a:rPr lang="fr-FR" dirty="0">
                <a:latin typeface="Arial" charset="0"/>
                <a:ea typeface="ＭＳ Ｐゴシック" charset="0"/>
              </a:rPr>
              <a:t>de </a:t>
            </a:r>
            <a:r>
              <a:rPr lang="fr-FR" dirty="0" smtClean="0">
                <a:latin typeface="Arial" charset="0"/>
                <a:ea typeface="ＭＳ Ｐゴシック" charset="0"/>
              </a:rPr>
              <a:t>l’achat : </a:t>
            </a:r>
            <a:r>
              <a:rPr lang="fr-FR" b="1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GCS-ASB, Collège des Ph. A.</a:t>
            </a:r>
            <a:endParaRPr lang="fr-FR" b="1" dirty="0">
              <a:solidFill>
                <a:srgbClr val="FF0000"/>
              </a:solidFill>
              <a:latin typeface="Arial" charset="0"/>
              <a:ea typeface="ＭＳ Ｐゴシック" charset="0"/>
            </a:endParaRPr>
          </a:p>
          <a:p>
            <a:pPr lvl="2"/>
            <a:r>
              <a:rPr lang="fr-FR" dirty="0" smtClean="0">
                <a:latin typeface="Arial" charset="0"/>
                <a:ea typeface="ＭＳ Ｐゴシック" charset="0"/>
              </a:rPr>
              <a:t>Livret </a:t>
            </a:r>
            <a:r>
              <a:rPr lang="fr-FR" dirty="0">
                <a:latin typeface="Arial" charset="0"/>
                <a:ea typeface="ＭＳ Ｐゴシック" charset="0"/>
              </a:rPr>
              <a:t>thérapeutique régional : </a:t>
            </a:r>
            <a:r>
              <a:rPr lang="fr-FR" b="1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Commissions de choix Procédures d’achat.</a:t>
            </a:r>
            <a:endParaRPr lang="fr-FR" b="1" dirty="0">
              <a:solidFill>
                <a:srgbClr val="FF0000"/>
              </a:solidFill>
              <a:latin typeface="Arial" charset="0"/>
              <a:ea typeface="ＭＳ Ｐゴシック" charset="0"/>
            </a:endParaRPr>
          </a:p>
          <a:p>
            <a:pPr lvl="1"/>
            <a:endParaRPr lang="fr-FR" sz="2000" dirty="0" smtClean="0">
              <a:latin typeface="Arial" charset="0"/>
              <a:ea typeface="ＭＳ Ｐゴシック" charset="0"/>
            </a:endParaRPr>
          </a:p>
          <a:p>
            <a:pPr lvl="1"/>
            <a:endParaRPr lang="fr-FR" sz="2000" b="1" dirty="0" smtClean="0">
              <a:latin typeface="Arial" charset="0"/>
              <a:ea typeface="ＭＳ Ｐゴシック" charset="0"/>
            </a:endParaRPr>
          </a:p>
          <a:p>
            <a:endParaRPr lang="fr-FR" sz="2400" b="1" dirty="0" smtClean="0">
              <a:latin typeface="Arial" charset="0"/>
              <a:ea typeface="ＭＳ Ｐゴシック" charset="0"/>
            </a:endParaRPr>
          </a:p>
          <a:p>
            <a:pPr lvl="1"/>
            <a:endParaRPr lang="fr-FR" sz="2000" b="1" dirty="0" smtClean="0">
              <a:latin typeface="Arial" charset="0"/>
              <a:ea typeface="ＭＳ Ｐゴシック" charset="0"/>
            </a:endParaRPr>
          </a:p>
          <a:p>
            <a:pPr eaLnBrk="1" hangingPunct="1"/>
            <a:endParaRPr lang="fr-FR" sz="2400" b="1" dirty="0">
              <a:latin typeface="Arial" charset="0"/>
              <a:ea typeface="ＭＳ Ｐゴシック" charset="0"/>
            </a:endParaRPr>
          </a:p>
          <a:p>
            <a:pPr eaLnBrk="1" hangingPunct="1"/>
            <a:endParaRPr lang="fr-FR" sz="2400" b="1" dirty="0">
              <a:latin typeface="Arial" charset="0"/>
              <a:ea typeface="ＭＳ Ｐゴシック" charset="0"/>
            </a:endParaRPr>
          </a:p>
          <a:p>
            <a:pPr lvl="1" eaLnBrk="1" hangingPunct="1">
              <a:buClr>
                <a:schemeClr val="accent1"/>
              </a:buClr>
              <a:buSzPct val="65000"/>
              <a:buFont typeface="Wingdings" charset="0"/>
              <a:buChar char="n"/>
            </a:pPr>
            <a:endParaRPr lang="fr-FR" sz="1800" b="1" dirty="0">
              <a:latin typeface="Arial" charset="0"/>
              <a:cs typeface="Arial" charset="0"/>
            </a:endParaRPr>
          </a:p>
          <a:p>
            <a:pPr lvl="1" algn="just" eaLnBrk="1" hangingPunct="1">
              <a:buSzTx/>
              <a:buFont typeface="Wingdings" charset="0"/>
              <a:buNone/>
            </a:pPr>
            <a:endParaRPr lang="fr-FR" sz="2000" b="1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lvl="1" algn="just" eaLnBrk="1" hangingPunct="1">
              <a:buSzTx/>
              <a:buFont typeface="Wingdings" charset="0"/>
              <a:buNone/>
            </a:pPr>
            <a:endParaRPr lang="fr-FR" sz="20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4100" name="Espace réservé du pied de page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i="1" smtClean="0"/>
              <a:t>Journée Omedit Bretagne - 12 Novembre 2019</a:t>
            </a:r>
            <a:endParaRPr lang="fr-FR" i="1"/>
          </a:p>
        </p:txBody>
      </p:sp>
      <p:sp>
        <p:nvSpPr>
          <p:cNvPr id="4101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38B02CE-16EF-F943-99BE-CC74AF5D3E7A}" type="slidenum">
              <a:rPr lang="fr-FR">
                <a:latin typeface="Garamond" charset="0"/>
              </a:rPr>
              <a:pPr eaLnBrk="1" hangingPunct="1"/>
              <a:t>20</a:t>
            </a:fld>
            <a:endParaRPr lang="fr-FR">
              <a:latin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627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4850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r>
              <a:rPr lang="fr-FR" sz="3200" b="1" dirty="0" smtClean="0"/>
              <a:t>Comedim national ?</a:t>
            </a:r>
            <a:endParaRPr lang="fr-FR" sz="3200" b="1" dirty="0">
              <a:latin typeface="Garamond" charset="0"/>
              <a:ea typeface="ＭＳ Ｐゴシック" charset="0"/>
              <a:cs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40768"/>
            <a:ext cx="8568952" cy="4248472"/>
          </a:xfrm>
        </p:spPr>
        <p:txBody>
          <a:bodyPr>
            <a:normAutofit/>
          </a:bodyPr>
          <a:lstStyle/>
          <a:p>
            <a:pPr marL="358775" lvl="1" indent="-269875"/>
            <a:r>
              <a:rPr lang="fr-FR" sz="2400" b="1" dirty="0" smtClean="0">
                <a:latin typeface="Arial" charset="0"/>
                <a:ea typeface="ＭＳ Ｐゴシック" charset="0"/>
              </a:rPr>
              <a:t>N’existe pas, </a:t>
            </a:r>
            <a:r>
              <a:rPr lang="fr-FR" sz="2400" dirty="0" smtClean="0">
                <a:latin typeface="Arial" charset="0"/>
                <a:ea typeface="ＭＳ Ｐゴシック" charset="0"/>
              </a:rPr>
              <a:t>malgré des tentatives autour de UniHa.</a:t>
            </a:r>
          </a:p>
          <a:p>
            <a:pPr marL="358775" lvl="1" indent="-269875"/>
            <a:r>
              <a:rPr lang="fr-FR" sz="2400" b="1" dirty="0" smtClean="0">
                <a:latin typeface="Arial" charset="0"/>
                <a:ea typeface="ＭＳ Ｐゴシック" charset="0"/>
              </a:rPr>
              <a:t>A l’étude : </a:t>
            </a:r>
          </a:p>
          <a:p>
            <a:pPr marL="717550" lvl="2" indent="-179388"/>
            <a:r>
              <a:rPr lang="fr-FR" b="1" dirty="0" smtClean="0">
                <a:latin typeface="Arial" charset="0"/>
                <a:ea typeface="ＭＳ Ｐゴシック" charset="0"/>
              </a:rPr>
              <a:t> </a:t>
            </a:r>
            <a:r>
              <a:rPr lang="fr-FR" dirty="0" smtClean="0">
                <a:latin typeface="Arial" charset="0"/>
                <a:ea typeface="ＭＳ Ｐゴシック" charset="0"/>
              </a:rPr>
              <a:t>Mise en place d’un réseau de Comedim de CHU +/- gros CH </a:t>
            </a:r>
          </a:p>
          <a:p>
            <a:pPr marL="717550" lvl="2" indent="-179388"/>
            <a:r>
              <a:rPr lang="fr-FR" dirty="0" smtClean="0">
                <a:latin typeface="Arial" charset="0"/>
                <a:ea typeface="ＭＳ Ｐゴシック" charset="0"/>
              </a:rPr>
              <a:t>Objectif : Communications d’information et partage de pratiques</a:t>
            </a:r>
          </a:p>
          <a:p>
            <a:pPr marL="717550" lvl="2" indent="-179388"/>
            <a:r>
              <a:rPr lang="fr-FR" dirty="0" smtClean="0">
                <a:latin typeface="Arial" charset="0"/>
                <a:ea typeface="ＭＳ Ｐゴシック" charset="0"/>
              </a:rPr>
              <a:t>Maîtrise d’œuvre : Comedim de l’AP-HP (Pr. Philippe Lechat).</a:t>
            </a:r>
          </a:p>
          <a:p>
            <a:pPr marL="717550" lvl="2" indent="-179388"/>
            <a:r>
              <a:rPr lang="fr-FR" dirty="0" smtClean="0">
                <a:latin typeface="Arial" charset="0"/>
                <a:ea typeface="ＭＳ Ｐゴシック" charset="0"/>
              </a:rPr>
              <a:t>A suivre </a:t>
            </a:r>
            <a:r>
              <a:rPr lang="mr-IN" dirty="0" smtClean="0">
                <a:latin typeface="Arial" charset="0"/>
                <a:ea typeface="ＭＳ Ｐゴシック" charset="0"/>
              </a:rPr>
              <a:t>…</a:t>
            </a:r>
            <a:endParaRPr lang="fr-FR" dirty="0" smtClean="0">
              <a:latin typeface="Arial" charset="0"/>
              <a:ea typeface="ＭＳ Ｐゴシック" charset="0"/>
            </a:endParaRPr>
          </a:p>
          <a:p>
            <a:pPr marL="457200" lvl="1" indent="0">
              <a:buNone/>
            </a:pPr>
            <a:endParaRPr lang="fr-FR" dirty="0" smtClean="0">
              <a:latin typeface="Arial" charset="0"/>
              <a:ea typeface="ＭＳ Ｐゴシック" charset="0"/>
            </a:endParaRPr>
          </a:p>
          <a:p>
            <a:pPr lvl="1"/>
            <a:endParaRPr lang="fr-FR" sz="2000" b="1" dirty="0" smtClean="0">
              <a:latin typeface="Arial" charset="0"/>
              <a:ea typeface="ＭＳ Ｐゴシック" charset="0"/>
            </a:endParaRPr>
          </a:p>
          <a:p>
            <a:endParaRPr lang="fr-FR" sz="2400" b="1" dirty="0" smtClean="0">
              <a:latin typeface="Arial" charset="0"/>
              <a:ea typeface="ＭＳ Ｐゴシック" charset="0"/>
            </a:endParaRPr>
          </a:p>
          <a:p>
            <a:pPr lvl="1"/>
            <a:endParaRPr lang="fr-FR" sz="2000" b="1" dirty="0" smtClean="0">
              <a:latin typeface="Arial" charset="0"/>
              <a:ea typeface="ＭＳ Ｐゴシック" charset="0"/>
            </a:endParaRPr>
          </a:p>
          <a:p>
            <a:pPr eaLnBrk="1" hangingPunct="1"/>
            <a:endParaRPr lang="fr-FR" sz="2400" b="1" dirty="0">
              <a:latin typeface="Arial" charset="0"/>
              <a:ea typeface="ＭＳ Ｐゴシック" charset="0"/>
            </a:endParaRPr>
          </a:p>
          <a:p>
            <a:pPr eaLnBrk="1" hangingPunct="1"/>
            <a:endParaRPr lang="fr-FR" sz="2400" b="1" dirty="0">
              <a:latin typeface="Arial" charset="0"/>
              <a:ea typeface="ＭＳ Ｐゴシック" charset="0"/>
            </a:endParaRPr>
          </a:p>
          <a:p>
            <a:pPr lvl="1" eaLnBrk="1" hangingPunct="1">
              <a:buClr>
                <a:schemeClr val="accent1"/>
              </a:buClr>
              <a:buSzPct val="65000"/>
              <a:buFont typeface="Wingdings" charset="0"/>
              <a:buChar char="n"/>
            </a:pPr>
            <a:endParaRPr lang="fr-FR" sz="1800" b="1" dirty="0">
              <a:latin typeface="Arial" charset="0"/>
              <a:cs typeface="Arial" charset="0"/>
            </a:endParaRPr>
          </a:p>
          <a:p>
            <a:pPr lvl="1" algn="just" eaLnBrk="1" hangingPunct="1">
              <a:buSzTx/>
              <a:buFont typeface="Wingdings" charset="0"/>
              <a:buNone/>
            </a:pPr>
            <a:endParaRPr lang="fr-FR" sz="2000" b="1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lvl="1" algn="just" eaLnBrk="1" hangingPunct="1">
              <a:buSzTx/>
              <a:buFont typeface="Wingdings" charset="0"/>
              <a:buNone/>
            </a:pPr>
            <a:endParaRPr lang="fr-FR" sz="20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4100" name="Espace réservé du pied de page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i="1" smtClean="0"/>
              <a:t>Journée Omedit Bretagne - 12 Novembre 2019</a:t>
            </a:r>
            <a:endParaRPr lang="fr-FR" i="1"/>
          </a:p>
        </p:txBody>
      </p:sp>
      <p:sp>
        <p:nvSpPr>
          <p:cNvPr id="4101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38B02CE-16EF-F943-99BE-CC74AF5D3E7A}" type="slidenum">
              <a:rPr lang="fr-FR">
                <a:latin typeface="Garamond" charset="0"/>
              </a:rPr>
              <a:pPr eaLnBrk="1" hangingPunct="1"/>
              <a:t>21</a:t>
            </a:fld>
            <a:endParaRPr lang="fr-FR" dirty="0">
              <a:latin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821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4850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r>
              <a:rPr lang="fr-FR" sz="3200" b="1" dirty="0"/>
              <a:t>Conclusion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84784"/>
            <a:ext cx="8514531" cy="3888432"/>
          </a:xfrm>
        </p:spPr>
        <p:txBody>
          <a:bodyPr>
            <a:normAutofit/>
          </a:bodyPr>
          <a:lstStyle/>
          <a:p>
            <a:pPr lvl="1"/>
            <a:r>
              <a:rPr lang="fr-FR" sz="2400" b="1" dirty="0" smtClean="0">
                <a:latin typeface="Arial" charset="0"/>
                <a:ea typeface="ＭＳ Ｐゴシック" charset="0"/>
              </a:rPr>
              <a:t>Achat régional en Bretagne : </a:t>
            </a:r>
          </a:p>
          <a:p>
            <a:pPr lvl="2"/>
            <a:r>
              <a:rPr lang="fr-FR" dirty="0" smtClean="0">
                <a:latin typeface="Arial" charset="0"/>
                <a:ea typeface="ＭＳ Ｐゴシック" charset="0"/>
              </a:rPr>
              <a:t>Massification « équilibrée ».</a:t>
            </a:r>
          </a:p>
          <a:p>
            <a:pPr lvl="2"/>
            <a:r>
              <a:rPr lang="fr-FR" dirty="0" smtClean="0">
                <a:latin typeface="Arial" charset="0"/>
                <a:ea typeface="ＭＳ Ｐゴシック" charset="0"/>
              </a:rPr>
              <a:t>Soutenue par les instances (DGOS).</a:t>
            </a:r>
          </a:p>
          <a:p>
            <a:pPr lvl="2"/>
            <a:r>
              <a:rPr lang="fr-FR" dirty="0" smtClean="0">
                <a:latin typeface="Arial" charset="0"/>
                <a:ea typeface="ＭＳ Ｐゴシック" charset="0"/>
              </a:rPr>
              <a:t>Regroupement de groupement d’achat.</a:t>
            </a:r>
          </a:p>
          <a:p>
            <a:pPr lvl="2"/>
            <a:r>
              <a:rPr lang="fr-FR" dirty="0" smtClean="0">
                <a:latin typeface="Arial" charset="0"/>
                <a:ea typeface="ＭＳ Ｐゴシック" charset="0"/>
              </a:rPr>
              <a:t>Politique définie.</a:t>
            </a:r>
          </a:p>
          <a:p>
            <a:pPr lvl="2"/>
            <a:r>
              <a:rPr lang="fr-FR" dirty="0">
                <a:latin typeface="Arial" charset="0"/>
                <a:ea typeface="ＭＳ Ｐゴシック" charset="0"/>
              </a:rPr>
              <a:t>Structure d’accompagnement </a:t>
            </a:r>
            <a:r>
              <a:rPr lang="fr-FR" dirty="0" smtClean="0">
                <a:latin typeface="Arial" charset="0"/>
                <a:ea typeface="ＭＳ Ｐゴシック" charset="0"/>
              </a:rPr>
              <a:t>existante probablement à renforcer.</a:t>
            </a:r>
          </a:p>
          <a:p>
            <a:pPr lvl="2"/>
            <a:r>
              <a:rPr lang="fr-FR" dirty="0" smtClean="0">
                <a:latin typeface="Arial" charset="0"/>
                <a:ea typeface="ＭＳ Ｐゴシック" charset="0"/>
              </a:rPr>
              <a:t>Place à mieux définir entre l’échelon local et l’échelon national.</a:t>
            </a:r>
            <a:endParaRPr lang="fr-FR" dirty="0">
              <a:latin typeface="Arial" charset="0"/>
              <a:ea typeface="ＭＳ Ｐゴシック" charset="0"/>
            </a:endParaRPr>
          </a:p>
          <a:p>
            <a:pPr lvl="2">
              <a:buNone/>
            </a:pPr>
            <a:endParaRPr lang="fr-FR" dirty="0" smtClean="0">
              <a:latin typeface="Arial" charset="0"/>
              <a:ea typeface="ＭＳ Ｐゴシック" charset="0"/>
            </a:endParaRPr>
          </a:p>
          <a:p>
            <a:pPr lvl="1"/>
            <a:endParaRPr lang="fr-FR" sz="2000" b="1" dirty="0" smtClean="0">
              <a:latin typeface="Arial" charset="0"/>
              <a:ea typeface="ＭＳ Ｐゴシック" charset="0"/>
            </a:endParaRPr>
          </a:p>
          <a:p>
            <a:endParaRPr lang="fr-FR" sz="2400" b="1" dirty="0" smtClean="0">
              <a:latin typeface="Arial" charset="0"/>
              <a:ea typeface="ＭＳ Ｐゴシック" charset="0"/>
            </a:endParaRPr>
          </a:p>
          <a:p>
            <a:pPr lvl="1"/>
            <a:endParaRPr lang="fr-FR" sz="2000" b="1" dirty="0" smtClean="0">
              <a:latin typeface="Arial" charset="0"/>
              <a:ea typeface="ＭＳ Ｐゴシック" charset="0"/>
            </a:endParaRPr>
          </a:p>
          <a:p>
            <a:pPr eaLnBrk="1" hangingPunct="1"/>
            <a:endParaRPr lang="fr-FR" sz="2400" b="1" dirty="0">
              <a:latin typeface="Arial" charset="0"/>
              <a:ea typeface="ＭＳ Ｐゴシック" charset="0"/>
            </a:endParaRPr>
          </a:p>
          <a:p>
            <a:pPr eaLnBrk="1" hangingPunct="1"/>
            <a:endParaRPr lang="fr-FR" sz="2400" b="1" dirty="0">
              <a:latin typeface="Arial" charset="0"/>
              <a:ea typeface="ＭＳ Ｐゴシック" charset="0"/>
            </a:endParaRPr>
          </a:p>
          <a:p>
            <a:pPr lvl="1" eaLnBrk="1" hangingPunct="1">
              <a:buClr>
                <a:schemeClr val="accent1"/>
              </a:buClr>
              <a:buSzPct val="65000"/>
              <a:buFont typeface="Wingdings" charset="0"/>
              <a:buChar char="n"/>
            </a:pPr>
            <a:endParaRPr lang="fr-FR" sz="1800" b="1" dirty="0">
              <a:latin typeface="Arial" charset="0"/>
              <a:cs typeface="Arial" charset="0"/>
            </a:endParaRPr>
          </a:p>
          <a:p>
            <a:pPr lvl="1" algn="just" eaLnBrk="1" hangingPunct="1">
              <a:buSzTx/>
              <a:buFont typeface="Wingdings" charset="0"/>
              <a:buNone/>
            </a:pPr>
            <a:endParaRPr lang="fr-FR" sz="2000" b="1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lvl="1" algn="just" eaLnBrk="1" hangingPunct="1">
              <a:buSzTx/>
              <a:buFont typeface="Wingdings" charset="0"/>
              <a:buNone/>
            </a:pPr>
            <a:endParaRPr lang="fr-FR" sz="20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4100" name="Espace réservé du pied de page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i="1" smtClean="0"/>
              <a:t>Journée Omedit Bretagne - 12 Novembre 2019</a:t>
            </a:r>
            <a:endParaRPr lang="fr-FR" i="1"/>
          </a:p>
        </p:txBody>
      </p:sp>
      <p:sp>
        <p:nvSpPr>
          <p:cNvPr id="4101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38B02CE-16EF-F943-99BE-CC74AF5D3E7A}" type="slidenum">
              <a:rPr lang="fr-FR">
                <a:latin typeface="Garamond" charset="0"/>
              </a:rPr>
              <a:pPr eaLnBrk="1" hangingPunct="1"/>
              <a:t>22</a:t>
            </a:fld>
            <a:endParaRPr lang="fr-FR">
              <a:latin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608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8229600" cy="846931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r>
              <a:rPr lang="fr-FR" sz="3200" b="1" dirty="0" smtClean="0"/>
              <a:t>Conclusion</a:t>
            </a:r>
            <a:endParaRPr lang="fr-FR" sz="3200" b="1" dirty="0">
              <a:latin typeface="Garamond" charset="0"/>
              <a:ea typeface="ＭＳ Ｐゴシック" charset="0"/>
              <a:cs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7" y="1340768"/>
            <a:ext cx="8208913" cy="4608512"/>
          </a:xfrm>
        </p:spPr>
        <p:txBody>
          <a:bodyPr>
            <a:normAutofit/>
          </a:bodyPr>
          <a:lstStyle/>
          <a:p>
            <a:pPr lvl="1"/>
            <a:r>
              <a:rPr lang="fr-FR" b="1" dirty="0">
                <a:latin typeface="Arial" charset="0"/>
                <a:ea typeface="ＭＳ Ｐゴシック" charset="0"/>
              </a:rPr>
              <a:t>Politique du médicament</a:t>
            </a:r>
          </a:p>
          <a:p>
            <a:pPr lvl="2"/>
            <a:r>
              <a:rPr lang="fr-FR" dirty="0" smtClean="0">
                <a:latin typeface="Arial" charset="0"/>
                <a:ea typeface="ＭＳ Ｐゴシック" charset="0"/>
              </a:rPr>
              <a:t>En région : Omedit.</a:t>
            </a:r>
          </a:p>
          <a:p>
            <a:pPr lvl="2"/>
            <a:r>
              <a:rPr lang="fr-FR" dirty="0" smtClean="0">
                <a:latin typeface="Arial" charset="0"/>
                <a:ea typeface="ＭＳ Ｐゴシック" charset="0"/>
              </a:rPr>
              <a:t>En local : Comedim de territoire.</a:t>
            </a:r>
          </a:p>
          <a:p>
            <a:pPr lvl="1"/>
            <a:r>
              <a:rPr lang="fr-FR" b="1" dirty="0" smtClean="0">
                <a:latin typeface="Arial" charset="0"/>
                <a:ea typeface="ＭＳ Ｐゴシック" charset="0"/>
              </a:rPr>
              <a:t>En soutien de l’achat : </a:t>
            </a:r>
          </a:p>
          <a:p>
            <a:pPr lvl="3"/>
            <a:r>
              <a:rPr lang="fr-FR" dirty="0" smtClean="0">
                <a:latin typeface="Arial" charset="0"/>
                <a:ea typeface="ＭＳ Ｐゴシック" charset="0"/>
              </a:rPr>
              <a:t>GCS-ASB</a:t>
            </a:r>
          </a:p>
          <a:p>
            <a:pPr lvl="3"/>
            <a:r>
              <a:rPr lang="fr-FR" dirty="0" smtClean="0">
                <a:latin typeface="Arial" charset="0"/>
                <a:ea typeface="ＭＳ Ｐゴシック" charset="0"/>
              </a:rPr>
              <a:t>Plutôt qu’un comedim régional, proposition de consolider un réseau régional  : </a:t>
            </a:r>
            <a:r>
              <a:rPr lang="fr-FR" b="1" smtClean="0">
                <a:latin typeface="Arial" charset="0"/>
                <a:ea typeface="ＭＳ Ｐゴシック" charset="0"/>
              </a:rPr>
              <a:t>… </a:t>
            </a:r>
            <a:r>
              <a:rPr lang="fr-FR" b="1" smtClean="0">
                <a:latin typeface="Arial" charset="0"/>
                <a:ea typeface="ＭＳ Ｐゴシック" charset="0"/>
              </a:rPr>
              <a:t>Modèle : Collège </a:t>
            </a:r>
            <a:r>
              <a:rPr lang="fr-FR" b="1" dirty="0" smtClean="0">
                <a:latin typeface="Arial" charset="0"/>
                <a:ea typeface="ＭＳ Ｐゴシック" charset="0"/>
              </a:rPr>
              <a:t>des pharmaciens acheteurs</a:t>
            </a:r>
            <a:r>
              <a:rPr lang="fr-FR" dirty="0" smtClean="0">
                <a:latin typeface="Arial" charset="0"/>
                <a:ea typeface="ＭＳ Ｐゴシック" charset="0"/>
              </a:rPr>
              <a:t>.</a:t>
            </a:r>
          </a:p>
          <a:p>
            <a:pPr lvl="3"/>
            <a:r>
              <a:rPr lang="fr-FR" dirty="0" smtClean="0">
                <a:latin typeface="Arial" charset="0"/>
                <a:ea typeface="ＭＳ Ｐゴシック" charset="0"/>
              </a:rPr>
              <a:t>Pour chaque type de procédure : Commission technique </a:t>
            </a:r>
            <a:r>
              <a:rPr lang="fr-FR" u="sng" dirty="0" smtClean="0">
                <a:latin typeface="Arial" charset="0"/>
                <a:ea typeface="ＭＳ Ｐゴシック" charset="0"/>
              </a:rPr>
              <a:t>adaptée et représentative</a:t>
            </a:r>
            <a:r>
              <a:rPr lang="fr-FR" dirty="0" smtClean="0">
                <a:latin typeface="Arial" charset="0"/>
                <a:ea typeface="ＭＳ Ｐゴシック" charset="0"/>
              </a:rPr>
              <a:t>.</a:t>
            </a:r>
          </a:p>
          <a:p>
            <a:pPr lvl="1"/>
            <a:r>
              <a:rPr lang="fr-FR" dirty="0" smtClean="0">
                <a:latin typeface="Arial" charset="0"/>
                <a:ea typeface="ＭＳ Ｐゴシック" charset="0"/>
              </a:rPr>
              <a:t>A suivre : Réseau national de Comedim </a:t>
            </a:r>
            <a:r>
              <a:rPr lang="mr-IN" dirty="0" smtClean="0">
                <a:latin typeface="Arial" charset="0"/>
                <a:ea typeface="ＭＳ Ｐゴシック" charset="0"/>
              </a:rPr>
              <a:t>…</a:t>
            </a:r>
            <a:endParaRPr lang="fr-FR" dirty="0" smtClean="0">
              <a:latin typeface="Arial" charset="0"/>
              <a:ea typeface="ＭＳ Ｐゴシック" charset="0"/>
            </a:endParaRPr>
          </a:p>
          <a:p>
            <a:pPr lvl="3"/>
            <a:endParaRPr lang="fr-FR" dirty="0">
              <a:latin typeface="Arial" charset="0"/>
              <a:ea typeface="ＭＳ Ｐゴシック" charset="0"/>
            </a:endParaRPr>
          </a:p>
          <a:p>
            <a:pPr lvl="2"/>
            <a:endParaRPr lang="fr-FR" dirty="0" smtClean="0">
              <a:latin typeface="Arial" charset="0"/>
              <a:ea typeface="ＭＳ Ｐゴシック" charset="0"/>
            </a:endParaRPr>
          </a:p>
          <a:p>
            <a:pPr lvl="1"/>
            <a:endParaRPr lang="fr-FR" sz="2000" b="1" dirty="0" smtClean="0">
              <a:latin typeface="Arial" charset="0"/>
              <a:ea typeface="ＭＳ Ｐゴシック" charset="0"/>
            </a:endParaRPr>
          </a:p>
          <a:p>
            <a:endParaRPr lang="fr-FR" sz="2400" b="1" dirty="0" smtClean="0">
              <a:latin typeface="Arial" charset="0"/>
              <a:ea typeface="ＭＳ Ｐゴシック" charset="0"/>
            </a:endParaRPr>
          </a:p>
          <a:p>
            <a:pPr lvl="1"/>
            <a:endParaRPr lang="fr-FR" sz="2000" b="1" dirty="0" smtClean="0">
              <a:latin typeface="Arial" charset="0"/>
              <a:ea typeface="ＭＳ Ｐゴシック" charset="0"/>
            </a:endParaRPr>
          </a:p>
          <a:p>
            <a:pPr eaLnBrk="1" hangingPunct="1"/>
            <a:endParaRPr lang="fr-FR" sz="2400" b="1" dirty="0">
              <a:latin typeface="Arial" charset="0"/>
              <a:ea typeface="ＭＳ Ｐゴシック" charset="0"/>
            </a:endParaRPr>
          </a:p>
          <a:p>
            <a:pPr eaLnBrk="1" hangingPunct="1"/>
            <a:endParaRPr lang="fr-FR" sz="2400" b="1" dirty="0">
              <a:latin typeface="Arial" charset="0"/>
              <a:ea typeface="ＭＳ Ｐゴシック" charset="0"/>
            </a:endParaRPr>
          </a:p>
          <a:p>
            <a:pPr lvl="1" eaLnBrk="1" hangingPunct="1">
              <a:buClr>
                <a:schemeClr val="accent1"/>
              </a:buClr>
              <a:buSzPct val="65000"/>
              <a:buFont typeface="Wingdings" charset="0"/>
              <a:buChar char="n"/>
            </a:pPr>
            <a:endParaRPr lang="fr-FR" sz="1800" b="1" dirty="0">
              <a:latin typeface="Arial" charset="0"/>
              <a:cs typeface="Arial" charset="0"/>
            </a:endParaRPr>
          </a:p>
          <a:p>
            <a:pPr lvl="1" algn="just" eaLnBrk="1" hangingPunct="1">
              <a:buSzTx/>
              <a:buFont typeface="Wingdings" charset="0"/>
              <a:buNone/>
            </a:pPr>
            <a:endParaRPr lang="fr-FR" sz="2000" b="1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lvl="1" algn="just" eaLnBrk="1" hangingPunct="1">
              <a:buSzTx/>
              <a:buFont typeface="Wingdings" charset="0"/>
              <a:buNone/>
            </a:pPr>
            <a:endParaRPr lang="fr-FR" sz="20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4100" name="Espace réservé du pied de page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i="1" dirty="0" smtClean="0"/>
              <a:t>Journée Omedit Bretagne - 12 Novembre 2019</a:t>
            </a:r>
            <a:endParaRPr lang="fr-FR" i="1" dirty="0"/>
          </a:p>
        </p:txBody>
      </p:sp>
      <p:sp>
        <p:nvSpPr>
          <p:cNvPr id="4101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38B02CE-16EF-F943-99BE-CC74AF5D3E7A}" type="slidenum">
              <a:rPr lang="fr-FR">
                <a:latin typeface="Garamond" charset="0"/>
              </a:rPr>
              <a:pPr eaLnBrk="1" hangingPunct="1"/>
              <a:t>23</a:t>
            </a:fld>
            <a:endParaRPr lang="fr-FR">
              <a:latin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139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634082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3200" b="1" dirty="0" smtClean="0"/>
              <a:t>Les Achats de PDS en Bretagne : Aujourd’hui</a:t>
            </a:r>
            <a:endParaRPr lang="fr-FR" sz="3200" b="1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8208912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Ellipse 4"/>
          <p:cNvSpPr/>
          <p:nvPr/>
        </p:nvSpPr>
        <p:spPr>
          <a:xfrm>
            <a:off x="1547664" y="1844824"/>
            <a:ext cx="1872208" cy="244827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>
            <a:innerShdw blurRad="63500" dist="50800" dir="13500000">
              <a:srgbClr val="FF0000">
                <a:alpha val="50000"/>
              </a:srgbClr>
            </a:innerShdw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203848" y="3573016"/>
            <a:ext cx="3384376" cy="2304256"/>
          </a:xfrm>
          <a:prstGeom prst="ellipse">
            <a:avLst/>
          </a:prstGeom>
          <a:noFill/>
          <a:ln w="38100" cmpd="sng">
            <a:solidFill>
              <a:srgbClr val="00B0F0"/>
            </a:solidFill>
          </a:ln>
          <a:effectLst>
            <a:innerShdw blurRad="63500" dist="50800" dir="13500000">
              <a:srgbClr val="FF0000">
                <a:alpha val="50000"/>
              </a:srgbClr>
            </a:innerShdw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3563888" y="1916832"/>
            <a:ext cx="4320480" cy="1512168"/>
          </a:xfrm>
          <a:prstGeom prst="ellipse">
            <a:avLst/>
          </a:prstGeom>
          <a:noFill/>
          <a:ln w="38100" cmpd="sng">
            <a:solidFill>
              <a:srgbClr val="00B050"/>
            </a:solidFill>
          </a:ln>
          <a:effectLst>
            <a:innerShdw blurRad="63500" dist="50800" dir="13500000">
              <a:srgbClr val="FF0000">
                <a:alpha val="50000"/>
              </a:srgbClr>
            </a:innerShdw>
          </a:effectLst>
          <a:scene3d>
            <a:camera prst="orthographicFront">
              <a:rot lat="0" lon="0" rev="20699999"/>
            </a:camera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6012160" y="2996952"/>
            <a:ext cx="2664296" cy="1728192"/>
          </a:xfrm>
          <a:prstGeom prst="ellipse">
            <a:avLst/>
          </a:prstGeom>
          <a:noFill/>
          <a:ln w="63500" cmpd="sng">
            <a:solidFill>
              <a:srgbClr val="7030A0"/>
            </a:solidFill>
          </a:ln>
          <a:effectLst>
            <a:innerShdw blurRad="63500" dist="50800" dir="13500000">
              <a:srgbClr val="FF0000">
                <a:alpha val="50000"/>
              </a:srgbClr>
            </a:innerShdw>
          </a:effectLst>
          <a:scene3d>
            <a:camera prst="orthographicFront">
              <a:rot lat="0" lon="0" rev="20699999"/>
            </a:camera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bas 8"/>
          <p:cNvSpPr/>
          <p:nvPr/>
        </p:nvSpPr>
        <p:spPr>
          <a:xfrm>
            <a:off x="6948264" y="4293096"/>
            <a:ext cx="720080" cy="1512168"/>
          </a:xfrm>
          <a:prstGeom prst="downArrow">
            <a:avLst/>
          </a:prstGeom>
          <a:solidFill>
            <a:srgbClr val="7030A0"/>
          </a:solidFill>
          <a:ln cmpd="thinThick">
            <a:solidFill>
              <a:srgbClr val="7030A0"/>
            </a:solidFill>
          </a:ln>
          <a:scene3d>
            <a:camera prst="orthographicFront">
              <a:rot lat="0" lon="0" rev="1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6588224" y="5805264"/>
            <a:ext cx="201622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 National : UniHa …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547664" y="3068960"/>
            <a:ext cx="1368152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 </a:t>
            </a:r>
            <a:r>
              <a:rPr lang="fr-FR" sz="1400" b="1" dirty="0" err="1" smtClean="0"/>
              <a:t>Gpt</a:t>
            </a:r>
            <a:r>
              <a:rPr lang="fr-FR" sz="1400" b="1" dirty="0" smtClean="0"/>
              <a:t> Finistère</a:t>
            </a:r>
            <a:endParaRPr lang="fr-FR" sz="14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4067944" y="1988840"/>
            <a:ext cx="1728192" cy="369332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 </a:t>
            </a:r>
            <a:r>
              <a:rPr lang="fr-FR" sz="1400" b="1" dirty="0" err="1" smtClean="0"/>
              <a:t>Gpt</a:t>
            </a:r>
            <a:r>
              <a:rPr lang="fr-FR" sz="1400" b="1" dirty="0" smtClean="0"/>
              <a:t> Nord Bretagne</a:t>
            </a:r>
            <a:endParaRPr lang="fr-FR" sz="1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4211960" y="4149080"/>
            <a:ext cx="1584176" cy="369332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 </a:t>
            </a:r>
            <a:r>
              <a:rPr lang="fr-FR" sz="1400" b="1" dirty="0" err="1" smtClean="0"/>
              <a:t>Gpt</a:t>
            </a:r>
            <a:r>
              <a:rPr lang="fr-FR" sz="1400" b="1" dirty="0" smtClean="0"/>
              <a:t> Sud Bretagne</a:t>
            </a:r>
            <a:endParaRPr lang="fr-FR" sz="1400" b="1" dirty="0"/>
          </a:p>
        </p:txBody>
      </p:sp>
      <p:sp>
        <p:nvSpPr>
          <p:cNvPr id="14" name="Flèche vers le bas 13"/>
          <p:cNvSpPr/>
          <p:nvPr/>
        </p:nvSpPr>
        <p:spPr>
          <a:xfrm>
            <a:off x="2699792" y="4293096"/>
            <a:ext cx="72008" cy="1800200"/>
          </a:xfrm>
          <a:prstGeom prst="downArrow">
            <a:avLst/>
          </a:prstGeom>
          <a:solidFill>
            <a:srgbClr val="FF0000"/>
          </a:solidFill>
          <a:ln cmpd="thinThick">
            <a:solidFill>
              <a:srgbClr val="FF0000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e bas 14"/>
          <p:cNvSpPr/>
          <p:nvPr/>
        </p:nvSpPr>
        <p:spPr>
          <a:xfrm flipH="1">
            <a:off x="4572000" y="4221088"/>
            <a:ext cx="72008" cy="3816424"/>
          </a:xfrm>
          <a:prstGeom prst="downArrow">
            <a:avLst/>
          </a:prstGeom>
          <a:solidFill>
            <a:srgbClr val="FF0000"/>
          </a:solidFill>
          <a:ln cmpd="thinThick">
            <a:solidFill>
              <a:srgbClr val="FF00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251520" y="1052736"/>
            <a:ext cx="8640960" cy="4968552"/>
          </a:xfrm>
          <a:prstGeom prst="ellipse">
            <a:avLst/>
          </a:prstGeom>
          <a:noFill/>
          <a:ln w="76200" cap="rnd" cmpd="thinThick">
            <a:solidFill>
              <a:srgbClr val="FF6600"/>
            </a:solidFill>
            <a:prstDash val="dashDot"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6660232" y="3068961"/>
            <a:ext cx="1944216" cy="369332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 </a:t>
            </a:r>
            <a:r>
              <a:rPr lang="fr-FR" sz="1400" b="1" dirty="0" smtClean="0"/>
              <a:t>GHT Haute Bretagne</a:t>
            </a:r>
            <a:endParaRPr lang="fr-FR" sz="1400" b="1" dirty="0"/>
          </a:p>
        </p:txBody>
      </p:sp>
      <p:sp>
        <p:nvSpPr>
          <p:cNvPr id="22" name="ZoneTexte 21"/>
          <p:cNvSpPr txBox="1"/>
          <p:nvPr/>
        </p:nvSpPr>
        <p:spPr>
          <a:xfrm>
            <a:off x="3779912" y="2996952"/>
            <a:ext cx="2016224" cy="461665"/>
          </a:xfrm>
          <a:prstGeom prst="rect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 </a:t>
            </a:r>
            <a:r>
              <a:rPr lang="fr-FR" sz="2400" dirty="0" err="1" smtClean="0"/>
              <a:t>Gpt</a:t>
            </a:r>
            <a:r>
              <a:rPr lang="fr-FR" sz="2400" dirty="0" smtClean="0"/>
              <a:t> Régional</a:t>
            </a:r>
            <a:endParaRPr lang="fr-FR" sz="2400" dirty="0"/>
          </a:p>
        </p:txBody>
      </p:sp>
      <p:sp>
        <p:nvSpPr>
          <p:cNvPr id="23" name="Flèche vers le bas 22"/>
          <p:cNvSpPr/>
          <p:nvPr/>
        </p:nvSpPr>
        <p:spPr>
          <a:xfrm rot="1500000" flipH="1" flipV="1">
            <a:off x="4787984" y="3457776"/>
            <a:ext cx="226216" cy="712849"/>
          </a:xfrm>
          <a:prstGeom prst="downArrow">
            <a:avLst>
              <a:gd name="adj1" fmla="val 59292"/>
              <a:gd name="adj2" fmla="val 50000"/>
            </a:avLst>
          </a:prstGeom>
          <a:solidFill>
            <a:srgbClr val="00B0F0"/>
          </a:solidFill>
          <a:ln cmpd="thinThick">
            <a:solidFill>
              <a:schemeClr val="tx1"/>
            </a:solidFill>
          </a:ln>
          <a:scene3d>
            <a:camera prst="orthographicFront">
              <a:rot lat="0" lon="0" rev="1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vers le bas 18"/>
          <p:cNvSpPr/>
          <p:nvPr/>
        </p:nvSpPr>
        <p:spPr>
          <a:xfrm rot="12300000" flipV="1">
            <a:off x="4863252" y="2348971"/>
            <a:ext cx="162917" cy="732909"/>
          </a:xfrm>
          <a:prstGeom prst="downArrow">
            <a:avLst>
              <a:gd name="adj1" fmla="val 100000"/>
              <a:gd name="adj2" fmla="val 50000"/>
            </a:avLst>
          </a:prstGeom>
          <a:solidFill>
            <a:srgbClr val="00B050"/>
          </a:solidFill>
          <a:ln cmpd="thinThick">
            <a:solidFill>
              <a:schemeClr val="tx1"/>
            </a:solidFill>
          </a:ln>
          <a:scene3d>
            <a:camera prst="orthographicFront">
              <a:rot lat="0" lon="0" rev="1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vers le bas 19"/>
          <p:cNvSpPr/>
          <p:nvPr/>
        </p:nvSpPr>
        <p:spPr>
          <a:xfrm rot="6960000" flipH="1" flipV="1">
            <a:off x="3225874" y="2803088"/>
            <a:ext cx="258881" cy="971060"/>
          </a:xfrm>
          <a:prstGeom prst="downArrow">
            <a:avLst/>
          </a:prstGeom>
          <a:solidFill>
            <a:srgbClr val="FF0000"/>
          </a:solidFill>
          <a:ln cmpd="thinThick">
            <a:solidFill>
              <a:schemeClr val="tx1"/>
            </a:solidFill>
          </a:ln>
          <a:scene3d>
            <a:camera prst="orthographicFront">
              <a:rot lat="0" lon="0" rev="1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vers le bas 17"/>
          <p:cNvSpPr/>
          <p:nvPr/>
        </p:nvSpPr>
        <p:spPr>
          <a:xfrm rot="28500000">
            <a:off x="6093881" y="2849182"/>
            <a:ext cx="267214" cy="931305"/>
          </a:xfrm>
          <a:prstGeom prst="downArrow">
            <a:avLst/>
          </a:prstGeom>
          <a:solidFill>
            <a:srgbClr val="7030A0"/>
          </a:solidFill>
          <a:ln cmpd="thinThick">
            <a:solidFill>
              <a:schemeClr val="tx1"/>
            </a:solidFill>
          </a:ln>
          <a:scene3d>
            <a:camera prst="orthographicFront">
              <a:rot lat="0" lon="0" rev="1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3200" b="1" dirty="0" smtClean="0"/>
              <a:t>Recommandations DGOS 2017</a:t>
            </a:r>
            <a:br>
              <a:rPr lang="fr-FR" sz="3200" b="1" dirty="0" smtClean="0"/>
            </a:br>
            <a:r>
              <a:rPr lang="fr-FR" sz="3200" b="1" dirty="0" smtClean="0"/>
              <a:t>Achats PDS</a:t>
            </a:r>
            <a:endParaRPr lang="fr-FR" sz="3200" b="1" dirty="0"/>
          </a:p>
        </p:txBody>
      </p:sp>
      <p:sp>
        <p:nvSpPr>
          <p:cNvPr id="7" name="Espace réservé du contenu 5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64137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000" b="1" dirty="0" smtClean="0"/>
              <a:t>Niveau national : </a:t>
            </a:r>
          </a:p>
          <a:p>
            <a:pPr marL="177800" indent="-177800" algn="just">
              <a:spcBef>
                <a:spcPts val="600"/>
              </a:spcBef>
            </a:pPr>
            <a:r>
              <a:rPr lang="fr-FR" sz="2000" dirty="0" smtClean="0"/>
              <a:t>Médicaments et Dispositifs médicaux considérés comme " monopolistiques "  . </a:t>
            </a:r>
          </a:p>
          <a:p>
            <a:pPr marL="177800" indent="-177800" algn="just">
              <a:spcBef>
                <a:spcPts val="600"/>
              </a:spcBef>
            </a:pPr>
            <a:r>
              <a:rPr lang="fr-FR" sz="2000" dirty="0" smtClean="0"/>
              <a:t>Dispositifs Médicaux </a:t>
            </a:r>
            <a:r>
              <a:rPr lang="fr-FR" sz="2000" b="1" dirty="0" smtClean="0"/>
              <a:t>Non Stériles</a:t>
            </a:r>
            <a:r>
              <a:rPr lang="fr-FR" sz="2000" dirty="0" smtClean="0"/>
              <a:t> (D.M.N.S)</a:t>
            </a:r>
          </a:p>
          <a:p>
            <a:pPr marL="177800" indent="-177800" algn="just">
              <a:spcBef>
                <a:spcPts val="600"/>
              </a:spcBef>
            </a:pPr>
            <a:r>
              <a:rPr lang="fr-FR" sz="2000" dirty="0" smtClean="0"/>
              <a:t>Dispositifs Médicaux </a:t>
            </a:r>
            <a:r>
              <a:rPr lang="fr-FR" sz="2000" b="1" dirty="0" smtClean="0"/>
              <a:t>innovants</a:t>
            </a:r>
            <a:r>
              <a:rPr lang="fr-FR" sz="2000" dirty="0" smtClean="0"/>
              <a:t> et/ou achetés en </a:t>
            </a:r>
            <a:r>
              <a:rPr lang="fr-FR" sz="2000" b="1" dirty="0" smtClean="0"/>
              <a:t>coût complet de processus  </a:t>
            </a:r>
            <a:r>
              <a:rPr lang="fr-FR" sz="2000" dirty="0" smtClean="0"/>
              <a:t>(achat intégrant des clauses de performance d'un processus médical)</a:t>
            </a:r>
          </a:p>
          <a:p>
            <a:pPr marL="0" lvl="0" indent="0" algn="just">
              <a:lnSpc>
                <a:spcPct val="90000"/>
              </a:lnSpc>
              <a:buClr>
                <a:srgbClr val="18B0A6"/>
              </a:buClr>
              <a:buNone/>
              <a:defRPr/>
            </a:pPr>
            <a:r>
              <a:rPr lang="fr-FR" sz="2000" b="1" dirty="0" smtClean="0"/>
              <a:t>Niveau régional : </a:t>
            </a:r>
          </a:p>
          <a:p>
            <a:pPr marL="177800" indent="-17780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fr-FR" sz="2000" dirty="0" smtClean="0">
                <a:solidFill>
                  <a:schemeClr val="tx2"/>
                </a:solidFill>
              </a:rPr>
              <a:t> </a:t>
            </a:r>
            <a:r>
              <a:rPr lang="fr-FR" sz="2000" dirty="0" smtClean="0"/>
              <a:t>Médicaments considérés comme "concurrentiels"  </a:t>
            </a:r>
          </a:p>
          <a:p>
            <a:pPr marL="177800" lvl="0" indent="-17780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fr-FR" sz="2000" dirty="0" smtClean="0"/>
              <a:t> Dispositifs médicaux (hors D.M.I) ne répondant pas aux critères ci-dessus.</a:t>
            </a:r>
          </a:p>
          <a:p>
            <a:pPr marL="0" indent="0" algn="just">
              <a:lnSpc>
                <a:spcPct val="90000"/>
              </a:lnSpc>
              <a:buClr>
                <a:srgbClr val="18B0A6"/>
              </a:buClr>
              <a:buNone/>
              <a:defRPr/>
            </a:pPr>
            <a:r>
              <a:rPr lang="fr-FR" sz="2000" b="1" dirty="0" smtClean="0"/>
              <a:t>Niveau Local (GHT)</a:t>
            </a:r>
          </a:p>
          <a:p>
            <a:pPr marL="177800" indent="-17780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fr-FR" sz="2000" dirty="0" smtClean="0"/>
              <a:t>Produits sanguins labiles (PSL) = niveau local (infrarégional : GHT).</a:t>
            </a:r>
          </a:p>
          <a:p>
            <a:pPr marL="177800" indent="-17780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fr-FR" sz="2000" dirty="0" smtClean="0"/>
              <a:t>Dispositifs médicaux implantables (D.M.I)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300" dirty="0" smtClean="0"/>
              <a:t> </a:t>
            </a:r>
          </a:p>
        </p:txBody>
      </p:sp>
      <p:sp>
        <p:nvSpPr>
          <p:cNvPr id="8" name="Espace réservé du contenu 5"/>
          <p:cNvSpPr txBox="1">
            <a:spLocks/>
          </p:cNvSpPr>
          <p:nvPr/>
        </p:nvSpPr>
        <p:spPr>
          <a:xfrm>
            <a:off x="179512" y="4005064"/>
            <a:ext cx="10505422" cy="3307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8B0A6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7139136" cy="850106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r>
              <a:rPr lang="fr-FR" sz="3200" b="1" dirty="0"/>
              <a:t>Opérateurs</a:t>
            </a:r>
            <a:r>
              <a:rPr lang="fr-FR" sz="3200" b="1" dirty="0" smtClean="0"/>
              <a:t> nationaux</a:t>
            </a:r>
            <a:endParaRPr lang="fr-FR" sz="3200" b="1" dirty="0"/>
          </a:p>
        </p:txBody>
      </p:sp>
      <p:sp>
        <p:nvSpPr>
          <p:cNvPr id="7" name="Espace réservé du contenu 5"/>
          <p:cNvSpPr>
            <a:spLocks noGrp="1"/>
          </p:cNvSpPr>
          <p:nvPr>
            <p:ph idx="1"/>
          </p:nvPr>
        </p:nvSpPr>
        <p:spPr>
          <a:xfrm>
            <a:off x="0" y="1556792"/>
            <a:ext cx="8748464" cy="4641379"/>
          </a:xfrm>
        </p:spPr>
        <p:txBody>
          <a:bodyPr>
            <a:noAutofit/>
          </a:bodyPr>
          <a:lstStyle/>
          <a:p>
            <a:pPr lvl="1">
              <a:lnSpc>
                <a:spcPct val="80000"/>
              </a:lnSpc>
              <a:buClr>
                <a:srgbClr val="18B0A6"/>
              </a:buClr>
              <a:defRPr/>
            </a:pPr>
            <a:endParaRPr lang="fr-FR" sz="1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300" dirty="0" smtClean="0"/>
              <a:t> </a:t>
            </a:r>
          </a:p>
        </p:txBody>
      </p:sp>
      <p:sp>
        <p:nvSpPr>
          <p:cNvPr id="8" name="Espace réservé du contenu 5"/>
          <p:cNvSpPr txBox="1">
            <a:spLocks/>
          </p:cNvSpPr>
          <p:nvPr/>
        </p:nvSpPr>
        <p:spPr>
          <a:xfrm>
            <a:off x="179512" y="4005064"/>
            <a:ext cx="10505422" cy="3307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8B0A6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412776"/>
            <a:ext cx="6192689" cy="4164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6300192" y="1484784"/>
            <a:ext cx="2684016" cy="3970318"/>
          </a:xfrm>
          <a:prstGeom prst="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Avantages : 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fr-FR" dirty="0" smtClean="0"/>
              <a:t>Massification ;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fr-FR" dirty="0" smtClean="0"/>
              <a:t>Homogénéité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fr-FR" dirty="0" smtClean="0"/>
              <a:t>Simplification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fr-FR" dirty="0" smtClean="0"/>
              <a:t>Accessibilité (Centrales d’achat) </a:t>
            </a:r>
          </a:p>
          <a:p>
            <a:pPr marL="271463" indent="-271463"/>
            <a:endParaRPr lang="fr-FR" dirty="0" smtClean="0"/>
          </a:p>
          <a:p>
            <a:r>
              <a:rPr lang="fr-FR" b="1" dirty="0" smtClean="0"/>
              <a:t>Inconvénients : 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fr-FR" dirty="0" smtClean="0"/>
              <a:t>Coûts des adhésions ;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fr-FR" dirty="0" smtClean="0"/>
              <a:t>Massification ;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fr-FR" dirty="0" smtClean="0"/>
              <a:t>Flou artistique relatif quant aux GHT et aux régions.</a:t>
            </a:r>
          </a:p>
          <a:p>
            <a:endParaRPr lang="fr-FR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4302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r>
              <a:rPr lang="fr-FR" sz="3200" b="1" dirty="0" smtClean="0"/>
              <a:t>Organisation régionale</a:t>
            </a:r>
            <a:endParaRPr lang="fr-FR" sz="3200" b="1" dirty="0"/>
          </a:p>
        </p:txBody>
      </p:sp>
      <p:sp>
        <p:nvSpPr>
          <p:cNvPr id="7" name="Espace réservé du contenu 5"/>
          <p:cNvSpPr>
            <a:spLocks noGrp="1"/>
          </p:cNvSpPr>
          <p:nvPr>
            <p:ph idx="1"/>
          </p:nvPr>
        </p:nvSpPr>
        <p:spPr>
          <a:xfrm>
            <a:off x="251520" y="1700808"/>
            <a:ext cx="8496944" cy="464137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fr-FR" sz="2200" b="1" kern="0" dirty="0" smtClean="0"/>
              <a:t>GCS Achats Santé Bretagne </a:t>
            </a:r>
            <a:r>
              <a:rPr lang="fr-FR" sz="2200" kern="0" dirty="0" smtClean="0"/>
              <a:t>: Structure d’accompagnement de l’achat mutualisé en région.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800" kern="0" dirty="0" smtClean="0"/>
              <a:t>Un directeur 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800" kern="0" dirty="0" smtClean="0"/>
              <a:t>Un Pharmacien à temps partiel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800" kern="0" dirty="0" smtClean="0"/>
              <a:t>Un </a:t>
            </a:r>
            <a:r>
              <a:rPr lang="fr-FR" sz="1800" kern="0" dirty="0" err="1" smtClean="0"/>
              <a:t>Codir</a:t>
            </a:r>
            <a:endParaRPr lang="fr-FR" sz="1800" kern="0" dirty="0" smtClean="0"/>
          </a:p>
          <a:p>
            <a:pPr lvl="1">
              <a:lnSpc>
                <a:spcPct val="80000"/>
              </a:lnSpc>
              <a:defRPr/>
            </a:pPr>
            <a:r>
              <a:rPr lang="fr-FR" sz="1800" kern="0" dirty="0" smtClean="0"/>
              <a:t>Des Copils définis suivant actions menées (Médicament, D.M., Gaz médicaux …)</a:t>
            </a:r>
          </a:p>
          <a:p>
            <a:pPr lvl="1">
              <a:lnSpc>
                <a:spcPct val="80000"/>
              </a:lnSpc>
              <a:buNone/>
              <a:defRPr/>
            </a:pPr>
            <a:endParaRPr lang="fr-FR" sz="1800" kern="0" dirty="0" smtClean="0"/>
          </a:p>
          <a:p>
            <a:pPr>
              <a:lnSpc>
                <a:spcPct val="80000"/>
              </a:lnSpc>
              <a:defRPr/>
            </a:pPr>
            <a:r>
              <a:rPr lang="fr-FR" sz="2200" b="1" kern="0" dirty="0" smtClean="0"/>
              <a:t>Collège  des Pharmaciens acheteurs</a:t>
            </a:r>
            <a:r>
              <a:rPr lang="fr-FR" sz="2200" kern="0" dirty="0" smtClean="0"/>
              <a:t> : Structure d’échange professionnel, indépendante des tutelles et des industriels. 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800" kern="0" dirty="0" smtClean="0"/>
              <a:t>Groupe de travail de la conférence des Pharmaciens des établissements de santé de Bretagne.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800" kern="0" dirty="0" smtClean="0"/>
              <a:t>Pas de composition « fermée ». Pas de membres de droit, mais évidemment des représentants des groupements d’achat bretons et principaux établissements de la région.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800" kern="0" dirty="0" smtClean="0"/>
              <a:t>le Pharmacien du GCS est invité autant que de besoin en fonction de l’ordre du jour. </a:t>
            </a:r>
          </a:p>
          <a:p>
            <a:pPr>
              <a:lnSpc>
                <a:spcPct val="80000"/>
              </a:lnSpc>
              <a:defRPr/>
            </a:pPr>
            <a:endParaRPr lang="fr-FR" sz="1800" dirty="0" smtClean="0"/>
          </a:p>
          <a:p>
            <a:pPr>
              <a:lnSpc>
                <a:spcPct val="80000"/>
              </a:lnSpc>
              <a:buNone/>
              <a:defRPr/>
            </a:pPr>
            <a:endParaRPr lang="fr-FR" sz="2600" dirty="0" smtClean="0"/>
          </a:p>
          <a:p>
            <a:pPr>
              <a:lnSpc>
                <a:spcPct val="80000"/>
              </a:lnSpc>
              <a:buNone/>
              <a:defRPr/>
            </a:pPr>
            <a:endParaRPr lang="fr-FR" sz="2600" dirty="0" smtClean="0"/>
          </a:p>
          <a:p>
            <a:pPr lvl="1">
              <a:lnSpc>
                <a:spcPct val="80000"/>
              </a:lnSpc>
              <a:buClr>
                <a:srgbClr val="18B0A6"/>
              </a:buClr>
              <a:defRPr/>
            </a:pPr>
            <a:endParaRPr lang="fr-FR" sz="1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300" dirty="0" smtClean="0"/>
              <a:t> </a:t>
            </a:r>
          </a:p>
        </p:txBody>
      </p:sp>
      <p:sp>
        <p:nvSpPr>
          <p:cNvPr id="8" name="Espace réservé du contenu 5"/>
          <p:cNvSpPr txBox="1">
            <a:spLocks/>
          </p:cNvSpPr>
          <p:nvPr/>
        </p:nvSpPr>
        <p:spPr>
          <a:xfrm>
            <a:off x="179512" y="4005064"/>
            <a:ext cx="10505422" cy="3307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8B0A6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0"/>
            <a:ext cx="134302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3200" b="1" dirty="0" smtClean="0"/>
              <a:t>Politique d’achat régional des PDS</a:t>
            </a:r>
            <a:endParaRPr lang="fr-FR" sz="3200" b="1" dirty="0"/>
          </a:p>
        </p:txBody>
      </p:sp>
      <p:sp>
        <p:nvSpPr>
          <p:cNvPr id="7" name="Espace réservé du contenu 5"/>
          <p:cNvSpPr>
            <a:spLocks noGrp="1"/>
          </p:cNvSpPr>
          <p:nvPr>
            <p:ph idx="1"/>
          </p:nvPr>
        </p:nvSpPr>
        <p:spPr>
          <a:xfrm>
            <a:off x="179512" y="1700808"/>
            <a:ext cx="8496944" cy="464137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fr-FR" sz="2600" dirty="0" smtClean="0"/>
              <a:t>Rédigée sur la base de propositions faîtes par le Collège ;</a:t>
            </a:r>
          </a:p>
          <a:p>
            <a:pPr>
              <a:lnSpc>
                <a:spcPct val="80000"/>
              </a:lnSpc>
              <a:defRPr/>
            </a:pPr>
            <a:r>
              <a:rPr lang="fr-FR" sz="2600" dirty="0" smtClean="0"/>
              <a:t>Validée en assemblée générale du GCS-ASB, le 28 novembre 2017.</a:t>
            </a:r>
          </a:p>
          <a:p>
            <a:pPr lvl="0" algn="just" eaLnBrk="0" fontAlgn="base" hangingPunct="0">
              <a:spcAft>
                <a:spcPct val="0"/>
              </a:spcAft>
              <a:buFont typeface="Arial" charset="0"/>
              <a:buChar char="•"/>
              <a:defRPr/>
            </a:pPr>
            <a:r>
              <a:rPr lang="fr-FR" sz="2200" kern="0" dirty="0" smtClean="0"/>
              <a:t>Modèle d’organisation.</a:t>
            </a:r>
          </a:p>
          <a:p>
            <a:pPr lvl="0" algn="just" eaLnBrk="0" fontAlgn="base" hangingPunct="0">
              <a:spcAft>
                <a:spcPct val="0"/>
              </a:spcAft>
              <a:buNone/>
              <a:defRPr/>
            </a:pPr>
            <a:endParaRPr lang="fr-FR" kern="0" dirty="0" smtClean="0"/>
          </a:p>
          <a:p>
            <a:pPr>
              <a:lnSpc>
                <a:spcPct val="80000"/>
              </a:lnSpc>
              <a:defRPr/>
            </a:pPr>
            <a:endParaRPr lang="fr-FR" sz="2600" dirty="0" smtClean="0"/>
          </a:p>
          <a:p>
            <a:pPr>
              <a:lnSpc>
                <a:spcPct val="80000"/>
              </a:lnSpc>
              <a:buNone/>
              <a:defRPr/>
            </a:pPr>
            <a:endParaRPr lang="fr-FR" sz="2600" dirty="0" smtClean="0"/>
          </a:p>
          <a:p>
            <a:pPr lvl="1">
              <a:lnSpc>
                <a:spcPct val="80000"/>
              </a:lnSpc>
              <a:buClr>
                <a:srgbClr val="18B0A6"/>
              </a:buClr>
              <a:defRPr/>
            </a:pPr>
            <a:endParaRPr lang="fr-FR" sz="1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300" dirty="0" smtClean="0"/>
              <a:t> </a:t>
            </a:r>
          </a:p>
        </p:txBody>
      </p:sp>
      <p:sp>
        <p:nvSpPr>
          <p:cNvPr id="8" name="Espace réservé du contenu 5"/>
          <p:cNvSpPr txBox="1">
            <a:spLocks/>
          </p:cNvSpPr>
          <p:nvPr/>
        </p:nvSpPr>
        <p:spPr>
          <a:xfrm>
            <a:off x="179512" y="4005064"/>
            <a:ext cx="10505422" cy="3307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8B0A6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2955393"/>
            <a:ext cx="10955867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2" indent="-285750" algn="just">
              <a:spcBef>
                <a:spcPct val="20000"/>
              </a:spcBef>
              <a:buFont typeface="Wingdings" pitchFamily="2" charset="2"/>
              <a:buChar char="ü"/>
            </a:pPr>
            <a:endParaRPr lang="fr-FR" kern="0" dirty="0" smtClean="0"/>
          </a:p>
          <a:p>
            <a:pPr marL="1200150" lvl="2" indent="-285750" algn="just">
              <a:spcBef>
                <a:spcPct val="20000"/>
              </a:spcBef>
            </a:pPr>
            <a:endParaRPr lang="fr-FR" kern="0" dirty="0" smtClean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212976"/>
            <a:ext cx="8892480" cy="2985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5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1662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fr-FR" sz="2600" b="1" kern="0" dirty="0" smtClean="0"/>
              <a:t>Marchés régionaux PDS :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/>
            </a:pPr>
            <a:r>
              <a:rPr lang="fr-FR" sz="1800" kern="0" dirty="0" smtClean="0"/>
              <a:t>Gaz médicaux et techniques (</a:t>
            </a:r>
            <a:r>
              <a:rPr lang="fr-FR" sz="1800" kern="0" dirty="0" err="1" smtClean="0"/>
              <a:t>Coord</a:t>
            </a:r>
            <a:r>
              <a:rPr lang="fr-FR" sz="1800" kern="0" dirty="0" smtClean="0"/>
              <a:t>. CHRU Brest).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/>
            </a:pPr>
            <a:r>
              <a:rPr lang="fr-FR" sz="1800" kern="0" dirty="0" smtClean="0"/>
              <a:t>MDS de l’hémostase et de la Coagulation (</a:t>
            </a:r>
            <a:r>
              <a:rPr lang="fr-FR" sz="1800" kern="0" dirty="0" err="1" smtClean="0"/>
              <a:t>Coord</a:t>
            </a:r>
            <a:r>
              <a:rPr lang="fr-FR" sz="1800" kern="0" dirty="0" smtClean="0"/>
              <a:t> CHRU de Brest).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/>
            </a:pPr>
            <a:r>
              <a:rPr lang="fr-FR" sz="1800" kern="0" dirty="0" smtClean="0"/>
              <a:t>Dispositifs médicaux NRI (</a:t>
            </a:r>
            <a:r>
              <a:rPr lang="fr-FR" sz="1800" kern="0" dirty="0" err="1" smtClean="0"/>
              <a:t>Coord</a:t>
            </a:r>
            <a:r>
              <a:rPr lang="fr-FR" sz="1800" kern="0" dirty="0" smtClean="0"/>
              <a:t>. CHU Rennes)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/>
            </a:pPr>
            <a:r>
              <a:rPr lang="fr-FR" sz="1800" kern="0" dirty="0" smtClean="0"/>
              <a:t>Solution de conservation d’organe. (</a:t>
            </a:r>
            <a:r>
              <a:rPr lang="fr-FR" sz="1800" kern="0" dirty="0" err="1" smtClean="0"/>
              <a:t>Coord</a:t>
            </a:r>
            <a:r>
              <a:rPr lang="fr-FR" sz="1800" kern="0" dirty="0" smtClean="0"/>
              <a:t> CHU Rennes)</a:t>
            </a:r>
            <a:endParaRPr lang="fr-FR" sz="800" dirty="0" smtClean="0"/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fr-FR" sz="2600" b="1" kern="0" dirty="0" smtClean="0"/>
              <a:t>Gaz médicaux :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/>
            </a:pPr>
            <a:r>
              <a:rPr lang="fr-FR" sz="1800" kern="0" dirty="0" smtClean="0"/>
              <a:t>traités en deux vagues successives. Mise en concurrence organisée par zone géographique (≠ GHT).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/>
            </a:pPr>
            <a:r>
              <a:rPr lang="fr-FR" sz="1800" kern="0" dirty="0" smtClean="0"/>
              <a:t>Gains réalisés positifs, surtout pour la vague 2.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/>
            </a:pPr>
            <a:r>
              <a:rPr lang="fr-FR" sz="1800" kern="0" dirty="0" smtClean="0"/>
              <a:t>Relance en cours.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fr-FR" sz="2600" b="1" kern="0" dirty="0" smtClean="0"/>
              <a:t>MDS de l’Hémostase et de la Coagulation.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/>
            </a:pPr>
            <a:r>
              <a:rPr lang="fr-FR" sz="1800" kern="0" dirty="0" smtClean="0"/>
              <a:t>Mise en concurrence globale incluant tous les établissements concernés.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/>
            </a:pPr>
            <a:r>
              <a:rPr lang="fr-FR" sz="1800" kern="0" dirty="0" smtClean="0"/>
              <a:t>Des gains réalisés très positifs.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/>
            </a:pPr>
            <a:r>
              <a:rPr lang="fr-FR" sz="1800" kern="0" dirty="0" smtClean="0"/>
              <a:t>Prévisionnel de relance : 2022.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fr-FR" sz="2600" b="1" kern="0" dirty="0" smtClean="0"/>
              <a:t>En cours : </a:t>
            </a:r>
            <a:r>
              <a:rPr lang="fr-FR" sz="3000" b="1" kern="0" dirty="0" smtClean="0"/>
              <a:t>	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/>
            </a:pPr>
            <a:r>
              <a:rPr lang="fr-FR" sz="1800" kern="0" dirty="0" smtClean="0"/>
              <a:t>médicaments de psychiatrie (</a:t>
            </a:r>
            <a:r>
              <a:rPr lang="fr-FR" sz="1800" kern="0" dirty="0" err="1" smtClean="0"/>
              <a:t>Coord</a:t>
            </a:r>
            <a:r>
              <a:rPr lang="fr-FR" sz="1800" kern="0" dirty="0" smtClean="0"/>
              <a:t>. CHBA) 			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/>
            </a:pPr>
            <a:r>
              <a:rPr lang="fr-FR" sz="1800" kern="0" dirty="0" smtClean="0"/>
              <a:t>Médicaments d’Oncologie (</a:t>
            </a:r>
            <a:r>
              <a:rPr lang="fr-FR" sz="1800" kern="0" dirty="0" err="1" smtClean="0"/>
              <a:t>Coord</a:t>
            </a:r>
            <a:r>
              <a:rPr lang="fr-FR" sz="1800" kern="0" dirty="0" smtClean="0"/>
              <a:t>. CH St Brieuc)</a:t>
            </a:r>
          </a:p>
          <a:p>
            <a:pPr>
              <a:lnSpc>
                <a:spcPct val="80000"/>
              </a:lnSpc>
              <a:buNone/>
              <a:defRPr/>
            </a:pPr>
            <a:endParaRPr lang="fr-FR" sz="2600" dirty="0" smtClean="0"/>
          </a:p>
          <a:p>
            <a:pPr lvl="1">
              <a:lnSpc>
                <a:spcPct val="80000"/>
              </a:lnSpc>
              <a:buClr>
                <a:srgbClr val="18B0A6"/>
              </a:buClr>
              <a:defRPr/>
            </a:pPr>
            <a:endParaRPr lang="fr-FR" sz="1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300" dirty="0" smtClean="0"/>
              <a:t>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36904" cy="504056"/>
          </a:xfrm>
          <a:ln>
            <a:solidFill>
              <a:srgbClr val="000000"/>
            </a:solidFill>
          </a:ln>
        </p:spPr>
        <p:txBody>
          <a:bodyPr>
            <a:noAutofit/>
          </a:bodyPr>
          <a:lstStyle/>
          <a:p>
            <a:pPr algn="ctr"/>
            <a:r>
              <a:rPr lang="fr-FR" sz="3200" b="1" dirty="0" smtClean="0"/>
              <a:t>Marchés régionaux de PDS.</a:t>
            </a:r>
            <a:endParaRPr lang="fr-FR" sz="32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A79E-15B9-488F-A6A0-3F0223B75379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r>
              <a:rPr lang="fr-FR" sz="3200" b="1" dirty="0" smtClean="0"/>
              <a:t>Politique du Médicament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Lucida Grande"/>
              <a:buChar char="–"/>
            </a:pPr>
            <a:r>
              <a:rPr lang="fr-FR" b="1" dirty="0" smtClean="0"/>
              <a:t>En région :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Omedit</a:t>
            </a:r>
          </a:p>
          <a:p>
            <a:pPr lvl="1">
              <a:buFont typeface="Lucida Grande"/>
              <a:buChar char="–"/>
            </a:pPr>
            <a:r>
              <a:rPr lang="fr-FR" dirty="0" smtClean="0"/>
              <a:t>Actions de bon usage ;</a:t>
            </a:r>
          </a:p>
          <a:p>
            <a:pPr lvl="1">
              <a:buFont typeface="Lucida Grande"/>
              <a:buChar char="–"/>
            </a:pPr>
            <a:r>
              <a:rPr lang="fr-FR" dirty="0" smtClean="0"/>
              <a:t>Politique sécuritaire ;</a:t>
            </a:r>
          </a:p>
          <a:p>
            <a:pPr lvl="1">
              <a:buFont typeface="Lucida Grande"/>
              <a:buChar char="–"/>
            </a:pPr>
            <a:r>
              <a:rPr lang="fr-FR" dirty="0" smtClean="0"/>
              <a:t>Soutien à la pharmacie clinique ;</a:t>
            </a:r>
          </a:p>
          <a:p>
            <a:pPr lvl="1">
              <a:buFont typeface="Lucida Grande"/>
              <a:buChar char="–"/>
            </a:pPr>
            <a:r>
              <a:rPr lang="fr-FR" dirty="0" smtClean="0"/>
              <a:t>Aspects pharmaco-économiques (Biosimilaires …) ;</a:t>
            </a:r>
          </a:p>
          <a:p>
            <a:pPr lvl="1">
              <a:buFont typeface="Lucida Grande"/>
              <a:buChar char="–"/>
            </a:pPr>
            <a:r>
              <a:rPr lang="fr-FR" dirty="0" smtClean="0"/>
              <a:t>Peu d’interaction directe avec la fonction achat.</a:t>
            </a:r>
          </a:p>
          <a:p>
            <a:pPr>
              <a:buFont typeface="Lucida Grande"/>
              <a:buChar char="–"/>
            </a:pPr>
            <a:r>
              <a:rPr lang="fr-FR" b="1" dirty="0" smtClean="0"/>
              <a:t>En Local :  </a:t>
            </a:r>
            <a:r>
              <a:rPr lang="fr-FR" b="1" dirty="0" smtClean="0">
                <a:solidFill>
                  <a:srgbClr val="FF0000"/>
                </a:solidFill>
              </a:rPr>
              <a:t>Comedim +/- autres commissions</a:t>
            </a:r>
          </a:p>
          <a:p>
            <a:pPr marL="400050" lvl="2" indent="0">
              <a:buNone/>
            </a:pPr>
            <a:r>
              <a:rPr lang="fr-FR" dirty="0" smtClean="0"/>
              <a:t>‒ </a:t>
            </a:r>
            <a:r>
              <a:rPr lang="fr-FR" sz="2800" dirty="0" smtClean="0"/>
              <a:t>Sous commission de la CME ;</a:t>
            </a:r>
          </a:p>
          <a:p>
            <a:pPr marL="400050" lvl="2" indent="0">
              <a:buNone/>
            </a:pPr>
            <a:r>
              <a:rPr lang="fr-FR" sz="2800" dirty="0" smtClean="0"/>
              <a:t>‒ Relais des Omedit ;</a:t>
            </a:r>
            <a:endParaRPr lang="fr-FR" b="1" dirty="0">
              <a:solidFill>
                <a:srgbClr val="FF0000"/>
              </a:solidFill>
            </a:endParaRPr>
          </a:p>
          <a:p>
            <a:pPr marL="400050" lvl="2" indent="0">
              <a:buNone/>
            </a:pPr>
            <a:r>
              <a:rPr lang="fr-FR" sz="2800" dirty="0" smtClean="0"/>
              <a:t>‒ Comedim : Interaction directe avec la fonction achat.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Omedit Bretagne - 12 Novembre 2019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5B40-E5B1-466F-B6F6-ACED6A6AFD49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mpact de la politique achat sur les politiques du médicam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Impact de la politique achat sur les politiques du médicament.potx</Template>
  <TotalTime>386</TotalTime>
  <Words>1154</Words>
  <Application>Microsoft Macintosh PowerPoint</Application>
  <PresentationFormat>Présentation à l'écran (4:3)</PresentationFormat>
  <Paragraphs>290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Impact de la politique achat sur les politiques du médicament</vt:lpstr>
      <vt:lpstr>Impact de la politique achat sur les politiques du médicament. </vt:lpstr>
      <vt:lpstr>Les Achats de PDS en Bretagne : Avant</vt:lpstr>
      <vt:lpstr>Les Achats de PDS en Bretagne : Aujourd’hui</vt:lpstr>
      <vt:lpstr>Recommandations DGOS 2017 Achats PDS</vt:lpstr>
      <vt:lpstr>Opérateurs nationaux</vt:lpstr>
      <vt:lpstr>Organisation régionale</vt:lpstr>
      <vt:lpstr>Politique d’achat régional des PDS</vt:lpstr>
      <vt:lpstr>Marchés régionaux de PDS.</vt:lpstr>
      <vt:lpstr>Politique du Médicament</vt:lpstr>
      <vt:lpstr>Rôle central des Comedim</vt:lpstr>
      <vt:lpstr>Achat et Bon usage des PDS</vt:lpstr>
      <vt:lpstr>Bon usage des Produits de Santé</vt:lpstr>
      <vt:lpstr>Achat et Bon Usage des produits de Santé</vt:lpstr>
      <vt:lpstr>Achat et Bon Usage des produits de Santé</vt:lpstr>
      <vt:lpstr>Politique achat du GHT</vt:lpstr>
      <vt:lpstr>Achats Régionaux</vt:lpstr>
      <vt:lpstr>Géographie de l’Achat et Comedim</vt:lpstr>
      <vt:lpstr>Comedim de territoire : Exemple du GHT Bretagne occidentale.</vt:lpstr>
      <vt:lpstr>Comedim de territoire : Exemple du GHT Bretagne occidentale.</vt:lpstr>
      <vt:lpstr>Comedim régional ?</vt:lpstr>
      <vt:lpstr>Comedim national ?</vt:lpstr>
      <vt:lpstr>Conclusion</vt:lpstr>
      <vt:lpstr>Conclusion</vt:lpstr>
    </vt:vector>
  </TitlesOfParts>
  <Company>CHRU BREST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de la politique achat sur les politiques du médicament.</dc:title>
  <dc:creator>lorillonp</dc:creator>
  <cp:lastModifiedBy>Moi LORILLON</cp:lastModifiedBy>
  <cp:revision>48</cp:revision>
  <dcterms:created xsi:type="dcterms:W3CDTF">2019-10-16T08:15:33Z</dcterms:created>
  <dcterms:modified xsi:type="dcterms:W3CDTF">2019-11-09T12:58:21Z</dcterms:modified>
</cp:coreProperties>
</file>