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5" r:id="rId1"/>
  </p:sldMasterIdLst>
  <p:notesMasterIdLst>
    <p:notesMasterId r:id="rId12"/>
  </p:notesMasterIdLst>
  <p:sldIdLst>
    <p:sldId id="256" r:id="rId2"/>
    <p:sldId id="264" r:id="rId3"/>
    <p:sldId id="262" r:id="rId4"/>
    <p:sldId id="266" r:id="rId5"/>
    <p:sldId id="267" r:id="rId6"/>
    <p:sldId id="265" r:id="rId7"/>
    <p:sldId id="260" r:id="rId8"/>
    <p:sldId id="258" r:id="rId9"/>
    <p:sldId id="259" r:id="rId10"/>
    <p:sldId id="263"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1"/>
    <p:restoredTop sz="93902"/>
  </p:normalViewPr>
  <p:slideViewPr>
    <p:cSldViewPr>
      <p:cViewPr varScale="1">
        <p:scale>
          <a:sx n="120" d="100"/>
          <a:sy n="120" d="100"/>
        </p:scale>
        <p:origin x="129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C82E9-AB3E-1946-BE2D-E9FC2AB9533A}" type="datetimeFigureOut">
              <a:rPr lang="fr-FR" smtClean="0"/>
              <a:t>11/11/2019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3EE27-AD03-8B45-81B5-A6B480744F8B}" type="slidenum">
              <a:rPr lang="fr-FR" smtClean="0"/>
              <a:t>‹#›</a:t>
            </a:fld>
            <a:endParaRPr lang="fr-FR"/>
          </a:p>
        </p:txBody>
      </p:sp>
    </p:spTree>
    <p:extLst>
      <p:ext uri="{BB962C8B-B14F-4D97-AF65-F5344CB8AC3E}">
        <p14:creationId xmlns:p14="http://schemas.microsoft.com/office/powerpoint/2010/main" val="186255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893EE27-AD03-8B45-81B5-A6B480744F8B}" type="slidenum">
              <a:rPr lang="fr-FR" smtClean="0"/>
              <a:t>1</a:t>
            </a:fld>
            <a:endParaRPr lang="fr-FR"/>
          </a:p>
        </p:txBody>
      </p:sp>
    </p:spTree>
    <p:extLst>
      <p:ext uri="{BB962C8B-B14F-4D97-AF65-F5344CB8AC3E}">
        <p14:creationId xmlns:p14="http://schemas.microsoft.com/office/powerpoint/2010/main" val="1267944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FR" sz="1200" b="0" i="0" u="none" strike="noStrike" kern="1200" dirty="0" smtClean="0">
                <a:solidFill>
                  <a:schemeClr val="tx1"/>
                </a:solidFill>
                <a:effectLst/>
                <a:latin typeface="+mn-lt"/>
                <a:ea typeface="+mn-ea"/>
                <a:cs typeface="+mn-cs"/>
              </a:rPr>
              <a:t>Le CATPV sur territoire très étendu</a:t>
            </a:r>
          </a:p>
          <a:p>
            <a:pPr rtl="0"/>
            <a:r>
              <a:rPr lang="fr-FR" sz="1200" b="0" i="0" u="none" strike="noStrike" kern="1200" dirty="0" smtClean="0">
                <a:solidFill>
                  <a:schemeClr val="tx1"/>
                </a:solidFill>
                <a:effectLst/>
                <a:latin typeface="+mn-lt"/>
                <a:ea typeface="+mn-ea"/>
                <a:cs typeface="+mn-cs"/>
              </a:rPr>
              <a:t>Ce site permet donc une géolocalisation de certains antidotes en visualisant sur une carte leur stock au sein des établissements qui en disposent.</a:t>
            </a:r>
            <a:endParaRPr lang="fr-FR" b="0" dirty="0" smtClean="0">
              <a:effectLst/>
            </a:endParaRPr>
          </a:p>
          <a:p>
            <a:pPr rtl="0"/>
            <a:r>
              <a:rPr lang="fr-FR" sz="1200" b="0" i="0" u="none" strike="noStrike" kern="1200" dirty="0" smtClean="0">
                <a:solidFill>
                  <a:schemeClr val="tx1"/>
                </a:solidFill>
                <a:effectLst/>
                <a:latin typeface="+mn-lt"/>
                <a:ea typeface="+mn-ea"/>
                <a:cs typeface="+mn-cs"/>
              </a:rPr>
              <a:t>Il est alimenté par les gestionnaires locaux (pharmaciens des établissements) qui bénéficient alors de fonctionnalités d’optimisation de la gestion de leur stock.</a:t>
            </a:r>
            <a:endParaRPr lang="fr-FR" b="0" dirty="0" smtClean="0">
              <a:effectLst/>
            </a:endParaRPr>
          </a:p>
          <a:p>
            <a:pPr rtl="0"/>
            <a:r>
              <a:rPr lang="fr-FR" sz="1200" b="0" i="0" u="none" strike="noStrike" kern="1200" dirty="0" smtClean="0">
                <a:solidFill>
                  <a:schemeClr val="tx1"/>
                </a:solidFill>
                <a:effectLst/>
                <a:latin typeface="+mn-lt"/>
                <a:ea typeface="+mn-ea"/>
                <a:cs typeface="+mn-cs"/>
              </a:rPr>
              <a:t>Il est initialement destiné aux Toxicologues des CAPTV pour les aider lors de la prise en charge des patients nécessitant un antidote :</a:t>
            </a:r>
            <a:endParaRPr lang="fr-FR" b="0" dirty="0" smtClean="0">
              <a:effectLst/>
            </a:endParaRPr>
          </a:p>
          <a:p>
            <a:pPr rtl="0" fontAlgn="base"/>
            <a:r>
              <a:rPr lang="fr-FR" sz="1200" b="0" i="0" u="none" strike="noStrike" kern="1200" dirty="0" smtClean="0">
                <a:solidFill>
                  <a:schemeClr val="tx1"/>
                </a:solidFill>
                <a:effectLst/>
                <a:latin typeface="+mn-lt"/>
                <a:ea typeface="+mn-ea"/>
                <a:cs typeface="+mn-cs"/>
              </a:rPr>
              <a:t>soit en les orientant vers l’établissement en disposant</a:t>
            </a:r>
          </a:p>
          <a:p>
            <a:pPr rtl="0" fontAlgn="base"/>
            <a:r>
              <a:rPr lang="fr-FR" sz="1200" b="0" i="0" u="none" strike="noStrike" kern="1200" dirty="0" smtClean="0">
                <a:solidFill>
                  <a:schemeClr val="tx1"/>
                </a:solidFill>
                <a:effectLst/>
                <a:latin typeface="+mn-lt"/>
                <a:ea typeface="+mn-ea"/>
                <a:cs typeface="+mn-cs"/>
              </a:rPr>
              <a:t>soit en organisant le transfert de l’Antidote de l’établissement le plus proche vers celui où le patient est hospitalisé et ceci sous couvert de la collaboration et de l’autorisation des pharmaciens responsables.</a:t>
            </a:r>
          </a:p>
          <a:p>
            <a:pPr rtl="0" fontAlgn="base"/>
            <a:endParaRPr lang="fr-FR" sz="1200" b="0" i="0" u="none" strike="noStrike" kern="1200" dirty="0" smtClean="0">
              <a:solidFill>
                <a:schemeClr val="tx1"/>
              </a:solidFill>
              <a:effectLst/>
              <a:latin typeface="+mn-lt"/>
              <a:ea typeface="+mn-ea"/>
              <a:cs typeface="+mn-cs"/>
            </a:endParaRPr>
          </a:p>
          <a:p>
            <a:pPr>
              <a:buFontTx/>
              <a:buChar char="•"/>
            </a:pPr>
            <a:r>
              <a:rPr lang="fr-FR" b="1" dirty="0" smtClean="0">
                <a:latin typeface="Calibri" charset="0"/>
              </a:rPr>
              <a:t>Analyse des consommations : </a:t>
            </a:r>
            <a:endParaRPr lang="fr-FR" dirty="0" smtClean="0">
              <a:latin typeface="Calibri" charset="0"/>
            </a:endParaRPr>
          </a:p>
          <a:p>
            <a:pPr marL="735013" lvl="1" indent="-342900">
              <a:buFont typeface="Courier New" charset="0"/>
              <a:buChar char="o"/>
            </a:pPr>
            <a:r>
              <a:rPr lang="fr-FR" altLang="fr-FR" dirty="0" smtClean="0">
                <a:latin typeface="Calibri" charset="0"/>
              </a:rPr>
              <a:t>Possibilités de statistiques annuelles </a:t>
            </a:r>
          </a:p>
          <a:p>
            <a:pPr marL="735013" lvl="1" indent="-342900">
              <a:buFont typeface="Courier New" charset="0"/>
              <a:buChar char="o"/>
            </a:pPr>
            <a:r>
              <a:rPr lang="fr-FR" altLang="fr-FR" dirty="0" smtClean="0">
                <a:latin typeface="Calibri" charset="0"/>
              </a:rPr>
              <a:t>Proposition du stock optimal pour les Etablissements de Santé </a:t>
            </a:r>
          </a:p>
          <a:p>
            <a:pPr rtl="0" fontAlgn="base"/>
            <a:endParaRPr lang="fr-FR" sz="1200" b="0" i="0" u="none" strike="noStrike" kern="1200" dirty="0" smtClean="0">
              <a:solidFill>
                <a:schemeClr val="tx1"/>
              </a:solidFill>
              <a:effectLst/>
              <a:latin typeface="+mn-lt"/>
              <a:ea typeface="+mn-ea"/>
              <a:cs typeface="+mn-cs"/>
            </a:endParaRPr>
          </a:p>
          <a:p>
            <a:r>
              <a:rPr lang="fr-FR" dirty="0" smtClean="0"/>
              <a:t/>
            </a:r>
            <a:br>
              <a:rPr lang="fr-FR" dirty="0" smtClean="0"/>
            </a:b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E893EE27-AD03-8B45-81B5-A6B480744F8B}" type="slidenum">
              <a:rPr lang="fr-FR" smtClean="0"/>
              <a:t>2</a:t>
            </a:fld>
            <a:endParaRPr lang="fr-FR"/>
          </a:p>
        </p:txBody>
      </p:sp>
    </p:spTree>
    <p:extLst>
      <p:ext uri="{BB962C8B-B14F-4D97-AF65-F5344CB8AC3E}">
        <p14:creationId xmlns:p14="http://schemas.microsoft.com/office/powerpoint/2010/main" val="30450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Chiffre</a:t>
            </a:r>
            <a:r>
              <a:rPr lang="fr-FR" baseline="0" dirty="0" smtClean="0"/>
              <a:t> d’utilisation probablement sous estimé car utilisation doit </a:t>
            </a:r>
            <a:r>
              <a:rPr lang="fr-FR" baseline="0" dirty="0" smtClean="0"/>
              <a:t>être inscrite de façon explicite dans le dossier, pas de requête faite depuis sept (utilisation ++ avec </a:t>
            </a:r>
            <a:r>
              <a:rPr lang="fr-FR" baseline="0" dirty="0" err="1" smtClean="0"/>
              <a:t>legalon</a:t>
            </a:r>
            <a:r>
              <a:rPr lang="fr-FR" baseline="0" dirty="0" smtClean="0"/>
              <a:t>)</a:t>
            </a:r>
          </a:p>
          <a:p>
            <a:endParaRPr lang="fr-FR" dirty="0"/>
          </a:p>
        </p:txBody>
      </p:sp>
      <p:sp>
        <p:nvSpPr>
          <p:cNvPr id="4" name="Espace réservé du numéro de diapositive 3"/>
          <p:cNvSpPr>
            <a:spLocks noGrp="1"/>
          </p:cNvSpPr>
          <p:nvPr>
            <p:ph type="sldNum" sz="quarter" idx="10"/>
          </p:nvPr>
        </p:nvSpPr>
        <p:spPr/>
        <p:txBody>
          <a:bodyPr/>
          <a:lstStyle/>
          <a:p>
            <a:fld id="{E893EE27-AD03-8B45-81B5-A6B480744F8B}" type="slidenum">
              <a:rPr lang="fr-FR" smtClean="0"/>
              <a:t>3</a:t>
            </a:fld>
            <a:endParaRPr lang="fr-FR"/>
          </a:p>
        </p:txBody>
      </p:sp>
    </p:spTree>
    <p:extLst>
      <p:ext uri="{BB962C8B-B14F-4D97-AF65-F5344CB8AC3E}">
        <p14:creationId xmlns:p14="http://schemas.microsoft.com/office/powerpoint/2010/main" val="763187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rPr>
              <a:t>ORUMIP : Observatoire Régional des Urgences de Midi-Pyrénées</a:t>
            </a:r>
            <a:endParaRPr lang="fr-FR" dirty="0"/>
          </a:p>
        </p:txBody>
      </p:sp>
      <p:sp>
        <p:nvSpPr>
          <p:cNvPr id="4" name="Espace réservé du numéro de diapositive 3"/>
          <p:cNvSpPr>
            <a:spLocks noGrp="1"/>
          </p:cNvSpPr>
          <p:nvPr>
            <p:ph type="sldNum" sz="quarter" idx="10"/>
          </p:nvPr>
        </p:nvSpPr>
        <p:spPr/>
        <p:txBody>
          <a:bodyPr/>
          <a:lstStyle/>
          <a:p>
            <a:fld id="{E893EE27-AD03-8B45-81B5-A6B480744F8B}" type="slidenum">
              <a:rPr lang="fr-FR" smtClean="0"/>
              <a:t>9</a:t>
            </a:fld>
            <a:endParaRPr lang="fr-FR"/>
          </a:p>
        </p:txBody>
      </p:sp>
    </p:spTree>
    <p:extLst>
      <p:ext uri="{BB962C8B-B14F-4D97-AF65-F5344CB8AC3E}">
        <p14:creationId xmlns:p14="http://schemas.microsoft.com/office/powerpoint/2010/main" val="423401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50E01506-5EF2-0A45-BC0D-9982D8CC5283}" type="datetime1">
              <a:rPr lang="fr-FR" smtClean="0"/>
              <a:t>11/11/2019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54674F-8CF0-41D5-9E40-BE239BA33482}" type="slidenum">
              <a:rPr lang="fr-FR" smtClean="0"/>
              <a:t>‹#›</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00714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E0435DD-9E7D-4B4F-ACD7-92E2BF383621}" type="datetime1">
              <a:rPr lang="fr-FR" smtClean="0"/>
              <a:t>11/11/2019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54674F-8CF0-41D5-9E40-BE239BA33482}" type="slidenum">
              <a:rPr lang="fr-FR" smtClean="0"/>
              <a:t>‹#›</a:t>
            </a:fld>
            <a:endParaRPr lang="fr-FR"/>
          </a:p>
        </p:txBody>
      </p:sp>
    </p:spTree>
    <p:extLst>
      <p:ext uri="{BB962C8B-B14F-4D97-AF65-F5344CB8AC3E}">
        <p14:creationId xmlns:p14="http://schemas.microsoft.com/office/powerpoint/2010/main" val="207154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7470F53-CDEE-EB47-82BB-1145B28FDAAE}" type="datetime1">
              <a:rPr lang="fr-FR" smtClean="0"/>
              <a:t>11/11/2019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54674F-8CF0-41D5-9E40-BE239BA33482}" type="slidenum">
              <a:rPr lang="fr-FR" smtClean="0"/>
              <a:t>‹#›</a:t>
            </a:fld>
            <a:endParaRPr lang="fr-FR"/>
          </a:p>
        </p:txBody>
      </p:sp>
    </p:spTree>
    <p:extLst>
      <p:ext uri="{BB962C8B-B14F-4D97-AF65-F5344CB8AC3E}">
        <p14:creationId xmlns:p14="http://schemas.microsoft.com/office/powerpoint/2010/main" val="185684384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8B837BA-4F8D-7D47-BD3D-2FEBC6962F76}" type="datetime1">
              <a:rPr lang="fr-FR" smtClean="0"/>
              <a:t>11/11/2019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54674F-8CF0-41D5-9E40-BE239BA33482}" type="slidenum">
              <a:rPr lang="fr-FR" smtClean="0"/>
              <a:t>‹#›</a:t>
            </a:fld>
            <a:endParaRPr lang="fr-FR"/>
          </a:p>
        </p:txBody>
      </p:sp>
    </p:spTree>
    <p:extLst>
      <p:ext uri="{BB962C8B-B14F-4D97-AF65-F5344CB8AC3E}">
        <p14:creationId xmlns:p14="http://schemas.microsoft.com/office/powerpoint/2010/main" val="149227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Cliquez et modifiez le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577DE0F5-103E-6749-92B2-359229502CA3}" type="datetime1">
              <a:rPr lang="fr-FR" smtClean="0"/>
              <a:t>11/11/2019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54674F-8CF0-41D5-9E40-BE239BA33482}" type="slidenum">
              <a:rPr lang="fr-FR" smtClean="0"/>
              <a:t>‹#›</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7924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smtClean="0"/>
              <a:t>Cliquez et modifiez le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EFF20C7-9EF2-524B-84B7-CAE5AB75F79B}" type="datetime1">
              <a:rPr lang="fr-FR" smtClean="0"/>
              <a:t>11/11/2019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254674F-8CF0-41D5-9E40-BE239BA33482}" type="slidenum">
              <a:rPr lang="fr-FR" smtClean="0"/>
              <a:t>‹#›</a:t>
            </a:fld>
            <a:endParaRPr lang="fr-FR"/>
          </a:p>
        </p:txBody>
      </p:sp>
    </p:spTree>
    <p:extLst>
      <p:ext uri="{BB962C8B-B14F-4D97-AF65-F5344CB8AC3E}">
        <p14:creationId xmlns:p14="http://schemas.microsoft.com/office/powerpoint/2010/main" val="1171081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822960" y="2582334"/>
            <a:ext cx="3703320" cy="3378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63440" y="2582334"/>
            <a:ext cx="3703320" cy="3378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7FE2DE9-03EB-CE42-89F9-5F4F6E957FE9}" type="datetime1">
              <a:rPr lang="fr-FR" smtClean="0"/>
              <a:t>11/11/2019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254674F-8CF0-41D5-9E40-BE239BA33482}" type="slidenum">
              <a:rPr lang="fr-FR" smtClean="0"/>
              <a:t>‹#›</a:t>
            </a:fld>
            <a:endParaRPr lang="fr-FR"/>
          </a:p>
        </p:txBody>
      </p:sp>
    </p:spTree>
    <p:extLst>
      <p:ext uri="{BB962C8B-B14F-4D97-AF65-F5344CB8AC3E}">
        <p14:creationId xmlns:p14="http://schemas.microsoft.com/office/powerpoint/2010/main" val="12059956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0AB11641-C3DF-6D4D-9624-75534AA327E8}" type="datetime1">
              <a:rPr lang="fr-FR" smtClean="0"/>
              <a:t>11/11/2019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254674F-8CF0-41D5-9E40-BE239BA33482}" type="slidenum">
              <a:rPr lang="fr-FR" smtClean="0"/>
              <a:t>‹#›</a:t>
            </a:fld>
            <a:endParaRPr lang="fr-FR"/>
          </a:p>
        </p:txBody>
      </p:sp>
    </p:spTree>
    <p:extLst>
      <p:ext uri="{BB962C8B-B14F-4D97-AF65-F5344CB8AC3E}">
        <p14:creationId xmlns:p14="http://schemas.microsoft.com/office/powerpoint/2010/main" val="178787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D6171BE-CE79-C74B-A3AC-0629433E38F3}" type="datetime1">
              <a:rPr lang="fr-FR" smtClean="0"/>
              <a:t>11/11/2019</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B254674F-8CF0-41D5-9E40-BE239BA33482}" type="slidenum">
              <a:rPr lang="fr-FR" smtClean="0"/>
              <a:t>‹#›</a:t>
            </a:fld>
            <a:endParaRPr lang="fr-FR"/>
          </a:p>
        </p:txBody>
      </p:sp>
    </p:spTree>
    <p:extLst>
      <p:ext uri="{BB962C8B-B14F-4D97-AF65-F5344CB8AC3E}">
        <p14:creationId xmlns:p14="http://schemas.microsoft.com/office/powerpoint/2010/main" val="166090583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smtClean="0"/>
              <a:t>Cliquez et modifiez le titre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A471921-3D69-0840-B993-F22524A4BF09}" type="datetime1">
              <a:rPr lang="fr-FR" smtClean="0"/>
              <a:t>11/11/2019</a:t>
            </a:fld>
            <a:endParaRPr lang="fr-F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254674F-8CF0-41D5-9E40-BE239BA33482}" type="slidenum">
              <a:rPr lang="fr-FR" smtClean="0"/>
              <a:t>‹#›</a:t>
            </a:fld>
            <a:endParaRPr lang="fr-FR"/>
          </a:p>
        </p:txBody>
      </p:sp>
    </p:spTree>
    <p:extLst>
      <p:ext uri="{BB962C8B-B14F-4D97-AF65-F5344CB8AC3E}">
        <p14:creationId xmlns:p14="http://schemas.microsoft.com/office/powerpoint/2010/main" val="6088334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56D2A25-B71E-454E-9B9A-245AF38D3734}" type="datetime1">
              <a:rPr lang="fr-FR" smtClean="0"/>
              <a:t>11/11/2019</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54674F-8CF0-41D5-9E40-BE239BA33482}" type="slidenum">
              <a:rPr lang="fr-FR" smtClean="0"/>
              <a:t>‹#›</a:t>
            </a:fld>
            <a:endParaRPr lang="fr-FR"/>
          </a:p>
        </p:txBody>
      </p:sp>
    </p:spTree>
    <p:extLst>
      <p:ext uri="{BB962C8B-B14F-4D97-AF65-F5344CB8AC3E}">
        <p14:creationId xmlns:p14="http://schemas.microsoft.com/office/powerpoint/2010/main" val="14222917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smtClean="0"/>
              <a:t>Cliquez et modifiez le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7ED4599-B371-B142-B0A5-F1A48478F003}" type="datetime1">
              <a:rPr lang="fr-FR" smtClean="0"/>
              <a:t>11/11/2019</a:t>
            </a:fld>
            <a:endParaRPr lang="fr-F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254674F-8CF0-41D5-9E40-BE239BA33482}" type="slidenum">
              <a:rPr lang="fr-FR" smtClean="0"/>
              <a:t>‹#›</a:t>
            </a:fld>
            <a:endParaRPr lang="fr-F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345269"/>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SLOGAN</a:t>
            </a:r>
            <a:br>
              <a:rPr lang="fr-FR" dirty="0" smtClean="0"/>
            </a:br>
            <a:r>
              <a:rPr lang="fr-FR" sz="5400" b="1" dirty="0" smtClean="0"/>
              <a:t>S</a:t>
            </a:r>
            <a:r>
              <a:rPr lang="fr-FR" sz="5400" dirty="0" smtClean="0"/>
              <a:t>ite de </a:t>
            </a:r>
            <a:r>
              <a:rPr lang="fr-FR" sz="5400" b="1" dirty="0" err="1" smtClean="0"/>
              <a:t>LO</a:t>
            </a:r>
            <a:r>
              <a:rPr lang="fr-FR" sz="5400" dirty="0" err="1" smtClean="0"/>
              <a:t>calisation</a:t>
            </a:r>
            <a:r>
              <a:rPr lang="fr-FR" sz="5400" dirty="0" smtClean="0"/>
              <a:t> </a:t>
            </a:r>
            <a:r>
              <a:rPr lang="fr-FR" sz="5400" dirty="0" smtClean="0"/>
              <a:t>et de </a:t>
            </a:r>
            <a:r>
              <a:rPr lang="fr-FR" sz="5400" b="1" dirty="0" smtClean="0"/>
              <a:t>G</a:t>
            </a:r>
            <a:r>
              <a:rPr lang="fr-FR" sz="5400" dirty="0" smtClean="0"/>
              <a:t>estion des </a:t>
            </a:r>
            <a:r>
              <a:rPr lang="fr-FR" sz="5400" b="1" dirty="0" err="1" smtClean="0"/>
              <a:t>AN</a:t>
            </a:r>
            <a:r>
              <a:rPr lang="fr-FR" sz="5400" dirty="0" err="1" smtClean="0"/>
              <a:t>tidotes</a:t>
            </a:r>
            <a:endParaRPr lang="fr-FR" sz="5400" dirty="0"/>
          </a:p>
        </p:txBody>
      </p:sp>
      <p:sp>
        <p:nvSpPr>
          <p:cNvPr id="3" name="Sous-titre 2"/>
          <p:cNvSpPr>
            <a:spLocks noGrp="1"/>
          </p:cNvSpPr>
          <p:nvPr>
            <p:ph type="subTitle" idx="1"/>
          </p:nvPr>
        </p:nvSpPr>
        <p:spPr/>
        <p:txBody>
          <a:bodyPr/>
          <a:lstStyle/>
          <a:p>
            <a:r>
              <a:rPr lang="fr-FR" dirty="0" smtClean="0"/>
              <a:t>Bilan par le CAPTV après 3 ans d’UTILISATION</a:t>
            </a:r>
            <a:endParaRPr lang="fr-FR" dirty="0"/>
          </a:p>
        </p:txBody>
      </p:sp>
      <p:sp>
        <p:nvSpPr>
          <p:cNvPr id="4" name="ZoneTexte 3"/>
          <p:cNvSpPr txBox="1"/>
          <p:nvPr/>
        </p:nvSpPr>
        <p:spPr>
          <a:xfrm>
            <a:off x="822960" y="5563262"/>
            <a:ext cx="7416824" cy="646331"/>
          </a:xfrm>
          <a:prstGeom prst="rect">
            <a:avLst/>
          </a:prstGeom>
          <a:noFill/>
        </p:spPr>
        <p:txBody>
          <a:bodyPr wrap="square" rtlCol="0">
            <a:spAutoFit/>
          </a:bodyPr>
          <a:lstStyle/>
          <a:p>
            <a:r>
              <a:rPr lang="fr-FR" dirty="0" smtClean="0"/>
              <a:t>Journée Régionale </a:t>
            </a:r>
            <a:r>
              <a:rPr lang="fr-FR" dirty="0" err="1" smtClean="0"/>
              <a:t>OMéDIT</a:t>
            </a:r>
            <a:r>
              <a:rPr lang="fr-FR" dirty="0" smtClean="0"/>
              <a:t> Bretagne – Mardi 12 novembre 2019 </a:t>
            </a:r>
          </a:p>
          <a:p>
            <a:r>
              <a:rPr lang="fr-FR" dirty="0" smtClean="0"/>
              <a:t>Dr Marion LEGEAY – CAPTV Angers</a:t>
            </a:r>
            <a:endParaRPr lang="fr-FR" dirty="0"/>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37401" t="41180" r="39762" b="28580"/>
          <a:stretch/>
        </p:blipFill>
        <p:spPr>
          <a:xfrm>
            <a:off x="6300192" y="332656"/>
            <a:ext cx="2448272" cy="2026156"/>
          </a:xfrm>
          <a:prstGeom prst="rect">
            <a:avLst/>
          </a:prstGeom>
        </p:spPr>
      </p:pic>
      <p:sp>
        <p:nvSpPr>
          <p:cNvPr id="7" name="Espace réservé du numéro de diapositive 6"/>
          <p:cNvSpPr>
            <a:spLocks noGrp="1"/>
          </p:cNvSpPr>
          <p:nvPr>
            <p:ph type="sldNum" sz="quarter" idx="12"/>
          </p:nvPr>
        </p:nvSpPr>
        <p:spPr/>
        <p:txBody>
          <a:bodyPr/>
          <a:lstStyle/>
          <a:p>
            <a:fld id="{B254674F-8CF0-41D5-9E40-BE239BA33482}" type="slidenum">
              <a:rPr lang="fr-FR" smtClean="0"/>
              <a:t>1</a:t>
            </a:fld>
            <a:endParaRPr lang="fr-FR"/>
          </a:p>
        </p:txBody>
      </p:sp>
    </p:spTree>
    <p:extLst>
      <p:ext uri="{BB962C8B-B14F-4D97-AF65-F5344CB8AC3E}">
        <p14:creationId xmlns:p14="http://schemas.microsoft.com/office/powerpoint/2010/main" val="213804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pPr>
              <a:buFont typeface="Arial" charset="0"/>
              <a:buChar char="•"/>
            </a:pPr>
            <a:r>
              <a:rPr lang="fr-FR" dirty="0"/>
              <a:t> </a:t>
            </a:r>
            <a:r>
              <a:rPr lang="fr-FR" dirty="0" smtClean="0"/>
              <a:t>Outils de travail intégré par les médecins et pharmaciens toxicologues du CAPTV. </a:t>
            </a:r>
          </a:p>
          <a:p>
            <a:pPr>
              <a:buFont typeface="Arial" charset="0"/>
              <a:buChar char="•"/>
            </a:pPr>
            <a:r>
              <a:rPr lang="fr-FR" dirty="0"/>
              <a:t> </a:t>
            </a:r>
            <a:r>
              <a:rPr lang="fr-FR" dirty="0" smtClean="0"/>
              <a:t>Amélioration de la rapidité de la prise en charge des patients</a:t>
            </a:r>
            <a:endParaRPr lang="fr-FR" dirty="0" smtClean="0"/>
          </a:p>
          <a:p>
            <a:pPr>
              <a:buFont typeface="Arial" charset="0"/>
              <a:buChar char="•"/>
            </a:pPr>
            <a:r>
              <a:rPr lang="fr-FR" dirty="0"/>
              <a:t> </a:t>
            </a:r>
            <a:r>
              <a:rPr lang="fr-FR" dirty="0" smtClean="0"/>
              <a:t>Bonne adhésion en région Bretagne</a:t>
            </a:r>
          </a:p>
          <a:p>
            <a:pPr>
              <a:buFont typeface="Arial" charset="0"/>
              <a:buChar char="•"/>
            </a:pPr>
            <a:r>
              <a:rPr lang="fr-FR" dirty="0"/>
              <a:t> </a:t>
            </a:r>
            <a:r>
              <a:rPr lang="fr-FR" dirty="0" smtClean="0"/>
              <a:t>Dynamisme de l’outil obligatoire. Pa</a:t>
            </a:r>
            <a:r>
              <a:rPr lang="fr-FR" dirty="0" smtClean="0"/>
              <a:t>rticipation active des pharmaciens de PUI nécessaire.</a:t>
            </a:r>
          </a:p>
          <a:p>
            <a:endParaRPr lang="fr-FR" dirty="0"/>
          </a:p>
        </p:txBody>
      </p:sp>
      <p:sp>
        <p:nvSpPr>
          <p:cNvPr id="4" name="Espace réservé du numéro de diapositive 3"/>
          <p:cNvSpPr>
            <a:spLocks noGrp="1"/>
          </p:cNvSpPr>
          <p:nvPr>
            <p:ph type="sldNum" sz="quarter" idx="12"/>
          </p:nvPr>
        </p:nvSpPr>
        <p:spPr/>
        <p:txBody>
          <a:bodyPr/>
          <a:lstStyle/>
          <a:p>
            <a:fld id="{B254674F-8CF0-41D5-9E40-BE239BA33482}" type="slidenum">
              <a:rPr lang="fr-FR" smtClean="0"/>
              <a:t>10</a:t>
            </a:fld>
            <a:endParaRPr lang="fr-FR"/>
          </a:p>
        </p:txBody>
      </p:sp>
    </p:spTree>
    <p:extLst>
      <p:ext uri="{BB962C8B-B14F-4D97-AF65-F5344CB8AC3E}">
        <p14:creationId xmlns:p14="http://schemas.microsoft.com/office/powerpoint/2010/main" val="1818500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Rappels</a:t>
            </a:r>
            <a:endParaRPr lang="fr-FR" dirty="0"/>
          </a:p>
        </p:txBody>
      </p:sp>
      <p:sp>
        <p:nvSpPr>
          <p:cNvPr id="3" name="Espace réservé du contenu 2"/>
          <p:cNvSpPr>
            <a:spLocks noGrp="1"/>
          </p:cNvSpPr>
          <p:nvPr>
            <p:ph idx="1"/>
          </p:nvPr>
        </p:nvSpPr>
        <p:spPr/>
        <p:txBody>
          <a:bodyPr>
            <a:normAutofit/>
          </a:bodyPr>
          <a:lstStyle/>
          <a:p>
            <a:pPr>
              <a:buFont typeface="Arial" charset="0"/>
              <a:buChar char="•"/>
            </a:pPr>
            <a:r>
              <a:rPr lang="fr-FR" dirty="0" smtClean="0">
                <a:solidFill>
                  <a:schemeClr val="tx1"/>
                </a:solidFill>
              </a:rPr>
              <a:t> Géolocalisation </a:t>
            </a:r>
            <a:r>
              <a:rPr lang="fr-FR" dirty="0">
                <a:solidFill>
                  <a:schemeClr val="tx1"/>
                </a:solidFill>
              </a:rPr>
              <a:t>de certains antidotes en visualisant sur une carte leur stock au sein des </a:t>
            </a:r>
            <a:r>
              <a:rPr lang="fr-FR" dirty="0" smtClean="0">
                <a:solidFill>
                  <a:schemeClr val="tx1"/>
                </a:solidFill>
              </a:rPr>
              <a:t>établissements</a:t>
            </a:r>
          </a:p>
          <a:p>
            <a:pPr>
              <a:buFont typeface="Arial" charset="0"/>
              <a:buChar char="•"/>
            </a:pPr>
            <a:r>
              <a:rPr lang="fr-FR" dirty="0">
                <a:solidFill>
                  <a:schemeClr val="tx1"/>
                </a:solidFill>
              </a:rPr>
              <a:t> </a:t>
            </a:r>
            <a:r>
              <a:rPr lang="fr-FR" dirty="0" smtClean="0">
                <a:solidFill>
                  <a:schemeClr val="tx1"/>
                </a:solidFill>
              </a:rPr>
              <a:t>Alimentation par les pharmaciens</a:t>
            </a:r>
          </a:p>
          <a:p>
            <a:pPr>
              <a:buFontTx/>
              <a:buChar char="•"/>
            </a:pPr>
            <a:r>
              <a:rPr lang="fr-FR" dirty="0">
                <a:solidFill>
                  <a:schemeClr val="tx1"/>
                </a:solidFill>
              </a:rPr>
              <a:t> </a:t>
            </a:r>
            <a:r>
              <a:rPr lang="fr-FR" dirty="0" smtClean="0">
                <a:solidFill>
                  <a:schemeClr val="tx1"/>
                </a:solidFill>
              </a:rPr>
              <a:t>Quelles utilité? </a:t>
            </a:r>
          </a:p>
          <a:p>
            <a:pPr lvl="1">
              <a:buFontTx/>
              <a:buChar char="•"/>
            </a:pPr>
            <a:r>
              <a:rPr lang="fr-FR" dirty="0" smtClean="0">
                <a:latin typeface="Calibri" charset="0"/>
              </a:rPr>
              <a:t>Visualisation </a:t>
            </a:r>
            <a:r>
              <a:rPr lang="fr-FR" dirty="0">
                <a:latin typeface="Calibri" charset="0"/>
              </a:rPr>
              <a:t>du / des stock(s) </a:t>
            </a:r>
            <a:r>
              <a:rPr lang="fr-FR" dirty="0" smtClean="0">
                <a:latin typeface="Calibri" charset="0"/>
              </a:rPr>
              <a:t>d’une zone étendue</a:t>
            </a:r>
          </a:p>
          <a:p>
            <a:pPr lvl="1">
              <a:buFontTx/>
              <a:buChar char="•"/>
            </a:pPr>
            <a:r>
              <a:rPr lang="fr-FR" dirty="0" smtClean="0">
                <a:latin typeface="Calibri" charset="0"/>
              </a:rPr>
              <a:t>Analyse des consommations</a:t>
            </a:r>
          </a:p>
          <a:p>
            <a:pPr lvl="1">
              <a:buFontTx/>
              <a:buChar char="•"/>
            </a:pPr>
            <a:r>
              <a:rPr lang="fr-FR" dirty="0">
                <a:latin typeface="Calibri" charset="0"/>
              </a:rPr>
              <a:t>Proposition d’un stock </a:t>
            </a:r>
            <a:r>
              <a:rPr lang="fr-FR" dirty="0" smtClean="0">
                <a:latin typeface="Calibri" charset="0"/>
              </a:rPr>
              <a:t>optimal</a:t>
            </a:r>
          </a:p>
          <a:p>
            <a:pPr lvl="1">
              <a:buFontTx/>
              <a:buChar char="•"/>
            </a:pPr>
            <a:r>
              <a:rPr lang="fr-FR" dirty="0" smtClean="0">
                <a:latin typeface="Calibri" charset="0"/>
              </a:rPr>
              <a:t>Gestion des péremptions</a:t>
            </a:r>
          </a:p>
          <a:p>
            <a:pPr lvl="1">
              <a:buFontTx/>
              <a:buChar char="•"/>
            </a:pPr>
            <a:r>
              <a:rPr lang="fr-FR" dirty="0" smtClean="0">
                <a:latin typeface="Calibri" charset="0"/>
              </a:rPr>
              <a:t>Participation </a:t>
            </a:r>
            <a:r>
              <a:rPr lang="fr-FR" dirty="0">
                <a:latin typeface="Calibri" charset="0"/>
              </a:rPr>
              <a:t>à la Toxicovigilance </a:t>
            </a:r>
            <a:endParaRPr lang="fr-FR" dirty="0" smtClean="0">
              <a:latin typeface="Calibri" charset="0"/>
            </a:endParaRPr>
          </a:p>
          <a:p>
            <a:pPr lvl="1">
              <a:buFontTx/>
              <a:buChar char="•"/>
            </a:pPr>
            <a:r>
              <a:rPr lang="fr-FR" dirty="0" smtClean="0">
                <a:latin typeface="Calibri" charset="0"/>
              </a:rPr>
              <a:t>Aide à la réponse toxicologique d’urgences (RTU) en pré-hospitalier ou hospitalier</a:t>
            </a:r>
          </a:p>
          <a:p>
            <a:pPr lvl="1">
              <a:buFontTx/>
              <a:buChar char="•"/>
            </a:pPr>
            <a:endParaRPr lang="fr-FR" dirty="0"/>
          </a:p>
        </p:txBody>
      </p:sp>
      <p:sp>
        <p:nvSpPr>
          <p:cNvPr id="4" name="Espace réservé du numéro de diapositive 3"/>
          <p:cNvSpPr>
            <a:spLocks noGrp="1"/>
          </p:cNvSpPr>
          <p:nvPr>
            <p:ph type="sldNum" sz="quarter" idx="12"/>
          </p:nvPr>
        </p:nvSpPr>
        <p:spPr/>
        <p:txBody>
          <a:bodyPr/>
          <a:lstStyle/>
          <a:p>
            <a:fld id="{B254674F-8CF0-41D5-9E40-BE239BA33482}" type="slidenum">
              <a:rPr lang="fr-FR" smtClean="0"/>
              <a:t>2</a:t>
            </a:fld>
            <a:endParaRPr lang="fr-FR"/>
          </a:p>
        </p:txBody>
      </p:sp>
    </p:spTree>
    <p:extLst>
      <p:ext uri="{BB962C8B-B14F-4D97-AF65-F5344CB8AC3E}">
        <p14:creationId xmlns:p14="http://schemas.microsoft.com/office/powerpoint/2010/main" val="1520831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Utilisation par CAPTV</a:t>
            </a:r>
            <a:endParaRPr lang="fr-FR" dirty="0"/>
          </a:p>
        </p:txBody>
      </p:sp>
      <p:sp>
        <p:nvSpPr>
          <p:cNvPr id="3" name="Espace réservé du contenu 2"/>
          <p:cNvSpPr>
            <a:spLocks noGrp="1"/>
          </p:cNvSpPr>
          <p:nvPr>
            <p:ph idx="1"/>
          </p:nvPr>
        </p:nvSpPr>
        <p:spPr/>
        <p:txBody>
          <a:bodyPr>
            <a:normAutofit/>
          </a:bodyPr>
          <a:lstStyle/>
          <a:p>
            <a:r>
              <a:rPr lang="fr-FR" dirty="0" smtClean="0"/>
              <a:t>33 utilisations en RTU recensées entre avril 2017 et septembre 2019</a:t>
            </a:r>
          </a:p>
          <a:p>
            <a:endParaRPr lang="fr-FR" dirty="0"/>
          </a:p>
          <a:p>
            <a:pPr>
              <a:buFont typeface="Arial" charset="0"/>
              <a:buChar char="•"/>
            </a:pPr>
            <a:r>
              <a:rPr lang="fr-FR" dirty="0" smtClean="0"/>
              <a:t> Patient aux urgences ou </a:t>
            </a:r>
            <a:r>
              <a:rPr lang="fr-FR" dirty="0" smtClean="0"/>
              <a:t>autre service de l’ES : </a:t>
            </a:r>
            <a:r>
              <a:rPr lang="fr-FR" dirty="0"/>
              <a:t>c</a:t>
            </a:r>
            <a:r>
              <a:rPr lang="fr-FR" dirty="0" smtClean="0"/>
              <a:t>onsultation du stock disponible sur place</a:t>
            </a:r>
          </a:p>
          <a:p>
            <a:pPr lvl="1">
              <a:buFont typeface="Arial" charset="0"/>
              <a:buChar char="•"/>
            </a:pPr>
            <a:r>
              <a:rPr lang="fr-FR" dirty="0" smtClean="0"/>
              <a:t>Ex : Morsure de vipère chez une patiente de 33 ans.  Admise aux urgences 20 min plus tard aux urgences.</a:t>
            </a:r>
          </a:p>
          <a:p>
            <a:pPr lvl="1">
              <a:buFont typeface="Arial" charset="0"/>
              <a:buChar char="•"/>
            </a:pPr>
            <a:r>
              <a:rPr lang="fr-FR" dirty="0" smtClean="0"/>
              <a:t>Traces de la morsure, douleur localisé et œdème extensif = grade </a:t>
            </a:r>
            <a:r>
              <a:rPr lang="fr-FR" dirty="0" err="1" smtClean="0"/>
              <a:t>IIa</a:t>
            </a:r>
            <a:r>
              <a:rPr lang="fr-FR" dirty="0" smtClean="0"/>
              <a:t>, indication à sérothérapie</a:t>
            </a:r>
          </a:p>
          <a:p>
            <a:pPr lvl="1">
              <a:buFont typeface="Arial" charset="0"/>
              <a:buChar char="•"/>
            </a:pPr>
            <a:r>
              <a:rPr lang="fr-FR" dirty="0" smtClean="0"/>
              <a:t>Interrogation sur SLOGAN quel sérum disponible afin de conseiller l’urgentiste sur la posologie</a:t>
            </a:r>
          </a:p>
          <a:p>
            <a:pPr lvl="1">
              <a:buFont typeface="Arial" charset="0"/>
              <a:buChar char="•"/>
            </a:pPr>
            <a:r>
              <a:rPr lang="fr-FR" dirty="0" smtClean="0"/>
              <a:t>RAD le lendemain matin, bonne évolution </a:t>
            </a:r>
          </a:p>
          <a:p>
            <a:pPr lvl="1">
              <a:buFont typeface="Arial" charset="0"/>
              <a:buChar char="•"/>
            </a:pPr>
            <a:endParaRPr lang="fr-FR" dirty="0"/>
          </a:p>
          <a:p>
            <a:pPr marL="201168" lvl="1" indent="0">
              <a:buNone/>
            </a:pPr>
            <a:endParaRPr lang="fr-FR" dirty="0"/>
          </a:p>
          <a:p>
            <a:pPr marL="201168" lvl="1" indent="0">
              <a:buNone/>
            </a:pPr>
            <a:endParaRPr lang="fr-FR" dirty="0" smtClean="0"/>
          </a:p>
        </p:txBody>
      </p:sp>
      <p:sp>
        <p:nvSpPr>
          <p:cNvPr id="4" name="Espace réservé du numéro de diapositive 3"/>
          <p:cNvSpPr>
            <a:spLocks noGrp="1"/>
          </p:cNvSpPr>
          <p:nvPr>
            <p:ph type="sldNum" sz="quarter" idx="12"/>
          </p:nvPr>
        </p:nvSpPr>
        <p:spPr/>
        <p:txBody>
          <a:bodyPr/>
          <a:lstStyle/>
          <a:p>
            <a:fld id="{B254674F-8CF0-41D5-9E40-BE239BA33482}" type="slidenum">
              <a:rPr lang="fr-FR" smtClean="0"/>
              <a:t>3</a:t>
            </a:fld>
            <a:endParaRPr lang="fr-FR"/>
          </a:p>
        </p:txBody>
      </p:sp>
    </p:spTree>
    <p:extLst>
      <p:ext uri="{BB962C8B-B14F-4D97-AF65-F5344CB8AC3E}">
        <p14:creationId xmlns:p14="http://schemas.microsoft.com/office/powerpoint/2010/main" val="118497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Utilisation par le CAPTV</a:t>
            </a:r>
            <a:endParaRPr lang="fr-FR" dirty="0"/>
          </a:p>
        </p:txBody>
      </p:sp>
      <p:sp>
        <p:nvSpPr>
          <p:cNvPr id="3" name="Espace réservé du contenu 2"/>
          <p:cNvSpPr>
            <a:spLocks noGrp="1"/>
          </p:cNvSpPr>
          <p:nvPr>
            <p:ph idx="1"/>
          </p:nvPr>
        </p:nvSpPr>
        <p:spPr/>
        <p:txBody>
          <a:bodyPr>
            <a:normAutofit fontScale="85000" lnSpcReduction="10000"/>
          </a:bodyPr>
          <a:lstStyle/>
          <a:p>
            <a:pPr>
              <a:buFont typeface="Arial" charset="0"/>
              <a:buChar char="•"/>
            </a:pPr>
            <a:r>
              <a:rPr lang="fr-FR" dirty="0" smtClean="0"/>
              <a:t>  Prise en charge pré-hospitalière avec SAMU : orientation du patient  vers un ES disposant de l’antidote</a:t>
            </a:r>
          </a:p>
          <a:p>
            <a:pPr lvl="1">
              <a:buFont typeface="Arial" charset="0"/>
              <a:buChar char="•"/>
            </a:pPr>
            <a:r>
              <a:rPr lang="fr-FR" b="1" dirty="0" smtClean="0"/>
              <a:t>Ex</a:t>
            </a:r>
            <a:r>
              <a:rPr lang="fr-FR" dirty="0" smtClean="0"/>
              <a:t> : Appel du SAMU 29 pour une ingestion de liquide de refroidissement chez un enfant de 22 mois. </a:t>
            </a:r>
          </a:p>
          <a:p>
            <a:pPr lvl="1">
              <a:buFont typeface="Arial" charset="0"/>
              <a:buChar char="•"/>
            </a:pPr>
            <a:r>
              <a:rPr lang="fr-FR" dirty="0" smtClean="0"/>
              <a:t>Demande du SAMU si possibilité de prise en charge sur Quimper ou si besoin de transporter jusqu’à Brest pour la prise en charge.</a:t>
            </a:r>
          </a:p>
          <a:p>
            <a:pPr lvl="1">
              <a:buFont typeface="Arial" charset="0"/>
              <a:buChar char="•"/>
            </a:pPr>
            <a:r>
              <a:rPr lang="fr-FR" dirty="0" smtClean="0"/>
              <a:t>Visibilité sur l’outil SLOGAN de la disponible du </a:t>
            </a:r>
            <a:r>
              <a:rPr lang="fr-FR" dirty="0" err="1" smtClean="0"/>
              <a:t>Fomépizole</a:t>
            </a:r>
            <a:r>
              <a:rPr lang="fr-FR" dirty="0" smtClean="0"/>
              <a:t> sur le CH de Quimper</a:t>
            </a:r>
          </a:p>
          <a:p>
            <a:pPr lvl="1">
              <a:buFont typeface="Arial" charset="0"/>
              <a:buChar char="•"/>
            </a:pPr>
            <a:r>
              <a:rPr lang="fr-FR" dirty="0" smtClean="0"/>
              <a:t>Orientation de l’enfant vers les urgences les plus proches disposant de l’antidote</a:t>
            </a:r>
          </a:p>
          <a:p>
            <a:pPr marL="201168" lvl="1" indent="0">
              <a:buNone/>
            </a:pPr>
            <a:endParaRPr lang="fr-FR" dirty="0" smtClean="0"/>
          </a:p>
          <a:p>
            <a:pPr lvl="1">
              <a:buFont typeface="Arial" charset="0"/>
              <a:buChar char="•"/>
            </a:pPr>
            <a:r>
              <a:rPr lang="fr-FR" b="1" dirty="0" smtClean="0"/>
              <a:t>Ex</a:t>
            </a:r>
            <a:r>
              <a:rPr lang="fr-FR" dirty="0" smtClean="0"/>
              <a:t>: Ingestion de 2 à 3 gorgées d’un produit déconditionné dans une bouteille de Perrier par un patient de 82 ans. Produit donné par une amie de l’épouse. Produit suspecté : FORMOL</a:t>
            </a:r>
          </a:p>
          <a:p>
            <a:pPr lvl="1">
              <a:buFont typeface="Arial" charset="0"/>
              <a:buChar char="•"/>
            </a:pPr>
            <a:r>
              <a:rPr lang="fr-FR" dirty="0" smtClean="0"/>
              <a:t>Doute sur présence de méthanol (indication au </a:t>
            </a:r>
            <a:r>
              <a:rPr lang="fr-FR" dirty="0" err="1" smtClean="0"/>
              <a:t>fomépizole</a:t>
            </a:r>
            <a:r>
              <a:rPr lang="fr-FR" dirty="0" smtClean="0"/>
              <a:t>)</a:t>
            </a:r>
          </a:p>
          <a:p>
            <a:pPr lvl="1">
              <a:buFont typeface="Arial" charset="0"/>
              <a:buChar char="•"/>
            </a:pPr>
            <a:r>
              <a:rPr lang="fr-FR" dirty="0" smtClean="0"/>
              <a:t>Plusieurs vomissements </a:t>
            </a:r>
            <a:r>
              <a:rPr lang="fr-FR" dirty="0" err="1" smtClean="0"/>
              <a:t>sanguinolant</a:t>
            </a:r>
            <a:r>
              <a:rPr lang="fr-FR" dirty="0" smtClean="0"/>
              <a:t> pendant le transport par les pompiers</a:t>
            </a:r>
          </a:p>
          <a:p>
            <a:pPr lvl="1">
              <a:buFont typeface="Arial" charset="0"/>
              <a:buChar char="•"/>
            </a:pPr>
            <a:r>
              <a:rPr lang="fr-FR" dirty="0" smtClean="0"/>
              <a:t>Acidose métabolique aux urgences, transfert du patient en réanimation sur un autre ES.</a:t>
            </a:r>
          </a:p>
          <a:p>
            <a:pPr lvl="1">
              <a:buFont typeface="Arial" charset="0"/>
              <a:buChar char="•"/>
            </a:pPr>
            <a:r>
              <a:rPr lang="fr-FR" dirty="0"/>
              <a:t>C</a:t>
            </a:r>
            <a:r>
              <a:rPr lang="fr-FR" dirty="0" smtClean="0"/>
              <a:t>onfirmation de teneur 5% de méthanol  après récupération de l’indentification du produit. Vérification sur SLOGAN de la disponibilité du </a:t>
            </a:r>
            <a:r>
              <a:rPr lang="fr-FR" dirty="0" err="1" smtClean="0"/>
              <a:t>Fomépizole</a:t>
            </a:r>
            <a:r>
              <a:rPr lang="fr-FR" dirty="0" smtClean="0"/>
              <a:t> sur l’ES accueillant le patient</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B254674F-8CF0-41D5-9E40-BE239BA33482}" type="slidenum">
              <a:rPr lang="fr-FR" smtClean="0"/>
              <a:t>4</a:t>
            </a:fld>
            <a:endParaRPr lang="fr-FR"/>
          </a:p>
        </p:txBody>
      </p:sp>
    </p:spTree>
    <p:extLst>
      <p:ext uri="{BB962C8B-B14F-4D97-AF65-F5344CB8AC3E}">
        <p14:creationId xmlns:p14="http://schemas.microsoft.com/office/powerpoint/2010/main" val="951788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Utilisation par le CAPTV</a:t>
            </a:r>
            <a:endParaRPr lang="fr-FR" dirty="0"/>
          </a:p>
        </p:txBody>
      </p:sp>
      <p:sp>
        <p:nvSpPr>
          <p:cNvPr id="3" name="Espace réservé du contenu 2"/>
          <p:cNvSpPr>
            <a:spLocks noGrp="1"/>
          </p:cNvSpPr>
          <p:nvPr>
            <p:ph idx="1"/>
          </p:nvPr>
        </p:nvSpPr>
        <p:spPr>
          <a:xfrm>
            <a:off x="822959" y="1845734"/>
            <a:ext cx="7543801" cy="4535594"/>
          </a:xfrm>
        </p:spPr>
        <p:txBody>
          <a:bodyPr>
            <a:normAutofit lnSpcReduction="10000"/>
          </a:bodyPr>
          <a:lstStyle/>
          <a:p>
            <a:pPr>
              <a:buFont typeface="Arial" charset="0"/>
              <a:buChar char="•"/>
            </a:pPr>
            <a:r>
              <a:rPr lang="fr-FR" dirty="0" smtClean="0"/>
              <a:t> Demande </a:t>
            </a:r>
            <a:r>
              <a:rPr lang="fr-FR" dirty="0"/>
              <a:t>du pharmacien pour </a:t>
            </a:r>
            <a:r>
              <a:rPr lang="fr-FR" dirty="0" smtClean="0"/>
              <a:t>dépannage</a:t>
            </a:r>
            <a:endParaRPr lang="fr-FR" dirty="0"/>
          </a:p>
          <a:p>
            <a:pPr lvl="1">
              <a:buFont typeface="Arial" charset="0"/>
              <a:buChar char="•"/>
            </a:pPr>
            <a:r>
              <a:rPr lang="fr-FR" b="1" dirty="0" smtClean="0"/>
              <a:t>Ex : </a:t>
            </a:r>
            <a:r>
              <a:rPr lang="fr-FR" dirty="0" smtClean="0"/>
              <a:t>Difficulté de connexion à SLOGAN par pharmacien d’astreinte en période de </a:t>
            </a:r>
            <a:r>
              <a:rPr lang="fr-FR" dirty="0" err="1" smtClean="0"/>
              <a:t>week</a:t>
            </a:r>
            <a:r>
              <a:rPr lang="fr-FR" dirty="0" smtClean="0"/>
              <a:t> end. Visualisation de la cartographie par le CAP et indication des différents stocks autour de l’ES pour dépannage de </a:t>
            </a:r>
            <a:r>
              <a:rPr lang="fr-FR" dirty="0" err="1" smtClean="0"/>
              <a:t>Fomépizole</a:t>
            </a:r>
            <a:r>
              <a:rPr lang="fr-FR" dirty="0" smtClean="0"/>
              <a:t>. </a:t>
            </a:r>
          </a:p>
          <a:p>
            <a:pPr lvl="1">
              <a:buFont typeface="Arial" charset="0"/>
              <a:buChar char="•"/>
            </a:pPr>
            <a:endParaRPr lang="fr-FR" dirty="0"/>
          </a:p>
          <a:p>
            <a:pPr lvl="1">
              <a:buFont typeface="Arial" charset="0"/>
              <a:buChar char="•"/>
            </a:pPr>
            <a:r>
              <a:rPr lang="fr-FR" b="1" dirty="0"/>
              <a:t>Ex : </a:t>
            </a:r>
            <a:r>
              <a:rPr lang="fr-FR" dirty="0" err="1"/>
              <a:t>week</a:t>
            </a:r>
            <a:r>
              <a:rPr lang="fr-FR" dirty="0"/>
              <a:t> end de la Toussaint</a:t>
            </a:r>
          </a:p>
          <a:p>
            <a:pPr lvl="1"/>
            <a:r>
              <a:rPr lang="fr-FR" dirty="0"/>
              <a:t>2 patients admis aux urgences de Faye </a:t>
            </a:r>
            <a:r>
              <a:rPr lang="fr-FR" dirty="0" smtClean="0"/>
              <a:t>L’Abbesse </a:t>
            </a:r>
            <a:r>
              <a:rPr lang="fr-FR" dirty="0"/>
              <a:t>suite à des diarrhées persistantes, vomissements, douleurs digestives après un repas de champignons. </a:t>
            </a:r>
          </a:p>
          <a:p>
            <a:pPr lvl="1"/>
            <a:r>
              <a:rPr lang="fr-FR" dirty="0"/>
              <a:t>Découverte d’une cytolyse majeur et d’une IHC pour les 2 </a:t>
            </a:r>
            <a:r>
              <a:rPr lang="fr-FR" dirty="0" smtClean="0"/>
              <a:t>patients : forte suspicion d’un </a:t>
            </a:r>
            <a:r>
              <a:rPr lang="fr-FR" dirty="0" err="1" smtClean="0"/>
              <a:t>Sd</a:t>
            </a:r>
            <a:r>
              <a:rPr lang="fr-FR" dirty="0" smtClean="0"/>
              <a:t> phallo</a:t>
            </a:r>
            <a:r>
              <a:rPr lang="fr-FR" dirty="0" smtClean="0"/>
              <a:t>ïdien = indication à un traitement par NAC et </a:t>
            </a:r>
            <a:r>
              <a:rPr lang="fr-FR" dirty="0" err="1" smtClean="0"/>
              <a:t>Légalon</a:t>
            </a:r>
            <a:r>
              <a:rPr lang="fr-FR" dirty="0" smtClean="0"/>
              <a:t>.</a:t>
            </a:r>
            <a:endParaRPr lang="fr-FR" dirty="0"/>
          </a:p>
          <a:p>
            <a:pPr lvl="1"/>
            <a:r>
              <a:rPr lang="fr-FR" dirty="0"/>
              <a:t>Transfert </a:t>
            </a:r>
            <a:r>
              <a:rPr lang="fr-FR" dirty="0" smtClean="0"/>
              <a:t>des 2 patients en </a:t>
            </a:r>
            <a:r>
              <a:rPr lang="fr-FR" dirty="0"/>
              <a:t>réanimation au CHU de Tours pour rapprochement d’un centre de greffe hépatique. </a:t>
            </a:r>
            <a:endParaRPr lang="fr-FR" dirty="0" smtClean="0"/>
          </a:p>
          <a:p>
            <a:pPr lvl="1"/>
            <a:r>
              <a:rPr lang="fr-FR" dirty="0" smtClean="0"/>
              <a:t>Appel de l’interne de pharmacie pour savoir où se dépanner pour le </a:t>
            </a:r>
            <a:r>
              <a:rPr lang="fr-FR" dirty="0" err="1" smtClean="0"/>
              <a:t>week</a:t>
            </a:r>
            <a:r>
              <a:rPr lang="fr-FR" dirty="0" smtClean="0"/>
              <a:t> end. </a:t>
            </a:r>
          </a:p>
          <a:p>
            <a:endParaRPr lang="fr-FR" dirty="0"/>
          </a:p>
        </p:txBody>
      </p:sp>
      <p:sp>
        <p:nvSpPr>
          <p:cNvPr id="4" name="Espace réservé du numéro de diapositive 3"/>
          <p:cNvSpPr>
            <a:spLocks noGrp="1"/>
          </p:cNvSpPr>
          <p:nvPr>
            <p:ph type="sldNum" sz="quarter" idx="12"/>
          </p:nvPr>
        </p:nvSpPr>
        <p:spPr/>
        <p:txBody>
          <a:bodyPr/>
          <a:lstStyle/>
          <a:p>
            <a:fld id="{B254674F-8CF0-41D5-9E40-BE239BA33482}" type="slidenum">
              <a:rPr lang="fr-FR" smtClean="0"/>
              <a:t>5</a:t>
            </a:fld>
            <a:endParaRPr lang="fr-FR"/>
          </a:p>
        </p:txBody>
      </p:sp>
    </p:spTree>
    <p:extLst>
      <p:ext uri="{BB962C8B-B14F-4D97-AF65-F5344CB8AC3E}">
        <p14:creationId xmlns:p14="http://schemas.microsoft.com/office/powerpoint/2010/main" val="50580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t="6504"/>
          <a:stretch/>
        </p:blipFill>
        <p:spPr>
          <a:xfrm>
            <a:off x="323528" y="116632"/>
            <a:ext cx="8352928" cy="4881073"/>
          </a:xfrm>
        </p:spPr>
      </p:pic>
      <p:sp>
        <p:nvSpPr>
          <p:cNvPr id="5" name="ZoneTexte 4"/>
          <p:cNvSpPr txBox="1"/>
          <p:nvPr/>
        </p:nvSpPr>
        <p:spPr>
          <a:xfrm>
            <a:off x="323528" y="5085184"/>
            <a:ext cx="8352928" cy="1828706"/>
          </a:xfrm>
          <a:prstGeom prst="rect">
            <a:avLst/>
          </a:prstGeom>
          <a:noFill/>
        </p:spPr>
        <p:txBody>
          <a:bodyPr wrap="square" rtlCol="0">
            <a:spAutoFit/>
          </a:bodyPr>
          <a:lstStyle/>
          <a:p>
            <a:pPr marL="384048" lvl="1" indent="-182880">
              <a:lnSpc>
                <a:spcPct val="90000"/>
              </a:lnSpc>
              <a:spcBef>
                <a:spcPts val="200"/>
              </a:spcBef>
              <a:spcAft>
                <a:spcPts val="400"/>
              </a:spcAft>
              <a:buClr>
                <a:srgbClr val="9DBFBE"/>
              </a:buClr>
              <a:buFont typeface="Calibri" pitchFamily="34" charset="0"/>
              <a:buChar char="◦"/>
            </a:pPr>
            <a:r>
              <a:rPr lang="fr-FR" sz="1700" dirty="0">
                <a:solidFill>
                  <a:prstClr val="black">
                    <a:lumMod val="75000"/>
                    <a:lumOff val="25000"/>
                  </a:prstClr>
                </a:solidFill>
              </a:rPr>
              <a:t>Pas d’accès à SLOGAN en région Centre Val de Loire</a:t>
            </a:r>
          </a:p>
          <a:p>
            <a:pPr marL="384048" lvl="1" indent="-182880">
              <a:lnSpc>
                <a:spcPct val="90000"/>
              </a:lnSpc>
              <a:spcBef>
                <a:spcPts val="200"/>
              </a:spcBef>
              <a:spcAft>
                <a:spcPts val="400"/>
              </a:spcAft>
              <a:buClr>
                <a:srgbClr val="9DBFBE"/>
              </a:buClr>
              <a:buFont typeface="Calibri" pitchFamily="34" charset="0"/>
              <a:buChar char="◦"/>
            </a:pPr>
            <a:r>
              <a:rPr lang="fr-FR" sz="1700" dirty="0" smtClean="0">
                <a:solidFill>
                  <a:prstClr val="black">
                    <a:lumMod val="75000"/>
                    <a:lumOff val="25000"/>
                  </a:prstClr>
                </a:solidFill>
              </a:rPr>
              <a:t>Disponibilité du </a:t>
            </a:r>
            <a:r>
              <a:rPr lang="fr-FR" sz="1700" dirty="0" err="1" smtClean="0">
                <a:solidFill>
                  <a:prstClr val="black">
                    <a:lumMod val="75000"/>
                    <a:lumOff val="25000"/>
                  </a:prstClr>
                </a:solidFill>
              </a:rPr>
              <a:t>Légalon</a:t>
            </a:r>
            <a:r>
              <a:rPr lang="fr-FR" sz="1700" dirty="0" smtClean="0">
                <a:solidFill>
                  <a:prstClr val="black">
                    <a:lumMod val="75000"/>
                    <a:lumOff val="25000"/>
                  </a:prstClr>
                </a:solidFill>
              </a:rPr>
              <a:t> </a:t>
            </a:r>
            <a:r>
              <a:rPr lang="fr-FR" sz="1700" dirty="0">
                <a:solidFill>
                  <a:prstClr val="black">
                    <a:lumMod val="75000"/>
                    <a:lumOff val="25000"/>
                  </a:prstClr>
                </a:solidFill>
              </a:rPr>
              <a:t>en région Bretagne, Pays de la Loire, Nouvelle Aquitaine et Normandie communiqué mais pas de visibilité sur les ES proches du CHU de Tours</a:t>
            </a:r>
          </a:p>
          <a:p>
            <a:pPr marL="384048" lvl="1" indent="-182880">
              <a:lnSpc>
                <a:spcPct val="90000"/>
              </a:lnSpc>
              <a:spcBef>
                <a:spcPts val="200"/>
              </a:spcBef>
              <a:spcAft>
                <a:spcPts val="400"/>
              </a:spcAft>
              <a:buClr>
                <a:srgbClr val="9DBFBE"/>
              </a:buClr>
              <a:buFont typeface="Calibri" pitchFamily="34" charset="0"/>
              <a:buChar char="◦"/>
            </a:pPr>
            <a:r>
              <a:rPr lang="fr-FR" sz="1700" dirty="0">
                <a:solidFill>
                  <a:prstClr val="black">
                    <a:lumMod val="75000"/>
                    <a:lumOff val="25000"/>
                  </a:prstClr>
                </a:solidFill>
              </a:rPr>
              <a:t>Temps passé pour dépannage ++</a:t>
            </a:r>
          </a:p>
          <a:p>
            <a:pPr marL="384048" lvl="1" indent="-182880">
              <a:lnSpc>
                <a:spcPct val="90000"/>
              </a:lnSpc>
              <a:spcBef>
                <a:spcPts val="200"/>
              </a:spcBef>
              <a:spcAft>
                <a:spcPts val="400"/>
              </a:spcAft>
              <a:buClr>
                <a:srgbClr val="9DBFBE"/>
              </a:buClr>
              <a:buFont typeface="Calibri" pitchFamily="34" charset="0"/>
              <a:buChar char="◦"/>
            </a:pPr>
            <a:r>
              <a:rPr lang="fr-FR" sz="1700" dirty="0">
                <a:solidFill>
                  <a:prstClr val="black">
                    <a:lumMod val="75000"/>
                    <a:lumOff val="25000"/>
                  </a:prstClr>
                </a:solidFill>
              </a:rPr>
              <a:t>Absence de vision d’ensemble du stock en région</a:t>
            </a:r>
          </a:p>
          <a:p>
            <a:endParaRPr lang="fr-FR" dirty="0"/>
          </a:p>
        </p:txBody>
      </p:sp>
      <p:sp>
        <p:nvSpPr>
          <p:cNvPr id="6" name="Espace réservé du numéro de diapositive 5"/>
          <p:cNvSpPr>
            <a:spLocks noGrp="1"/>
          </p:cNvSpPr>
          <p:nvPr>
            <p:ph type="sldNum" sz="quarter" idx="12"/>
          </p:nvPr>
        </p:nvSpPr>
        <p:spPr/>
        <p:txBody>
          <a:bodyPr/>
          <a:lstStyle/>
          <a:p>
            <a:fld id="{B254674F-8CF0-41D5-9E40-BE239BA33482}" type="slidenum">
              <a:rPr lang="fr-FR" smtClean="0"/>
              <a:t>6</a:t>
            </a:fld>
            <a:endParaRPr lang="fr-FR"/>
          </a:p>
        </p:txBody>
      </p:sp>
    </p:spTree>
    <p:extLst>
      <p:ext uri="{BB962C8B-B14F-4D97-AF65-F5344CB8AC3E}">
        <p14:creationId xmlns:p14="http://schemas.microsoft.com/office/powerpoint/2010/main" val="187454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Activité des PUI</a:t>
            </a:r>
            <a:endParaRPr lang="fr-FR" dirty="0"/>
          </a:p>
        </p:txBody>
      </p:sp>
      <p:sp>
        <p:nvSpPr>
          <p:cNvPr id="3" name="Espace réservé du contenu 2"/>
          <p:cNvSpPr>
            <a:spLocks noGrp="1"/>
          </p:cNvSpPr>
          <p:nvPr>
            <p:ph idx="1"/>
          </p:nvPr>
        </p:nvSpPr>
        <p:spPr/>
        <p:txBody>
          <a:bodyPr/>
          <a:lstStyle/>
          <a:p>
            <a:r>
              <a:rPr lang="fr-FR" dirty="0" smtClean="0"/>
              <a:t>Dernières mise à jour / saisie</a:t>
            </a:r>
          </a:p>
          <a:p>
            <a:endParaRPr lang="fr-FR" dirty="0" smtClean="0"/>
          </a:p>
          <a:p>
            <a:pPr marL="201168" lvl="1" indent="0">
              <a:buNone/>
            </a:pPr>
            <a:endParaRPr lang="fr-FR" dirty="0"/>
          </a:p>
        </p:txBody>
      </p:sp>
      <p:sp>
        <p:nvSpPr>
          <p:cNvPr id="4" name="Espace réservé du numéro de diapositive 3"/>
          <p:cNvSpPr>
            <a:spLocks noGrp="1"/>
          </p:cNvSpPr>
          <p:nvPr>
            <p:ph type="sldNum" sz="quarter" idx="12"/>
          </p:nvPr>
        </p:nvSpPr>
        <p:spPr/>
        <p:txBody>
          <a:bodyPr/>
          <a:lstStyle/>
          <a:p>
            <a:fld id="{B254674F-8CF0-41D5-9E40-BE239BA33482}" type="slidenum">
              <a:rPr lang="fr-FR" smtClean="0"/>
              <a:t>7</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784052567"/>
              </p:ext>
            </p:extLst>
          </p:nvPr>
        </p:nvGraphicFramePr>
        <p:xfrm>
          <a:off x="539554" y="2564904"/>
          <a:ext cx="8136903" cy="1752600"/>
        </p:xfrm>
        <a:graphic>
          <a:graphicData uri="http://schemas.openxmlformats.org/drawingml/2006/table">
            <a:tbl>
              <a:tblPr firstRow="1" bandRow="1">
                <a:tableStyleId>{5C22544A-7EE6-4342-B048-85BDC9FD1C3A}</a:tableStyleId>
              </a:tblPr>
              <a:tblGrid>
                <a:gridCol w="2952326"/>
                <a:gridCol w="1752678"/>
                <a:gridCol w="1865163"/>
                <a:gridCol w="1566736"/>
              </a:tblGrid>
              <a:tr h="370840">
                <a:tc>
                  <a:txBody>
                    <a:bodyPr/>
                    <a:lstStyle/>
                    <a:p>
                      <a:endParaRPr lang="fr-FR" dirty="0"/>
                    </a:p>
                  </a:txBody>
                  <a:tcPr/>
                </a:tc>
                <a:tc>
                  <a:txBody>
                    <a:bodyPr/>
                    <a:lstStyle/>
                    <a:p>
                      <a:pPr algn="ctr"/>
                      <a:r>
                        <a:rPr lang="fr-FR" dirty="0" smtClean="0">
                          <a:solidFill>
                            <a:schemeClr val="tx1"/>
                          </a:solidFill>
                        </a:rPr>
                        <a:t>Bretagne</a:t>
                      </a:r>
                      <a:endParaRPr lang="fr-FR" dirty="0">
                        <a:solidFill>
                          <a:schemeClr val="tx1"/>
                        </a:solidFill>
                      </a:endParaRPr>
                    </a:p>
                  </a:txBody>
                  <a:tcPr/>
                </a:tc>
                <a:tc>
                  <a:txBody>
                    <a:bodyPr/>
                    <a:lstStyle/>
                    <a:p>
                      <a:pPr algn="ctr"/>
                      <a:r>
                        <a:rPr lang="fr-FR" dirty="0" smtClean="0">
                          <a:solidFill>
                            <a:schemeClr val="tx1"/>
                          </a:solidFill>
                        </a:rPr>
                        <a:t>Pays de La Loire</a:t>
                      </a:r>
                      <a:endParaRPr lang="fr-FR" dirty="0">
                        <a:solidFill>
                          <a:schemeClr val="tx1"/>
                        </a:solidFill>
                      </a:endParaRPr>
                    </a:p>
                  </a:txBody>
                  <a:tcPr/>
                </a:tc>
                <a:tc>
                  <a:txBody>
                    <a:bodyPr/>
                    <a:lstStyle/>
                    <a:p>
                      <a:pPr algn="ctr"/>
                      <a:r>
                        <a:rPr lang="fr-FR" dirty="0" smtClean="0">
                          <a:solidFill>
                            <a:schemeClr val="tx1"/>
                          </a:solidFill>
                        </a:rPr>
                        <a:t>Normandie</a:t>
                      </a:r>
                      <a:endParaRPr lang="fr-FR" dirty="0">
                        <a:solidFill>
                          <a:schemeClr val="tx1"/>
                        </a:solidFill>
                      </a:endParaRPr>
                    </a:p>
                  </a:txBody>
                  <a:tcPr/>
                </a:tc>
              </a:tr>
              <a:tr h="370840">
                <a:tc>
                  <a:txBody>
                    <a:bodyPr/>
                    <a:lstStyle/>
                    <a:p>
                      <a:r>
                        <a:rPr lang="fr-FR" dirty="0" smtClean="0"/>
                        <a:t>Au cours des 2 derniers mois</a:t>
                      </a:r>
                      <a:endParaRPr lang="fr-FR" dirty="0"/>
                    </a:p>
                  </a:txBody>
                  <a:tcPr/>
                </a:tc>
                <a:tc>
                  <a:txBody>
                    <a:bodyPr/>
                    <a:lstStyle/>
                    <a:p>
                      <a:pPr algn="ctr"/>
                      <a:r>
                        <a:rPr lang="fr-FR" dirty="0" smtClean="0"/>
                        <a:t>50</a:t>
                      </a:r>
                      <a:r>
                        <a:rPr lang="fr-FR" baseline="0" dirty="0" smtClean="0"/>
                        <a:t> % (13 ES)</a:t>
                      </a:r>
                      <a:endParaRPr lang="fr-FR" dirty="0"/>
                    </a:p>
                  </a:txBody>
                  <a:tcPr anchor="ctr"/>
                </a:tc>
                <a:tc>
                  <a:txBody>
                    <a:bodyPr/>
                    <a:lstStyle/>
                    <a:p>
                      <a:pPr algn="ctr"/>
                      <a:r>
                        <a:rPr lang="fr-FR" dirty="0" smtClean="0"/>
                        <a:t>57</a:t>
                      </a:r>
                      <a:r>
                        <a:rPr lang="fr-FR" baseline="0" dirty="0" smtClean="0"/>
                        <a:t>%</a:t>
                      </a:r>
                      <a:endParaRPr lang="fr-FR" dirty="0"/>
                    </a:p>
                  </a:txBody>
                  <a:tcPr anchor="ctr"/>
                </a:tc>
                <a:tc>
                  <a:txBody>
                    <a:bodyPr/>
                    <a:lstStyle/>
                    <a:p>
                      <a:pPr algn="ctr"/>
                      <a:r>
                        <a:rPr lang="fr-FR" dirty="0" smtClean="0"/>
                        <a:t>20 %</a:t>
                      </a:r>
                      <a:endParaRPr lang="fr-FR" dirty="0"/>
                    </a:p>
                  </a:txBody>
                  <a:tcPr anchor="ctr"/>
                </a:tc>
              </a:tr>
              <a:tr h="370840">
                <a:tc>
                  <a:txBody>
                    <a:bodyPr/>
                    <a:lstStyle/>
                    <a:p>
                      <a:r>
                        <a:rPr lang="fr-FR" dirty="0" smtClean="0"/>
                        <a:t>Au</a:t>
                      </a:r>
                      <a:r>
                        <a:rPr lang="fr-FR" baseline="0" dirty="0" smtClean="0"/>
                        <a:t> cours de</a:t>
                      </a:r>
                      <a:r>
                        <a:rPr lang="fr-FR" dirty="0" smtClean="0"/>
                        <a:t> l’année</a:t>
                      </a:r>
                      <a:r>
                        <a:rPr lang="fr-FR" baseline="0" dirty="0" smtClean="0"/>
                        <a:t> 2019</a:t>
                      </a:r>
                      <a:endParaRPr lang="fr-FR" dirty="0"/>
                    </a:p>
                  </a:txBody>
                  <a:tcPr/>
                </a:tc>
                <a:tc>
                  <a:txBody>
                    <a:bodyPr/>
                    <a:lstStyle/>
                    <a:p>
                      <a:pPr algn="ctr"/>
                      <a:r>
                        <a:rPr lang="fr-FR" dirty="0" smtClean="0"/>
                        <a:t>15 % (4 ES)</a:t>
                      </a:r>
                      <a:endParaRPr lang="fr-FR" dirty="0"/>
                    </a:p>
                  </a:txBody>
                  <a:tcPr anchor="ctr"/>
                </a:tc>
                <a:tc>
                  <a:txBody>
                    <a:bodyPr/>
                    <a:lstStyle/>
                    <a:p>
                      <a:pPr algn="ctr"/>
                      <a:r>
                        <a:rPr lang="fr-FR" dirty="0" smtClean="0"/>
                        <a:t>4 %</a:t>
                      </a:r>
                      <a:endParaRPr lang="fr-FR" dirty="0"/>
                    </a:p>
                  </a:txBody>
                  <a:tcPr anchor="ctr"/>
                </a:tc>
                <a:tc>
                  <a:txBody>
                    <a:bodyPr/>
                    <a:lstStyle/>
                    <a:p>
                      <a:pPr algn="ctr"/>
                      <a:r>
                        <a:rPr lang="fr-FR" dirty="0" smtClean="0"/>
                        <a:t>20 %</a:t>
                      </a:r>
                      <a:endParaRPr lang="fr-FR" dirty="0"/>
                    </a:p>
                  </a:txBody>
                  <a:tcPr anchor="ctr"/>
                </a:tc>
              </a:tr>
              <a:tr h="370840">
                <a:tc>
                  <a:txBody>
                    <a:bodyPr/>
                    <a:lstStyle/>
                    <a:p>
                      <a:r>
                        <a:rPr lang="fr-FR" dirty="0" smtClean="0"/>
                        <a:t>Absence de mise</a:t>
                      </a:r>
                      <a:r>
                        <a:rPr lang="fr-FR" baseline="0" dirty="0" smtClean="0"/>
                        <a:t> à jour dans l’année</a:t>
                      </a:r>
                      <a:endParaRPr lang="fr-FR" dirty="0"/>
                    </a:p>
                  </a:txBody>
                  <a:tcPr/>
                </a:tc>
                <a:tc>
                  <a:txBody>
                    <a:bodyPr/>
                    <a:lstStyle/>
                    <a:p>
                      <a:pPr algn="ctr"/>
                      <a:r>
                        <a:rPr lang="fr-FR" dirty="0" smtClean="0"/>
                        <a:t>35 % (9 ES)</a:t>
                      </a:r>
                      <a:endParaRPr lang="fr-FR" dirty="0"/>
                    </a:p>
                  </a:txBody>
                  <a:tcPr anchor="ctr"/>
                </a:tc>
                <a:tc>
                  <a:txBody>
                    <a:bodyPr/>
                    <a:lstStyle/>
                    <a:p>
                      <a:pPr algn="ctr"/>
                      <a:r>
                        <a:rPr lang="fr-FR" dirty="0" smtClean="0"/>
                        <a:t>39 %</a:t>
                      </a:r>
                      <a:endParaRPr lang="fr-FR" dirty="0"/>
                    </a:p>
                  </a:txBody>
                  <a:tcPr anchor="ctr"/>
                </a:tc>
                <a:tc>
                  <a:txBody>
                    <a:bodyPr/>
                    <a:lstStyle/>
                    <a:p>
                      <a:pPr algn="ctr"/>
                      <a:r>
                        <a:rPr lang="fr-FR" dirty="0" smtClean="0"/>
                        <a:t>60 %</a:t>
                      </a:r>
                      <a:endParaRPr lang="fr-FR" dirty="0"/>
                    </a:p>
                  </a:txBody>
                  <a:tcPr anchor="ctr"/>
                </a:tc>
              </a:tr>
            </a:tbl>
          </a:graphicData>
        </a:graphic>
      </p:graphicFrame>
    </p:spTree>
    <p:extLst>
      <p:ext uri="{BB962C8B-B14F-4D97-AF65-F5344CB8AC3E}">
        <p14:creationId xmlns:p14="http://schemas.microsoft.com/office/powerpoint/2010/main" val="3618572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ACTIVITE </a:t>
            </a:r>
            <a:r>
              <a:rPr lang="fr-FR" dirty="0" smtClean="0"/>
              <a:t>en région Bretagne</a:t>
            </a:r>
            <a:endParaRPr lang="fr-FR" dirty="0"/>
          </a:p>
        </p:txBody>
      </p:sp>
      <p:sp>
        <p:nvSpPr>
          <p:cNvPr id="3" name="Espace réservé du contenu 2"/>
          <p:cNvSpPr>
            <a:spLocks noGrp="1"/>
          </p:cNvSpPr>
          <p:nvPr>
            <p:ph idx="1"/>
          </p:nvPr>
        </p:nvSpPr>
        <p:spPr/>
        <p:txBody>
          <a:bodyPr/>
          <a:lstStyle/>
          <a:p>
            <a:r>
              <a:rPr lang="fr-FR" dirty="0" smtClean="0"/>
              <a:t>53 comptes </a:t>
            </a:r>
            <a:r>
              <a:rPr lang="fr-FR" dirty="0" smtClean="0"/>
              <a:t>créés </a:t>
            </a:r>
            <a:r>
              <a:rPr lang="fr-FR" dirty="0" smtClean="0"/>
              <a:t>en région Bretagne depuis fin 2016 dont 8 comptes urgentistes</a:t>
            </a:r>
            <a:endParaRPr lang="fr-FR" dirty="0" smtClean="0"/>
          </a:p>
          <a:p>
            <a:endParaRPr lang="fr-FR" dirty="0" smtClean="0"/>
          </a:p>
          <a:p>
            <a:r>
              <a:rPr lang="fr-FR" dirty="0" smtClean="0"/>
              <a:t>&gt; Suppression de 13 comptes par l’ORUMIP cet été devant inactivité (pas de connexion depuis plus de 18 mois)</a:t>
            </a:r>
          </a:p>
          <a:p>
            <a:r>
              <a:rPr lang="fr-FR" dirty="0" smtClean="0"/>
              <a:t>&gt; Désactivation de 11 comptes</a:t>
            </a:r>
          </a:p>
          <a:p>
            <a:endParaRPr lang="fr-FR" dirty="0"/>
          </a:p>
          <a:p>
            <a:r>
              <a:rPr lang="fr-FR" dirty="0" smtClean="0"/>
              <a:t>29 comptes actifs actuellement</a:t>
            </a:r>
            <a:endParaRPr lang="fr-FR" dirty="0" smtClean="0"/>
          </a:p>
        </p:txBody>
      </p:sp>
      <p:sp>
        <p:nvSpPr>
          <p:cNvPr id="4" name="Espace réservé du numéro de diapositive 3"/>
          <p:cNvSpPr>
            <a:spLocks noGrp="1"/>
          </p:cNvSpPr>
          <p:nvPr>
            <p:ph type="sldNum" sz="quarter" idx="12"/>
          </p:nvPr>
        </p:nvSpPr>
        <p:spPr/>
        <p:txBody>
          <a:bodyPr/>
          <a:lstStyle/>
          <a:p>
            <a:fld id="{B254674F-8CF0-41D5-9E40-BE239BA33482}" type="slidenum">
              <a:rPr lang="fr-FR" smtClean="0"/>
              <a:t>8</a:t>
            </a:fld>
            <a:endParaRPr lang="fr-FR"/>
          </a:p>
        </p:txBody>
      </p:sp>
    </p:spTree>
    <p:extLst>
      <p:ext uri="{BB962C8B-B14F-4D97-AF65-F5344CB8AC3E}">
        <p14:creationId xmlns:p14="http://schemas.microsoft.com/office/powerpoint/2010/main" val="929789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site actif</a:t>
            </a:r>
            <a:endParaRPr lang="fr-FR" dirty="0"/>
          </a:p>
        </p:txBody>
      </p:sp>
      <p:sp>
        <p:nvSpPr>
          <p:cNvPr id="3" name="Espace réservé du contenu 2"/>
          <p:cNvSpPr>
            <a:spLocks noGrp="1"/>
          </p:cNvSpPr>
          <p:nvPr>
            <p:ph idx="1"/>
          </p:nvPr>
        </p:nvSpPr>
        <p:spPr>
          <a:xfrm>
            <a:off x="899592" y="1772816"/>
            <a:ext cx="7128792" cy="4176464"/>
          </a:xfrm>
        </p:spPr>
        <p:txBody>
          <a:bodyPr>
            <a:normAutofit lnSpcReduction="10000"/>
          </a:bodyPr>
          <a:lstStyle/>
          <a:p>
            <a:r>
              <a:rPr lang="fr-FR" dirty="0" smtClean="0"/>
              <a:t>Nouvelle politique de gestion des comptes par l’ORUMIP</a:t>
            </a:r>
          </a:p>
          <a:p>
            <a:pPr marL="0" indent="0">
              <a:buNone/>
            </a:pPr>
            <a:endParaRPr lang="fr-FR" dirty="0"/>
          </a:p>
          <a:p>
            <a:pPr>
              <a:buFont typeface="Arial" charset="0"/>
              <a:buChar char="•"/>
            </a:pPr>
            <a:r>
              <a:rPr lang="fr-FR" dirty="0" smtClean="0"/>
              <a:t> Suppression des comptes inactifs depuis plus de 18 mois</a:t>
            </a:r>
          </a:p>
          <a:p>
            <a:pPr>
              <a:buFont typeface="Arial" charset="0"/>
              <a:buChar char="•"/>
            </a:pPr>
            <a:r>
              <a:rPr lang="fr-FR" dirty="0"/>
              <a:t> </a:t>
            </a:r>
            <a:r>
              <a:rPr lang="fr-FR" dirty="0" smtClean="0"/>
              <a:t>l'utilisateur </a:t>
            </a:r>
            <a:r>
              <a:rPr lang="fr-FR" dirty="0"/>
              <a:t>ne s'est pas connecté depuis plus de 6 mois : mail informatif pour qu'il se connecte dans les 2 mois sinon son compte sera </a:t>
            </a:r>
            <a:r>
              <a:rPr lang="fr-FR" dirty="0" smtClean="0"/>
              <a:t>désactivé</a:t>
            </a:r>
          </a:p>
          <a:p>
            <a:pPr>
              <a:buFont typeface="Arial" charset="0"/>
              <a:buChar char="•"/>
            </a:pPr>
            <a:r>
              <a:rPr lang="fr-FR" dirty="0" smtClean="0"/>
              <a:t> Au </a:t>
            </a:r>
            <a:r>
              <a:rPr lang="fr-FR" dirty="0"/>
              <a:t>bout de 2 mois de plus, si aucune connexion, on désactive le compte : mail informatif pour qu'il contacte son administrateur pour se connecter dans les 2 mois sinon son compte sera </a:t>
            </a:r>
            <a:r>
              <a:rPr lang="fr-FR" dirty="0" smtClean="0"/>
              <a:t>supprimé</a:t>
            </a:r>
          </a:p>
          <a:p>
            <a:pPr>
              <a:buFont typeface="Arial" charset="0"/>
              <a:buChar char="•"/>
            </a:pPr>
            <a:r>
              <a:rPr lang="fr-FR" dirty="0"/>
              <a:t> </a:t>
            </a:r>
            <a:r>
              <a:rPr lang="fr-FR" dirty="0" smtClean="0"/>
              <a:t>Au </a:t>
            </a:r>
            <a:r>
              <a:rPr lang="fr-FR" dirty="0"/>
              <a:t>bout de 2 mois de plus, suppression du compte : mail indiquant la clôture de son compte</a:t>
            </a:r>
          </a:p>
          <a:p>
            <a:r>
              <a:rPr lang="fr-FR" dirty="0"/>
              <a:t>Pour sortir du cycle, il suffit pour l'utilisateur de se connecter.</a:t>
            </a:r>
          </a:p>
          <a:p>
            <a:endParaRPr lang="fr-FR" dirty="0"/>
          </a:p>
        </p:txBody>
      </p:sp>
      <p:sp>
        <p:nvSpPr>
          <p:cNvPr id="4" name="Espace réservé du numéro de diapositive 3"/>
          <p:cNvSpPr>
            <a:spLocks noGrp="1"/>
          </p:cNvSpPr>
          <p:nvPr>
            <p:ph type="sldNum" sz="quarter" idx="12"/>
          </p:nvPr>
        </p:nvSpPr>
        <p:spPr/>
        <p:txBody>
          <a:bodyPr/>
          <a:lstStyle/>
          <a:p>
            <a:fld id="{B254674F-8CF0-41D5-9E40-BE239BA33482}" type="slidenum">
              <a:rPr lang="fr-FR" smtClean="0"/>
              <a:t>9</a:t>
            </a:fld>
            <a:endParaRPr lang="fr-FR"/>
          </a:p>
        </p:txBody>
      </p:sp>
    </p:spTree>
    <p:extLst>
      <p:ext uri="{BB962C8B-B14F-4D97-AF65-F5344CB8AC3E}">
        <p14:creationId xmlns:p14="http://schemas.microsoft.com/office/powerpoint/2010/main" val="1455227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on">
  <a:themeElements>
    <a:clrScheme name="Rétrospectio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étrospectio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o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628</TotalTime>
  <Words>1013</Words>
  <Application>Microsoft Macintosh PowerPoint</Application>
  <PresentationFormat>Présentation à l'écran (4:3)</PresentationFormat>
  <Paragraphs>113</Paragraphs>
  <Slides>10</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Calibri</vt:lpstr>
      <vt:lpstr>Calibri Light</vt:lpstr>
      <vt:lpstr>Courier New</vt:lpstr>
      <vt:lpstr>Arial</vt:lpstr>
      <vt:lpstr>Rétrospection</vt:lpstr>
      <vt:lpstr>SLOGAN Site de LOcalisation et de Gestion des ANtidotes</vt:lpstr>
      <vt:lpstr>Rappels</vt:lpstr>
      <vt:lpstr>Utilisation par CAPTV</vt:lpstr>
      <vt:lpstr>Utilisation par le CAPTV</vt:lpstr>
      <vt:lpstr>Utilisation par le CAPTV</vt:lpstr>
      <vt:lpstr>Présentation PowerPoint</vt:lpstr>
      <vt:lpstr>Activité des PUI</vt:lpstr>
      <vt:lpstr>ACTIVITE en région Bretagne</vt:lpstr>
      <vt:lpstr>Un site actif</vt:lpstr>
      <vt:lpstr>Conclusion</vt:lpstr>
    </vt:vector>
  </TitlesOfParts>
  <Company>Centre Hospitalier Universitaire d'Angers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SLOGAN Site de Localisation et de Gestion des ANtidotes</dc:title>
  <dc:creator>LEGEAY MARION</dc:creator>
  <cp:lastModifiedBy>Utilisateur de Microsoft Office</cp:lastModifiedBy>
  <cp:revision>39</cp:revision>
  <dcterms:created xsi:type="dcterms:W3CDTF">2019-11-08T13:19:27Z</dcterms:created>
  <dcterms:modified xsi:type="dcterms:W3CDTF">2019-11-11T16:21:17Z</dcterms:modified>
</cp:coreProperties>
</file>