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handoutMasterIdLst>
    <p:handoutMasterId r:id="rId9"/>
  </p:handoutMasterIdLst>
  <p:sldIdLst>
    <p:sldId id="256" r:id="rId2"/>
    <p:sldId id="290" r:id="rId3"/>
    <p:sldId id="291" r:id="rId4"/>
    <p:sldId id="287" r:id="rId5"/>
    <p:sldId id="288" r:id="rId6"/>
    <p:sldId id="289" r:id="rId7"/>
    <p:sldId id="286" r:id="rId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3F7"/>
    <a:srgbClr val="CEE7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AAC0B097-D6A5-478C-A8AA-D704A8A59BCE}" type="datetimeFigureOut">
              <a:rPr lang="fr-FR" smtClean="0"/>
              <a:t>07/11/2019</a:t>
            </a:fld>
            <a:endParaRPr lang="fr-FR"/>
          </a:p>
        </p:txBody>
      </p:sp>
      <p:sp>
        <p:nvSpPr>
          <p:cNvPr id="4" name="Espace réservé du pied de page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A842464B-CE35-4C27-B82A-5A62BED901E8}" type="slidenum">
              <a:rPr lang="fr-FR" smtClean="0"/>
              <a:t>‹N°›</a:t>
            </a:fld>
            <a:endParaRPr lang="fr-FR"/>
          </a:p>
        </p:txBody>
      </p:sp>
    </p:spTree>
    <p:extLst>
      <p:ext uri="{BB962C8B-B14F-4D97-AF65-F5344CB8AC3E}">
        <p14:creationId xmlns:p14="http://schemas.microsoft.com/office/powerpoint/2010/main" val="1129796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11/7/2019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11/7/2019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smtClean="0"/>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p>
            <a:fld id="{5586B75A-687E-405C-8A0B-8D00578BA2C3}" type="datetimeFigureOut">
              <a:rPr lang="en-US" dirty="0"/>
              <a:pPr/>
              <a:t>11/7/2019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p>
            <a:fld id="{5586B75A-687E-405C-8A0B-8D00578BA2C3}" type="datetimeFigureOut">
              <a:rPr lang="en-US" dirty="0"/>
              <a:pPr/>
              <a:t>11/7/2019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11/7/2019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5577" y="808866"/>
            <a:ext cx="8608423" cy="3255264"/>
          </a:xfrm>
        </p:spPr>
        <p:txBody>
          <a:bodyPr>
            <a:normAutofit/>
          </a:bodyPr>
          <a:lstStyle/>
          <a:p>
            <a:r>
              <a:rPr lang="fr-FR" sz="2400" b="1" i="1" dirty="0" smtClean="0"/>
              <a:t>Journée Régionale OMEDIT Bretagne</a:t>
            </a:r>
            <a:r>
              <a:rPr lang="fr-FR" dirty="0"/>
              <a:t/>
            </a:r>
            <a:br>
              <a:rPr lang="fr-FR" dirty="0"/>
            </a:br>
            <a:r>
              <a:rPr lang="fr-FR" sz="3200" dirty="0" smtClean="0"/>
              <a:t>Organisations et prises en charge territoriales</a:t>
            </a:r>
            <a:br>
              <a:rPr lang="fr-FR" sz="3200" dirty="0" smtClean="0"/>
            </a:br>
            <a:r>
              <a:rPr lang="fr-FR" sz="3200" dirty="0"/>
              <a:t/>
            </a:r>
            <a:br>
              <a:rPr lang="fr-FR" sz="3200" dirty="0"/>
            </a:br>
            <a:r>
              <a:rPr lang="fr-FR" sz="3600" b="1" dirty="0" smtClean="0"/>
              <a:t>LE DISPOSITIF IDEC EN TERRITOIRE DE BROCELIANDE</a:t>
            </a:r>
            <a:endParaRPr lang="fr-FR" sz="3600" b="1" dirty="0"/>
          </a:p>
        </p:txBody>
      </p:sp>
      <p:sp>
        <p:nvSpPr>
          <p:cNvPr id="3" name="Sous-titre 2"/>
          <p:cNvSpPr>
            <a:spLocks noGrp="1"/>
          </p:cNvSpPr>
          <p:nvPr>
            <p:ph type="subTitle" idx="1"/>
          </p:nvPr>
        </p:nvSpPr>
        <p:spPr>
          <a:xfrm>
            <a:off x="535577" y="4670246"/>
            <a:ext cx="7879638" cy="914400"/>
          </a:xfrm>
        </p:spPr>
        <p:txBody>
          <a:bodyPr/>
          <a:lstStyle/>
          <a:p>
            <a:r>
              <a:rPr lang="fr-FR" dirty="0" smtClean="0"/>
              <a:t>Mardi 12 Novembre 2019</a:t>
            </a:r>
            <a:endParaRPr lang="fr-FR" dirty="0"/>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9510469" y="896123"/>
            <a:ext cx="2681531" cy="1540375"/>
          </a:xfrm>
          <a:prstGeom prst="rect">
            <a:avLst/>
          </a:prstGeom>
        </p:spPr>
      </p:pic>
    </p:spTree>
    <p:extLst>
      <p:ext uri="{BB962C8B-B14F-4D97-AF65-F5344CB8AC3E}">
        <p14:creationId xmlns:p14="http://schemas.microsoft.com/office/powerpoint/2010/main" val="1371161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564" y="0"/>
            <a:ext cx="11693236" cy="6555641"/>
          </a:xfrm>
          <a:prstGeom prst="rect">
            <a:avLst/>
          </a:prstGeom>
        </p:spPr>
        <p:txBody>
          <a:bodyPr wrap="square">
            <a:spAutoFit/>
          </a:bodyPr>
          <a:lstStyle/>
          <a:p>
            <a:pPr algn="ctr"/>
            <a:r>
              <a:rPr lang="fr-FR" sz="3600" b="1" u="sng" dirty="0" smtClean="0">
                <a:solidFill>
                  <a:schemeClr val="accent1">
                    <a:lumMod val="75000"/>
                  </a:schemeClr>
                </a:solidFill>
              </a:rPr>
              <a:t>CONTEXTE</a:t>
            </a:r>
          </a:p>
          <a:p>
            <a:r>
              <a:rPr lang="fr-FR" sz="2400" b="1" i="1" u="sng" dirty="0" smtClean="0">
                <a:solidFill>
                  <a:schemeClr val="accent1">
                    <a:lumMod val="50000"/>
                  </a:schemeClr>
                </a:solidFill>
              </a:rPr>
              <a:t>Plan </a:t>
            </a:r>
            <a:r>
              <a:rPr lang="fr-FR" sz="2400" b="1" i="1" u="sng" dirty="0">
                <a:solidFill>
                  <a:schemeClr val="accent1">
                    <a:lumMod val="50000"/>
                  </a:schemeClr>
                </a:solidFill>
              </a:rPr>
              <a:t>cancer n°3: 2014-2019:</a:t>
            </a:r>
          </a:p>
          <a:p>
            <a:r>
              <a:rPr lang="fr-FR" sz="2400" b="1" dirty="0">
                <a:solidFill>
                  <a:schemeClr val="accent1">
                    <a:lumMod val="50000"/>
                  </a:schemeClr>
                </a:solidFill>
              </a:rPr>
              <a:t>« Améliorer la coordination ville-hôpital et les échanges d’informations entre professionnels »</a:t>
            </a:r>
          </a:p>
          <a:p>
            <a:r>
              <a:rPr lang="fr-FR" sz="2400" i="1" dirty="0" smtClean="0">
                <a:solidFill>
                  <a:schemeClr val="accent1">
                    <a:lumMod val="50000"/>
                  </a:schemeClr>
                </a:solidFill>
              </a:rPr>
              <a:t>« La </a:t>
            </a:r>
            <a:r>
              <a:rPr lang="fr-FR" sz="2400" i="1" dirty="0">
                <a:solidFill>
                  <a:schemeClr val="accent1">
                    <a:lumMod val="50000"/>
                  </a:schemeClr>
                </a:solidFill>
              </a:rPr>
              <a:t>prise en charge en cancérologie évolue (augmentation des prises en charge à domicile et développement des allers et retours ville-hôpital) en sollicitant plus fortement les professionnels de premier recours, en première ligne desquels, le médecin traitant, mais également les professionnels IDE, dans le cadre de la délivrance des traitements à domicile, et les pharmaciens dans le cadre du conseil et de l’information en matière d’interactions médicamenteuses et d’effets indésirables des traitements. Les échanges d’information ville-hôpital, formalisés lors des moments clés du parcours (moments de passage de relais), doivent plus largement inclure les professionnels de premier recours dans toutes leurs composantes, afin de favoriser leur coordination et accroître leur réactivité. Il s’agit d’une condition déterminante à leur implication dans le suivi et la prise en charge des patients. Le système mis en place doit permettre également aux professionnels de ville de transmettre à l’hôpital des informations sur leur connaissance de l’environnement psychosocial du patient et sur les éléments issus de la surveillance </a:t>
            </a:r>
            <a:r>
              <a:rPr lang="fr-FR" sz="2400" i="1" dirty="0" smtClean="0">
                <a:solidFill>
                  <a:schemeClr val="accent1">
                    <a:lumMod val="50000"/>
                  </a:schemeClr>
                </a:solidFill>
              </a:rPr>
              <a:t>au domicile »</a:t>
            </a:r>
            <a:endParaRPr lang="fr-FR" sz="2400" i="1" dirty="0">
              <a:solidFill>
                <a:schemeClr val="accent1">
                  <a:lumMod val="50000"/>
                </a:schemeClr>
              </a:solidFill>
            </a:endParaRPr>
          </a:p>
        </p:txBody>
      </p:sp>
    </p:spTree>
    <p:extLst>
      <p:ext uri="{BB962C8B-B14F-4D97-AF65-F5344CB8AC3E}">
        <p14:creationId xmlns:p14="http://schemas.microsoft.com/office/powerpoint/2010/main" val="865393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9529" y="591128"/>
            <a:ext cx="10732654" cy="5693866"/>
          </a:xfrm>
          <a:prstGeom prst="rect">
            <a:avLst/>
          </a:prstGeom>
        </p:spPr>
        <p:txBody>
          <a:bodyPr wrap="square">
            <a:spAutoFit/>
          </a:bodyPr>
          <a:lstStyle/>
          <a:p>
            <a:r>
              <a:rPr lang="fr-FR" sz="2400" b="1" u="sng" dirty="0">
                <a:solidFill>
                  <a:schemeClr val="accent1">
                    <a:lumMod val="50000"/>
                  </a:schemeClr>
                </a:solidFill>
              </a:rPr>
              <a:t>2 AXES PRINCIPAUX</a:t>
            </a:r>
          </a:p>
          <a:p>
            <a:endParaRPr lang="fr-FR" sz="2000" dirty="0">
              <a:solidFill>
                <a:schemeClr val="accent1">
                  <a:lumMod val="50000"/>
                </a:schemeClr>
              </a:solidFill>
            </a:endParaRPr>
          </a:p>
          <a:p>
            <a:r>
              <a:rPr lang="fr-FR" sz="2000" b="1" i="1" dirty="0">
                <a:solidFill>
                  <a:schemeClr val="accent1">
                    <a:lumMod val="50000"/>
                  </a:schemeClr>
                </a:solidFill>
              </a:rPr>
              <a:t>La coordination des professionnels:</a:t>
            </a:r>
          </a:p>
          <a:p>
            <a:pPr marL="342900" indent="-342900">
              <a:buFont typeface="Arial" panose="020B0604020202020204" pitchFamily="34" charset="0"/>
              <a:buChar char="•"/>
            </a:pPr>
            <a:r>
              <a:rPr lang="fr-FR" sz="2000" dirty="0">
                <a:solidFill>
                  <a:schemeClr val="accent1">
                    <a:lumMod val="50000"/>
                  </a:schemeClr>
                </a:solidFill>
              </a:rPr>
              <a:t>Renforcer le lien entre l’ensemble des professionnels sanitaires et médico-sociaux intervenant dans le parcours du patient, tout particulièrement les moments repérés comme critiques dans ce parcours (sortie d’hospitalisation, prise en charge en SSR, etc.) et consistera à :</a:t>
            </a:r>
          </a:p>
          <a:p>
            <a:pPr marL="342900" indent="-342900">
              <a:buFont typeface="Arial" panose="020B0604020202020204" pitchFamily="34" charset="0"/>
              <a:buChar char="•"/>
            </a:pPr>
            <a:r>
              <a:rPr lang="fr-FR" sz="2000" dirty="0">
                <a:solidFill>
                  <a:schemeClr val="accent1">
                    <a:lumMod val="50000"/>
                  </a:schemeClr>
                </a:solidFill>
              </a:rPr>
              <a:t> Anticiper la sortie du patient et prévoir le relais de la prise en charge à domicile par les équipes du 1er recours (formalisation d’infos à leur intention, définition de procédures pour la surveillance à domicile des patients, </a:t>
            </a:r>
            <a:r>
              <a:rPr lang="fr-FR" sz="2000" dirty="0" err="1">
                <a:solidFill>
                  <a:schemeClr val="accent1">
                    <a:lumMod val="50000"/>
                  </a:schemeClr>
                </a:solidFill>
              </a:rPr>
              <a:t>etc</a:t>
            </a:r>
            <a:r>
              <a:rPr lang="fr-FR" sz="2000" dirty="0">
                <a:solidFill>
                  <a:schemeClr val="accent1">
                    <a:lumMod val="50000"/>
                  </a:schemeClr>
                </a:solidFill>
              </a:rPr>
              <a:t> );</a:t>
            </a:r>
          </a:p>
          <a:p>
            <a:pPr marL="342900" indent="-342900">
              <a:buFont typeface="Arial" panose="020B0604020202020204" pitchFamily="34" charset="0"/>
              <a:buChar char="•"/>
            </a:pPr>
            <a:r>
              <a:rPr lang="fr-FR" sz="2000" dirty="0">
                <a:solidFill>
                  <a:schemeClr val="accent1">
                    <a:lumMod val="50000"/>
                  </a:schemeClr>
                </a:solidFill>
              </a:rPr>
              <a:t>Veiller à la transmission adéquate d’informations entre la ville et l’hôpital, pour faciliter leur contribution au suivi des patients; Contribuer, si nécessaire, à l’organisation d’une ré-hospitalisation dans le service hospitalier référent sans passer par les urgences; Veiller à la bonne articulation des différentes séquences de la prise en charge pour fluidifier le parcours des patients et favoriser une meilleure maîtrise des délais de prise en charge.</a:t>
            </a:r>
          </a:p>
          <a:p>
            <a:endParaRPr lang="fr-FR" sz="2000" dirty="0">
              <a:solidFill>
                <a:schemeClr val="accent1">
                  <a:lumMod val="50000"/>
                </a:schemeClr>
              </a:solidFill>
            </a:endParaRPr>
          </a:p>
          <a:p>
            <a:r>
              <a:rPr lang="fr-FR" sz="2000" b="1" i="1" dirty="0">
                <a:solidFill>
                  <a:schemeClr val="accent1">
                    <a:lumMod val="50000"/>
                  </a:schemeClr>
                </a:solidFill>
              </a:rPr>
              <a:t>Un rôle d’information/d’éducation thérapeutique auprès des patients et de leur entourage</a:t>
            </a:r>
          </a:p>
          <a:p>
            <a:r>
              <a:rPr lang="fr-FR" sz="2000" dirty="0">
                <a:solidFill>
                  <a:schemeClr val="accent1">
                    <a:lumMod val="50000"/>
                  </a:schemeClr>
                </a:solidFill>
              </a:rPr>
              <a:t>Délivrer au patient et son entourage des informations tout au long de leur parcours et contribuer à l’organisation d’actions ETP pouvant concourir à une meilleure observance des traitements</a:t>
            </a:r>
          </a:p>
        </p:txBody>
      </p:sp>
    </p:spTree>
    <p:extLst>
      <p:ext uri="{BB962C8B-B14F-4D97-AF65-F5344CB8AC3E}">
        <p14:creationId xmlns:p14="http://schemas.microsoft.com/office/powerpoint/2010/main" val="2677862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353933" y="973517"/>
            <a:ext cx="11536385" cy="4963218"/>
          </a:xfrm>
          <a:prstGeom prst="rect">
            <a:avLst/>
          </a:prstGeom>
        </p:spPr>
      </p:pic>
    </p:spTree>
    <p:extLst>
      <p:ext uri="{BB962C8B-B14F-4D97-AF65-F5344CB8AC3E}">
        <p14:creationId xmlns:p14="http://schemas.microsoft.com/office/powerpoint/2010/main" val="3239350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252357" y="0"/>
            <a:ext cx="11736438" cy="4686954"/>
          </a:xfrm>
          <a:prstGeom prst="rect">
            <a:avLst/>
          </a:prstGeom>
        </p:spPr>
      </p:pic>
      <p:graphicFrame>
        <p:nvGraphicFramePr>
          <p:cNvPr id="8" name="Tableau 7"/>
          <p:cNvGraphicFramePr>
            <a:graphicFrameLocks noGrp="1"/>
          </p:cNvGraphicFramePr>
          <p:nvPr>
            <p:extLst>
              <p:ext uri="{D42A27DB-BD31-4B8C-83A1-F6EECF244321}">
                <p14:modId xmlns:p14="http://schemas.microsoft.com/office/powerpoint/2010/main" val="2431390002"/>
              </p:ext>
            </p:extLst>
          </p:nvPr>
        </p:nvGraphicFramePr>
        <p:xfrm>
          <a:off x="3249474" y="4578466"/>
          <a:ext cx="3810861" cy="2133600"/>
        </p:xfrm>
        <a:graphic>
          <a:graphicData uri="http://schemas.openxmlformats.org/drawingml/2006/table">
            <a:tbl>
              <a:tblPr firstRow="1" bandRow="1">
                <a:tableStyleId>{5C22544A-7EE6-4342-B048-85BDC9FD1C3A}</a:tableStyleId>
              </a:tblPr>
              <a:tblGrid>
                <a:gridCol w="1889072">
                  <a:extLst>
                    <a:ext uri="{9D8B030D-6E8A-4147-A177-3AD203B41FA5}">
                      <a16:colId xmlns:a16="http://schemas.microsoft.com/office/drawing/2014/main" val="2159662591"/>
                    </a:ext>
                  </a:extLst>
                </a:gridCol>
                <a:gridCol w="994136">
                  <a:extLst>
                    <a:ext uri="{9D8B030D-6E8A-4147-A177-3AD203B41FA5}">
                      <a16:colId xmlns:a16="http://schemas.microsoft.com/office/drawing/2014/main" val="3694553740"/>
                    </a:ext>
                  </a:extLst>
                </a:gridCol>
                <a:gridCol w="927653">
                  <a:extLst>
                    <a:ext uri="{9D8B030D-6E8A-4147-A177-3AD203B41FA5}">
                      <a16:colId xmlns:a16="http://schemas.microsoft.com/office/drawing/2014/main" val="2328728579"/>
                    </a:ext>
                  </a:extLst>
                </a:gridCol>
              </a:tblGrid>
              <a:tr h="273192">
                <a:tc>
                  <a:txBody>
                    <a:bodyPr/>
                    <a:lstStyle/>
                    <a:p>
                      <a:r>
                        <a:rPr lang="fr-FR" sz="1400" dirty="0" smtClean="0">
                          <a:latin typeface="Arial" panose="020B0604020202020204" pitchFamily="34" charset="0"/>
                          <a:cs typeface="Arial" panose="020B0604020202020204" pitchFamily="34" charset="0"/>
                        </a:rPr>
                        <a:t>ORIGINE</a:t>
                      </a:r>
                      <a:r>
                        <a:rPr lang="fr-FR" sz="1400" baseline="0" dirty="0" smtClean="0">
                          <a:latin typeface="Arial" panose="020B0604020202020204" pitchFamily="34" charset="0"/>
                          <a:cs typeface="Arial" panose="020B0604020202020204" pitchFamily="34" charset="0"/>
                        </a:rPr>
                        <a:t> 2019</a:t>
                      </a:r>
                      <a:endParaRPr lang="fr-FR" sz="1400" dirty="0">
                        <a:latin typeface="Arial" panose="020B0604020202020204" pitchFamily="34" charset="0"/>
                        <a:cs typeface="Arial" panose="020B0604020202020204" pitchFamily="34" charset="0"/>
                      </a:endParaRPr>
                    </a:p>
                  </a:txBody>
                  <a:tcPr/>
                </a:tc>
                <a:tc>
                  <a:txBody>
                    <a:bodyPr/>
                    <a:lstStyle/>
                    <a:p>
                      <a:pPr algn="ctr"/>
                      <a:r>
                        <a:rPr lang="fr-FR" sz="1400" dirty="0" smtClean="0">
                          <a:latin typeface="Arial" panose="020B0604020202020204" pitchFamily="34" charset="0"/>
                          <a:cs typeface="Arial" panose="020B0604020202020204" pitchFamily="34" charset="0"/>
                        </a:rPr>
                        <a:t>52 pers</a:t>
                      </a:r>
                      <a:endParaRPr lang="fr-FR" sz="1400" dirty="0">
                        <a:latin typeface="Arial" panose="020B0604020202020204" pitchFamily="34" charset="0"/>
                        <a:cs typeface="Arial" panose="020B0604020202020204" pitchFamily="34" charset="0"/>
                      </a:endParaRPr>
                    </a:p>
                  </a:txBody>
                  <a:tcPr/>
                </a:tc>
                <a:tc>
                  <a:txBody>
                    <a:bodyPr/>
                    <a:lstStyle/>
                    <a:p>
                      <a:endParaRPr lang="fr-FR" sz="14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15416703"/>
                  </a:ext>
                </a:extLst>
              </a:tr>
              <a:tr h="300511">
                <a:tc>
                  <a:txBody>
                    <a:bodyPr/>
                    <a:lstStyle/>
                    <a:p>
                      <a:r>
                        <a:rPr lang="fr-FR" sz="1400" dirty="0" smtClean="0">
                          <a:latin typeface="Arial" panose="020B0604020202020204" pitchFamily="34" charset="0"/>
                          <a:cs typeface="Arial" panose="020B0604020202020204" pitchFamily="34" charset="0"/>
                        </a:rPr>
                        <a:t>Médecin généraliste</a:t>
                      </a:r>
                      <a:endParaRPr lang="fr-FR" sz="1400" dirty="0">
                        <a:latin typeface="Arial" panose="020B0604020202020204" pitchFamily="34" charset="0"/>
                        <a:cs typeface="Arial" panose="020B0604020202020204" pitchFamily="34" charset="0"/>
                      </a:endParaRPr>
                    </a:p>
                  </a:txBody>
                  <a:tcPr/>
                </a:tc>
                <a:tc>
                  <a:txBody>
                    <a:bodyPr/>
                    <a:lstStyle/>
                    <a:p>
                      <a:pPr algn="ctr"/>
                      <a:r>
                        <a:rPr lang="fr-FR" sz="1400" b="0" dirty="0" smtClean="0">
                          <a:latin typeface="Arial" panose="020B0604020202020204" pitchFamily="34" charset="0"/>
                          <a:cs typeface="Arial" panose="020B0604020202020204" pitchFamily="34" charset="0"/>
                        </a:rPr>
                        <a:t>22 </a:t>
                      </a:r>
                    </a:p>
                  </a:txBody>
                  <a:tcPr/>
                </a:tc>
                <a:tc>
                  <a:txBody>
                    <a:bodyPr/>
                    <a:lstStyle/>
                    <a:p>
                      <a:r>
                        <a:rPr lang="fr-FR" sz="1400" b="1" dirty="0" smtClean="0">
                          <a:latin typeface="Arial" panose="020B0604020202020204" pitchFamily="34" charset="0"/>
                          <a:cs typeface="Arial" panose="020B0604020202020204" pitchFamily="34" charset="0"/>
                        </a:rPr>
                        <a:t>42 %</a:t>
                      </a:r>
                    </a:p>
                  </a:txBody>
                  <a:tcPr/>
                </a:tc>
                <a:extLst>
                  <a:ext uri="{0D108BD9-81ED-4DB2-BD59-A6C34878D82A}">
                    <a16:rowId xmlns:a16="http://schemas.microsoft.com/office/drawing/2014/main" val="26629050"/>
                  </a:ext>
                </a:extLst>
              </a:tr>
              <a:tr h="300511">
                <a:tc>
                  <a:txBody>
                    <a:bodyPr/>
                    <a:lstStyle/>
                    <a:p>
                      <a:r>
                        <a:rPr lang="fr-FR" sz="1400" dirty="0" smtClean="0">
                          <a:latin typeface="Arial" panose="020B0604020202020204" pitchFamily="34" charset="0"/>
                          <a:cs typeface="Arial" panose="020B0604020202020204" pitchFamily="34" charset="0"/>
                        </a:rPr>
                        <a:t>Autres pro de santé</a:t>
                      </a:r>
                      <a:endParaRPr lang="fr-FR" sz="1400" dirty="0">
                        <a:latin typeface="Arial" panose="020B0604020202020204" pitchFamily="34" charset="0"/>
                        <a:cs typeface="Arial" panose="020B0604020202020204" pitchFamily="34" charset="0"/>
                      </a:endParaRPr>
                    </a:p>
                  </a:txBody>
                  <a:tcPr/>
                </a:tc>
                <a:tc>
                  <a:txBody>
                    <a:bodyPr/>
                    <a:lstStyle/>
                    <a:p>
                      <a:pPr algn="ctr"/>
                      <a:r>
                        <a:rPr lang="fr-FR" sz="1400" b="0" dirty="0" smtClean="0">
                          <a:latin typeface="Arial" panose="020B0604020202020204" pitchFamily="34" charset="0"/>
                          <a:cs typeface="Arial" panose="020B0604020202020204" pitchFamily="34" charset="0"/>
                        </a:rPr>
                        <a:t>23</a:t>
                      </a:r>
                      <a:endParaRPr lang="fr-FR" sz="1400" b="0" dirty="0">
                        <a:latin typeface="Arial" panose="020B0604020202020204" pitchFamily="34" charset="0"/>
                        <a:cs typeface="Arial" panose="020B0604020202020204" pitchFamily="34" charset="0"/>
                      </a:endParaRPr>
                    </a:p>
                  </a:txBody>
                  <a:tcPr/>
                </a:tc>
                <a:tc>
                  <a:txBody>
                    <a:bodyPr/>
                    <a:lstStyle/>
                    <a:p>
                      <a:r>
                        <a:rPr lang="fr-FR" sz="1400" b="1" dirty="0" smtClean="0">
                          <a:latin typeface="Arial" panose="020B0604020202020204" pitchFamily="34" charset="0"/>
                          <a:cs typeface="Arial" panose="020B0604020202020204" pitchFamily="34" charset="0"/>
                        </a:rPr>
                        <a:t>44 %</a:t>
                      </a:r>
                      <a:endParaRPr lang="fr-FR" sz="1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65894446"/>
                  </a:ext>
                </a:extLst>
              </a:tr>
              <a:tr h="300511">
                <a:tc>
                  <a:txBody>
                    <a:bodyPr/>
                    <a:lstStyle/>
                    <a:p>
                      <a:r>
                        <a:rPr lang="fr-FR" sz="1400" dirty="0" smtClean="0">
                          <a:latin typeface="Arial" panose="020B0604020202020204" pitchFamily="34" charset="0"/>
                          <a:cs typeface="Arial" panose="020B0604020202020204" pitchFamily="34" charset="0"/>
                        </a:rPr>
                        <a:t>Dispositif de </a:t>
                      </a:r>
                      <a:r>
                        <a:rPr lang="fr-FR" sz="1400" dirty="0" err="1" smtClean="0">
                          <a:latin typeface="Arial" panose="020B0604020202020204" pitchFamily="34" charset="0"/>
                          <a:cs typeface="Arial" panose="020B0604020202020204" pitchFamily="34" charset="0"/>
                        </a:rPr>
                        <a:t>Coordi</a:t>
                      </a:r>
                      <a:r>
                        <a:rPr lang="fr-FR" sz="1400" dirty="0" smtClean="0">
                          <a:latin typeface="Arial" panose="020B0604020202020204" pitchFamily="34" charset="0"/>
                          <a:cs typeface="Arial" panose="020B0604020202020204" pitchFamily="34" charset="0"/>
                        </a:rPr>
                        <a:t>.</a:t>
                      </a:r>
                      <a:endParaRPr lang="fr-FR" sz="1400" dirty="0">
                        <a:latin typeface="Arial" panose="020B0604020202020204" pitchFamily="34" charset="0"/>
                        <a:cs typeface="Arial" panose="020B0604020202020204" pitchFamily="34" charset="0"/>
                      </a:endParaRPr>
                    </a:p>
                  </a:txBody>
                  <a:tcPr/>
                </a:tc>
                <a:tc>
                  <a:txBody>
                    <a:bodyPr/>
                    <a:lstStyle/>
                    <a:p>
                      <a:pPr algn="ctr"/>
                      <a:r>
                        <a:rPr lang="fr-FR" sz="1400" b="0" dirty="0" smtClean="0">
                          <a:latin typeface="Arial" panose="020B0604020202020204" pitchFamily="34" charset="0"/>
                          <a:cs typeface="Arial" panose="020B0604020202020204" pitchFamily="34" charset="0"/>
                        </a:rPr>
                        <a:t>3</a:t>
                      </a:r>
                      <a:endParaRPr lang="fr-FR" sz="1400" b="0" dirty="0">
                        <a:latin typeface="Arial" panose="020B0604020202020204" pitchFamily="34" charset="0"/>
                        <a:cs typeface="Arial" panose="020B0604020202020204" pitchFamily="34" charset="0"/>
                      </a:endParaRPr>
                    </a:p>
                  </a:txBody>
                  <a:tcPr/>
                </a:tc>
                <a:tc>
                  <a:txBody>
                    <a:bodyPr/>
                    <a:lstStyle/>
                    <a:p>
                      <a:r>
                        <a:rPr lang="fr-FR" sz="1400" b="1" dirty="0" smtClean="0">
                          <a:latin typeface="Arial" panose="020B0604020202020204" pitchFamily="34" charset="0"/>
                          <a:cs typeface="Arial" panose="020B0604020202020204" pitchFamily="34" charset="0"/>
                        </a:rPr>
                        <a:t>6 %</a:t>
                      </a:r>
                      <a:endParaRPr lang="fr-FR" sz="1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5967941"/>
                  </a:ext>
                </a:extLst>
              </a:tr>
              <a:tr h="300511">
                <a:tc>
                  <a:txBody>
                    <a:bodyPr/>
                    <a:lstStyle/>
                    <a:p>
                      <a:r>
                        <a:rPr lang="fr-FR" sz="1400" dirty="0" smtClean="0">
                          <a:latin typeface="Arial" panose="020B0604020202020204" pitchFamily="34" charset="0"/>
                          <a:cs typeface="Arial" panose="020B0604020202020204" pitchFamily="34" charset="0"/>
                        </a:rPr>
                        <a:t>Autres</a:t>
                      </a:r>
                      <a:endParaRPr lang="fr-FR" sz="1400" dirty="0">
                        <a:latin typeface="Arial" panose="020B0604020202020204" pitchFamily="34" charset="0"/>
                        <a:cs typeface="Arial" panose="020B0604020202020204" pitchFamily="34" charset="0"/>
                      </a:endParaRPr>
                    </a:p>
                  </a:txBody>
                  <a:tcPr/>
                </a:tc>
                <a:tc>
                  <a:txBody>
                    <a:bodyPr/>
                    <a:lstStyle/>
                    <a:p>
                      <a:pPr algn="ctr"/>
                      <a:r>
                        <a:rPr lang="fr-FR" sz="1400" b="0" dirty="0" smtClean="0">
                          <a:latin typeface="Arial" panose="020B0604020202020204" pitchFamily="34" charset="0"/>
                          <a:cs typeface="Arial" panose="020B0604020202020204" pitchFamily="34" charset="0"/>
                        </a:rPr>
                        <a:t>2</a:t>
                      </a:r>
                      <a:endParaRPr lang="fr-FR" sz="1400" b="0" dirty="0">
                        <a:latin typeface="Arial" panose="020B0604020202020204" pitchFamily="34" charset="0"/>
                        <a:cs typeface="Arial" panose="020B0604020202020204" pitchFamily="34" charset="0"/>
                      </a:endParaRPr>
                    </a:p>
                  </a:txBody>
                  <a:tcPr/>
                </a:tc>
                <a:tc>
                  <a:txBody>
                    <a:bodyPr/>
                    <a:lstStyle/>
                    <a:p>
                      <a:r>
                        <a:rPr lang="fr-FR" sz="1400" b="1" dirty="0" smtClean="0">
                          <a:latin typeface="Arial" panose="020B0604020202020204" pitchFamily="34" charset="0"/>
                          <a:cs typeface="Arial" panose="020B0604020202020204" pitchFamily="34" charset="0"/>
                        </a:rPr>
                        <a:t>4 %</a:t>
                      </a:r>
                      <a:endParaRPr lang="fr-FR" sz="1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60448147"/>
                  </a:ext>
                </a:extLst>
              </a:tr>
              <a:tr h="300511">
                <a:tc>
                  <a:txBody>
                    <a:bodyPr/>
                    <a:lstStyle/>
                    <a:p>
                      <a:r>
                        <a:rPr lang="fr-FR" sz="1400" dirty="0" err="1" smtClean="0">
                          <a:latin typeface="Arial" panose="020B0604020202020204" pitchFamily="34" charset="0"/>
                          <a:cs typeface="Arial" panose="020B0604020202020204" pitchFamily="34" charset="0"/>
                        </a:rPr>
                        <a:t>Struct</a:t>
                      </a:r>
                      <a:r>
                        <a:rPr lang="fr-FR" sz="1400" dirty="0" smtClean="0">
                          <a:latin typeface="Arial" panose="020B0604020202020204" pitchFamily="34" charset="0"/>
                          <a:cs typeface="Arial" panose="020B0604020202020204" pitchFamily="34" charset="0"/>
                        </a:rPr>
                        <a:t>.</a:t>
                      </a:r>
                      <a:r>
                        <a:rPr lang="fr-FR" sz="1400" baseline="0" dirty="0" smtClean="0">
                          <a:latin typeface="Arial" panose="020B0604020202020204" pitchFamily="34" charset="0"/>
                          <a:cs typeface="Arial" panose="020B0604020202020204" pitchFamily="34" charset="0"/>
                        </a:rPr>
                        <a:t> </a:t>
                      </a:r>
                      <a:r>
                        <a:rPr lang="fr-FR" sz="1400" dirty="0" smtClean="0">
                          <a:latin typeface="Arial" panose="020B0604020202020204" pitchFamily="34" charset="0"/>
                          <a:cs typeface="Arial" panose="020B0604020202020204" pitchFamily="34" charset="0"/>
                        </a:rPr>
                        <a:t>médico-</a:t>
                      </a:r>
                      <a:r>
                        <a:rPr lang="fr-FR" sz="1400" dirty="0" err="1" smtClean="0">
                          <a:latin typeface="Arial" panose="020B0604020202020204" pitchFamily="34" charset="0"/>
                          <a:cs typeface="Arial" panose="020B0604020202020204" pitchFamily="34" charset="0"/>
                        </a:rPr>
                        <a:t>so</a:t>
                      </a:r>
                      <a:endParaRPr lang="fr-FR" sz="1400" dirty="0">
                        <a:latin typeface="Arial" panose="020B0604020202020204" pitchFamily="34" charset="0"/>
                        <a:cs typeface="Arial" panose="020B0604020202020204" pitchFamily="34" charset="0"/>
                      </a:endParaRPr>
                    </a:p>
                  </a:txBody>
                  <a:tcPr/>
                </a:tc>
                <a:tc>
                  <a:txBody>
                    <a:bodyPr/>
                    <a:lstStyle/>
                    <a:p>
                      <a:pPr algn="ctr"/>
                      <a:r>
                        <a:rPr lang="fr-FR" sz="1400" b="0" dirty="0" smtClean="0">
                          <a:latin typeface="Arial" panose="020B0604020202020204" pitchFamily="34" charset="0"/>
                          <a:cs typeface="Arial" panose="020B0604020202020204" pitchFamily="34" charset="0"/>
                        </a:rPr>
                        <a:t>1</a:t>
                      </a:r>
                      <a:endParaRPr lang="fr-FR" sz="1400" b="0" dirty="0">
                        <a:latin typeface="Arial" panose="020B0604020202020204" pitchFamily="34" charset="0"/>
                        <a:cs typeface="Arial" panose="020B0604020202020204" pitchFamily="34" charset="0"/>
                      </a:endParaRPr>
                    </a:p>
                  </a:txBody>
                  <a:tcPr/>
                </a:tc>
                <a:tc>
                  <a:txBody>
                    <a:bodyPr/>
                    <a:lstStyle/>
                    <a:p>
                      <a:r>
                        <a:rPr lang="fr-FR" sz="1400" b="1" dirty="0" smtClean="0">
                          <a:latin typeface="Arial" panose="020B0604020202020204" pitchFamily="34" charset="0"/>
                          <a:cs typeface="Arial" panose="020B0604020202020204" pitchFamily="34" charset="0"/>
                        </a:rPr>
                        <a:t>2 %</a:t>
                      </a:r>
                      <a:endParaRPr lang="fr-FR" sz="1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04765633"/>
                  </a:ext>
                </a:extLst>
              </a:tr>
              <a:tr h="300511">
                <a:tc>
                  <a:txBody>
                    <a:bodyPr/>
                    <a:lstStyle/>
                    <a:p>
                      <a:r>
                        <a:rPr lang="fr-FR" sz="1400" dirty="0" smtClean="0">
                          <a:latin typeface="Arial" panose="020B0604020202020204" pitchFamily="34" charset="0"/>
                          <a:cs typeface="Arial" panose="020B0604020202020204" pitchFamily="34" charset="0"/>
                        </a:rPr>
                        <a:t>Famille</a:t>
                      </a:r>
                      <a:endParaRPr lang="fr-FR" sz="1400" dirty="0">
                        <a:latin typeface="Arial" panose="020B0604020202020204" pitchFamily="34" charset="0"/>
                        <a:cs typeface="Arial" panose="020B0604020202020204" pitchFamily="34" charset="0"/>
                      </a:endParaRPr>
                    </a:p>
                  </a:txBody>
                  <a:tcPr/>
                </a:tc>
                <a:tc>
                  <a:txBody>
                    <a:bodyPr/>
                    <a:lstStyle/>
                    <a:p>
                      <a:pPr algn="ctr"/>
                      <a:r>
                        <a:rPr lang="fr-FR" sz="1400" b="0" dirty="0" smtClean="0">
                          <a:latin typeface="Arial" panose="020B0604020202020204" pitchFamily="34" charset="0"/>
                          <a:cs typeface="Arial" panose="020B0604020202020204" pitchFamily="34" charset="0"/>
                        </a:rPr>
                        <a:t>1</a:t>
                      </a:r>
                      <a:endParaRPr lang="fr-FR" sz="1400" b="0" dirty="0">
                        <a:latin typeface="Arial" panose="020B0604020202020204" pitchFamily="34" charset="0"/>
                        <a:cs typeface="Arial" panose="020B0604020202020204" pitchFamily="34" charset="0"/>
                      </a:endParaRPr>
                    </a:p>
                  </a:txBody>
                  <a:tcPr/>
                </a:tc>
                <a:tc>
                  <a:txBody>
                    <a:bodyPr/>
                    <a:lstStyle/>
                    <a:p>
                      <a:r>
                        <a:rPr lang="fr-FR" sz="1400" b="1" dirty="0" smtClean="0">
                          <a:latin typeface="Arial" panose="020B0604020202020204" pitchFamily="34" charset="0"/>
                          <a:cs typeface="Arial" panose="020B0604020202020204" pitchFamily="34" charset="0"/>
                        </a:rPr>
                        <a:t>2 %</a:t>
                      </a:r>
                      <a:endParaRPr lang="fr-FR" sz="1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35511683"/>
                  </a:ext>
                </a:extLst>
              </a:tr>
            </a:tbl>
          </a:graphicData>
        </a:graphic>
      </p:graphicFrame>
    </p:spTree>
    <p:extLst>
      <p:ext uri="{BB962C8B-B14F-4D97-AF65-F5344CB8AC3E}">
        <p14:creationId xmlns:p14="http://schemas.microsoft.com/office/powerpoint/2010/main" val="2269115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stretch>
            <a:fillRect/>
          </a:stretch>
        </p:blipFill>
        <p:spPr>
          <a:xfrm>
            <a:off x="168313" y="152357"/>
            <a:ext cx="11793596" cy="4515480"/>
          </a:xfrm>
          <a:prstGeom prst="rect">
            <a:avLst/>
          </a:prstGeom>
        </p:spPr>
      </p:pic>
      <p:pic>
        <p:nvPicPr>
          <p:cNvPr id="5" name="Image 4"/>
          <p:cNvPicPr>
            <a:picLocks noChangeAspect="1"/>
          </p:cNvPicPr>
          <p:nvPr/>
        </p:nvPicPr>
        <p:blipFill>
          <a:blip r:embed="rId3"/>
          <a:stretch>
            <a:fillRect/>
          </a:stretch>
        </p:blipFill>
        <p:spPr>
          <a:xfrm>
            <a:off x="158787" y="4743155"/>
            <a:ext cx="11812649" cy="2114845"/>
          </a:xfrm>
          <a:prstGeom prst="rect">
            <a:avLst/>
          </a:prstGeom>
        </p:spPr>
      </p:pic>
    </p:spTree>
    <p:extLst>
      <p:ext uri="{BB962C8B-B14F-4D97-AF65-F5344CB8AC3E}">
        <p14:creationId xmlns:p14="http://schemas.microsoft.com/office/powerpoint/2010/main" val="4033088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a:xfrm>
            <a:off x="3683726" y="868680"/>
            <a:ext cx="7499386" cy="5120640"/>
          </a:xfrm>
        </p:spPr>
        <p:txBody>
          <a:bodyPr>
            <a:normAutofit/>
          </a:bodyPr>
          <a:lstStyle/>
          <a:p>
            <a:r>
              <a:rPr lang="fr-FR" dirty="0" smtClean="0"/>
              <a:t>DISPOSITIF UNIQUE en Bretagne sur un territoire dépourvu de réseau </a:t>
            </a:r>
            <a:r>
              <a:rPr lang="fr-FR" dirty="0" err="1" smtClean="0"/>
              <a:t>Onco</a:t>
            </a:r>
            <a:r>
              <a:rPr lang="fr-FR" dirty="0" smtClean="0"/>
              <a:t> permettant un suivi renforcé, personnalisé avec éviction du risque de rupture de parcours.</a:t>
            </a:r>
          </a:p>
          <a:p>
            <a:r>
              <a:rPr lang="fr-FR" dirty="0" smtClean="0"/>
              <a:t>Perspectives de déploiement en  Soins de support de proximité améliorant la qualité de vie du patient atteint de cancer,</a:t>
            </a:r>
          </a:p>
          <a:p>
            <a:r>
              <a:rPr lang="fr-FR" dirty="0" smtClean="0"/>
              <a:t>Intégration à la Plateforme </a:t>
            </a:r>
            <a:r>
              <a:rPr lang="fr-FR" dirty="0"/>
              <a:t>T</a:t>
            </a:r>
            <a:r>
              <a:rPr lang="fr-FR" dirty="0" smtClean="0"/>
              <a:t>erritoriale d’Appui : facilitation du suivi (accès logiciel de coordination et de suivi (</a:t>
            </a:r>
            <a:r>
              <a:rPr lang="fr-FR" dirty="0" err="1" smtClean="0"/>
              <a:t>Gwalenn</a:t>
            </a:r>
            <a:r>
              <a:rPr lang="fr-FR" smtClean="0"/>
              <a:t>)) </a:t>
            </a:r>
            <a:r>
              <a:rPr lang="fr-FR" dirty="0" smtClean="0"/>
              <a:t>et partage </a:t>
            </a:r>
            <a:r>
              <a:rPr lang="fr-FR" smtClean="0"/>
              <a:t>d’expertises mutuelles. </a:t>
            </a:r>
            <a:endParaRPr lang="fr-FR" dirty="0" smtClean="0"/>
          </a:p>
          <a:p>
            <a:endParaRPr lang="fr-FR" dirty="0" smtClean="0"/>
          </a:p>
        </p:txBody>
      </p:sp>
      <p:sp>
        <p:nvSpPr>
          <p:cNvPr id="4" name="Espace réservé du texte 3"/>
          <p:cNvSpPr>
            <a:spLocks noGrp="1"/>
          </p:cNvSpPr>
          <p:nvPr>
            <p:ph type="body" sz="half" idx="2"/>
          </p:nvPr>
        </p:nvSpPr>
        <p:spPr/>
        <p:txBody>
          <a:bodyPr/>
          <a:lstStyle/>
          <a:p>
            <a:endParaRPr lang="fr-FR" dirty="0"/>
          </a:p>
        </p:txBody>
      </p:sp>
    </p:spTree>
    <p:extLst>
      <p:ext uri="{BB962C8B-B14F-4D97-AF65-F5344CB8AC3E}">
        <p14:creationId xmlns:p14="http://schemas.microsoft.com/office/powerpoint/2010/main" val="1830832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Cadr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TM03457475[[fn=Cadre]]</Template>
  <TotalTime>6726</TotalTime>
  <Words>331</Words>
  <Application>Microsoft Office PowerPoint</Application>
  <PresentationFormat>Grand écran</PresentationFormat>
  <Paragraphs>39</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Corbel</vt:lpstr>
      <vt:lpstr>Wingdings 2</vt:lpstr>
      <vt:lpstr>Cadre</vt:lpstr>
      <vt:lpstr>Journée Régionale OMEDIT Bretagne Organisations et prises en charge territoriales  LE DISPOSITIF IDEC EN TERRITOIRE DE BROCELIANDE</vt:lpstr>
      <vt:lpstr>Présentation PowerPoint</vt:lpstr>
      <vt:lpstr>Présentation PowerPoint</vt:lpstr>
      <vt:lpstr>Présentation PowerPoint</vt:lpstr>
      <vt:lpstr>Présentation PowerPoint</vt:lpstr>
      <vt:lpstr>Présentation PowerPoint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 d’activités  CTA Brocéliande</dc:title>
  <dc:creator>Virginie METAY</dc:creator>
  <cp:lastModifiedBy>COORDO1</cp:lastModifiedBy>
  <cp:revision>79</cp:revision>
  <cp:lastPrinted>2019-11-07T09:45:11Z</cp:lastPrinted>
  <dcterms:created xsi:type="dcterms:W3CDTF">2019-06-26T22:11:02Z</dcterms:created>
  <dcterms:modified xsi:type="dcterms:W3CDTF">2019-11-07T09:48:41Z</dcterms:modified>
</cp:coreProperties>
</file>