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3" name="Shape 1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/>
          </p:nvPr>
        </p:nvSpPr>
        <p:spPr>
          <a:xfrm>
            <a:off x="3251200" y="4443306"/>
            <a:ext cx="8778241" cy="2694205"/>
          </a:xfrm>
          <a:prstGeom prst="rect">
            <a:avLst/>
          </a:prstGeom>
        </p:spPr>
        <p:txBody>
          <a:bodyPr lIns="65023" tIns="65023" rIns="65023" bIns="65023" anchor="b"/>
          <a:lstStyle>
            <a:lvl1pPr algn="l" defTabSz="1300480">
              <a:defRPr b="1" cap="small" sz="420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118" name="Shape 118"/>
          <p:cNvSpPr/>
          <p:nvPr>
            <p:ph type="body" sz="quarter" idx="1"/>
          </p:nvPr>
        </p:nvSpPr>
        <p:spPr>
          <a:xfrm>
            <a:off x="3251200" y="7115836"/>
            <a:ext cx="8778241" cy="1950721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0" indent="0" defTabSz="1300480">
              <a:spcBef>
                <a:spcPts val="800"/>
              </a:spcBef>
              <a:buSzTx/>
              <a:buNone/>
              <a:defRPr b="1" sz="240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defTabSz="1300480">
              <a:spcBef>
                <a:spcPts val="800"/>
              </a:spcBef>
              <a:buSzTx/>
              <a:buNone/>
              <a:defRPr b="1" sz="240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defTabSz="1300480">
              <a:spcBef>
                <a:spcPts val="800"/>
              </a:spcBef>
              <a:buSzTx/>
              <a:buNone/>
              <a:defRPr b="1" sz="240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defTabSz="1300480">
              <a:spcBef>
                <a:spcPts val="800"/>
              </a:spcBef>
              <a:buSzTx/>
              <a:buNone/>
              <a:defRPr b="1" sz="240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defTabSz="1300480">
              <a:spcBef>
                <a:spcPts val="800"/>
              </a:spcBef>
              <a:buSzTx/>
              <a:buNone/>
              <a:defRPr b="1" sz="240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9" name="Shape 119"/>
          <p:cNvSpPr/>
          <p:nvPr/>
        </p:nvSpPr>
        <p:spPr>
          <a:xfrm>
            <a:off x="541866" y="-1"/>
            <a:ext cx="866988" cy="9753601"/>
          </a:xfrm>
          <a:prstGeom prst="rect">
            <a:avLst/>
          </a:prstGeom>
          <a:solidFill>
            <a:srgbClr val="A8B9DF">
              <a:alpha val="54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0" name="Shape 120"/>
          <p:cNvSpPr/>
          <p:nvPr/>
        </p:nvSpPr>
        <p:spPr>
          <a:xfrm>
            <a:off x="393011" y="-1"/>
            <a:ext cx="148856" cy="9753601"/>
          </a:xfrm>
          <a:prstGeom prst="rect">
            <a:avLst/>
          </a:prstGeom>
          <a:solidFill>
            <a:srgbClr val="CAD4EA">
              <a:alpha val="36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1" name="Shape 121"/>
          <p:cNvSpPr/>
          <p:nvPr/>
        </p:nvSpPr>
        <p:spPr>
          <a:xfrm>
            <a:off x="1408853" y="-1"/>
            <a:ext cx="258663" cy="9753601"/>
          </a:xfrm>
          <a:prstGeom prst="rect">
            <a:avLst/>
          </a:prstGeom>
          <a:solidFill>
            <a:srgbClr val="CAD4EA">
              <a:alpha val="7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2" name="Shape 122"/>
          <p:cNvSpPr/>
          <p:nvPr/>
        </p:nvSpPr>
        <p:spPr>
          <a:xfrm>
            <a:off x="1623210" y="-1"/>
            <a:ext cx="327510" cy="9753601"/>
          </a:xfrm>
          <a:prstGeom prst="rect">
            <a:avLst/>
          </a:prstGeom>
          <a:solidFill>
            <a:srgbClr val="E6EBF5">
              <a:alpha val="71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3" name="Shape 123"/>
          <p:cNvSpPr/>
          <p:nvPr/>
        </p:nvSpPr>
        <p:spPr>
          <a:xfrm flipH="1">
            <a:off x="151244" y="0"/>
            <a:ext cx="1" cy="9753601"/>
          </a:xfrm>
          <a:prstGeom prst="line">
            <a:avLst/>
          </a:prstGeom>
          <a:ln w="76200">
            <a:solidFill>
              <a:srgbClr val="A8B9DF">
                <a:alpha val="73000"/>
              </a:srgbClr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4" name="Shape 124"/>
          <p:cNvSpPr/>
          <p:nvPr/>
        </p:nvSpPr>
        <p:spPr>
          <a:xfrm flipH="1">
            <a:off x="1300479" y="0"/>
            <a:ext cx="1" cy="9753601"/>
          </a:xfrm>
          <a:prstGeom prst="line">
            <a:avLst/>
          </a:prstGeom>
          <a:ln w="76200">
            <a:solidFill>
              <a:srgbClr val="E6EBF5">
                <a:alpha val="83000"/>
              </a:srgbClr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5" name="Shape 125"/>
          <p:cNvSpPr/>
          <p:nvPr/>
        </p:nvSpPr>
        <p:spPr>
          <a:xfrm flipH="1">
            <a:off x="1214736" y="0"/>
            <a:ext cx="1" cy="9753601"/>
          </a:xfrm>
          <a:prstGeom prst="line">
            <a:avLst/>
          </a:prstGeom>
          <a:ln w="76200">
            <a:solidFill>
              <a:srgbClr val="A8B9DF"/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6" name="Shape 126"/>
          <p:cNvSpPr/>
          <p:nvPr/>
        </p:nvSpPr>
        <p:spPr>
          <a:xfrm flipH="1">
            <a:off x="2455665" y="0"/>
            <a:ext cx="1" cy="9753601"/>
          </a:xfrm>
          <a:prstGeom prst="line">
            <a:avLst/>
          </a:prstGeom>
          <a:ln w="38100">
            <a:solidFill>
              <a:srgbClr val="A8B9DF">
                <a:alpha val="82000"/>
              </a:srgbClr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7" name="Shape 127"/>
          <p:cNvSpPr/>
          <p:nvPr/>
        </p:nvSpPr>
        <p:spPr>
          <a:xfrm flipH="1">
            <a:off x="1517226" y="0"/>
            <a:ext cx="1" cy="9753601"/>
          </a:xfrm>
          <a:prstGeom prst="line">
            <a:avLst/>
          </a:prstGeom>
          <a:ln w="12700">
            <a:solidFill>
              <a:srgbClr val="A8B9DF"/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8" name="Shape 128"/>
          <p:cNvSpPr/>
          <p:nvPr/>
        </p:nvSpPr>
        <p:spPr>
          <a:xfrm flipH="1">
            <a:off x="12961928" y="0"/>
            <a:ext cx="1" cy="9753601"/>
          </a:xfrm>
          <a:prstGeom prst="line">
            <a:avLst/>
          </a:prstGeom>
          <a:ln w="76200">
            <a:solidFill>
              <a:srgbClr val="A8B9DF"/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9" name="Shape 129"/>
          <p:cNvSpPr/>
          <p:nvPr/>
        </p:nvSpPr>
        <p:spPr>
          <a:xfrm>
            <a:off x="1733973" y="-1"/>
            <a:ext cx="108374" cy="9753601"/>
          </a:xfrm>
          <a:prstGeom prst="rect">
            <a:avLst/>
          </a:prstGeom>
          <a:solidFill>
            <a:srgbClr val="A8B9DF">
              <a:alpha val="51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0" name="Shape 130"/>
          <p:cNvSpPr/>
          <p:nvPr/>
        </p:nvSpPr>
        <p:spPr>
          <a:xfrm>
            <a:off x="866986" y="4876800"/>
            <a:ext cx="1842348" cy="1842347"/>
          </a:xfrm>
          <a:prstGeom prst="ellipse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1" name="Shape 131"/>
          <p:cNvSpPr/>
          <p:nvPr/>
        </p:nvSpPr>
        <p:spPr>
          <a:xfrm>
            <a:off x="1862587" y="6921603"/>
            <a:ext cx="912249" cy="912248"/>
          </a:xfrm>
          <a:prstGeom prst="ellipse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2" name="Shape 132"/>
          <p:cNvSpPr/>
          <p:nvPr/>
        </p:nvSpPr>
        <p:spPr>
          <a:xfrm>
            <a:off x="1551758" y="7823120"/>
            <a:ext cx="195073" cy="195073"/>
          </a:xfrm>
          <a:prstGeom prst="ellipse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3" name="Shape 133"/>
          <p:cNvSpPr/>
          <p:nvPr/>
        </p:nvSpPr>
        <p:spPr>
          <a:xfrm>
            <a:off x="2366873" y="8232038"/>
            <a:ext cx="390145" cy="390145"/>
          </a:xfrm>
          <a:prstGeom prst="ellipse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4" name="Shape 134"/>
          <p:cNvSpPr/>
          <p:nvPr/>
        </p:nvSpPr>
        <p:spPr>
          <a:xfrm>
            <a:off x="2709333" y="6394026"/>
            <a:ext cx="520193" cy="520193"/>
          </a:xfrm>
          <a:prstGeom prst="ellipse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135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/>
          <p:nvPr>
            <p:ph type="sldNum" sz="quarter" idx="2"/>
          </p:nvPr>
        </p:nvSpPr>
        <p:spPr>
          <a:xfrm>
            <a:off x="2113391" y="7179352"/>
            <a:ext cx="410640" cy="396749"/>
          </a:xfrm>
          <a:prstGeom prst="rect">
            <a:avLst/>
          </a:prstGeom>
        </p:spPr>
        <p:txBody>
          <a:bodyPr lIns="65023" tIns="65023" rIns="65023" bIns="65023" anchor="ctr"/>
          <a:lstStyle>
            <a:lvl1pPr defTabSz="1300480">
              <a:defRPr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/>
          </p:nvPr>
        </p:nvSpPr>
        <p:spPr>
          <a:xfrm>
            <a:off x="3658494" y="3242094"/>
            <a:ext cx="8778241" cy="2694205"/>
          </a:xfrm>
          <a:prstGeom prst="rect">
            <a:avLst/>
          </a:prstGeom>
        </p:spPr>
        <p:txBody>
          <a:bodyPr/>
          <a:lstStyle/>
          <a:p>
            <a:pPr algn="ctr" defTabSz="1274470">
              <a:defRPr sz="4312"/>
            </a:pPr>
            <a:r>
              <a:t>Participation </a:t>
            </a:r>
          </a:p>
          <a:p>
            <a:pPr algn="ctr" defTabSz="1274470">
              <a:defRPr sz="4312"/>
            </a:pPr>
            <a:r>
              <a:t>d’un pharmacien hospitalier </a:t>
            </a:r>
          </a:p>
          <a:p>
            <a:pPr algn="ctr" defTabSz="1274470">
              <a:defRPr sz="4312"/>
            </a:pPr>
            <a:r>
              <a:t>à un </a:t>
            </a:r>
          </a:p>
          <a:p>
            <a:pPr algn="ctr" defTabSz="1274470">
              <a:defRPr sz="4312"/>
            </a:pPr>
            <a:r>
              <a:t>programme d’ETP</a:t>
            </a:r>
            <a:r>
              <a:t> </a:t>
            </a:r>
          </a:p>
        </p:txBody>
      </p:sp>
      <p:sp>
        <p:nvSpPr>
          <p:cNvPr id="146" name="Shape 146"/>
          <p:cNvSpPr/>
          <p:nvPr>
            <p:ph type="body" sz="quarter" idx="1"/>
          </p:nvPr>
        </p:nvSpPr>
        <p:spPr>
          <a:xfrm>
            <a:off x="3785310" y="6402366"/>
            <a:ext cx="8778241" cy="720955"/>
          </a:xfrm>
          <a:prstGeom prst="rect">
            <a:avLst/>
          </a:prstGeom>
        </p:spPr>
        <p:txBody>
          <a:bodyPr/>
          <a:lstStyle>
            <a:lvl1pPr algn="ctr" defTabSz="520192">
              <a:spcBef>
                <a:spcPts val="300"/>
              </a:spcBef>
              <a:defRPr sz="2480"/>
            </a:lvl1pPr>
          </a:lstStyle>
          <a:p>
            <a:pPr/>
            <a:r>
              <a:t>Education thérapeutique des transplantés rénaux</a:t>
            </a:r>
          </a:p>
        </p:txBody>
      </p:sp>
      <p:sp>
        <p:nvSpPr>
          <p:cNvPr id="147" name="Shape 147"/>
          <p:cNvSpPr/>
          <p:nvPr/>
        </p:nvSpPr>
        <p:spPr>
          <a:xfrm>
            <a:off x="5098999" y="8223910"/>
            <a:ext cx="678713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Journée régionale de l’OMéDIT Rennes 12 novembre 2019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body" sz="half" idx="1"/>
          </p:nvPr>
        </p:nvSpPr>
        <p:spPr>
          <a:xfrm>
            <a:off x="3251200" y="3701456"/>
            <a:ext cx="8778241" cy="5365100"/>
          </a:xfrm>
          <a:prstGeom prst="rect">
            <a:avLst/>
          </a:prstGeom>
        </p:spPr>
        <p:txBody>
          <a:bodyPr/>
          <a:lstStyle/>
          <a:p>
            <a:pPr defTabSz="1066393">
              <a:spcBef>
                <a:spcPts val="600"/>
              </a:spcBef>
              <a:defRPr sz="2460"/>
            </a:pPr>
            <a:r>
              <a:t>- les avantages </a:t>
            </a:r>
          </a:p>
          <a:p>
            <a:pPr defTabSz="1066393">
              <a:spcBef>
                <a:spcPts val="600"/>
              </a:spcBef>
              <a:defRPr b="0" sz="1968"/>
            </a:pPr>
            <a:r>
              <a:t>Etoffer l’équipe pluridisciplinaire</a:t>
            </a:r>
          </a:p>
          <a:p>
            <a:pPr defTabSz="1066393">
              <a:spcBef>
                <a:spcPts val="600"/>
              </a:spcBef>
              <a:defRPr b="0" sz="1968"/>
            </a:pPr>
            <a:r>
              <a:t>Approche différente de la thérapeutique</a:t>
            </a:r>
          </a:p>
          <a:p>
            <a:pPr lvl="1" marL="607483" indent="-242993" defTabSz="1066393">
              <a:spcBef>
                <a:spcPts val="600"/>
              </a:spcBef>
              <a:buSzPct val="75000"/>
              <a:buChar char="•"/>
              <a:defRPr b="0" sz="1968"/>
            </a:pPr>
            <a:r>
              <a:t>médicaments à marges thérapeutiques étroites </a:t>
            </a:r>
          </a:p>
          <a:p>
            <a:pPr lvl="1" marL="607483" indent="-242993" defTabSz="1066393">
              <a:spcBef>
                <a:spcPts val="600"/>
              </a:spcBef>
              <a:buSzPct val="75000"/>
              <a:buChar char="•"/>
              <a:defRPr b="0" sz="1968"/>
            </a:pPr>
            <a:r>
              <a:t>Chimiothérapies per os à domicile</a:t>
            </a:r>
          </a:p>
          <a:p>
            <a:pPr lvl="1" marL="607483" indent="-242993" defTabSz="1066393">
              <a:spcBef>
                <a:spcPts val="600"/>
              </a:spcBef>
              <a:buSzPct val="75000"/>
              <a:buChar char="•"/>
              <a:defRPr b="0" sz="1968"/>
            </a:pPr>
            <a:r>
              <a:t>mode d’administration (collyre, inhalateur …) </a:t>
            </a:r>
          </a:p>
          <a:p>
            <a:pPr defTabSz="1066393">
              <a:spcBef>
                <a:spcPts val="600"/>
              </a:spcBef>
              <a:defRPr b="0" sz="1968"/>
            </a:pPr>
            <a:r>
              <a:t>Lien avec le pharmacien d’officine </a:t>
            </a:r>
          </a:p>
          <a:p>
            <a:pPr lvl="1" marL="607483" indent="-242993" defTabSz="1066393">
              <a:spcBef>
                <a:spcPts val="600"/>
              </a:spcBef>
              <a:buSzPct val="75000"/>
              <a:buChar char="•"/>
              <a:defRPr b="0" sz="1968"/>
            </a:pPr>
            <a:r>
              <a:t>Continuité du traitement , interactions, problèmes d’approvisionnement </a:t>
            </a:r>
          </a:p>
          <a:p>
            <a:pPr defTabSz="1066393">
              <a:spcBef>
                <a:spcPts val="600"/>
              </a:spcBef>
              <a:defRPr sz="2460"/>
            </a:pPr>
            <a:r>
              <a:t>- les contraintes </a:t>
            </a:r>
          </a:p>
          <a:p>
            <a:pPr defTabSz="1066393">
              <a:spcBef>
                <a:spcPts val="600"/>
              </a:spcBef>
              <a:defRPr b="0" sz="1968"/>
            </a:pPr>
            <a:r>
              <a:t>Formation obligatoire aux 40 heures</a:t>
            </a:r>
          </a:p>
          <a:p>
            <a:pPr defTabSz="1066393">
              <a:spcBef>
                <a:spcPts val="600"/>
              </a:spcBef>
              <a:defRPr b="0" sz="1968"/>
            </a:pPr>
            <a:r>
              <a:t>Temps</a:t>
            </a:r>
          </a:p>
          <a:p>
            <a:pPr defTabSz="1066393">
              <a:spcBef>
                <a:spcPts val="600"/>
              </a:spcBef>
              <a:defRPr b="0" sz="1968"/>
            </a:pPr>
            <a:r>
              <a:t>Financement ? </a:t>
            </a:r>
          </a:p>
        </p:txBody>
      </p:sp>
      <p:pic>
        <p:nvPicPr>
          <p:cNvPr id="180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Shape 181"/>
          <p:cNvSpPr/>
          <p:nvPr/>
        </p:nvSpPr>
        <p:spPr>
          <a:xfrm>
            <a:off x="4528759" y="2240001"/>
            <a:ext cx="6720881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5200">
                <a:solidFill>
                  <a:srgbClr val="326F9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Place du pharmacien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Merci pour votre attention</a:t>
            </a:r>
          </a:p>
        </p:txBody>
      </p:sp>
      <p:sp>
        <p:nvSpPr>
          <p:cNvPr id="184" name="Shape 1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title"/>
          </p:nvPr>
        </p:nvSpPr>
        <p:spPr>
          <a:xfrm>
            <a:off x="3835400" y="2110463"/>
            <a:ext cx="8778241" cy="912248"/>
          </a:xfrm>
          <a:prstGeom prst="rect">
            <a:avLst/>
          </a:prstGeom>
        </p:spPr>
        <p:txBody>
          <a:bodyPr/>
          <a:lstStyle>
            <a:lvl1pPr defTabSz="1027379">
              <a:defRPr sz="5214"/>
            </a:lvl1pPr>
          </a:lstStyle>
          <a:p>
            <a:pPr/>
            <a:r>
              <a:t>finalité de l’ETP</a:t>
            </a:r>
          </a:p>
        </p:txBody>
      </p:sp>
      <p:sp>
        <p:nvSpPr>
          <p:cNvPr id="187" name="Shape 187"/>
          <p:cNvSpPr/>
          <p:nvPr>
            <p:ph type="body" sz="half" idx="1"/>
          </p:nvPr>
        </p:nvSpPr>
        <p:spPr>
          <a:xfrm>
            <a:off x="3251200" y="3476603"/>
            <a:ext cx="8778241" cy="5589953"/>
          </a:xfrm>
          <a:prstGeom prst="rect">
            <a:avLst/>
          </a:prstGeom>
        </p:spPr>
        <p:txBody>
          <a:bodyPr/>
          <a:lstStyle/>
          <a:p>
            <a:pPr/>
          </a:p>
          <a:p>
            <a:pPr marL="296333" indent="-296333">
              <a:buSzPct val="75000"/>
              <a:buChar char="✓"/>
              <a:defRPr b="0">
                <a:solidFill>
                  <a:srgbClr val="020405"/>
                </a:solidFill>
              </a:defRPr>
            </a:pPr>
            <a:r>
              <a:t>l’Education thérapeutique participe </a:t>
            </a:r>
          </a:p>
          <a:p>
            <a:pPr>
              <a:defRPr b="0">
                <a:solidFill>
                  <a:srgbClr val="020405"/>
                </a:solidFill>
              </a:defRPr>
            </a:pPr>
            <a:r>
              <a:t>à l’</a:t>
            </a:r>
            <a:r>
              <a:rPr b="1"/>
              <a:t>amélioration de la santé </a:t>
            </a:r>
            <a:r>
              <a:t>du patient (biologique, clinique)  à l’</a:t>
            </a:r>
            <a:r>
              <a:rPr b="1"/>
              <a:t>amélioration de sa qualité de vie</a:t>
            </a:r>
            <a:r>
              <a:t> et à celle de ses </a:t>
            </a:r>
            <a:r>
              <a:rPr b="1"/>
              <a:t>proches. </a:t>
            </a:r>
            <a:endParaRPr b="1"/>
          </a:p>
          <a:p>
            <a:pPr>
              <a:defRPr b="0">
                <a:solidFill>
                  <a:srgbClr val="020405"/>
                </a:solidFill>
              </a:defRPr>
            </a:pPr>
          </a:p>
          <a:p>
            <a:pPr marL="296333" indent="-296333">
              <a:buSzPct val="75000"/>
              <a:buChar char="✓"/>
              <a:defRPr b="0">
                <a:solidFill>
                  <a:srgbClr val="020405"/>
                </a:solidFill>
              </a:defRPr>
            </a:pPr>
            <a:r>
              <a:t>Les finalités spécifiques de l’éducation thérapeutique sont :</a:t>
            </a:r>
          </a:p>
          <a:p>
            <a:pPr>
              <a:defRPr b="0">
                <a:solidFill>
                  <a:srgbClr val="020405"/>
                </a:solidFill>
              </a:defRPr>
            </a:pPr>
            <a:r>
              <a:t>Compétences d’autosoins </a:t>
            </a:r>
          </a:p>
          <a:p>
            <a:pPr>
              <a:defRPr b="0">
                <a:solidFill>
                  <a:srgbClr val="020405"/>
                </a:solidFill>
              </a:defRPr>
            </a:pPr>
            <a:r>
              <a:t>compétences psychosociales</a:t>
            </a:r>
          </a:p>
        </p:txBody>
      </p:sp>
      <p:pic>
        <p:nvPicPr>
          <p:cNvPr id="188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type="title"/>
          </p:nvPr>
        </p:nvSpPr>
        <p:spPr>
          <a:xfrm>
            <a:off x="3386975" y="2209910"/>
            <a:ext cx="8778241" cy="838201"/>
          </a:xfrm>
          <a:prstGeom prst="rect">
            <a:avLst/>
          </a:prstGeom>
        </p:spPr>
        <p:txBody>
          <a:bodyPr/>
          <a:lstStyle/>
          <a:p>
            <a:pPr/>
            <a:r>
              <a:t>ETP, inscrite dans la loi</a:t>
            </a:r>
          </a:p>
        </p:txBody>
      </p:sp>
      <p:sp>
        <p:nvSpPr>
          <p:cNvPr id="191" name="Shape 191"/>
          <p:cNvSpPr/>
          <p:nvPr>
            <p:ph type="body" sz="half" idx="1"/>
          </p:nvPr>
        </p:nvSpPr>
        <p:spPr>
          <a:xfrm>
            <a:off x="2849975" y="3940928"/>
            <a:ext cx="9840329" cy="4040233"/>
          </a:xfrm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✓"/>
              <a:defRPr b="0">
                <a:solidFill>
                  <a:srgbClr val="020607"/>
                </a:solidFill>
              </a:defRPr>
            </a:pPr>
            <a:r>
              <a:t> Inscrite dans la loi hôpital santé territoire depuis juillet 2009, </a:t>
            </a:r>
          </a:p>
          <a:p>
            <a:pPr>
              <a:defRPr b="0">
                <a:solidFill>
                  <a:srgbClr val="020607"/>
                </a:solidFill>
              </a:defRPr>
            </a:pPr>
          </a:p>
          <a:p>
            <a:pPr marL="228600" indent="-228600">
              <a:buSzPct val="100000"/>
              <a:buChar char="✓"/>
              <a:defRPr b="0">
                <a:solidFill>
                  <a:srgbClr val="020607"/>
                </a:solidFill>
              </a:defRPr>
            </a:pPr>
            <a:r>
              <a:t> Les programmes doivent être conformes au cahier des charges national </a:t>
            </a:r>
          </a:p>
          <a:p>
            <a:pPr algn="ctr" defTabSz="457200">
              <a:spcBef>
                <a:spcPts val="0"/>
              </a:spcBef>
              <a:defRPr b="0" sz="153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spcBef>
                <a:spcPts val="0"/>
              </a:spcBef>
              <a:defRPr sz="153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0"/>
              <a:t>                     </a:t>
            </a:r>
            <a:r>
              <a:rPr b="0" sz="2437"/>
              <a:t>Arrêté du 14 janvier 2015 modifiant l'arrêté du 2 août 2010 </a:t>
            </a:r>
            <a:r>
              <a:rPr sz="2437"/>
              <a:t>  </a:t>
            </a:r>
            <a:r>
              <a:t>     </a:t>
            </a:r>
          </a:p>
          <a:p>
            <a:pPr/>
          </a:p>
          <a:p>
            <a:pPr marL="228600" indent="-228600">
              <a:buClr>
                <a:srgbClr val="04617B"/>
              </a:buClr>
              <a:buSzPct val="100000"/>
              <a:buChar char="✓"/>
            </a:pPr>
            <a:r>
              <a:t> </a:t>
            </a:r>
            <a:r>
              <a:rPr b="0">
                <a:solidFill>
                  <a:srgbClr val="030709"/>
                </a:solidFill>
              </a:rPr>
              <a:t>Renouvellement d’autorisation tous les 4 ans auprès de l’ARS</a:t>
            </a:r>
          </a:p>
        </p:txBody>
      </p:sp>
      <p:pic>
        <p:nvPicPr>
          <p:cNvPr id="192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body" sz="half" idx="1"/>
          </p:nvPr>
        </p:nvSpPr>
        <p:spPr>
          <a:xfrm>
            <a:off x="3251200" y="3434720"/>
            <a:ext cx="8778241" cy="5631836"/>
          </a:xfrm>
          <a:prstGeom prst="rect">
            <a:avLst/>
          </a:prstGeom>
        </p:spPr>
        <p:txBody>
          <a:bodyPr/>
          <a:lstStyle/>
          <a:p>
            <a:pPr marL="296333" indent="-296333">
              <a:buSzPct val="75000"/>
              <a:buChar char="✓"/>
              <a:defRPr b="0"/>
            </a:pPr>
            <a:r>
              <a:t>« FAIRE FACE » </a:t>
            </a:r>
          </a:p>
          <a:p>
            <a:pPr>
              <a:defRPr b="0"/>
            </a:pPr>
            <a:r>
              <a:t>connaitre sa maladie et son traitement, pour mieux la gérer</a:t>
            </a:r>
          </a:p>
          <a:p>
            <a:pPr marL="296333" indent="-296333">
              <a:buSzPct val="75000"/>
              <a:buChar char="✓"/>
            </a:pPr>
            <a:r>
              <a:t>compétences d’autosoins</a:t>
            </a:r>
          </a:p>
          <a:p>
            <a:pPr lvl="1" marL="740833" indent="-296333">
              <a:buSzPct val="75000"/>
              <a:buChar char="•"/>
              <a:defRPr b="0"/>
            </a:pPr>
            <a:r>
              <a:t>avoir une hygiène de vie adaptée à sa pathologie</a:t>
            </a:r>
          </a:p>
          <a:p>
            <a:pPr lvl="1" marL="740833" indent="-296333">
              <a:buSzPct val="75000"/>
              <a:buChar char="•"/>
              <a:defRPr b="0"/>
            </a:pPr>
            <a:r>
              <a:t>adhérer à son traitement médicamenteux</a:t>
            </a:r>
          </a:p>
          <a:p>
            <a:pPr marL="296333" indent="-296333">
              <a:buSzPct val="75000"/>
              <a:buChar char="✓"/>
            </a:pPr>
            <a:r>
              <a:t>Compétences psychosociales</a:t>
            </a:r>
          </a:p>
          <a:p>
            <a:pPr lvl="1" marL="740833" indent="-296333">
              <a:buSzPct val="75000"/>
              <a:buChar char="•"/>
              <a:defRPr b="0"/>
            </a:pPr>
            <a:r>
              <a:t>Repérer ses ressources personnelles sociales et du système de santé</a:t>
            </a:r>
          </a:p>
          <a:p>
            <a:pPr marL="296333" indent="-296333">
              <a:buSzPct val="75000"/>
              <a:buChar char="✓"/>
            </a:pPr>
            <a:r>
              <a:t>Compétences d’autosoins et psychosociales </a:t>
            </a:r>
          </a:p>
          <a:p>
            <a:pPr lvl="1" marL="740833" indent="-296333">
              <a:buSzPct val="75000"/>
              <a:buChar char="•"/>
              <a:defRPr b="0"/>
            </a:pPr>
            <a:r>
              <a:t>faire face à un événement imprévu médical ou socio professionnel ou à un changement de mode de vie</a:t>
            </a:r>
          </a:p>
        </p:txBody>
      </p:sp>
      <p:pic>
        <p:nvPicPr>
          <p:cNvPr id="195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Shape 196"/>
          <p:cNvSpPr/>
          <p:nvPr/>
        </p:nvSpPr>
        <p:spPr>
          <a:xfrm>
            <a:off x="2829898" y="2076449"/>
            <a:ext cx="8516870" cy="8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900">
                <a:solidFill>
                  <a:srgbClr val="28588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Finalité de notre programme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title"/>
          </p:nvPr>
        </p:nvSpPr>
        <p:spPr>
          <a:xfrm>
            <a:off x="3386975" y="2060454"/>
            <a:ext cx="8778241" cy="1422134"/>
          </a:xfrm>
          <a:prstGeom prst="rect">
            <a:avLst/>
          </a:prstGeom>
        </p:spPr>
        <p:txBody>
          <a:bodyPr/>
          <a:lstStyle>
            <a:lvl1pPr algn="ctr" defTabSz="689254">
              <a:defRPr sz="4240"/>
            </a:lvl1pPr>
          </a:lstStyle>
          <a:p>
            <a:pPr/>
            <a:r>
              <a:t>Education thérapeutique : ETP </a:t>
            </a:r>
          </a:p>
        </p:txBody>
      </p:sp>
      <p:sp>
        <p:nvSpPr>
          <p:cNvPr id="150" name="Shape 150"/>
          <p:cNvSpPr/>
          <p:nvPr>
            <p:ph type="body" sz="half" idx="1"/>
          </p:nvPr>
        </p:nvSpPr>
        <p:spPr>
          <a:xfrm>
            <a:off x="3786801" y="4225948"/>
            <a:ext cx="8778241" cy="3783837"/>
          </a:xfrm>
          <a:prstGeom prst="rect">
            <a:avLst/>
          </a:prstGeom>
        </p:spPr>
        <p:txBody>
          <a:bodyPr/>
          <a:lstStyle/>
          <a:p>
            <a:pPr defTabSz="715264">
              <a:spcBef>
                <a:spcPts val="400"/>
              </a:spcBef>
              <a:defRPr b="0" sz="2420">
                <a:solidFill>
                  <a:srgbClr val="030608"/>
                </a:solidFill>
              </a:defRPr>
            </a:pPr>
            <a:r>
              <a:t>- Selon l’OMS : </a:t>
            </a:r>
          </a:p>
          <a:p>
            <a:pPr defTabSz="715264">
              <a:spcBef>
                <a:spcPts val="400"/>
              </a:spcBef>
              <a:defRPr b="0" sz="2420">
                <a:solidFill>
                  <a:srgbClr val="030608"/>
                </a:solidFill>
              </a:defRPr>
            </a:pPr>
            <a:r>
              <a:t>l’éducation thérapeutique du patient vise à aider les patients à acquérir ou maintenir les compétences dont ils ont besoin pour gérer au mieux leur </a:t>
            </a:r>
            <a:r>
              <a:rPr b="1"/>
              <a:t>vie</a:t>
            </a:r>
            <a:r>
              <a:t> avec une maladie chronique.</a:t>
            </a:r>
          </a:p>
          <a:p>
            <a:pPr defTabSz="715264">
              <a:spcBef>
                <a:spcPts val="400"/>
              </a:spcBef>
              <a:defRPr b="0" sz="2420">
                <a:solidFill>
                  <a:srgbClr val="030608"/>
                </a:solidFill>
              </a:defRPr>
            </a:pPr>
          </a:p>
          <a:p>
            <a:pPr defTabSz="715264">
              <a:spcBef>
                <a:spcPts val="400"/>
              </a:spcBef>
              <a:defRPr b="0" sz="2420">
                <a:solidFill>
                  <a:srgbClr val="020607"/>
                </a:solidFill>
              </a:defRPr>
            </a:pPr>
            <a:r>
              <a:t>- Inscrite dans la loi hôpital santé territoire depuis juillet 2009</a:t>
            </a:r>
          </a:p>
          <a:p>
            <a:pPr algn="ctr" defTabSz="251460">
              <a:spcBef>
                <a:spcPts val="0"/>
              </a:spcBef>
              <a:defRPr b="0" sz="242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defTabSz="251460">
              <a:spcBef>
                <a:spcPts val="0"/>
              </a:spcBef>
              <a:defRPr sz="242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0"/>
              <a:t>- </a:t>
            </a:r>
            <a:r>
              <a:rPr b="0">
                <a:latin typeface="Calibri"/>
                <a:ea typeface="Calibri"/>
                <a:cs typeface="Calibri"/>
                <a:sym typeface="Calibri"/>
              </a:rPr>
              <a:t>Arrêté du 14 janvier 2015 modifiant l'arrêté du 2 août 2010 : cahier des charges des programmes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153" name="Shape 153"/>
          <p:cNvSpPr/>
          <p:nvPr>
            <p:ph type="body" sz="half" idx="1"/>
          </p:nvPr>
        </p:nvSpPr>
        <p:spPr>
          <a:xfrm>
            <a:off x="3310152" y="4815048"/>
            <a:ext cx="9290855" cy="3071596"/>
          </a:xfrm>
          <a:prstGeom prst="rect">
            <a:avLst/>
          </a:prstGeom>
        </p:spPr>
        <p:txBody>
          <a:bodyPr/>
          <a:lstStyle/>
          <a:p>
            <a:pPr marL="296333" indent="-296333">
              <a:buSzPct val="75000"/>
              <a:buChar char="✓"/>
              <a:defRPr b="0" sz="3000">
                <a:solidFill>
                  <a:srgbClr val="020506"/>
                </a:solidFill>
              </a:defRPr>
            </a:pPr>
            <a:r>
              <a:t>Programme déposé auprès de l’ARS Bretagne en novembre 2010 </a:t>
            </a:r>
          </a:p>
          <a:p>
            <a:pPr marL="296333" indent="-296333">
              <a:buSzPct val="75000"/>
              <a:buChar char="✓"/>
              <a:defRPr b="0" sz="3000">
                <a:solidFill>
                  <a:srgbClr val="020506"/>
                </a:solidFill>
              </a:defRPr>
            </a:pPr>
            <a:r>
              <a:t>Autoévaluation annuelle et quadriennale</a:t>
            </a:r>
          </a:p>
          <a:p>
            <a:pPr marL="296333" indent="-296333">
              <a:buSzPct val="75000"/>
              <a:buChar char="✓"/>
              <a:defRPr b="0" sz="3000">
                <a:solidFill>
                  <a:srgbClr val="020506"/>
                </a:solidFill>
              </a:defRPr>
            </a:pPr>
            <a:r>
              <a:t>Demande de renouvellement d’autorisation en 2015 et 2019</a:t>
            </a:r>
          </a:p>
        </p:txBody>
      </p:sp>
      <p:pic>
        <p:nvPicPr>
          <p:cNvPr id="154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hape 155"/>
          <p:cNvSpPr/>
          <p:nvPr/>
        </p:nvSpPr>
        <p:spPr>
          <a:xfrm>
            <a:off x="2483306" y="2387599"/>
            <a:ext cx="9768372" cy="137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200">
                <a:solidFill>
                  <a:srgbClr val="3C7297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ETP des patients transplantés rénaux</a:t>
            </a:r>
          </a:p>
          <a:p>
            <a:pPr>
              <a:defRPr b="1" sz="4200">
                <a:solidFill>
                  <a:srgbClr val="3C7297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au CHU de BREST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body" sz="half" idx="1"/>
          </p:nvPr>
        </p:nvSpPr>
        <p:spPr>
          <a:xfrm>
            <a:off x="3305619" y="3749283"/>
            <a:ext cx="8778241" cy="4398686"/>
          </a:xfrm>
          <a:prstGeom prst="rect">
            <a:avLst/>
          </a:prstGeom>
        </p:spPr>
        <p:txBody>
          <a:bodyPr/>
          <a:lstStyle/>
          <a:p>
            <a:pPr/>
            <a:r>
              <a:t>Tous les intervenants doivent être formés à l’ETP (40h)</a:t>
            </a:r>
          </a:p>
          <a:p>
            <a:pPr marL="296333" indent="-296333">
              <a:buSzPct val="75000"/>
              <a:buChar char="✓"/>
            </a:pPr>
            <a:r>
              <a:t>infirmières </a:t>
            </a:r>
          </a:p>
          <a:p>
            <a:pPr marL="296333" indent="-296333">
              <a:buSzPct val="75000"/>
              <a:buChar char="✓"/>
            </a:pPr>
            <a:r>
              <a:t>aides soignantes</a:t>
            </a:r>
          </a:p>
          <a:p>
            <a:pPr marL="296333" indent="-296333">
              <a:buSzPct val="75000"/>
              <a:buChar char="✓"/>
            </a:pPr>
            <a:r>
              <a:t>Diététiciennes</a:t>
            </a:r>
          </a:p>
          <a:p>
            <a:pPr marL="296333" indent="-296333">
              <a:buSzPct val="75000"/>
              <a:buChar char="✓"/>
            </a:pPr>
            <a:r>
              <a:t>Médecins</a:t>
            </a:r>
          </a:p>
          <a:p>
            <a:pPr marL="296333" indent="-296333">
              <a:buSzPct val="75000"/>
              <a:buChar char="✓"/>
            </a:pPr>
            <a:r>
              <a:t>éducatrices en activité physique adaptée</a:t>
            </a:r>
          </a:p>
          <a:p>
            <a:pPr/>
          </a:p>
          <a:p>
            <a:pPr/>
            <a:r>
              <a:t>Patient témoin (pas de patient expert dans notre programme )</a:t>
            </a:r>
          </a:p>
        </p:txBody>
      </p:sp>
      <p:pic>
        <p:nvPicPr>
          <p:cNvPr id="158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2123302" y="2302268"/>
            <a:ext cx="9676508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5000">
                <a:solidFill>
                  <a:srgbClr val="2F698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Equipe pluridisciplinaire initiale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body" idx="1"/>
          </p:nvPr>
        </p:nvSpPr>
        <p:spPr>
          <a:xfrm>
            <a:off x="3503009" y="3600553"/>
            <a:ext cx="8778241" cy="5950406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personnel dédié : aucun </a:t>
            </a:r>
          </a:p>
          <a:p>
            <a:pPr>
              <a:defRPr b="0"/>
            </a:pPr>
            <a:r>
              <a:t>temps dédié : aucun </a:t>
            </a:r>
          </a:p>
          <a:p>
            <a:pPr>
              <a:defRPr b="0"/>
            </a:pPr>
            <a:r>
              <a:t>Soutien ++ des cadres de Santé </a:t>
            </a:r>
          </a:p>
          <a:p>
            <a:pPr>
              <a:defRPr b="0"/>
            </a:pPr>
          </a:p>
          <a:p>
            <a:pPr>
              <a:defRPr b="0"/>
            </a:pPr>
            <a:r>
              <a:t>- bilan éducatif partagé (45 minutes)</a:t>
            </a:r>
          </a:p>
          <a:p>
            <a:pPr>
              <a:defRPr b="0"/>
            </a:pPr>
            <a:r>
              <a:t>- entretiens individuels (45 minutes)</a:t>
            </a:r>
          </a:p>
          <a:p>
            <a:pPr>
              <a:defRPr b="0"/>
            </a:pPr>
            <a:r>
              <a:t>- ateliers collectifs (1 heure)</a:t>
            </a:r>
          </a:p>
          <a:p>
            <a:pPr lvl="1">
              <a:defRPr b="0"/>
            </a:pPr>
            <a:r>
              <a:t>la salle de réunion du service </a:t>
            </a:r>
          </a:p>
          <a:p>
            <a:pPr lvl="1">
              <a:defRPr b="0"/>
            </a:pPr>
            <a:r>
              <a:t>1 heure par mois </a:t>
            </a:r>
          </a:p>
          <a:p>
            <a:pPr lvl="1">
              <a:defRPr b="0"/>
            </a:pPr>
            <a:r>
              <a:t>entre 9h et 10 H : petit déjeuner sur place (offert par l’hôpital)</a:t>
            </a:r>
          </a:p>
        </p:txBody>
      </p:sp>
      <p:pic>
        <p:nvPicPr>
          <p:cNvPr id="162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3602688" y="988314"/>
            <a:ext cx="5907798" cy="2407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4200">
                <a:solidFill>
                  <a:srgbClr val="2A6E8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En pratique</a:t>
            </a:r>
          </a:p>
          <a:p>
            <a:pPr defTabSz="1300480">
              <a:spcBef>
                <a:spcPts val="800"/>
              </a:spcBef>
              <a:defRPr b="1" sz="630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4200">
                <a:latin typeface="Helvetica"/>
                <a:ea typeface="Helvetica"/>
                <a:cs typeface="Helvetica"/>
                <a:sym typeface="Helvetica"/>
              </a:rPr>
              <a:t>un programme adapté aux ressources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type="title"/>
          </p:nvPr>
        </p:nvSpPr>
        <p:spPr>
          <a:xfrm>
            <a:off x="3251200" y="3586844"/>
            <a:ext cx="8778241" cy="5007761"/>
          </a:xfrm>
          <a:prstGeom prst="rect">
            <a:avLst/>
          </a:prstGeom>
        </p:spPr>
        <p:txBody>
          <a:bodyPr/>
          <a:lstStyle/>
          <a:p>
            <a:pPr lvl="1" marL="776640" indent="-398815" algn="l" defTabSz="1105408">
              <a:spcBef>
                <a:spcPts val="700"/>
              </a:spcBef>
              <a:buSzPct val="75000"/>
              <a:buChar char="•"/>
              <a:defRPr sz="323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Alimentation après la greffe</a:t>
            </a:r>
          </a:p>
          <a:p>
            <a:pPr lvl="1" marL="776640" indent="-398815" algn="l" defTabSz="1105408">
              <a:spcBef>
                <a:spcPts val="700"/>
              </a:spcBef>
              <a:buSzPct val="75000"/>
              <a:defRPr sz="323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Alimentation des jours de fêtes après la greffe</a:t>
            </a:r>
          </a:p>
          <a:p>
            <a:pPr lvl="1" marL="776640" indent="-398815" algn="l" defTabSz="1105408">
              <a:spcBef>
                <a:spcPts val="700"/>
              </a:spcBef>
              <a:buSzPct val="75000"/>
              <a:defRPr sz="323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soleil et voyages</a:t>
            </a:r>
          </a:p>
          <a:p>
            <a:pPr lvl="1" marL="776640" indent="-398815" algn="l" defTabSz="1105408">
              <a:spcBef>
                <a:spcPts val="700"/>
              </a:spcBef>
              <a:buSzPct val="75000"/>
              <a:defRPr sz="323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le tabac et l’alcool</a:t>
            </a:r>
          </a:p>
          <a:p>
            <a:pPr lvl="1" marL="776640" indent="-398815" algn="l" defTabSz="1105408">
              <a:spcBef>
                <a:spcPts val="700"/>
              </a:spcBef>
              <a:buSzPct val="75000"/>
              <a:defRPr sz="323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mon traitement après la greffe</a:t>
            </a:r>
          </a:p>
          <a:p>
            <a:pPr lvl="1" marL="776640" indent="-398815" algn="l" defTabSz="1105408">
              <a:spcBef>
                <a:spcPts val="700"/>
              </a:spcBef>
              <a:buSzPct val="75000"/>
              <a:defRPr sz="323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la reprise de l’activité physique après la greffe</a:t>
            </a:r>
          </a:p>
          <a:p>
            <a:pPr lvl="1" marL="776640" indent="-398815" algn="l" defTabSz="1105408">
              <a:spcBef>
                <a:spcPts val="700"/>
              </a:spcBef>
              <a:buSzPct val="75000"/>
              <a:defRPr sz="3230">
                <a:solidFill>
                  <a:srgbClr val="04617B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je comprends mes résultats biologiques</a:t>
            </a:r>
          </a:p>
        </p:txBody>
      </p:sp>
      <p:pic>
        <p:nvPicPr>
          <p:cNvPr id="166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3164501" y="2298627"/>
            <a:ext cx="7769555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500">
                <a:solidFill>
                  <a:srgbClr val="426D7C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Exemples d’atelier collectifs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body" sz="half" idx="1"/>
          </p:nvPr>
        </p:nvSpPr>
        <p:spPr>
          <a:xfrm>
            <a:off x="3251200" y="3485572"/>
            <a:ext cx="8778241" cy="5580984"/>
          </a:xfrm>
          <a:prstGeom prst="rect">
            <a:avLst/>
          </a:prstGeom>
        </p:spPr>
        <p:txBody>
          <a:bodyPr/>
          <a:lstStyle/>
          <a:p>
            <a:pPr algn="ctr" defTabSz="832307">
              <a:spcBef>
                <a:spcPts val="500"/>
              </a:spcBef>
              <a:defRPr sz="2751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Communication des pharmaciens de Bordeaux  et hôpital Beaujon (transplantation hépatique) 2018</a:t>
            </a:r>
          </a:p>
          <a:p>
            <a:pPr defTabSz="832307">
              <a:spcBef>
                <a:spcPts val="500"/>
              </a:spcBef>
              <a:defRPr b="0" sz="1984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defTabSz="832307">
              <a:spcBef>
                <a:spcPts val="500"/>
              </a:spcBef>
              <a:defRPr b="0" sz="1984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defTabSz="832307">
              <a:spcBef>
                <a:spcPts val="500"/>
              </a:spcBef>
              <a:defRPr b="0" sz="2559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- Conciliation médicamenteuse d’entrée </a:t>
            </a:r>
          </a:p>
          <a:p>
            <a:pPr defTabSz="832307">
              <a:spcBef>
                <a:spcPts val="500"/>
              </a:spcBef>
              <a:defRPr b="0" sz="2559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- Conciliation de sortie</a:t>
            </a:r>
          </a:p>
          <a:p>
            <a:pPr defTabSz="832307">
              <a:spcBef>
                <a:spcPts val="500"/>
              </a:spcBef>
              <a:defRPr b="0" sz="2559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- Analyse pharmaceutique tout au long  de l’hospitalisation</a:t>
            </a:r>
          </a:p>
          <a:p>
            <a:pPr defTabSz="832307">
              <a:spcBef>
                <a:spcPts val="500"/>
              </a:spcBef>
              <a:defRPr b="0" sz="2559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ctr" defTabSz="832307">
              <a:spcBef>
                <a:spcPts val="500"/>
              </a:spcBef>
              <a:defRPr b="0" sz="2559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MAIS</a:t>
            </a:r>
          </a:p>
          <a:p>
            <a:pPr defTabSz="832307">
              <a:spcBef>
                <a:spcPts val="500"/>
              </a:spcBef>
              <a:defRPr b="0" sz="2559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ctr" defTabSz="832307">
              <a:spcBef>
                <a:spcPts val="500"/>
              </a:spcBef>
              <a:defRPr b="0" sz="2559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Pharmacien au quotidien dans le service de greffe</a:t>
            </a:r>
          </a:p>
          <a:p>
            <a:pPr defTabSz="832307">
              <a:spcBef>
                <a:spcPts val="500"/>
              </a:spcBef>
              <a:defRPr b="0" sz="1536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70" name="image2.png" descr="Afficher l’image sourc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8284703" y="478893"/>
            <a:ext cx="4126412" cy="838178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Shape 171"/>
          <p:cNvSpPr/>
          <p:nvPr/>
        </p:nvSpPr>
        <p:spPr>
          <a:xfrm>
            <a:off x="3849723" y="2448971"/>
            <a:ext cx="6000493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rPr b="1" sz="5100">
                <a:solidFill>
                  <a:srgbClr val="2B718C"/>
                </a:solidFill>
                <a:latin typeface="Helvetica"/>
                <a:ea typeface="Helvetica"/>
                <a:cs typeface="Helvetica"/>
                <a:sym typeface="Helvetica"/>
              </a:rPr>
              <a:t>Et le pharmacien ?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body" sz="half" idx="1"/>
          </p:nvPr>
        </p:nvSpPr>
        <p:spPr>
          <a:xfrm>
            <a:off x="3251200" y="3898260"/>
            <a:ext cx="8778241" cy="5168296"/>
          </a:xfrm>
          <a:prstGeom prst="rect">
            <a:avLst/>
          </a:prstGeom>
        </p:spPr>
        <p:txBody>
          <a:bodyPr/>
          <a:lstStyle/>
          <a:p>
            <a:pPr defTabSz="1287475">
              <a:defRPr sz="3069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et aussi l’ETP </a:t>
            </a:r>
          </a:p>
          <a:p>
            <a:pPr defTabSz="1287475">
              <a:defRPr b="0" sz="2376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- choisir et utiliser son pilulier  </a:t>
            </a:r>
          </a:p>
          <a:p>
            <a:pPr defTabSz="1287475">
              <a:defRPr b="0" sz="2376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- pourquoi et comment des traitements </a:t>
            </a:r>
          </a:p>
          <a:p>
            <a:pPr defTabSz="1287475">
              <a:defRPr b="0" sz="2376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- comment je surveille le traitement ? Qu’est ce qui peut modifier mon taux ? que dois je savoir sur mon taux ? que faire en cas d’oubli de vomissement ?</a:t>
            </a:r>
          </a:p>
          <a:p>
            <a:pPr defTabSz="1287475">
              <a:defRPr b="0" sz="2376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- Outils</a:t>
            </a:r>
            <a:r>
              <a:t> </a:t>
            </a:r>
          </a:p>
          <a:p>
            <a:pPr defTabSz="1287475">
              <a:defRPr b="0" sz="2376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Présentation de fiche sur les médicaments , cartes de situation, plan de prise</a:t>
            </a:r>
          </a:p>
          <a:p>
            <a:pPr defTabSz="1287475">
              <a:defRPr b="0" sz="2376">
                <a:solidFill>
                  <a:srgbClr val="02040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- </a:t>
            </a:r>
            <a:r>
              <a:rPr b="1"/>
              <a:t>Lien avec la ville</a:t>
            </a:r>
            <a:r>
              <a:t> : avec le pharmacien d’officine pour éviter risque rupture de continuité du traitement , interroger les pharmaciens sur leurs besoins </a:t>
            </a:r>
          </a:p>
        </p:txBody>
      </p:sp>
      <p:sp>
        <p:nvSpPr>
          <p:cNvPr id="174" name="Shape 174"/>
          <p:cNvSpPr/>
          <p:nvPr/>
        </p:nvSpPr>
        <p:spPr>
          <a:xfrm>
            <a:off x="3885618" y="2448971"/>
            <a:ext cx="5928702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rPr b="1" sz="5100">
                <a:solidFill>
                  <a:srgbClr val="357289"/>
                </a:solidFill>
                <a:latin typeface="Helvetica"/>
                <a:ea typeface="Helvetica"/>
                <a:cs typeface="Helvetica"/>
                <a:sym typeface="Helvetica"/>
              </a:rPr>
              <a:t>et le pharmacien ?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body" sz="half" idx="1"/>
          </p:nvPr>
        </p:nvSpPr>
        <p:spPr>
          <a:xfrm>
            <a:off x="3310152" y="4838419"/>
            <a:ext cx="8778241" cy="5078616"/>
          </a:xfrm>
          <a:prstGeom prst="rect">
            <a:avLst/>
          </a:prstGeom>
        </p:spPr>
        <p:txBody>
          <a:bodyPr/>
          <a:lstStyle/>
          <a:p>
            <a:pPr>
              <a:defRPr b="0" sz="2700"/>
            </a:pPr>
            <a:r>
              <a:t>- Entretien avant la sortie du patient lors de l’hospitalisation pour la transplantation rénale</a:t>
            </a:r>
          </a:p>
          <a:p>
            <a:pPr>
              <a:defRPr b="0" sz="2700"/>
            </a:pPr>
          </a:p>
          <a:p>
            <a:pPr>
              <a:defRPr b="0" sz="2700"/>
            </a:pPr>
            <a:r>
              <a:t>- Participation à l’atelier collectif sur les traitements</a:t>
            </a:r>
          </a:p>
          <a:p>
            <a:pPr>
              <a:defRPr b="0" sz="2700"/>
            </a:pPr>
          </a:p>
          <a:p>
            <a:pPr>
              <a:defRPr b="0" sz="2700"/>
            </a:pPr>
            <a:r>
              <a:t>- préparation d’un livret destiné aux patients transplantés </a:t>
            </a:r>
          </a:p>
        </p:txBody>
      </p:sp>
      <p:sp>
        <p:nvSpPr>
          <p:cNvPr id="177" name="Shape 177"/>
          <p:cNvSpPr/>
          <p:nvPr/>
        </p:nvSpPr>
        <p:spPr>
          <a:xfrm>
            <a:off x="3573254" y="2143890"/>
            <a:ext cx="7030158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5000">
                <a:solidFill>
                  <a:srgbClr val="22587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Le pharmacien</a:t>
            </a:r>
          </a:p>
          <a:p>
            <a:pPr>
              <a:defRPr b="1" sz="5000">
                <a:solidFill>
                  <a:srgbClr val="22587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dans notre programme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