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48"/>
  </p:notesMasterIdLst>
  <p:handoutMasterIdLst>
    <p:handoutMasterId r:id="rId49"/>
  </p:handoutMasterIdLst>
  <p:sldIdLst>
    <p:sldId id="256" r:id="rId15"/>
    <p:sldId id="258" r:id="rId16"/>
    <p:sldId id="260" r:id="rId17"/>
    <p:sldId id="259" r:id="rId18"/>
    <p:sldId id="262" r:id="rId19"/>
    <p:sldId id="263" r:id="rId20"/>
    <p:sldId id="264" r:id="rId21"/>
    <p:sldId id="275" r:id="rId22"/>
    <p:sldId id="276" r:id="rId23"/>
    <p:sldId id="277" r:id="rId24"/>
    <p:sldId id="278" r:id="rId25"/>
    <p:sldId id="279" r:id="rId26"/>
    <p:sldId id="280" r:id="rId27"/>
    <p:sldId id="295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88" r:id="rId37"/>
    <p:sldId id="289" r:id="rId38"/>
    <p:sldId id="267" r:id="rId39"/>
    <p:sldId id="269" r:id="rId40"/>
    <p:sldId id="292" r:id="rId41"/>
    <p:sldId id="294" r:id="rId42"/>
    <p:sldId id="297" r:id="rId43"/>
    <p:sldId id="293" r:id="rId44"/>
    <p:sldId id="296" r:id="rId45"/>
    <p:sldId id="272" r:id="rId46"/>
    <p:sldId id="274" r:id="rId47"/>
  </p:sldIdLst>
  <p:sldSz cx="11917363" cy="5616575"/>
  <p:notesSz cx="6797675" cy="9926638"/>
  <p:defaultTextStyle>
    <a:defPPr>
      <a:defRPr lang="fr-FR"/>
    </a:defPPr>
    <a:lvl1pPr marL="0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611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7233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0810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4424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8023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1618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5212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8826" algn="l" defTabSz="907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69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64B"/>
    <a:srgbClr val="0C904B"/>
    <a:srgbClr val="1F834F"/>
    <a:srgbClr val="26A261"/>
    <a:srgbClr val="05C36D"/>
    <a:srgbClr val="059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6" autoAdjust="0"/>
  </p:normalViewPr>
  <p:slideViewPr>
    <p:cSldViewPr>
      <p:cViewPr>
        <p:scale>
          <a:sx n="119" d="100"/>
          <a:sy n="119" d="100"/>
        </p:scale>
        <p:origin x="-336" y="-330"/>
      </p:cViewPr>
      <p:guideLst>
        <p:guide orient="horz" pos="1769"/>
        <p:guide pos="3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17908-C7D5-4FB6-A7E3-E086FDD42944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C7581-5C82-4025-A50B-F7D818AF11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884ED-C2AB-4C9F-8762-095414A654B9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549275" y="744538"/>
            <a:ext cx="78962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D4DC-8A93-4B5C-AE67-6346DDC922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01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611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7233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0810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4424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8023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1618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212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8826" algn="l" defTabSz="9072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65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53988" y="1241425"/>
            <a:ext cx="7105651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B17-DC7B-468F-BC31-E0386760BD6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997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1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78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61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61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615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61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615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82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22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0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65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D4DC-8A93-4B5C-AE67-6346DDC922D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98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7ECF-8F81-45A7-8C21-D6098ADC64F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0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B17-DC7B-468F-BC31-E0386760BD67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1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7ECF-8F81-45A7-8C21-D6098ADC64FB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98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4B17-DC7B-468F-BC31-E0386760BD67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6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49275" y="744538"/>
            <a:ext cx="78962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7ECF-8F81-45A7-8C21-D6098ADC64FB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9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6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0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5512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803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5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4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434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30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582"/>
            <a:ext cx="10129759" cy="122862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1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83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75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67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59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50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42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34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315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166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1" y="1257243"/>
            <a:ext cx="5265572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81" indent="0">
              <a:buNone/>
              <a:defRPr sz="1800" b="1"/>
            </a:lvl2pPr>
            <a:lvl3pPr marL="838361" indent="0">
              <a:buNone/>
              <a:defRPr sz="1700" b="1"/>
            </a:lvl3pPr>
            <a:lvl4pPr marL="1257542" indent="0">
              <a:buNone/>
              <a:defRPr sz="1500" b="1"/>
            </a:lvl4pPr>
            <a:lvl5pPr marL="1676722" indent="0">
              <a:buNone/>
              <a:defRPr sz="1500" b="1"/>
            </a:lvl5pPr>
            <a:lvl6pPr marL="2095915" indent="0">
              <a:buNone/>
              <a:defRPr sz="1500" b="1"/>
            </a:lvl6pPr>
            <a:lvl7pPr marL="2515080" indent="0">
              <a:buNone/>
              <a:defRPr sz="1500" b="1"/>
            </a:lvl7pPr>
            <a:lvl8pPr marL="2934267" indent="0">
              <a:buNone/>
              <a:defRPr sz="1500" b="1"/>
            </a:lvl8pPr>
            <a:lvl9pPr marL="3353444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91" y="1781182"/>
            <a:ext cx="5265572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58" y="1257243"/>
            <a:ext cx="5267640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81" indent="0">
              <a:buNone/>
              <a:defRPr sz="1800" b="1"/>
            </a:lvl2pPr>
            <a:lvl3pPr marL="838361" indent="0">
              <a:buNone/>
              <a:defRPr sz="1700" b="1"/>
            </a:lvl3pPr>
            <a:lvl4pPr marL="1257542" indent="0">
              <a:buNone/>
              <a:defRPr sz="1500" b="1"/>
            </a:lvl4pPr>
            <a:lvl5pPr marL="1676722" indent="0">
              <a:buNone/>
              <a:defRPr sz="1500" b="1"/>
            </a:lvl5pPr>
            <a:lvl6pPr marL="2095915" indent="0">
              <a:buNone/>
              <a:defRPr sz="1500" b="1"/>
            </a:lvl6pPr>
            <a:lvl7pPr marL="2515080" indent="0">
              <a:buNone/>
              <a:defRPr sz="1500" b="1"/>
            </a:lvl7pPr>
            <a:lvl8pPr marL="2934267" indent="0">
              <a:buNone/>
              <a:defRPr sz="1500" b="1"/>
            </a:lvl8pPr>
            <a:lvl9pPr marL="3353444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58" y="1781182"/>
            <a:ext cx="5267640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570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3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751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0" y="223674"/>
            <a:ext cx="3920730" cy="9516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395" y="223675"/>
            <a:ext cx="6662137" cy="479359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0" y="1175334"/>
            <a:ext cx="3920730" cy="3841895"/>
          </a:xfrm>
        </p:spPr>
        <p:txBody>
          <a:bodyPr/>
          <a:lstStyle>
            <a:lvl1pPr marL="0" indent="0">
              <a:buNone/>
              <a:defRPr sz="1300"/>
            </a:lvl1pPr>
            <a:lvl2pPr marL="419181" indent="0">
              <a:buNone/>
              <a:defRPr sz="1100"/>
            </a:lvl2pPr>
            <a:lvl3pPr marL="838361" indent="0">
              <a:buNone/>
              <a:defRPr sz="900"/>
            </a:lvl3pPr>
            <a:lvl4pPr marL="1257542" indent="0">
              <a:buNone/>
              <a:defRPr sz="900"/>
            </a:lvl4pPr>
            <a:lvl5pPr marL="1676722" indent="0">
              <a:buNone/>
              <a:defRPr sz="900"/>
            </a:lvl5pPr>
            <a:lvl6pPr marL="2095915" indent="0">
              <a:buNone/>
              <a:defRPr sz="900"/>
            </a:lvl6pPr>
            <a:lvl7pPr marL="2515080" indent="0">
              <a:buNone/>
              <a:defRPr sz="900"/>
            </a:lvl7pPr>
            <a:lvl8pPr marL="2934267" indent="0">
              <a:buNone/>
              <a:defRPr sz="900"/>
            </a:lvl8pPr>
            <a:lvl9pPr marL="335344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537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2"/>
            <a:ext cx="7150418" cy="4641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2900"/>
            </a:lvl1pPr>
            <a:lvl2pPr marL="419181" indent="0">
              <a:buNone/>
              <a:defRPr sz="2600"/>
            </a:lvl2pPr>
            <a:lvl3pPr marL="838361" indent="0">
              <a:buNone/>
              <a:defRPr sz="2200"/>
            </a:lvl3pPr>
            <a:lvl4pPr marL="1257542" indent="0">
              <a:buNone/>
              <a:defRPr sz="1800"/>
            </a:lvl4pPr>
            <a:lvl5pPr marL="1676722" indent="0">
              <a:buNone/>
              <a:defRPr sz="1800"/>
            </a:lvl5pPr>
            <a:lvl6pPr marL="2095915" indent="0">
              <a:buNone/>
              <a:defRPr sz="1800"/>
            </a:lvl6pPr>
            <a:lvl7pPr marL="2515080" indent="0">
              <a:buNone/>
              <a:defRPr sz="1800"/>
            </a:lvl7pPr>
            <a:lvl8pPr marL="2934267" indent="0">
              <a:buNone/>
              <a:defRPr sz="1800"/>
            </a:lvl8pPr>
            <a:lvl9pPr marL="3353444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55"/>
            <a:ext cx="7150418" cy="659167"/>
          </a:xfrm>
        </p:spPr>
        <p:txBody>
          <a:bodyPr/>
          <a:lstStyle>
            <a:lvl1pPr marL="0" indent="0">
              <a:buNone/>
              <a:defRPr sz="1300"/>
            </a:lvl1pPr>
            <a:lvl2pPr marL="419181" indent="0">
              <a:buNone/>
              <a:defRPr sz="1100"/>
            </a:lvl2pPr>
            <a:lvl3pPr marL="838361" indent="0">
              <a:buNone/>
              <a:defRPr sz="900"/>
            </a:lvl3pPr>
            <a:lvl4pPr marL="1257542" indent="0">
              <a:buNone/>
              <a:defRPr sz="900"/>
            </a:lvl4pPr>
            <a:lvl5pPr marL="1676722" indent="0">
              <a:buNone/>
              <a:defRPr sz="900"/>
            </a:lvl5pPr>
            <a:lvl6pPr marL="2095915" indent="0">
              <a:buNone/>
              <a:defRPr sz="900"/>
            </a:lvl6pPr>
            <a:lvl7pPr marL="2515080" indent="0">
              <a:buNone/>
              <a:defRPr sz="900"/>
            </a:lvl7pPr>
            <a:lvl8pPr marL="2934267" indent="0">
              <a:buNone/>
              <a:defRPr sz="900"/>
            </a:lvl8pPr>
            <a:lvl9pPr marL="335344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42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224986"/>
            <a:ext cx="2681407" cy="479229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945" y="224986"/>
            <a:ext cx="7845599" cy="479229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2983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224963"/>
            <a:ext cx="2681407" cy="479229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224963"/>
            <a:ext cx="7845597" cy="479229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350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92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8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6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115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113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577"/>
            <a:ext cx="10129759" cy="122862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5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90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86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81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76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72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67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63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910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285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81" y="1257243"/>
            <a:ext cx="5265572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537" indent="0">
              <a:buNone/>
              <a:defRPr sz="1800" b="1"/>
            </a:lvl2pPr>
            <a:lvl3pPr marL="839076" indent="0">
              <a:buNone/>
              <a:defRPr sz="1700" b="1"/>
            </a:lvl3pPr>
            <a:lvl4pPr marL="1258617" indent="0">
              <a:buNone/>
              <a:defRPr sz="1500" b="1"/>
            </a:lvl4pPr>
            <a:lvl5pPr marL="1678154" indent="0">
              <a:buNone/>
              <a:defRPr sz="1500" b="1"/>
            </a:lvl5pPr>
            <a:lvl6pPr marL="2097696" indent="0">
              <a:buNone/>
              <a:defRPr sz="1500" b="1"/>
            </a:lvl6pPr>
            <a:lvl7pPr marL="2517226" indent="0">
              <a:buNone/>
              <a:defRPr sz="1500" b="1"/>
            </a:lvl7pPr>
            <a:lvl8pPr marL="2936767" indent="0">
              <a:buNone/>
              <a:defRPr sz="1500" b="1"/>
            </a:lvl8pPr>
            <a:lvl9pPr marL="3356304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81" y="1781182"/>
            <a:ext cx="5265572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58" y="1257243"/>
            <a:ext cx="5267640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537" indent="0">
              <a:buNone/>
              <a:defRPr sz="1800" b="1"/>
            </a:lvl2pPr>
            <a:lvl3pPr marL="839076" indent="0">
              <a:buNone/>
              <a:defRPr sz="1700" b="1"/>
            </a:lvl3pPr>
            <a:lvl4pPr marL="1258617" indent="0">
              <a:buNone/>
              <a:defRPr sz="1500" b="1"/>
            </a:lvl4pPr>
            <a:lvl5pPr marL="1678154" indent="0">
              <a:buNone/>
              <a:defRPr sz="1500" b="1"/>
            </a:lvl5pPr>
            <a:lvl6pPr marL="2097696" indent="0">
              <a:buNone/>
              <a:defRPr sz="1500" b="1"/>
            </a:lvl6pPr>
            <a:lvl7pPr marL="2517226" indent="0">
              <a:buNone/>
              <a:defRPr sz="1500" b="1"/>
            </a:lvl7pPr>
            <a:lvl8pPr marL="2936767" indent="0">
              <a:buNone/>
              <a:defRPr sz="1500" b="1"/>
            </a:lvl8pPr>
            <a:lvl9pPr marL="3356304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58" y="1781182"/>
            <a:ext cx="5267640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189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744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49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0" y="223663"/>
            <a:ext cx="3920730" cy="9516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385" y="223664"/>
            <a:ext cx="6662137" cy="479359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0" y="1175334"/>
            <a:ext cx="3920730" cy="3841895"/>
          </a:xfrm>
        </p:spPr>
        <p:txBody>
          <a:bodyPr/>
          <a:lstStyle>
            <a:lvl1pPr marL="0" indent="0">
              <a:buNone/>
              <a:defRPr sz="1300"/>
            </a:lvl1pPr>
            <a:lvl2pPr marL="419537" indent="0">
              <a:buNone/>
              <a:defRPr sz="1100"/>
            </a:lvl2pPr>
            <a:lvl3pPr marL="839076" indent="0">
              <a:buNone/>
              <a:defRPr sz="900"/>
            </a:lvl3pPr>
            <a:lvl4pPr marL="1258617" indent="0">
              <a:buNone/>
              <a:defRPr sz="900"/>
            </a:lvl4pPr>
            <a:lvl5pPr marL="1678154" indent="0">
              <a:buNone/>
              <a:defRPr sz="900"/>
            </a:lvl5pPr>
            <a:lvl6pPr marL="2097696" indent="0">
              <a:buNone/>
              <a:defRPr sz="900"/>
            </a:lvl6pPr>
            <a:lvl7pPr marL="2517226" indent="0">
              <a:buNone/>
              <a:defRPr sz="900"/>
            </a:lvl7pPr>
            <a:lvl8pPr marL="2936767" indent="0">
              <a:buNone/>
              <a:defRPr sz="900"/>
            </a:lvl8pPr>
            <a:lvl9pPr marL="335630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152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2"/>
            <a:ext cx="7150418" cy="4641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2900"/>
            </a:lvl1pPr>
            <a:lvl2pPr marL="419537" indent="0">
              <a:buNone/>
              <a:defRPr sz="2600"/>
            </a:lvl2pPr>
            <a:lvl3pPr marL="839076" indent="0">
              <a:buNone/>
              <a:defRPr sz="2200"/>
            </a:lvl3pPr>
            <a:lvl4pPr marL="1258617" indent="0">
              <a:buNone/>
              <a:defRPr sz="1800"/>
            </a:lvl4pPr>
            <a:lvl5pPr marL="1678154" indent="0">
              <a:buNone/>
              <a:defRPr sz="1800"/>
            </a:lvl5pPr>
            <a:lvl6pPr marL="2097696" indent="0">
              <a:buNone/>
              <a:defRPr sz="1800"/>
            </a:lvl6pPr>
            <a:lvl7pPr marL="2517226" indent="0">
              <a:buNone/>
              <a:defRPr sz="1800"/>
            </a:lvl7pPr>
            <a:lvl8pPr marL="2936767" indent="0">
              <a:buNone/>
              <a:defRPr sz="1800"/>
            </a:lvl8pPr>
            <a:lvl9pPr marL="3356304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55"/>
            <a:ext cx="7150418" cy="659167"/>
          </a:xfrm>
        </p:spPr>
        <p:txBody>
          <a:bodyPr/>
          <a:lstStyle>
            <a:lvl1pPr marL="0" indent="0">
              <a:buNone/>
              <a:defRPr sz="1300"/>
            </a:lvl1pPr>
            <a:lvl2pPr marL="419537" indent="0">
              <a:buNone/>
              <a:defRPr sz="1100"/>
            </a:lvl2pPr>
            <a:lvl3pPr marL="839076" indent="0">
              <a:buNone/>
              <a:defRPr sz="900"/>
            </a:lvl3pPr>
            <a:lvl4pPr marL="1258617" indent="0">
              <a:buNone/>
              <a:defRPr sz="900"/>
            </a:lvl4pPr>
            <a:lvl5pPr marL="1678154" indent="0">
              <a:buNone/>
              <a:defRPr sz="900"/>
            </a:lvl5pPr>
            <a:lvl6pPr marL="2097696" indent="0">
              <a:buNone/>
              <a:defRPr sz="900"/>
            </a:lvl6pPr>
            <a:lvl7pPr marL="2517226" indent="0">
              <a:buNone/>
              <a:defRPr sz="900"/>
            </a:lvl7pPr>
            <a:lvl8pPr marL="2936767" indent="0">
              <a:buNone/>
              <a:defRPr sz="900"/>
            </a:lvl8pPr>
            <a:lvl9pPr marL="335630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6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0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118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28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224951"/>
            <a:ext cx="2681407" cy="479229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224951"/>
            <a:ext cx="7845597" cy="479229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640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16" y="1744780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9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9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9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04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224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565"/>
            <a:ext cx="10129759" cy="122862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99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9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97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96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95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394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59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80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22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9" y="1257243"/>
            <a:ext cx="5265572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929" indent="0">
              <a:buNone/>
              <a:defRPr sz="1800" b="1"/>
            </a:lvl2pPr>
            <a:lvl3pPr marL="839858" indent="0">
              <a:buNone/>
              <a:defRPr sz="1700" b="1"/>
            </a:lvl3pPr>
            <a:lvl4pPr marL="1259790" indent="0">
              <a:buNone/>
              <a:defRPr sz="1500" b="1"/>
            </a:lvl4pPr>
            <a:lvl5pPr marL="1679713" indent="0">
              <a:buNone/>
              <a:defRPr sz="1500" b="1"/>
            </a:lvl5pPr>
            <a:lvl6pPr marL="2099650" indent="0">
              <a:buNone/>
              <a:defRPr sz="1500" b="1"/>
            </a:lvl6pPr>
            <a:lvl7pPr marL="2519566" indent="0">
              <a:buNone/>
              <a:defRPr sz="1500" b="1"/>
            </a:lvl7pPr>
            <a:lvl8pPr marL="2939497" indent="0">
              <a:buNone/>
              <a:defRPr sz="1500" b="1"/>
            </a:lvl8pPr>
            <a:lvl9pPr marL="335942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9" y="1781182"/>
            <a:ext cx="5265572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58" y="1257243"/>
            <a:ext cx="5267640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929" indent="0">
              <a:buNone/>
              <a:defRPr sz="1800" b="1"/>
            </a:lvl2pPr>
            <a:lvl3pPr marL="839858" indent="0">
              <a:buNone/>
              <a:defRPr sz="1700" b="1"/>
            </a:lvl3pPr>
            <a:lvl4pPr marL="1259790" indent="0">
              <a:buNone/>
              <a:defRPr sz="1500" b="1"/>
            </a:lvl4pPr>
            <a:lvl5pPr marL="1679713" indent="0">
              <a:buNone/>
              <a:defRPr sz="1500" b="1"/>
            </a:lvl5pPr>
            <a:lvl6pPr marL="2099650" indent="0">
              <a:buNone/>
              <a:defRPr sz="1500" b="1"/>
            </a:lvl6pPr>
            <a:lvl7pPr marL="2519566" indent="0">
              <a:buNone/>
              <a:defRPr sz="1500" b="1"/>
            </a:lvl7pPr>
            <a:lvl8pPr marL="2939497" indent="0">
              <a:buNone/>
              <a:defRPr sz="1500" b="1"/>
            </a:lvl8pPr>
            <a:lvl9pPr marL="335942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58" y="1781182"/>
            <a:ext cx="5267640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014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087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409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0" y="223651"/>
            <a:ext cx="3920730" cy="9516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372" y="223652"/>
            <a:ext cx="6662137" cy="479359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0" y="1175334"/>
            <a:ext cx="3920730" cy="3841895"/>
          </a:xfrm>
        </p:spPr>
        <p:txBody>
          <a:bodyPr/>
          <a:lstStyle>
            <a:lvl1pPr marL="0" indent="0">
              <a:buNone/>
              <a:defRPr sz="1300"/>
            </a:lvl1pPr>
            <a:lvl2pPr marL="419929" indent="0">
              <a:buNone/>
              <a:defRPr sz="1100"/>
            </a:lvl2pPr>
            <a:lvl3pPr marL="839858" indent="0">
              <a:buNone/>
              <a:defRPr sz="900"/>
            </a:lvl3pPr>
            <a:lvl4pPr marL="1259790" indent="0">
              <a:buNone/>
              <a:defRPr sz="900"/>
            </a:lvl4pPr>
            <a:lvl5pPr marL="1679713" indent="0">
              <a:buNone/>
              <a:defRPr sz="900"/>
            </a:lvl5pPr>
            <a:lvl6pPr marL="2099650" indent="0">
              <a:buNone/>
              <a:defRPr sz="900"/>
            </a:lvl6pPr>
            <a:lvl7pPr marL="2519566" indent="0">
              <a:buNone/>
              <a:defRPr sz="900"/>
            </a:lvl7pPr>
            <a:lvl8pPr marL="2939497" indent="0">
              <a:buNone/>
              <a:defRPr sz="900"/>
            </a:lvl8pPr>
            <a:lvl9pPr marL="3359425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6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813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2"/>
            <a:ext cx="7150418" cy="4641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2900"/>
            </a:lvl1pPr>
            <a:lvl2pPr marL="419929" indent="0">
              <a:buNone/>
              <a:defRPr sz="2600"/>
            </a:lvl2pPr>
            <a:lvl3pPr marL="839858" indent="0">
              <a:buNone/>
              <a:defRPr sz="2200"/>
            </a:lvl3pPr>
            <a:lvl4pPr marL="1259790" indent="0">
              <a:buNone/>
              <a:defRPr sz="1800"/>
            </a:lvl4pPr>
            <a:lvl5pPr marL="1679713" indent="0">
              <a:buNone/>
              <a:defRPr sz="1800"/>
            </a:lvl5pPr>
            <a:lvl6pPr marL="2099650" indent="0">
              <a:buNone/>
              <a:defRPr sz="1800"/>
            </a:lvl6pPr>
            <a:lvl7pPr marL="2519566" indent="0">
              <a:buNone/>
              <a:defRPr sz="1800"/>
            </a:lvl7pPr>
            <a:lvl8pPr marL="2939497" indent="0">
              <a:buNone/>
              <a:defRPr sz="1800"/>
            </a:lvl8pPr>
            <a:lvl9pPr marL="3359425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55"/>
            <a:ext cx="7150418" cy="659167"/>
          </a:xfrm>
        </p:spPr>
        <p:txBody>
          <a:bodyPr/>
          <a:lstStyle>
            <a:lvl1pPr marL="0" indent="0">
              <a:buNone/>
              <a:defRPr sz="1300"/>
            </a:lvl1pPr>
            <a:lvl2pPr marL="419929" indent="0">
              <a:buNone/>
              <a:defRPr sz="1100"/>
            </a:lvl2pPr>
            <a:lvl3pPr marL="839858" indent="0">
              <a:buNone/>
              <a:defRPr sz="900"/>
            </a:lvl3pPr>
            <a:lvl4pPr marL="1259790" indent="0">
              <a:buNone/>
              <a:defRPr sz="900"/>
            </a:lvl4pPr>
            <a:lvl5pPr marL="1679713" indent="0">
              <a:buNone/>
              <a:defRPr sz="900"/>
            </a:lvl5pPr>
            <a:lvl6pPr marL="2099650" indent="0">
              <a:buNone/>
              <a:defRPr sz="900"/>
            </a:lvl6pPr>
            <a:lvl7pPr marL="2519566" indent="0">
              <a:buNone/>
              <a:defRPr sz="900"/>
            </a:lvl7pPr>
            <a:lvl8pPr marL="2939497" indent="0">
              <a:buNone/>
              <a:defRPr sz="900"/>
            </a:lvl8pPr>
            <a:lvl9pPr marL="3359425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639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73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224939"/>
            <a:ext cx="2681407" cy="479229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224939"/>
            <a:ext cx="7845597" cy="479229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441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16" y="1744779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7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0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C4A6-092D-4F53-8744-F86B4DB853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33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381-3BFA-455E-9894-5F05543BE6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463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558"/>
            <a:ext cx="10129759" cy="12286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046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09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1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18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23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28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3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37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130-C552-43AE-BE36-0F0DE1F645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333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982901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982901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64F-15AE-4801-8F5C-E2B1447BE7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82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82" y="224924"/>
            <a:ext cx="10725627" cy="93609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8" y="1257230"/>
            <a:ext cx="5265572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467" indent="0">
              <a:buNone/>
              <a:defRPr sz="2500" b="1"/>
            </a:lvl2pPr>
            <a:lvl3pPr marL="1120934" indent="0">
              <a:buNone/>
              <a:defRPr sz="2200" b="1"/>
            </a:lvl3pPr>
            <a:lvl4pPr marL="1681405" indent="0">
              <a:buNone/>
              <a:defRPr sz="2000" b="1"/>
            </a:lvl4pPr>
            <a:lvl5pPr marL="2241874" indent="0">
              <a:buNone/>
              <a:defRPr sz="2000" b="1"/>
            </a:lvl5pPr>
            <a:lvl6pPr marL="2802339" indent="0">
              <a:buNone/>
              <a:defRPr sz="2000" b="1"/>
            </a:lvl6pPr>
            <a:lvl7pPr marL="3362808" indent="0">
              <a:buNone/>
              <a:defRPr sz="2000" b="1"/>
            </a:lvl7pPr>
            <a:lvl8pPr marL="3923274" indent="0">
              <a:buNone/>
              <a:defRPr sz="2000" b="1"/>
            </a:lvl8pPr>
            <a:lvl9pPr marL="4483749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8" y="1781182"/>
            <a:ext cx="5265572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57" y="1257230"/>
            <a:ext cx="5267640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467" indent="0">
              <a:buNone/>
              <a:defRPr sz="2500" b="1"/>
            </a:lvl2pPr>
            <a:lvl3pPr marL="1120934" indent="0">
              <a:buNone/>
              <a:defRPr sz="2200" b="1"/>
            </a:lvl3pPr>
            <a:lvl4pPr marL="1681405" indent="0">
              <a:buNone/>
              <a:defRPr sz="2000" b="1"/>
            </a:lvl4pPr>
            <a:lvl5pPr marL="2241874" indent="0">
              <a:buNone/>
              <a:defRPr sz="2000" b="1"/>
            </a:lvl5pPr>
            <a:lvl6pPr marL="2802339" indent="0">
              <a:buNone/>
              <a:defRPr sz="2000" b="1"/>
            </a:lvl6pPr>
            <a:lvl7pPr marL="3362808" indent="0">
              <a:buNone/>
              <a:defRPr sz="2000" b="1"/>
            </a:lvl7pPr>
            <a:lvl8pPr marL="3923274" indent="0">
              <a:buNone/>
              <a:defRPr sz="2000" b="1"/>
            </a:lvl8pPr>
            <a:lvl9pPr marL="4483749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57" y="1781182"/>
            <a:ext cx="5267640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BEB-F860-4F63-BA16-03E2ADECEE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299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FA20-6718-4DDE-A6CA-6A3BB95BB7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814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775-41C9-4D39-B519-ED4BE4E885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9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613"/>
            <a:ext cx="10129759" cy="1228625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1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2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5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59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7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900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005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719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65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0" y="223623"/>
            <a:ext cx="3920730" cy="95169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372" y="223638"/>
            <a:ext cx="6662137" cy="479359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0" y="1175324"/>
            <a:ext cx="3920730" cy="3841893"/>
          </a:xfrm>
        </p:spPr>
        <p:txBody>
          <a:bodyPr/>
          <a:lstStyle>
            <a:lvl1pPr marL="0" indent="0">
              <a:buNone/>
              <a:defRPr sz="1700"/>
            </a:lvl1pPr>
            <a:lvl2pPr marL="560467" indent="0">
              <a:buNone/>
              <a:defRPr sz="1500"/>
            </a:lvl2pPr>
            <a:lvl3pPr marL="1120934" indent="0">
              <a:buNone/>
              <a:defRPr sz="1200"/>
            </a:lvl3pPr>
            <a:lvl4pPr marL="1681405" indent="0">
              <a:buNone/>
              <a:defRPr sz="1100"/>
            </a:lvl4pPr>
            <a:lvl5pPr marL="2241874" indent="0">
              <a:buNone/>
              <a:defRPr sz="1100"/>
            </a:lvl5pPr>
            <a:lvl6pPr marL="2802339" indent="0">
              <a:buNone/>
              <a:defRPr sz="1100"/>
            </a:lvl6pPr>
            <a:lvl7pPr marL="3362808" indent="0">
              <a:buNone/>
              <a:defRPr sz="1100"/>
            </a:lvl7pPr>
            <a:lvl8pPr marL="3923274" indent="0">
              <a:buNone/>
              <a:defRPr sz="1100"/>
            </a:lvl8pPr>
            <a:lvl9pPr marL="4483749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9A0B-D83B-4869-B80D-342A21B2D6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912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3"/>
            <a:ext cx="7150418" cy="464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3900"/>
            </a:lvl1pPr>
            <a:lvl2pPr marL="560467" indent="0">
              <a:buNone/>
              <a:defRPr sz="3400"/>
            </a:lvl2pPr>
            <a:lvl3pPr marL="1120934" indent="0">
              <a:buNone/>
              <a:defRPr sz="2900"/>
            </a:lvl3pPr>
            <a:lvl4pPr marL="1681405" indent="0">
              <a:buNone/>
              <a:defRPr sz="2500"/>
            </a:lvl4pPr>
            <a:lvl5pPr marL="2241874" indent="0">
              <a:buNone/>
              <a:defRPr sz="2500"/>
            </a:lvl5pPr>
            <a:lvl6pPr marL="2802339" indent="0">
              <a:buNone/>
              <a:defRPr sz="2500"/>
            </a:lvl6pPr>
            <a:lvl7pPr marL="3362808" indent="0">
              <a:buNone/>
              <a:defRPr sz="2500"/>
            </a:lvl7pPr>
            <a:lvl8pPr marL="3923274" indent="0">
              <a:buNone/>
              <a:defRPr sz="2500"/>
            </a:lvl8pPr>
            <a:lvl9pPr marL="4483749" indent="0">
              <a:buNone/>
              <a:defRPr sz="2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52"/>
            <a:ext cx="7150418" cy="659168"/>
          </a:xfrm>
        </p:spPr>
        <p:txBody>
          <a:bodyPr/>
          <a:lstStyle>
            <a:lvl1pPr marL="0" indent="0">
              <a:buNone/>
              <a:defRPr sz="1700"/>
            </a:lvl1pPr>
            <a:lvl2pPr marL="560467" indent="0">
              <a:buNone/>
              <a:defRPr sz="1500"/>
            </a:lvl2pPr>
            <a:lvl3pPr marL="1120934" indent="0">
              <a:buNone/>
              <a:defRPr sz="1200"/>
            </a:lvl3pPr>
            <a:lvl4pPr marL="1681405" indent="0">
              <a:buNone/>
              <a:defRPr sz="1100"/>
            </a:lvl4pPr>
            <a:lvl5pPr marL="2241874" indent="0">
              <a:buNone/>
              <a:defRPr sz="1100"/>
            </a:lvl5pPr>
            <a:lvl6pPr marL="2802339" indent="0">
              <a:buNone/>
              <a:defRPr sz="1100"/>
            </a:lvl6pPr>
            <a:lvl7pPr marL="3362808" indent="0">
              <a:buNone/>
              <a:defRPr sz="1100"/>
            </a:lvl7pPr>
            <a:lvl8pPr marL="3923274" indent="0">
              <a:buNone/>
              <a:defRPr sz="1100"/>
            </a:lvl8pPr>
            <a:lvl9pPr marL="4483749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766A-DA4C-4F48-94B5-26A2C0C6A3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562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A14B-48C2-4947-AEF8-30A5EFB181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41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169017"/>
            <a:ext cx="2681407" cy="359356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169017"/>
            <a:ext cx="7845597" cy="359356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1AE-1322-4814-B094-BA8E0297B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5600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02" y="1744780"/>
            <a:ext cx="10129759" cy="120392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6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1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4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308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02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1"/>
            <a:ext cx="10129759" cy="111551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545"/>
            <a:ext cx="10129759" cy="122862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08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1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24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32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40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48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456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66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49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756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9" y="1257229"/>
            <a:ext cx="5265571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807" indent="0">
              <a:buNone/>
              <a:defRPr sz="1800" b="1"/>
            </a:lvl2pPr>
            <a:lvl3pPr marL="841614" indent="0">
              <a:buNone/>
              <a:defRPr sz="1700" b="1"/>
            </a:lvl3pPr>
            <a:lvl4pPr marL="1262421" indent="0">
              <a:buNone/>
              <a:defRPr sz="1500" b="1"/>
            </a:lvl4pPr>
            <a:lvl5pPr marL="1683228" indent="0">
              <a:buNone/>
              <a:defRPr sz="1500" b="1"/>
            </a:lvl5pPr>
            <a:lvl6pPr marL="2104034" indent="0">
              <a:buNone/>
              <a:defRPr sz="1500" b="1"/>
            </a:lvl6pPr>
            <a:lvl7pPr marL="2524841" indent="0">
              <a:buNone/>
              <a:defRPr sz="1500" b="1"/>
            </a:lvl7pPr>
            <a:lvl8pPr marL="2945648" indent="0">
              <a:buNone/>
              <a:defRPr sz="1500" b="1"/>
            </a:lvl8pPr>
            <a:lvl9pPr marL="336645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9" y="1781182"/>
            <a:ext cx="5265571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56" y="1257229"/>
            <a:ext cx="5267640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807" indent="0">
              <a:buNone/>
              <a:defRPr sz="1800" b="1"/>
            </a:lvl2pPr>
            <a:lvl3pPr marL="841614" indent="0">
              <a:buNone/>
              <a:defRPr sz="1700" b="1"/>
            </a:lvl3pPr>
            <a:lvl4pPr marL="1262421" indent="0">
              <a:buNone/>
              <a:defRPr sz="1500" b="1"/>
            </a:lvl4pPr>
            <a:lvl5pPr marL="1683228" indent="0">
              <a:buNone/>
              <a:defRPr sz="1500" b="1"/>
            </a:lvl5pPr>
            <a:lvl6pPr marL="2104034" indent="0">
              <a:buNone/>
              <a:defRPr sz="1500" b="1"/>
            </a:lvl6pPr>
            <a:lvl7pPr marL="2524841" indent="0">
              <a:buNone/>
              <a:defRPr sz="1500" b="1"/>
            </a:lvl7pPr>
            <a:lvl8pPr marL="2945648" indent="0">
              <a:buNone/>
              <a:defRPr sz="1500" b="1"/>
            </a:lvl8pPr>
            <a:lvl9pPr marL="3366455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56" y="1781182"/>
            <a:ext cx="5267640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109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4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1310535"/>
            <a:ext cx="5263502" cy="370668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1310535"/>
            <a:ext cx="5263502" cy="370668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992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99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69" y="223623"/>
            <a:ext cx="3920730" cy="9516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358" y="223624"/>
            <a:ext cx="6662137" cy="479359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69" y="1175321"/>
            <a:ext cx="3920730" cy="3841894"/>
          </a:xfrm>
        </p:spPr>
        <p:txBody>
          <a:bodyPr/>
          <a:lstStyle>
            <a:lvl1pPr marL="0" indent="0">
              <a:buNone/>
              <a:defRPr sz="1300"/>
            </a:lvl1pPr>
            <a:lvl2pPr marL="420807" indent="0">
              <a:buNone/>
              <a:defRPr sz="1100"/>
            </a:lvl2pPr>
            <a:lvl3pPr marL="841614" indent="0">
              <a:buNone/>
              <a:defRPr sz="900"/>
            </a:lvl3pPr>
            <a:lvl4pPr marL="1262421" indent="0">
              <a:buNone/>
              <a:defRPr sz="800"/>
            </a:lvl4pPr>
            <a:lvl5pPr marL="1683228" indent="0">
              <a:buNone/>
              <a:defRPr sz="800"/>
            </a:lvl5pPr>
            <a:lvl6pPr marL="2104034" indent="0">
              <a:buNone/>
              <a:defRPr sz="800"/>
            </a:lvl6pPr>
            <a:lvl7pPr marL="2524841" indent="0">
              <a:buNone/>
              <a:defRPr sz="800"/>
            </a:lvl7pPr>
            <a:lvl8pPr marL="2945648" indent="0">
              <a:buNone/>
              <a:defRPr sz="800"/>
            </a:lvl8pPr>
            <a:lvl9pPr marL="336645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034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2"/>
            <a:ext cx="7150418" cy="4641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2900"/>
            </a:lvl1pPr>
            <a:lvl2pPr marL="420807" indent="0">
              <a:buNone/>
              <a:defRPr sz="2600"/>
            </a:lvl2pPr>
            <a:lvl3pPr marL="841614" indent="0">
              <a:buNone/>
              <a:defRPr sz="2200"/>
            </a:lvl3pPr>
            <a:lvl4pPr marL="1262421" indent="0">
              <a:buNone/>
              <a:defRPr sz="1800"/>
            </a:lvl4pPr>
            <a:lvl5pPr marL="1683228" indent="0">
              <a:buNone/>
              <a:defRPr sz="1800"/>
            </a:lvl5pPr>
            <a:lvl6pPr marL="2104034" indent="0">
              <a:buNone/>
              <a:defRPr sz="1800"/>
            </a:lvl6pPr>
            <a:lvl7pPr marL="2524841" indent="0">
              <a:buNone/>
              <a:defRPr sz="1800"/>
            </a:lvl7pPr>
            <a:lvl8pPr marL="2945648" indent="0">
              <a:buNone/>
              <a:defRPr sz="1800"/>
            </a:lvl8pPr>
            <a:lvl9pPr marL="3366455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50"/>
            <a:ext cx="7150418" cy="659167"/>
          </a:xfrm>
        </p:spPr>
        <p:txBody>
          <a:bodyPr/>
          <a:lstStyle>
            <a:lvl1pPr marL="0" indent="0">
              <a:buNone/>
              <a:defRPr sz="1300"/>
            </a:lvl1pPr>
            <a:lvl2pPr marL="420807" indent="0">
              <a:buNone/>
              <a:defRPr sz="1100"/>
            </a:lvl2pPr>
            <a:lvl3pPr marL="841614" indent="0">
              <a:buNone/>
              <a:defRPr sz="900"/>
            </a:lvl3pPr>
            <a:lvl4pPr marL="1262421" indent="0">
              <a:buNone/>
              <a:defRPr sz="800"/>
            </a:lvl4pPr>
            <a:lvl5pPr marL="1683228" indent="0">
              <a:buNone/>
              <a:defRPr sz="800"/>
            </a:lvl5pPr>
            <a:lvl6pPr marL="2104034" indent="0">
              <a:buNone/>
              <a:defRPr sz="800"/>
            </a:lvl6pPr>
            <a:lvl7pPr marL="2524841" indent="0">
              <a:buNone/>
              <a:defRPr sz="800"/>
            </a:lvl7pPr>
            <a:lvl8pPr marL="2945648" indent="0">
              <a:buNone/>
              <a:defRPr sz="800"/>
            </a:lvl8pPr>
            <a:lvl9pPr marL="3366455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497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857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224924"/>
            <a:ext cx="2681407" cy="479229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224924"/>
            <a:ext cx="7845597" cy="479229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7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9" y="1257283"/>
            <a:ext cx="5265572" cy="5239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1496" indent="0">
              <a:buNone/>
              <a:defRPr sz="1600" b="1"/>
            </a:lvl2pPr>
            <a:lvl3pPr marL="742998" indent="0">
              <a:buNone/>
              <a:defRPr sz="1500" b="1"/>
            </a:lvl3pPr>
            <a:lvl4pPr marL="1114506" indent="0">
              <a:buNone/>
              <a:defRPr sz="1300" b="1"/>
            </a:lvl4pPr>
            <a:lvl5pPr marL="1485989" indent="0">
              <a:buNone/>
              <a:defRPr sz="1300" b="1"/>
            </a:lvl5pPr>
            <a:lvl6pPr marL="1857500" indent="0">
              <a:buNone/>
              <a:defRPr sz="1300" b="1"/>
            </a:lvl6pPr>
            <a:lvl7pPr marL="2229009" indent="0">
              <a:buNone/>
              <a:defRPr sz="1300" b="1"/>
            </a:lvl7pPr>
            <a:lvl8pPr marL="2600504" indent="0">
              <a:buNone/>
              <a:defRPr sz="1300" b="1"/>
            </a:lvl8pPr>
            <a:lvl9pPr marL="2971997" indent="0">
              <a:buNone/>
              <a:defRPr sz="1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9" y="1781182"/>
            <a:ext cx="5265572" cy="3236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58" y="1257283"/>
            <a:ext cx="5267640" cy="52395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1496" indent="0">
              <a:buNone/>
              <a:defRPr sz="1600" b="1"/>
            </a:lvl2pPr>
            <a:lvl3pPr marL="742998" indent="0">
              <a:buNone/>
              <a:defRPr sz="1500" b="1"/>
            </a:lvl3pPr>
            <a:lvl4pPr marL="1114506" indent="0">
              <a:buNone/>
              <a:defRPr sz="1300" b="1"/>
            </a:lvl4pPr>
            <a:lvl5pPr marL="1485989" indent="0">
              <a:buNone/>
              <a:defRPr sz="1300" b="1"/>
            </a:lvl5pPr>
            <a:lvl6pPr marL="1857500" indent="0">
              <a:buNone/>
              <a:defRPr sz="1300" b="1"/>
            </a:lvl6pPr>
            <a:lvl7pPr marL="2229009" indent="0">
              <a:buNone/>
              <a:defRPr sz="1300" b="1"/>
            </a:lvl7pPr>
            <a:lvl8pPr marL="2600504" indent="0">
              <a:buNone/>
              <a:defRPr sz="1300" b="1"/>
            </a:lvl8pPr>
            <a:lvl9pPr marL="2971997" indent="0">
              <a:buNone/>
              <a:defRPr sz="1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58" y="1781182"/>
            <a:ext cx="5267640" cy="3236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2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1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0" y="223730"/>
            <a:ext cx="3920730" cy="95169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15" y="223730"/>
            <a:ext cx="6662137" cy="479359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0" y="1175380"/>
            <a:ext cx="3920730" cy="3841895"/>
          </a:xfrm>
        </p:spPr>
        <p:txBody>
          <a:bodyPr/>
          <a:lstStyle>
            <a:lvl1pPr marL="0" indent="0">
              <a:buNone/>
              <a:defRPr sz="1100"/>
            </a:lvl1pPr>
            <a:lvl2pPr marL="371496" indent="0">
              <a:buNone/>
              <a:defRPr sz="1000"/>
            </a:lvl2pPr>
            <a:lvl3pPr marL="742998" indent="0">
              <a:buNone/>
              <a:defRPr sz="900"/>
            </a:lvl3pPr>
            <a:lvl4pPr marL="1114506" indent="0">
              <a:buNone/>
              <a:defRPr sz="700"/>
            </a:lvl4pPr>
            <a:lvl5pPr marL="1485989" indent="0">
              <a:buNone/>
              <a:defRPr sz="700"/>
            </a:lvl5pPr>
            <a:lvl6pPr marL="1857500" indent="0">
              <a:buNone/>
              <a:defRPr sz="700"/>
            </a:lvl6pPr>
            <a:lvl7pPr marL="2229009" indent="0">
              <a:buNone/>
              <a:defRPr sz="700"/>
            </a:lvl7pPr>
            <a:lvl8pPr marL="2600504" indent="0">
              <a:buNone/>
              <a:defRPr sz="700"/>
            </a:lvl8pPr>
            <a:lvl9pPr marL="2971997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47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2"/>
            <a:ext cx="7150418" cy="46414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2600"/>
            </a:lvl1pPr>
            <a:lvl2pPr marL="371496" indent="0">
              <a:buNone/>
              <a:defRPr sz="2300"/>
            </a:lvl2pPr>
            <a:lvl3pPr marL="742998" indent="0">
              <a:buNone/>
              <a:defRPr sz="2000"/>
            </a:lvl3pPr>
            <a:lvl4pPr marL="1114506" indent="0">
              <a:buNone/>
              <a:defRPr sz="1600"/>
            </a:lvl4pPr>
            <a:lvl5pPr marL="1485989" indent="0">
              <a:buNone/>
              <a:defRPr sz="1600"/>
            </a:lvl5pPr>
            <a:lvl6pPr marL="1857500" indent="0">
              <a:buNone/>
              <a:defRPr sz="1600"/>
            </a:lvl6pPr>
            <a:lvl7pPr marL="2229009" indent="0">
              <a:buNone/>
              <a:defRPr sz="1600"/>
            </a:lvl7pPr>
            <a:lvl8pPr marL="2600504" indent="0">
              <a:buNone/>
              <a:defRPr sz="1600"/>
            </a:lvl8pPr>
            <a:lvl9pPr marL="2971997" indent="0">
              <a:buNone/>
              <a:defRPr sz="1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55"/>
            <a:ext cx="7150418" cy="659167"/>
          </a:xfrm>
        </p:spPr>
        <p:txBody>
          <a:bodyPr/>
          <a:lstStyle>
            <a:lvl1pPr marL="0" indent="0">
              <a:buNone/>
              <a:defRPr sz="1100"/>
            </a:lvl1pPr>
            <a:lvl2pPr marL="371496" indent="0">
              <a:buNone/>
              <a:defRPr sz="1000"/>
            </a:lvl2pPr>
            <a:lvl3pPr marL="742998" indent="0">
              <a:buNone/>
              <a:defRPr sz="900"/>
            </a:lvl3pPr>
            <a:lvl4pPr marL="1114506" indent="0">
              <a:buNone/>
              <a:defRPr sz="700"/>
            </a:lvl4pPr>
            <a:lvl5pPr marL="1485989" indent="0">
              <a:buNone/>
              <a:defRPr sz="700"/>
            </a:lvl5pPr>
            <a:lvl6pPr marL="1857500" indent="0">
              <a:buNone/>
              <a:defRPr sz="700"/>
            </a:lvl6pPr>
            <a:lvl7pPr marL="2229009" indent="0">
              <a:buNone/>
              <a:defRPr sz="700"/>
            </a:lvl7pPr>
            <a:lvl8pPr marL="2600504" indent="0">
              <a:buNone/>
              <a:defRPr sz="700"/>
            </a:lvl8pPr>
            <a:lvl9pPr marL="2971997" indent="0">
              <a:buNone/>
              <a:defRPr sz="7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9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62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224986"/>
            <a:ext cx="2681407" cy="479229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224986"/>
            <a:ext cx="7845597" cy="479229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6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9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3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0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6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3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C4A6-092D-4F53-8744-F86B4DB853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52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381-3BFA-455E-9894-5F05543BE6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24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601"/>
            <a:ext cx="10129759" cy="12286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566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3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00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67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34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01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6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35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130-C552-43AE-BE36-0F0DE1F645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06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64F-15AE-4801-8F5C-E2B1447BE7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95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8" y="1257230"/>
            <a:ext cx="5265572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699" indent="0">
              <a:buNone/>
              <a:defRPr sz="2500" b="1"/>
            </a:lvl2pPr>
            <a:lvl3pPr marL="1113399" indent="0">
              <a:buNone/>
              <a:defRPr sz="2200" b="1"/>
            </a:lvl3pPr>
            <a:lvl4pPr marL="1670081" indent="0">
              <a:buNone/>
              <a:defRPr sz="2000" b="1"/>
            </a:lvl4pPr>
            <a:lvl5pPr marL="2226786" indent="0">
              <a:buNone/>
              <a:defRPr sz="2000" b="1"/>
            </a:lvl5pPr>
            <a:lvl6pPr marL="2783474" indent="0">
              <a:buNone/>
              <a:defRPr sz="2000" b="1"/>
            </a:lvl6pPr>
            <a:lvl7pPr marL="3340157" indent="0">
              <a:buNone/>
              <a:defRPr sz="2000" b="1"/>
            </a:lvl7pPr>
            <a:lvl8pPr marL="3896849" indent="0">
              <a:buNone/>
              <a:defRPr sz="2000" b="1"/>
            </a:lvl8pPr>
            <a:lvl9pPr marL="4453536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8" y="1781182"/>
            <a:ext cx="5265572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67" y="1257230"/>
            <a:ext cx="5267640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699" indent="0">
              <a:buNone/>
              <a:defRPr sz="2500" b="1"/>
            </a:lvl2pPr>
            <a:lvl3pPr marL="1113399" indent="0">
              <a:buNone/>
              <a:defRPr sz="2200" b="1"/>
            </a:lvl3pPr>
            <a:lvl4pPr marL="1670081" indent="0">
              <a:buNone/>
              <a:defRPr sz="2000" b="1"/>
            </a:lvl4pPr>
            <a:lvl5pPr marL="2226786" indent="0">
              <a:buNone/>
              <a:defRPr sz="2000" b="1"/>
            </a:lvl5pPr>
            <a:lvl6pPr marL="2783474" indent="0">
              <a:buNone/>
              <a:defRPr sz="2000" b="1"/>
            </a:lvl6pPr>
            <a:lvl7pPr marL="3340157" indent="0">
              <a:buNone/>
              <a:defRPr sz="2000" b="1"/>
            </a:lvl7pPr>
            <a:lvl8pPr marL="3896849" indent="0">
              <a:buNone/>
              <a:defRPr sz="2000" b="1"/>
            </a:lvl8pPr>
            <a:lvl9pPr marL="4453536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67" y="1781182"/>
            <a:ext cx="5267640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BEB-F860-4F63-BA16-03E2ADECEE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8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FA20-6718-4DDE-A6CA-6A3BB95BB7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775-41C9-4D39-B519-ED4BE4E885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0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613"/>
            <a:ext cx="10129759" cy="1228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6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7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08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144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80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216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75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28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344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4" y="223623"/>
            <a:ext cx="3920730" cy="95169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15" y="223734"/>
            <a:ext cx="6662137" cy="479359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4" y="1175375"/>
            <a:ext cx="3920730" cy="3841893"/>
          </a:xfrm>
        </p:spPr>
        <p:txBody>
          <a:bodyPr/>
          <a:lstStyle>
            <a:lvl1pPr marL="0" indent="0">
              <a:buNone/>
              <a:defRPr sz="1700"/>
            </a:lvl1pPr>
            <a:lvl2pPr marL="556699" indent="0">
              <a:buNone/>
              <a:defRPr sz="1500"/>
            </a:lvl2pPr>
            <a:lvl3pPr marL="1113399" indent="0">
              <a:buNone/>
              <a:defRPr sz="1200"/>
            </a:lvl3pPr>
            <a:lvl4pPr marL="1670081" indent="0">
              <a:buNone/>
              <a:defRPr sz="1100"/>
            </a:lvl4pPr>
            <a:lvl5pPr marL="2226786" indent="0">
              <a:buNone/>
              <a:defRPr sz="1100"/>
            </a:lvl5pPr>
            <a:lvl6pPr marL="2783474" indent="0">
              <a:buNone/>
              <a:defRPr sz="1100"/>
            </a:lvl6pPr>
            <a:lvl7pPr marL="3340157" indent="0">
              <a:buNone/>
              <a:defRPr sz="1100"/>
            </a:lvl7pPr>
            <a:lvl8pPr marL="3896849" indent="0">
              <a:buNone/>
              <a:defRPr sz="1100"/>
            </a:lvl8pPr>
            <a:lvl9pPr marL="4453536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9A0B-D83B-4869-B80D-342A21B2D6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4"/>
            <a:ext cx="7150418" cy="464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3900"/>
            </a:lvl1pPr>
            <a:lvl2pPr marL="556699" indent="0">
              <a:buNone/>
              <a:defRPr sz="3400"/>
            </a:lvl2pPr>
            <a:lvl3pPr marL="1113399" indent="0">
              <a:buNone/>
              <a:defRPr sz="2900"/>
            </a:lvl3pPr>
            <a:lvl4pPr marL="1670081" indent="0">
              <a:buNone/>
              <a:defRPr sz="2500"/>
            </a:lvl4pPr>
            <a:lvl5pPr marL="2226786" indent="0">
              <a:buNone/>
              <a:defRPr sz="2500"/>
            </a:lvl5pPr>
            <a:lvl6pPr marL="2783474" indent="0">
              <a:buNone/>
              <a:defRPr sz="2500"/>
            </a:lvl6pPr>
            <a:lvl7pPr marL="3340157" indent="0">
              <a:buNone/>
              <a:defRPr sz="2500"/>
            </a:lvl7pPr>
            <a:lvl8pPr marL="3896849" indent="0">
              <a:buNone/>
              <a:defRPr sz="2500"/>
            </a:lvl8pPr>
            <a:lvl9pPr marL="4453536" indent="0">
              <a:buNone/>
              <a:defRPr sz="2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61"/>
            <a:ext cx="7150418" cy="659168"/>
          </a:xfrm>
        </p:spPr>
        <p:txBody>
          <a:bodyPr/>
          <a:lstStyle>
            <a:lvl1pPr marL="0" indent="0">
              <a:buNone/>
              <a:defRPr sz="1700"/>
            </a:lvl1pPr>
            <a:lvl2pPr marL="556699" indent="0">
              <a:buNone/>
              <a:defRPr sz="1500"/>
            </a:lvl2pPr>
            <a:lvl3pPr marL="1113399" indent="0">
              <a:buNone/>
              <a:defRPr sz="1200"/>
            </a:lvl3pPr>
            <a:lvl4pPr marL="1670081" indent="0">
              <a:buNone/>
              <a:defRPr sz="1100"/>
            </a:lvl4pPr>
            <a:lvl5pPr marL="2226786" indent="0">
              <a:buNone/>
              <a:defRPr sz="1100"/>
            </a:lvl5pPr>
            <a:lvl6pPr marL="2783474" indent="0">
              <a:buNone/>
              <a:defRPr sz="1100"/>
            </a:lvl6pPr>
            <a:lvl7pPr marL="3340157" indent="0">
              <a:buNone/>
              <a:defRPr sz="1100"/>
            </a:lvl7pPr>
            <a:lvl8pPr marL="3896849" indent="0">
              <a:buNone/>
              <a:defRPr sz="1100"/>
            </a:lvl8pPr>
            <a:lvl9pPr marL="4453536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766A-DA4C-4F48-94B5-26A2C0C6A3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4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A14B-48C2-4947-AEF8-30A5EFB181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1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169019"/>
            <a:ext cx="2681407" cy="359356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169019"/>
            <a:ext cx="7845597" cy="359356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1AE-1322-4814-B094-BA8E0297B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9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6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3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C4A6-092D-4F53-8744-F86B4DB853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91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381-3BFA-455E-9894-5F05543BE6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79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601"/>
            <a:ext cx="10129759" cy="12286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568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37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05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74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43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1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80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49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130-C552-43AE-BE36-0F0DE1F645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66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64F-15AE-4801-8F5C-E2B1447BE7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1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8" y="1257230"/>
            <a:ext cx="5265572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871" indent="0">
              <a:buNone/>
              <a:defRPr sz="2500" b="1"/>
            </a:lvl2pPr>
            <a:lvl3pPr marL="1113741" indent="0">
              <a:buNone/>
              <a:defRPr sz="2200" b="1"/>
            </a:lvl3pPr>
            <a:lvl4pPr marL="1670599" indent="0">
              <a:buNone/>
              <a:defRPr sz="2000" b="1"/>
            </a:lvl4pPr>
            <a:lvl5pPr marL="2227466" indent="0">
              <a:buNone/>
              <a:defRPr sz="2000" b="1"/>
            </a:lvl5pPr>
            <a:lvl6pPr marL="2784332" indent="0">
              <a:buNone/>
              <a:defRPr sz="2000" b="1"/>
            </a:lvl6pPr>
            <a:lvl7pPr marL="3341192" indent="0">
              <a:buNone/>
              <a:defRPr sz="2000" b="1"/>
            </a:lvl7pPr>
            <a:lvl8pPr marL="3898058" indent="0">
              <a:buNone/>
              <a:defRPr sz="2000" b="1"/>
            </a:lvl8pPr>
            <a:lvl9pPr marL="4454921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8" y="1781182"/>
            <a:ext cx="5265572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67" y="1257230"/>
            <a:ext cx="5267640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6871" indent="0">
              <a:buNone/>
              <a:defRPr sz="2500" b="1"/>
            </a:lvl2pPr>
            <a:lvl3pPr marL="1113741" indent="0">
              <a:buNone/>
              <a:defRPr sz="2200" b="1"/>
            </a:lvl3pPr>
            <a:lvl4pPr marL="1670599" indent="0">
              <a:buNone/>
              <a:defRPr sz="2000" b="1"/>
            </a:lvl4pPr>
            <a:lvl5pPr marL="2227466" indent="0">
              <a:buNone/>
              <a:defRPr sz="2000" b="1"/>
            </a:lvl5pPr>
            <a:lvl6pPr marL="2784332" indent="0">
              <a:buNone/>
              <a:defRPr sz="2000" b="1"/>
            </a:lvl6pPr>
            <a:lvl7pPr marL="3341192" indent="0">
              <a:buNone/>
              <a:defRPr sz="2000" b="1"/>
            </a:lvl7pPr>
            <a:lvl8pPr marL="3898058" indent="0">
              <a:buNone/>
              <a:defRPr sz="2000" b="1"/>
            </a:lvl8pPr>
            <a:lvl9pPr marL="4454921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67" y="1781182"/>
            <a:ext cx="5267640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BEB-F860-4F63-BA16-03E2ADECEE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36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FA20-6718-4DDE-A6CA-6A3BB95BB7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3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9" y="1310535"/>
            <a:ext cx="5263502" cy="370668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2" y="1310535"/>
            <a:ext cx="5263502" cy="370668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023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775-41C9-4D39-B519-ED4BE4E885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4" y="223623"/>
            <a:ext cx="3920730" cy="95169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15" y="223730"/>
            <a:ext cx="6662137" cy="479359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4" y="1175370"/>
            <a:ext cx="3920730" cy="3841893"/>
          </a:xfrm>
        </p:spPr>
        <p:txBody>
          <a:bodyPr/>
          <a:lstStyle>
            <a:lvl1pPr marL="0" indent="0">
              <a:buNone/>
              <a:defRPr sz="1700"/>
            </a:lvl1pPr>
            <a:lvl2pPr marL="556871" indent="0">
              <a:buNone/>
              <a:defRPr sz="1500"/>
            </a:lvl2pPr>
            <a:lvl3pPr marL="1113741" indent="0">
              <a:buNone/>
              <a:defRPr sz="1200"/>
            </a:lvl3pPr>
            <a:lvl4pPr marL="1670599" indent="0">
              <a:buNone/>
              <a:defRPr sz="1100"/>
            </a:lvl4pPr>
            <a:lvl5pPr marL="2227466" indent="0">
              <a:buNone/>
              <a:defRPr sz="1100"/>
            </a:lvl5pPr>
            <a:lvl6pPr marL="2784332" indent="0">
              <a:buNone/>
              <a:defRPr sz="1100"/>
            </a:lvl6pPr>
            <a:lvl7pPr marL="3341192" indent="0">
              <a:buNone/>
              <a:defRPr sz="1100"/>
            </a:lvl7pPr>
            <a:lvl8pPr marL="3898058" indent="0">
              <a:buNone/>
              <a:defRPr sz="1100"/>
            </a:lvl8pPr>
            <a:lvl9pPr marL="4454921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9A0B-D83B-4869-B80D-342A21B2D6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42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4"/>
            <a:ext cx="7150418" cy="464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3900"/>
            </a:lvl1pPr>
            <a:lvl2pPr marL="556871" indent="0">
              <a:buNone/>
              <a:defRPr sz="3400"/>
            </a:lvl2pPr>
            <a:lvl3pPr marL="1113741" indent="0">
              <a:buNone/>
              <a:defRPr sz="2900"/>
            </a:lvl3pPr>
            <a:lvl4pPr marL="1670599" indent="0">
              <a:buNone/>
              <a:defRPr sz="2500"/>
            </a:lvl4pPr>
            <a:lvl5pPr marL="2227466" indent="0">
              <a:buNone/>
              <a:defRPr sz="2500"/>
            </a:lvl5pPr>
            <a:lvl6pPr marL="2784332" indent="0">
              <a:buNone/>
              <a:defRPr sz="2500"/>
            </a:lvl6pPr>
            <a:lvl7pPr marL="3341192" indent="0">
              <a:buNone/>
              <a:defRPr sz="2500"/>
            </a:lvl7pPr>
            <a:lvl8pPr marL="3898058" indent="0">
              <a:buNone/>
              <a:defRPr sz="2500"/>
            </a:lvl8pPr>
            <a:lvl9pPr marL="4454921" indent="0">
              <a:buNone/>
              <a:defRPr sz="2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61"/>
            <a:ext cx="7150418" cy="659168"/>
          </a:xfrm>
        </p:spPr>
        <p:txBody>
          <a:bodyPr/>
          <a:lstStyle>
            <a:lvl1pPr marL="0" indent="0">
              <a:buNone/>
              <a:defRPr sz="1700"/>
            </a:lvl1pPr>
            <a:lvl2pPr marL="556871" indent="0">
              <a:buNone/>
              <a:defRPr sz="1500"/>
            </a:lvl2pPr>
            <a:lvl3pPr marL="1113741" indent="0">
              <a:buNone/>
              <a:defRPr sz="1200"/>
            </a:lvl3pPr>
            <a:lvl4pPr marL="1670599" indent="0">
              <a:buNone/>
              <a:defRPr sz="1100"/>
            </a:lvl4pPr>
            <a:lvl5pPr marL="2227466" indent="0">
              <a:buNone/>
              <a:defRPr sz="1100"/>
            </a:lvl5pPr>
            <a:lvl6pPr marL="2784332" indent="0">
              <a:buNone/>
              <a:defRPr sz="1100"/>
            </a:lvl6pPr>
            <a:lvl7pPr marL="3341192" indent="0">
              <a:buNone/>
              <a:defRPr sz="1100"/>
            </a:lvl7pPr>
            <a:lvl8pPr marL="3898058" indent="0">
              <a:buNone/>
              <a:defRPr sz="1100"/>
            </a:lvl8pPr>
            <a:lvl9pPr marL="4454921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766A-DA4C-4F48-94B5-26A2C0C6A3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6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A14B-48C2-4947-AEF8-30A5EFB181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50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169019"/>
            <a:ext cx="2681407" cy="359356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169019"/>
            <a:ext cx="7845597" cy="359356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1AE-1322-4814-B094-BA8E0297B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54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9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4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1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8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2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9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C4A6-092D-4F53-8744-F86B4DB853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43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381-3BFA-455E-9894-5F05543BE6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93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601"/>
            <a:ext cx="10129759" cy="12286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570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1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1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83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54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24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95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66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130-C552-43AE-BE36-0F0DE1F645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87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64F-15AE-4801-8F5C-E2B1447BE7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4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8" y="1257230"/>
            <a:ext cx="5265572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086" indent="0">
              <a:buNone/>
              <a:defRPr sz="2500" b="1"/>
            </a:lvl2pPr>
            <a:lvl3pPr marL="1114176" indent="0">
              <a:buNone/>
              <a:defRPr sz="2200" b="1"/>
            </a:lvl3pPr>
            <a:lvl4pPr marL="1671247" indent="0">
              <a:buNone/>
              <a:defRPr sz="2000" b="1"/>
            </a:lvl4pPr>
            <a:lvl5pPr marL="2228327" indent="0">
              <a:buNone/>
              <a:defRPr sz="2000" b="1"/>
            </a:lvl5pPr>
            <a:lvl6pPr marL="2785414" indent="0">
              <a:buNone/>
              <a:defRPr sz="2000" b="1"/>
            </a:lvl6pPr>
            <a:lvl7pPr marL="3342489" indent="0">
              <a:buNone/>
              <a:defRPr sz="2000" b="1"/>
            </a:lvl7pPr>
            <a:lvl8pPr marL="3899574" indent="0">
              <a:buNone/>
              <a:defRPr sz="2000" b="1"/>
            </a:lvl8pPr>
            <a:lvl9pPr marL="4456645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8" y="1781182"/>
            <a:ext cx="5265572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67" y="1257230"/>
            <a:ext cx="5267640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086" indent="0">
              <a:buNone/>
              <a:defRPr sz="2500" b="1"/>
            </a:lvl2pPr>
            <a:lvl3pPr marL="1114176" indent="0">
              <a:buNone/>
              <a:defRPr sz="2200" b="1"/>
            </a:lvl3pPr>
            <a:lvl4pPr marL="1671247" indent="0">
              <a:buNone/>
              <a:defRPr sz="2000" b="1"/>
            </a:lvl4pPr>
            <a:lvl5pPr marL="2228327" indent="0">
              <a:buNone/>
              <a:defRPr sz="2000" b="1"/>
            </a:lvl5pPr>
            <a:lvl6pPr marL="2785414" indent="0">
              <a:buNone/>
              <a:defRPr sz="2000" b="1"/>
            </a:lvl6pPr>
            <a:lvl7pPr marL="3342489" indent="0">
              <a:buNone/>
              <a:defRPr sz="2000" b="1"/>
            </a:lvl7pPr>
            <a:lvl8pPr marL="3899574" indent="0">
              <a:buNone/>
              <a:defRPr sz="2000" b="1"/>
            </a:lvl8pPr>
            <a:lvl9pPr marL="4456645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67" y="1781182"/>
            <a:ext cx="5267640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BEB-F860-4F63-BA16-03E2ADECEE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71" y="1257230"/>
            <a:ext cx="5265572" cy="52395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3611" indent="0">
              <a:buNone/>
              <a:defRPr sz="2000" b="1"/>
            </a:lvl2pPr>
            <a:lvl3pPr marL="907233" indent="0">
              <a:buNone/>
              <a:defRPr sz="1800" b="1"/>
            </a:lvl3pPr>
            <a:lvl4pPr marL="1360810" indent="0">
              <a:buNone/>
              <a:defRPr sz="1600" b="1"/>
            </a:lvl4pPr>
            <a:lvl5pPr marL="1814424" indent="0">
              <a:buNone/>
              <a:defRPr sz="1600" b="1"/>
            </a:lvl5pPr>
            <a:lvl6pPr marL="2268023" indent="0">
              <a:buNone/>
              <a:defRPr sz="1600" b="1"/>
            </a:lvl6pPr>
            <a:lvl7pPr marL="2721618" indent="0">
              <a:buNone/>
              <a:defRPr sz="1600" b="1"/>
            </a:lvl7pPr>
            <a:lvl8pPr marL="3175212" indent="0">
              <a:buNone/>
              <a:defRPr sz="1600" b="1"/>
            </a:lvl8pPr>
            <a:lvl9pPr marL="362882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71" y="1781182"/>
            <a:ext cx="5265572" cy="323603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62" y="1257230"/>
            <a:ext cx="5267640" cy="52395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3611" indent="0">
              <a:buNone/>
              <a:defRPr sz="2000" b="1"/>
            </a:lvl2pPr>
            <a:lvl3pPr marL="907233" indent="0">
              <a:buNone/>
              <a:defRPr sz="1800" b="1"/>
            </a:lvl3pPr>
            <a:lvl4pPr marL="1360810" indent="0">
              <a:buNone/>
              <a:defRPr sz="1600" b="1"/>
            </a:lvl4pPr>
            <a:lvl5pPr marL="1814424" indent="0">
              <a:buNone/>
              <a:defRPr sz="1600" b="1"/>
            </a:lvl5pPr>
            <a:lvl6pPr marL="2268023" indent="0">
              <a:buNone/>
              <a:defRPr sz="1600" b="1"/>
            </a:lvl6pPr>
            <a:lvl7pPr marL="2721618" indent="0">
              <a:buNone/>
              <a:defRPr sz="1600" b="1"/>
            </a:lvl7pPr>
            <a:lvl8pPr marL="3175212" indent="0">
              <a:buNone/>
              <a:defRPr sz="1600" b="1"/>
            </a:lvl8pPr>
            <a:lvl9pPr marL="3628826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62" y="1781182"/>
            <a:ext cx="5267640" cy="3236032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43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FA20-6718-4DDE-A6CA-6A3BB95BB7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48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775-41C9-4D39-B519-ED4BE4E885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72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4" y="223623"/>
            <a:ext cx="3920730" cy="95169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15" y="223726"/>
            <a:ext cx="6662137" cy="479359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4" y="1175365"/>
            <a:ext cx="3920730" cy="3841893"/>
          </a:xfrm>
        </p:spPr>
        <p:txBody>
          <a:bodyPr/>
          <a:lstStyle>
            <a:lvl1pPr marL="0" indent="0">
              <a:buNone/>
              <a:defRPr sz="1700"/>
            </a:lvl1pPr>
            <a:lvl2pPr marL="557086" indent="0">
              <a:buNone/>
              <a:defRPr sz="1500"/>
            </a:lvl2pPr>
            <a:lvl3pPr marL="1114176" indent="0">
              <a:buNone/>
              <a:defRPr sz="1200"/>
            </a:lvl3pPr>
            <a:lvl4pPr marL="1671247" indent="0">
              <a:buNone/>
              <a:defRPr sz="1100"/>
            </a:lvl4pPr>
            <a:lvl5pPr marL="2228327" indent="0">
              <a:buNone/>
              <a:defRPr sz="1100"/>
            </a:lvl5pPr>
            <a:lvl6pPr marL="2785414" indent="0">
              <a:buNone/>
              <a:defRPr sz="1100"/>
            </a:lvl6pPr>
            <a:lvl7pPr marL="3342489" indent="0">
              <a:buNone/>
              <a:defRPr sz="1100"/>
            </a:lvl7pPr>
            <a:lvl8pPr marL="3899574" indent="0">
              <a:buNone/>
              <a:defRPr sz="1100"/>
            </a:lvl8pPr>
            <a:lvl9pPr marL="445664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9A0B-D83B-4869-B80D-342A21B2D6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81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4"/>
            <a:ext cx="7150418" cy="464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3900"/>
            </a:lvl1pPr>
            <a:lvl2pPr marL="557086" indent="0">
              <a:buNone/>
              <a:defRPr sz="3400"/>
            </a:lvl2pPr>
            <a:lvl3pPr marL="1114176" indent="0">
              <a:buNone/>
              <a:defRPr sz="2900"/>
            </a:lvl3pPr>
            <a:lvl4pPr marL="1671247" indent="0">
              <a:buNone/>
              <a:defRPr sz="2500"/>
            </a:lvl4pPr>
            <a:lvl5pPr marL="2228327" indent="0">
              <a:buNone/>
              <a:defRPr sz="2500"/>
            </a:lvl5pPr>
            <a:lvl6pPr marL="2785414" indent="0">
              <a:buNone/>
              <a:defRPr sz="2500"/>
            </a:lvl6pPr>
            <a:lvl7pPr marL="3342489" indent="0">
              <a:buNone/>
              <a:defRPr sz="2500"/>
            </a:lvl7pPr>
            <a:lvl8pPr marL="3899574" indent="0">
              <a:buNone/>
              <a:defRPr sz="2500"/>
            </a:lvl8pPr>
            <a:lvl9pPr marL="4456645" indent="0">
              <a:buNone/>
              <a:defRPr sz="2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61"/>
            <a:ext cx="7150418" cy="659168"/>
          </a:xfrm>
        </p:spPr>
        <p:txBody>
          <a:bodyPr/>
          <a:lstStyle>
            <a:lvl1pPr marL="0" indent="0">
              <a:buNone/>
              <a:defRPr sz="1700"/>
            </a:lvl1pPr>
            <a:lvl2pPr marL="557086" indent="0">
              <a:buNone/>
              <a:defRPr sz="1500"/>
            </a:lvl2pPr>
            <a:lvl3pPr marL="1114176" indent="0">
              <a:buNone/>
              <a:defRPr sz="1200"/>
            </a:lvl3pPr>
            <a:lvl4pPr marL="1671247" indent="0">
              <a:buNone/>
              <a:defRPr sz="1100"/>
            </a:lvl4pPr>
            <a:lvl5pPr marL="2228327" indent="0">
              <a:buNone/>
              <a:defRPr sz="1100"/>
            </a:lvl5pPr>
            <a:lvl6pPr marL="2785414" indent="0">
              <a:buNone/>
              <a:defRPr sz="1100"/>
            </a:lvl6pPr>
            <a:lvl7pPr marL="3342489" indent="0">
              <a:buNone/>
              <a:defRPr sz="1100"/>
            </a:lvl7pPr>
            <a:lvl8pPr marL="3899574" indent="0">
              <a:buNone/>
              <a:defRPr sz="1100"/>
            </a:lvl8pPr>
            <a:lvl9pPr marL="445664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766A-DA4C-4F48-94B5-26A2C0C6A3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35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A14B-48C2-4947-AEF8-30A5EFB181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50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169019"/>
            <a:ext cx="2681407" cy="359356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169019"/>
            <a:ext cx="7845597" cy="359356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1AE-1322-4814-B094-BA8E0297B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06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9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7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2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1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8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C4A6-092D-4F53-8744-F86B4DB853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45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381-3BFA-455E-9894-5F05543BE6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39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601"/>
            <a:ext cx="10129759" cy="12286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573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46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20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93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67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40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13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87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130-C552-43AE-BE36-0F0DE1F645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39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64F-15AE-4801-8F5C-E2B1447BE7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058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8" y="1257230"/>
            <a:ext cx="5265572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345" indent="0">
              <a:buNone/>
              <a:defRPr sz="2500" b="1"/>
            </a:lvl2pPr>
            <a:lvl3pPr marL="1114684" indent="0">
              <a:buNone/>
              <a:defRPr sz="2200" b="1"/>
            </a:lvl3pPr>
            <a:lvl4pPr marL="1672022" indent="0">
              <a:buNone/>
              <a:defRPr sz="2000" b="1"/>
            </a:lvl4pPr>
            <a:lvl5pPr marL="2229366" indent="0">
              <a:buNone/>
              <a:defRPr sz="2000" b="1"/>
            </a:lvl5pPr>
            <a:lvl6pPr marL="2786709" indent="0">
              <a:buNone/>
              <a:defRPr sz="2000" b="1"/>
            </a:lvl6pPr>
            <a:lvl7pPr marL="3344041" indent="0">
              <a:buNone/>
              <a:defRPr sz="2000" b="1"/>
            </a:lvl7pPr>
            <a:lvl8pPr marL="3901386" indent="0">
              <a:buNone/>
              <a:defRPr sz="2000" b="1"/>
            </a:lvl8pPr>
            <a:lvl9pPr marL="4458707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8" y="1781182"/>
            <a:ext cx="5265572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67" y="1257230"/>
            <a:ext cx="5267640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345" indent="0">
              <a:buNone/>
              <a:defRPr sz="2500" b="1"/>
            </a:lvl2pPr>
            <a:lvl3pPr marL="1114684" indent="0">
              <a:buNone/>
              <a:defRPr sz="2200" b="1"/>
            </a:lvl3pPr>
            <a:lvl4pPr marL="1672022" indent="0">
              <a:buNone/>
              <a:defRPr sz="2000" b="1"/>
            </a:lvl4pPr>
            <a:lvl5pPr marL="2229366" indent="0">
              <a:buNone/>
              <a:defRPr sz="2000" b="1"/>
            </a:lvl5pPr>
            <a:lvl6pPr marL="2786709" indent="0">
              <a:buNone/>
              <a:defRPr sz="2000" b="1"/>
            </a:lvl6pPr>
            <a:lvl7pPr marL="3344041" indent="0">
              <a:buNone/>
              <a:defRPr sz="2000" b="1"/>
            </a:lvl7pPr>
            <a:lvl8pPr marL="3901386" indent="0">
              <a:buNone/>
              <a:defRPr sz="2000" b="1"/>
            </a:lvl8pPr>
            <a:lvl9pPr marL="4458707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67" y="1781182"/>
            <a:ext cx="5267640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BEB-F860-4F63-BA16-03E2ADECEE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57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FA20-6718-4DDE-A6CA-6A3BB95BB7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47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775-41C9-4D39-B519-ED4BE4E885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25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4" y="223623"/>
            <a:ext cx="3920730" cy="95169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15" y="223718"/>
            <a:ext cx="6662137" cy="479359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4" y="1175357"/>
            <a:ext cx="3920730" cy="3841893"/>
          </a:xfrm>
        </p:spPr>
        <p:txBody>
          <a:bodyPr/>
          <a:lstStyle>
            <a:lvl1pPr marL="0" indent="0">
              <a:buNone/>
              <a:defRPr sz="1700"/>
            </a:lvl1pPr>
            <a:lvl2pPr marL="557345" indent="0">
              <a:buNone/>
              <a:defRPr sz="1500"/>
            </a:lvl2pPr>
            <a:lvl3pPr marL="1114684" indent="0">
              <a:buNone/>
              <a:defRPr sz="1200"/>
            </a:lvl3pPr>
            <a:lvl4pPr marL="1672022" indent="0">
              <a:buNone/>
              <a:defRPr sz="1100"/>
            </a:lvl4pPr>
            <a:lvl5pPr marL="2229366" indent="0">
              <a:buNone/>
              <a:defRPr sz="1100"/>
            </a:lvl5pPr>
            <a:lvl6pPr marL="2786709" indent="0">
              <a:buNone/>
              <a:defRPr sz="1100"/>
            </a:lvl6pPr>
            <a:lvl7pPr marL="3344041" indent="0">
              <a:buNone/>
              <a:defRPr sz="1100"/>
            </a:lvl7pPr>
            <a:lvl8pPr marL="3901386" indent="0">
              <a:buNone/>
              <a:defRPr sz="1100"/>
            </a:lvl8pPr>
            <a:lvl9pPr marL="4458707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9A0B-D83B-4869-B80D-342A21B2D6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11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4"/>
            <a:ext cx="7150418" cy="464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3900"/>
            </a:lvl1pPr>
            <a:lvl2pPr marL="557345" indent="0">
              <a:buNone/>
              <a:defRPr sz="3400"/>
            </a:lvl2pPr>
            <a:lvl3pPr marL="1114684" indent="0">
              <a:buNone/>
              <a:defRPr sz="2900"/>
            </a:lvl3pPr>
            <a:lvl4pPr marL="1672022" indent="0">
              <a:buNone/>
              <a:defRPr sz="2500"/>
            </a:lvl4pPr>
            <a:lvl5pPr marL="2229366" indent="0">
              <a:buNone/>
              <a:defRPr sz="2500"/>
            </a:lvl5pPr>
            <a:lvl6pPr marL="2786709" indent="0">
              <a:buNone/>
              <a:defRPr sz="2500"/>
            </a:lvl6pPr>
            <a:lvl7pPr marL="3344041" indent="0">
              <a:buNone/>
              <a:defRPr sz="2500"/>
            </a:lvl7pPr>
            <a:lvl8pPr marL="3901386" indent="0">
              <a:buNone/>
              <a:defRPr sz="2500"/>
            </a:lvl8pPr>
            <a:lvl9pPr marL="4458707" indent="0">
              <a:buNone/>
              <a:defRPr sz="2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61"/>
            <a:ext cx="7150418" cy="659168"/>
          </a:xfrm>
        </p:spPr>
        <p:txBody>
          <a:bodyPr/>
          <a:lstStyle>
            <a:lvl1pPr marL="0" indent="0">
              <a:buNone/>
              <a:defRPr sz="1700"/>
            </a:lvl1pPr>
            <a:lvl2pPr marL="557345" indent="0">
              <a:buNone/>
              <a:defRPr sz="1500"/>
            </a:lvl2pPr>
            <a:lvl3pPr marL="1114684" indent="0">
              <a:buNone/>
              <a:defRPr sz="1200"/>
            </a:lvl3pPr>
            <a:lvl4pPr marL="1672022" indent="0">
              <a:buNone/>
              <a:defRPr sz="1100"/>
            </a:lvl4pPr>
            <a:lvl5pPr marL="2229366" indent="0">
              <a:buNone/>
              <a:defRPr sz="1100"/>
            </a:lvl5pPr>
            <a:lvl6pPr marL="2786709" indent="0">
              <a:buNone/>
              <a:defRPr sz="1100"/>
            </a:lvl6pPr>
            <a:lvl7pPr marL="3344041" indent="0">
              <a:buNone/>
              <a:defRPr sz="1100"/>
            </a:lvl7pPr>
            <a:lvl8pPr marL="3901386" indent="0">
              <a:buNone/>
              <a:defRPr sz="1100"/>
            </a:lvl8pPr>
            <a:lvl9pPr marL="4458707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766A-DA4C-4F48-94B5-26A2C0C6A3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09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A14B-48C2-4947-AEF8-30A5EFB181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63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169019"/>
            <a:ext cx="2681407" cy="359356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169019"/>
            <a:ext cx="7845597" cy="359356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1AE-1322-4814-B094-BA8E0297B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4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9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6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3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09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61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81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601"/>
            <a:ext cx="10129759" cy="122862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82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6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47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30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13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095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278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461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071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38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8" y="1257230"/>
            <a:ext cx="5265572" cy="52395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8264" indent="0">
              <a:buNone/>
              <a:defRPr sz="1800" b="1"/>
            </a:lvl2pPr>
            <a:lvl3pPr marL="836526" indent="0">
              <a:buNone/>
              <a:defRPr sz="1700" b="1"/>
            </a:lvl3pPr>
            <a:lvl4pPr marL="1254792" indent="0">
              <a:buNone/>
              <a:defRPr sz="1500" b="1"/>
            </a:lvl4pPr>
            <a:lvl5pPr marL="1673053" indent="0">
              <a:buNone/>
              <a:defRPr sz="1500" b="1"/>
            </a:lvl5pPr>
            <a:lvl6pPr marL="2091340" indent="0">
              <a:buNone/>
              <a:defRPr sz="1500" b="1"/>
            </a:lvl6pPr>
            <a:lvl7pPr marL="2509584" indent="0">
              <a:buNone/>
              <a:defRPr sz="1500" b="1"/>
            </a:lvl7pPr>
            <a:lvl8pPr marL="2927848" indent="0">
              <a:buNone/>
              <a:defRPr sz="1500" b="1"/>
            </a:lvl8pPr>
            <a:lvl9pPr marL="3346113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8" y="1781182"/>
            <a:ext cx="5265572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62" y="1257230"/>
            <a:ext cx="5267640" cy="52395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8264" indent="0">
              <a:buNone/>
              <a:defRPr sz="1800" b="1"/>
            </a:lvl2pPr>
            <a:lvl3pPr marL="836526" indent="0">
              <a:buNone/>
              <a:defRPr sz="1700" b="1"/>
            </a:lvl3pPr>
            <a:lvl4pPr marL="1254792" indent="0">
              <a:buNone/>
              <a:defRPr sz="1500" b="1"/>
            </a:lvl4pPr>
            <a:lvl5pPr marL="1673053" indent="0">
              <a:buNone/>
              <a:defRPr sz="1500" b="1"/>
            </a:lvl5pPr>
            <a:lvl6pPr marL="2091340" indent="0">
              <a:buNone/>
              <a:defRPr sz="1500" b="1"/>
            </a:lvl6pPr>
            <a:lvl7pPr marL="2509584" indent="0">
              <a:buNone/>
              <a:defRPr sz="1500" b="1"/>
            </a:lvl7pPr>
            <a:lvl8pPr marL="2927848" indent="0">
              <a:buNone/>
              <a:defRPr sz="1500" b="1"/>
            </a:lvl8pPr>
            <a:lvl9pPr marL="3346113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62" y="1781182"/>
            <a:ext cx="5267640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60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053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11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4" y="223623"/>
            <a:ext cx="3920730" cy="9516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15" y="223709"/>
            <a:ext cx="6662137" cy="479359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4" y="1175348"/>
            <a:ext cx="3920730" cy="3841893"/>
          </a:xfrm>
        </p:spPr>
        <p:txBody>
          <a:bodyPr/>
          <a:lstStyle>
            <a:lvl1pPr marL="0" indent="0">
              <a:buNone/>
              <a:defRPr sz="1300"/>
            </a:lvl1pPr>
            <a:lvl2pPr marL="418264" indent="0">
              <a:buNone/>
              <a:defRPr sz="1100"/>
            </a:lvl2pPr>
            <a:lvl3pPr marL="836526" indent="0">
              <a:buNone/>
              <a:defRPr sz="1000"/>
            </a:lvl3pPr>
            <a:lvl4pPr marL="1254792" indent="0">
              <a:buNone/>
              <a:defRPr sz="900"/>
            </a:lvl4pPr>
            <a:lvl5pPr marL="1673053" indent="0">
              <a:buNone/>
              <a:defRPr sz="900"/>
            </a:lvl5pPr>
            <a:lvl6pPr marL="2091340" indent="0">
              <a:buNone/>
              <a:defRPr sz="900"/>
            </a:lvl6pPr>
            <a:lvl7pPr marL="2509584" indent="0">
              <a:buNone/>
              <a:defRPr sz="900"/>
            </a:lvl7pPr>
            <a:lvl8pPr marL="2927848" indent="0">
              <a:buNone/>
              <a:defRPr sz="900"/>
            </a:lvl8pPr>
            <a:lvl9pPr marL="334611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296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4"/>
            <a:ext cx="7150418" cy="4641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2900"/>
            </a:lvl1pPr>
            <a:lvl2pPr marL="418264" indent="0">
              <a:buNone/>
              <a:defRPr sz="2600"/>
            </a:lvl2pPr>
            <a:lvl3pPr marL="836526" indent="0">
              <a:buNone/>
              <a:defRPr sz="2200"/>
            </a:lvl3pPr>
            <a:lvl4pPr marL="1254792" indent="0">
              <a:buNone/>
              <a:defRPr sz="1800"/>
            </a:lvl4pPr>
            <a:lvl5pPr marL="1673053" indent="0">
              <a:buNone/>
              <a:defRPr sz="1800"/>
            </a:lvl5pPr>
            <a:lvl6pPr marL="2091340" indent="0">
              <a:buNone/>
              <a:defRPr sz="1800"/>
            </a:lvl6pPr>
            <a:lvl7pPr marL="2509584" indent="0">
              <a:buNone/>
              <a:defRPr sz="1800"/>
            </a:lvl7pPr>
            <a:lvl8pPr marL="2927848" indent="0">
              <a:buNone/>
              <a:defRPr sz="1800"/>
            </a:lvl8pPr>
            <a:lvl9pPr marL="3346113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61"/>
            <a:ext cx="7150418" cy="659168"/>
          </a:xfrm>
        </p:spPr>
        <p:txBody>
          <a:bodyPr/>
          <a:lstStyle>
            <a:lvl1pPr marL="0" indent="0">
              <a:buNone/>
              <a:defRPr sz="1300"/>
            </a:lvl1pPr>
            <a:lvl2pPr marL="418264" indent="0">
              <a:buNone/>
              <a:defRPr sz="1100"/>
            </a:lvl2pPr>
            <a:lvl3pPr marL="836526" indent="0">
              <a:buNone/>
              <a:defRPr sz="1000"/>
            </a:lvl3pPr>
            <a:lvl4pPr marL="1254792" indent="0">
              <a:buNone/>
              <a:defRPr sz="900"/>
            </a:lvl4pPr>
            <a:lvl5pPr marL="1673053" indent="0">
              <a:buNone/>
              <a:defRPr sz="900"/>
            </a:lvl5pPr>
            <a:lvl6pPr marL="2091340" indent="0">
              <a:buNone/>
              <a:defRPr sz="900"/>
            </a:lvl6pPr>
            <a:lvl7pPr marL="2509584" indent="0">
              <a:buNone/>
              <a:defRPr sz="900"/>
            </a:lvl7pPr>
            <a:lvl8pPr marL="2927848" indent="0">
              <a:buNone/>
              <a:defRPr sz="900"/>
            </a:lvl8pPr>
            <a:lvl9pPr marL="334611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8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02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224986"/>
            <a:ext cx="2681407" cy="479229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224986"/>
            <a:ext cx="7845597" cy="479229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990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0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2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0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6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3" y="223623"/>
            <a:ext cx="3920732" cy="9516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15" y="223738"/>
            <a:ext cx="6662137" cy="47935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3" y="1175379"/>
            <a:ext cx="3920732" cy="3841893"/>
          </a:xfrm>
        </p:spPr>
        <p:txBody>
          <a:bodyPr/>
          <a:lstStyle>
            <a:lvl1pPr marL="0" indent="0">
              <a:buNone/>
              <a:defRPr sz="1300"/>
            </a:lvl1pPr>
            <a:lvl2pPr marL="453611" indent="0">
              <a:buNone/>
              <a:defRPr sz="1200"/>
            </a:lvl2pPr>
            <a:lvl3pPr marL="907233" indent="0">
              <a:buNone/>
              <a:defRPr sz="1000"/>
            </a:lvl3pPr>
            <a:lvl4pPr marL="1360810" indent="0">
              <a:buNone/>
              <a:defRPr sz="900"/>
            </a:lvl4pPr>
            <a:lvl5pPr marL="1814424" indent="0">
              <a:buNone/>
              <a:defRPr sz="900"/>
            </a:lvl5pPr>
            <a:lvl6pPr marL="2268023" indent="0">
              <a:buNone/>
              <a:defRPr sz="900"/>
            </a:lvl6pPr>
            <a:lvl7pPr marL="2721618" indent="0">
              <a:buNone/>
              <a:defRPr sz="900"/>
            </a:lvl7pPr>
            <a:lvl8pPr marL="3175212" indent="0">
              <a:buNone/>
              <a:defRPr sz="900"/>
            </a:lvl8pPr>
            <a:lvl9pPr marL="3628826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655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601"/>
            <a:ext cx="10129759" cy="122862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85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37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5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742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928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113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299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485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773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1310535"/>
            <a:ext cx="5263502" cy="37066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724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9" y="1257256"/>
            <a:ext cx="5265572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8565" indent="0">
              <a:buNone/>
              <a:defRPr sz="1800" b="1"/>
            </a:lvl2pPr>
            <a:lvl3pPr marL="837130" indent="0">
              <a:buNone/>
              <a:defRPr sz="1700" b="1"/>
            </a:lvl3pPr>
            <a:lvl4pPr marL="1255704" indent="0">
              <a:buNone/>
              <a:defRPr sz="1500" b="1"/>
            </a:lvl4pPr>
            <a:lvl5pPr marL="1674261" indent="0">
              <a:buNone/>
              <a:defRPr sz="1500" b="1"/>
            </a:lvl5pPr>
            <a:lvl6pPr marL="2092846" indent="0">
              <a:buNone/>
              <a:defRPr sz="1500" b="1"/>
            </a:lvl6pPr>
            <a:lvl7pPr marL="2511387" indent="0">
              <a:buNone/>
              <a:defRPr sz="1500" b="1"/>
            </a:lvl7pPr>
            <a:lvl8pPr marL="2929954" indent="0">
              <a:buNone/>
              <a:defRPr sz="1500" b="1"/>
            </a:lvl8pPr>
            <a:lvl9pPr marL="3348518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9" y="1781182"/>
            <a:ext cx="5265572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58" y="1257256"/>
            <a:ext cx="5267640" cy="52395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8565" indent="0">
              <a:buNone/>
              <a:defRPr sz="1800" b="1"/>
            </a:lvl2pPr>
            <a:lvl3pPr marL="837130" indent="0">
              <a:buNone/>
              <a:defRPr sz="1700" b="1"/>
            </a:lvl3pPr>
            <a:lvl4pPr marL="1255704" indent="0">
              <a:buNone/>
              <a:defRPr sz="1500" b="1"/>
            </a:lvl4pPr>
            <a:lvl5pPr marL="1674261" indent="0">
              <a:buNone/>
              <a:defRPr sz="1500" b="1"/>
            </a:lvl5pPr>
            <a:lvl6pPr marL="2092846" indent="0">
              <a:buNone/>
              <a:defRPr sz="1500" b="1"/>
            </a:lvl6pPr>
            <a:lvl7pPr marL="2511387" indent="0">
              <a:buNone/>
              <a:defRPr sz="1500" b="1"/>
            </a:lvl7pPr>
            <a:lvl8pPr marL="2929954" indent="0">
              <a:buNone/>
              <a:defRPr sz="1500" b="1"/>
            </a:lvl8pPr>
            <a:lvl9pPr marL="3348518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58" y="1781182"/>
            <a:ext cx="5267640" cy="32360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42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812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68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0" y="223694"/>
            <a:ext cx="3920730" cy="9516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07" y="223695"/>
            <a:ext cx="6662137" cy="479359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0" y="1175369"/>
            <a:ext cx="3920730" cy="3841895"/>
          </a:xfrm>
        </p:spPr>
        <p:txBody>
          <a:bodyPr/>
          <a:lstStyle>
            <a:lvl1pPr marL="0" indent="0">
              <a:buNone/>
              <a:defRPr sz="1300"/>
            </a:lvl1pPr>
            <a:lvl2pPr marL="418565" indent="0">
              <a:buNone/>
              <a:defRPr sz="1100"/>
            </a:lvl2pPr>
            <a:lvl3pPr marL="837130" indent="0">
              <a:buNone/>
              <a:defRPr sz="900"/>
            </a:lvl3pPr>
            <a:lvl4pPr marL="1255704" indent="0">
              <a:buNone/>
              <a:defRPr sz="900"/>
            </a:lvl4pPr>
            <a:lvl5pPr marL="1674261" indent="0">
              <a:buNone/>
              <a:defRPr sz="900"/>
            </a:lvl5pPr>
            <a:lvl6pPr marL="2092846" indent="0">
              <a:buNone/>
              <a:defRPr sz="900"/>
            </a:lvl6pPr>
            <a:lvl7pPr marL="2511387" indent="0">
              <a:buNone/>
              <a:defRPr sz="900"/>
            </a:lvl7pPr>
            <a:lvl8pPr marL="2929954" indent="0">
              <a:buNone/>
              <a:defRPr sz="900"/>
            </a:lvl8pPr>
            <a:lvl9pPr marL="334851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77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2"/>
            <a:ext cx="7150418" cy="4641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2900"/>
            </a:lvl1pPr>
            <a:lvl2pPr marL="418565" indent="0">
              <a:buNone/>
              <a:defRPr sz="2600"/>
            </a:lvl2pPr>
            <a:lvl3pPr marL="837130" indent="0">
              <a:buNone/>
              <a:defRPr sz="2200"/>
            </a:lvl3pPr>
            <a:lvl4pPr marL="1255704" indent="0">
              <a:buNone/>
              <a:defRPr sz="1800"/>
            </a:lvl4pPr>
            <a:lvl5pPr marL="1674261" indent="0">
              <a:buNone/>
              <a:defRPr sz="1800"/>
            </a:lvl5pPr>
            <a:lvl6pPr marL="2092846" indent="0">
              <a:buNone/>
              <a:defRPr sz="1800"/>
            </a:lvl6pPr>
            <a:lvl7pPr marL="2511387" indent="0">
              <a:buNone/>
              <a:defRPr sz="1800"/>
            </a:lvl7pPr>
            <a:lvl8pPr marL="2929954" indent="0">
              <a:buNone/>
              <a:defRPr sz="1800"/>
            </a:lvl8pPr>
            <a:lvl9pPr marL="3348518" indent="0">
              <a:buNone/>
              <a:defRPr sz="1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55"/>
            <a:ext cx="7150418" cy="659167"/>
          </a:xfrm>
        </p:spPr>
        <p:txBody>
          <a:bodyPr/>
          <a:lstStyle>
            <a:lvl1pPr marL="0" indent="0">
              <a:buNone/>
              <a:defRPr sz="1300"/>
            </a:lvl1pPr>
            <a:lvl2pPr marL="418565" indent="0">
              <a:buNone/>
              <a:defRPr sz="1100"/>
            </a:lvl2pPr>
            <a:lvl3pPr marL="837130" indent="0">
              <a:buNone/>
              <a:defRPr sz="900"/>
            </a:lvl3pPr>
            <a:lvl4pPr marL="1255704" indent="0">
              <a:buNone/>
              <a:defRPr sz="900"/>
            </a:lvl4pPr>
            <a:lvl5pPr marL="1674261" indent="0">
              <a:buNone/>
              <a:defRPr sz="900"/>
            </a:lvl5pPr>
            <a:lvl6pPr marL="2092846" indent="0">
              <a:buNone/>
              <a:defRPr sz="900"/>
            </a:lvl6pPr>
            <a:lvl7pPr marL="2511387" indent="0">
              <a:buNone/>
              <a:defRPr sz="900"/>
            </a:lvl7pPr>
            <a:lvl8pPr marL="2929954" indent="0">
              <a:buNone/>
              <a:defRPr sz="900"/>
            </a:lvl8pPr>
            <a:lvl9pPr marL="3348518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14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224974"/>
            <a:ext cx="2681407" cy="479229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224974"/>
            <a:ext cx="7845597" cy="479229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6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3824" y="1744789"/>
            <a:ext cx="10129759" cy="120392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7605" y="3182728"/>
            <a:ext cx="8342154" cy="1435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6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5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3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7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C4A6-092D-4F53-8744-F86B4DB853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6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3"/>
            <a:ext cx="7150418" cy="4641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5"/>
            <a:ext cx="7150418" cy="3369945"/>
          </a:xfrm>
        </p:spPr>
        <p:txBody>
          <a:bodyPr/>
          <a:lstStyle>
            <a:lvl1pPr marL="0" indent="0">
              <a:buNone/>
              <a:defRPr sz="3200"/>
            </a:lvl1pPr>
            <a:lvl2pPr marL="453611" indent="0">
              <a:buNone/>
              <a:defRPr sz="2800"/>
            </a:lvl2pPr>
            <a:lvl3pPr marL="907233" indent="0">
              <a:buNone/>
              <a:defRPr sz="2500"/>
            </a:lvl3pPr>
            <a:lvl4pPr marL="1360810" indent="0">
              <a:buNone/>
              <a:defRPr sz="2000"/>
            </a:lvl4pPr>
            <a:lvl5pPr marL="1814424" indent="0">
              <a:buNone/>
              <a:defRPr sz="2000"/>
            </a:lvl5pPr>
            <a:lvl6pPr marL="2268023" indent="0">
              <a:buNone/>
              <a:defRPr sz="2000"/>
            </a:lvl6pPr>
            <a:lvl7pPr marL="2721618" indent="0">
              <a:buNone/>
              <a:defRPr sz="2000"/>
            </a:lvl7pPr>
            <a:lvl8pPr marL="3175212" indent="0">
              <a:buNone/>
              <a:defRPr sz="2000"/>
            </a:lvl8pPr>
            <a:lvl9pPr marL="3628826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61"/>
            <a:ext cx="7150418" cy="659168"/>
          </a:xfrm>
        </p:spPr>
        <p:txBody>
          <a:bodyPr/>
          <a:lstStyle>
            <a:lvl1pPr marL="0" indent="0">
              <a:buNone/>
              <a:defRPr sz="1300"/>
            </a:lvl1pPr>
            <a:lvl2pPr marL="453611" indent="0">
              <a:buNone/>
              <a:defRPr sz="1200"/>
            </a:lvl2pPr>
            <a:lvl3pPr marL="907233" indent="0">
              <a:buNone/>
              <a:defRPr sz="1000"/>
            </a:lvl3pPr>
            <a:lvl4pPr marL="1360810" indent="0">
              <a:buNone/>
              <a:defRPr sz="900"/>
            </a:lvl4pPr>
            <a:lvl5pPr marL="1814424" indent="0">
              <a:buNone/>
              <a:defRPr sz="900"/>
            </a:lvl5pPr>
            <a:lvl6pPr marL="2268023" indent="0">
              <a:buNone/>
              <a:defRPr sz="900"/>
            </a:lvl6pPr>
            <a:lvl7pPr marL="2721618" indent="0">
              <a:buNone/>
              <a:defRPr sz="900"/>
            </a:lvl7pPr>
            <a:lvl8pPr marL="3175212" indent="0">
              <a:buNone/>
              <a:defRPr sz="900"/>
            </a:lvl8pPr>
            <a:lvl9pPr marL="3628826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3218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381-3BFA-455E-9894-5F05543BE68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42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1389" y="3609172"/>
            <a:ext cx="10129759" cy="1115514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1389" y="2380591"/>
            <a:ext cx="10129759" cy="12286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583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67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51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3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18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02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86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670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130-C552-43AE-BE36-0F0DE1F645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30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5868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7993" y="982904"/>
            <a:ext cx="5263502" cy="27796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A64F-15AE-4801-8F5C-E2B1447BE7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886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8" y="1257230"/>
            <a:ext cx="5265572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376" indent="0">
              <a:buNone/>
              <a:defRPr sz="2500" b="1"/>
            </a:lvl2pPr>
            <a:lvl3pPr marL="1116762" indent="0">
              <a:buNone/>
              <a:defRPr sz="2200" b="1"/>
            </a:lvl3pPr>
            <a:lvl4pPr marL="1675134" indent="0">
              <a:buNone/>
              <a:defRPr sz="2000" b="1"/>
            </a:lvl4pPr>
            <a:lvl5pPr marL="2233512" indent="0">
              <a:buNone/>
              <a:defRPr sz="2000" b="1"/>
            </a:lvl5pPr>
            <a:lvl6pPr marL="2791893" indent="0">
              <a:buNone/>
              <a:defRPr sz="2000" b="1"/>
            </a:lvl6pPr>
            <a:lvl7pPr marL="3350266" indent="0">
              <a:buNone/>
              <a:defRPr sz="2000" b="1"/>
            </a:lvl7pPr>
            <a:lvl8pPr marL="3908640" indent="0">
              <a:buNone/>
              <a:defRPr sz="2000" b="1"/>
            </a:lvl8pPr>
            <a:lvl9pPr marL="4467024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5868" y="1781182"/>
            <a:ext cx="5265572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53867" y="1257230"/>
            <a:ext cx="5267640" cy="52395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8376" indent="0">
              <a:buNone/>
              <a:defRPr sz="2500" b="1"/>
            </a:lvl2pPr>
            <a:lvl3pPr marL="1116762" indent="0">
              <a:buNone/>
              <a:defRPr sz="2200" b="1"/>
            </a:lvl3pPr>
            <a:lvl4pPr marL="1675134" indent="0">
              <a:buNone/>
              <a:defRPr sz="2000" b="1"/>
            </a:lvl4pPr>
            <a:lvl5pPr marL="2233512" indent="0">
              <a:buNone/>
              <a:defRPr sz="2000" b="1"/>
            </a:lvl5pPr>
            <a:lvl6pPr marL="2791893" indent="0">
              <a:buNone/>
              <a:defRPr sz="2000" b="1"/>
            </a:lvl6pPr>
            <a:lvl7pPr marL="3350266" indent="0">
              <a:buNone/>
              <a:defRPr sz="2000" b="1"/>
            </a:lvl7pPr>
            <a:lvl8pPr marL="3908640" indent="0">
              <a:buNone/>
              <a:defRPr sz="2000" b="1"/>
            </a:lvl8pPr>
            <a:lvl9pPr marL="4467024" indent="0">
              <a:buNone/>
              <a:defRPr sz="2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53867" y="1781182"/>
            <a:ext cx="5267640" cy="323603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BBEB-F860-4F63-BA16-03E2ADECEE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79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FFA20-6718-4DDE-A6CA-6A3BB95BB7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872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5775-41C9-4D39-B519-ED4BE4E885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084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5874" y="223623"/>
            <a:ext cx="3920730" cy="95169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407" y="223693"/>
            <a:ext cx="6662137" cy="479359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874" y="1175339"/>
            <a:ext cx="3920730" cy="3841893"/>
          </a:xfrm>
        </p:spPr>
        <p:txBody>
          <a:bodyPr/>
          <a:lstStyle>
            <a:lvl1pPr marL="0" indent="0">
              <a:buNone/>
              <a:defRPr sz="1700"/>
            </a:lvl1pPr>
            <a:lvl2pPr marL="558376" indent="0">
              <a:buNone/>
              <a:defRPr sz="1500"/>
            </a:lvl2pPr>
            <a:lvl3pPr marL="1116762" indent="0">
              <a:buNone/>
              <a:defRPr sz="1200"/>
            </a:lvl3pPr>
            <a:lvl4pPr marL="1675134" indent="0">
              <a:buNone/>
              <a:defRPr sz="1100"/>
            </a:lvl4pPr>
            <a:lvl5pPr marL="2233512" indent="0">
              <a:buNone/>
              <a:defRPr sz="1100"/>
            </a:lvl5pPr>
            <a:lvl6pPr marL="2791893" indent="0">
              <a:buNone/>
              <a:defRPr sz="1100"/>
            </a:lvl6pPr>
            <a:lvl7pPr marL="3350266" indent="0">
              <a:buNone/>
              <a:defRPr sz="1100"/>
            </a:lvl7pPr>
            <a:lvl8pPr marL="3908640" indent="0">
              <a:buNone/>
              <a:defRPr sz="1100"/>
            </a:lvl8pPr>
            <a:lvl9pPr marL="4467024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9A0B-D83B-4869-B80D-342A21B2D6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743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5886" y="3931604"/>
            <a:ext cx="7150418" cy="464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5886" y="501851"/>
            <a:ext cx="7150418" cy="3369945"/>
          </a:xfrm>
        </p:spPr>
        <p:txBody>
          <a:bodyPr/>
          <a:lstStyle>
            <a:lvl1pPr marL="0" indent="0">
              <a:buNone/>
              <a:defRPr sz="3900"/>
            </a:lvl1pPr>
            <a:lvl2pPr marL="558376" indent="0">
              <a:buNone/>
              <a:defRPr sz="3400"/>
            </a:lvl2pPr>
            <a:lvl3pPr marL="1116762" indent="0">
              <a:buNone/>
              <a:defRPr sz="2900"/>
            </a:lvl3pPr>
            <a:lvl4pPr marL="1675134" indent="0">
              <a:buNone/>
              <a:defRPr sz="2500"/>
            </a:lvl4pPr>
            <a:lvl5pPr marL="2233512" indent="0">
              <a:buNone/>
              <a:defRPr sz="2500"/>
            </a:lvl5pPr>
            <a:lvl6pPr marL="2791893" indent="0">
              <a:buNone/>
              <a:defRPr sz="2500"/>
            </a:lvl6pPr>
            <a:lvl7pPr marL="3350266" indent="0">
              <a:buNone/>
              <a:defRPr sz="2500"/>
            </a:lvl7pPr>
            <a:lvl8pPr marL="3908640" indent="0">
              <a:buNone/>
              <a:defRPr sz="2500"/>
            </a:lvl8pPr>
            <a:lvl9pPr marL="4467024" indent="0">
              <a:buNone/>
              <a:defRPr sz="2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35886" y="4395761"/>
            <a:ext cx="7150418" cy="659168"/>
          </a:xfrm>
        </p:spPr>
        <p:txBody>
          <a:bodyPr/>
          <a:lstStyle>
            <a:lvl1pPr marL="0" indent="0">
              <a:buNone/>
              <a:defRPr sz="1700"/>
            </a:lvl1pPr>
            <a:lvl2pPr marL="558376" indent="0">
              <a:buNone/>
              <a:defRPr sz="1500"/>
            </a:lvl2pPr>
            <a:lvl3pPr marL="1116762" indent="0">
              <a:buNone/>
              <a:defRPr sz="1200"/>
            </a:lvl3pPr>
            <a:lvl4pPr marL="1675134" indent="0">
              <a:buNone/>
              <a:defRPr sz="1100"/>
            </a:lvl4pPr>
            <a:lvl5pPr marL="2233512" indent="0">
              <a:buNone/>
              <a:defRPr sz="1100"/>
            </a:lvl5pPr>
            <a:lvl6pPr marL="2791893" indent="0">
              <a:buNone/>
              <a:defRPr sz="1100"/>
            </a:lvl6pPr>
            <a:lvl7pPr marL="3350266" indent="0">
              <a:buNone/>
              <a:defRPr sz="1100"/>
            </a:lvl7pPr>
            <a:lvl8pPr marL="3908640" indent="0">
              <a:buNone/>
              <a:defRPr sz="1100"/>
            </a:lvl8pPr>
            <a:lvl9pPr marL="4467024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766A-DA4C-4F48-94B5-26A2C0C6A3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983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A14B-48C2-4947-AEF8-30A5EFB181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570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40088" y="169019"/>
            <a:ext cx="2681407" cy="359356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5868" y="169019"/>
            <a:ext cx="7845597" cy="359356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1AE-1322-4814-B094-BA8E0297B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2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  <a:prstGeom prst="rect">
            <a:avLst/>
          </a:prstGeom>
        </p:spPr>
        <p:txBody>
          <a:bodyPr vert="horz" lIns="90723" tIns="45356" rIns="90723" bIns="4535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90723" tIns="45356" rIns="90723" bIns="4535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9" y="5205802"/>
            <a:ext cx="2780718" cy="299031"/>
          </a:xfrm>
          <a:prstGeom prst="rect">
            <a:avLst/>
          </a:prstGeom>
        </p:spPr>
        <p:txBody>
          <a:bodyPr vert="horz" lIns="90723" tIns="45356" rIns="90723" bIns="453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A570-A5EA-4B54-B49B-8B710AEFDB07}" type="datetimeFigureOut">
              <a:rPr lang="fr-FR" smtClean="0"/>
              <a:t>06/11/2019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802"/>
            <a:ext cx="3773832" cy="299031"/>
          </a:xfrm>
          <a:prstGeom prst="rect">
            <a:avLst/>
          </a:prstGeom>
        </p:spPr>
        <p:txBody>
          <a:bodyPr vert="horz" lIns="90723" tIns="45356" rIns="90723" bIns="453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8" y="5205802"/>
            <a:ext cx="2780718" cy="299031"/>
          </a:xfrm>
          <a:prstGeom prst="rect">
            <a:avLst/>
          </a:prstGeom>
        </p:spPr>
        <p:txBody>
          <a:bodyPr vert="horz" lIns="90723" tIns="45356" rIns="90723" bIns="453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A46BF-D73B-4D90-9D69-71638056437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34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72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186" indent="-340186" algn="l" defTabSz="90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091" indent="-283502" algn="l" defTabSz="9072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10" indent="-226812" algn="l" defTabSz="90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601" indent="-226812" algn="l" defTabSz="9072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209" indent="-226812" algn="l" defTabSz="9072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810" indent="-226812" algn="l" defTabSz="90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419" indent="-226812" algn="l" defTabSz="90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4" indent="-226812" algn="l" defTabSz="90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5614" indent="-226812" algn="l" defTabSz="90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11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233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10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424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023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1618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212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826" algn="l" defTabSz="907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3"/>
            <a:ext cx="10725627" cy="936096"/>
          </a:xfrm>
          <a:prstGeom prst="rect">
            <a:avLst/>
          </a:prstGeom>
        </p:spPr>
        <p:txBody>
          <a:bodyPr vert="horz" lIns="83835" tIns="41918" rIns="83835" bIns="4191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83835" tIns="41918" rIns="83835" bIns="4191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771"/>
            <a:ext cx="2780718" cy="299031"/>
          </a:xfrm>
          <a:prstGeom prst="rect">
            <a:avLst/>
          </a:prstGeom>
        </p:spPr>
        <p:txBody>
          <a:bodyPr vert="horz" lIns="83835" tIns="41918" rIns="83835" bIns="419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8361"/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8361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771"/>
            <a:ext cx="3773832" cy="299031"/>
          </a:xfrm>
          <a:prstGeom prst="rect">
            <a:avLst/>
          </a:prstGeom>
        </p:spPr>
        <p:txBody>
          <a:bodyPr vert="horz" lIns="83835" tIns="41918" rIns="83835" bIns="419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836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771"/>
            <a:ext cx="2780718" cy="299031"/>
          </a:xfrm>
          <a:prstGeom prst="rect">
            <a:avLst/>
          </a:prstGeom>
        </p:spPr>
        <p:txBody>
          <a:bodyPr vert="horz" lIns="83835" tIns="41918" rIns="83835" bIns="419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8361"/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836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0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83836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385" indent="-314385" algn="l" defTabSz="838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1168" indent="-261986" algn="l" defTabSz="838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964" indent="-209592" algn="l" defTabSz="838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135" indent="-209592" algn="l" defTabSz="8383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6313" indent="-209592" algn="l" defTabSz="838361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5496" indent="-209592" algn="l" defTabSz="838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676" indent="-209592" algn="l" defTabSz="838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873" indent="-209592" algn="l" defTabSz="838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3033" indent="-209592" algn="l" defTabSz="8383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181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8361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542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6722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915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5080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4267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3444" algn="l" defTabSz="83836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3"/>
            <a:ext cx="10725627" cy="936096"/>
          </a:xfrm>
          <a:prstGeom prst="rect">
            <a:avLst/>
          </a:prstGeom>
        </p:spPr>
        <p:txBody>
          <a:bodyPr vert="horz" lIns="83909" tIns="41954" rIns="83909" bIns="41954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83909" tIns="41954" rIns="83909" bIns="41954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766"/>
            <a:ext cx="2780718" cy="299031"/>
          </a:xfrm>
          <a:prstGeom prst="rect">
            <a:avLst/>
          </a:prstGeom>
        </p:spPr>
        <p:txBody>
          <a:bodyPr vert="horz" lIns="83909" tIns="41954" rIns="83909" bIns="4195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076"/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9076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766"/>
            <a:ext cx="3773832" cy="299031"/>
          </a:xfrm>
          <a:prstGeom prst="rect">
            <a:avLst/>
          </a:prstGeom>
        </p:spPr>
        <p:txBody>
          <a:bodyPr vert="horz" lIns="83909" tIns="41954" rIns="83909" bIns="4195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07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766"/>
            <a:ext cx="2780718" cy="299031"/>
          </a:xfrm>
          <a:prstGeom prst="rect">
            <a:avLst/>
          </a:prstGeom>
        </p:spPr>
        <p:txBody>
          <a:bodyPr vert="horz" lIns="83909" tIns="41954" rIns="83909" bIns="4195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076"/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907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6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839076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652" indent="-314652" algn="l" defTabSz="839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1749" indent="-262209" algn="l" defTabSz="839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8855" indent="-209770" algn="l" defTabSz="839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382" indent="-209770" algn="l" defTabSz="83907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7922" indent="-209770" algn="l" defTabSz="83907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7457" indent="-209770" algn="l" defTabSz="839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999" indent="-209770" algn="l" defTabSz="839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6547" indent="-209770" algn="l" defTabSz="839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071" indent="-209770" algn="l" defTabSz="8390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537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076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617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8154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7696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7226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6767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6304" algn="l" defTabSz="8390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82" y="224923"/>
            <a:ext cx="10725627" cy="936096"/>
          </a:xfrm>
          <a:prstGeom prst="rect">
            <a:avLst/>
          </a:prstGeom>
        </p:spPr>
        <p:txBody>
          <a:bodyPr vert="horz" lIns="83987" tIns="41995" rIns="83987" bIns="4199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82" y="1310535"/>
            <a:ext cx="10725627" cy="3706680"/>
          </a:xfrm>
          <a:prstGeom prst="rect">
            <a:avLst/>
          </a:prstGeom>
        </p:spPr>
        <p:txBody>
          <a:bodyPr vert="horz" lIns="83987" tIns="41995" rIns="83987" bIns="4199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754"/>
            <a:ext cx="2780718" cy="299031"/>
          </a:xfrm>
          <a:prstGeom prst="rect">
            <a:avLst/>
          </a:prstGeom>
        </p:spPr>
        <p:txBody>
          <a:bodyPr vert="horz" lIns="83987" tIns="41995" rIns="83987" bIns="4199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58"/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9858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754"/>
            <a:ext cx="3773832" cy="299031"/>
          </a:xfrm>
          <a:prstGeom prst="rect">
            <a:avLst/>
          </a:prstGeom>
        </p:spPr>
        <p:txBody>
          <a:bodyPr vert="horz" lIns="83987" tIns="41995" rIns="83987" bIns="4199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58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754"/>
            <a:ext cx="2780718" cy="299031"/>
          </a:xfrm>
          <a:prstGeom prst="rect">
            <a:avLst/>
          </a:prstGeom>
        </p:spPr>
        <p:txBody>
          <a:bodyPr vert="horz" lIns="83987" tIns="41995" rIns="83987" bIns="4199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58"/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9858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5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83985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946" indent="-314946" algn="l" defTabSz="839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379" indent="-262452" algn="l" defTabSz="8398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828" indent="-209964" algn="l" defTabSz="839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748" indent="-209964" algn="l" defTabSz="8398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82" indent="-209964" algn="l" defTabSz="83985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603" indent="-209964" algn="l" defTabSz="839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35" indent="-209964" algn="l" defTabSz="839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462" indent="-209964" algn="l" defTabSz="839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385" indent="-209964" algn="l" defTabSz="8398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29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58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90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13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50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566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497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425" algn="l" defTabSz="8398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82" y="224924"/>
            <a:ext cx="10725627" cy="936096"/>
          </a:xfrm>
          <a:prstGeom prst="rect">
            <a:avLst/>
          </a:prstGeom>
        </p:spPr>
        <p:txBody>
          <a:bodyPr vert="horz" lIns="112093" tIns="56047" rIns="112093" bIns="5604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82" y="1310535"/>
            <a:ext cx="10725627" cy="3706680"/>
          </a:xfrm>
          <a:prstGeom prst="rect">
            <a:avLst/>
          </a:prstGeom>
        </p:spPr>
        <p:txBody>
          <a:bodyPr vert="horz" lIns="112093" tIns="56047" rIns="112093" bIns="5604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747"/>
            <a:ext cx="2780718" cy="299031"/>
          </a:xfrm>
          <a:prstGeom prst="rect">
            <a:avLst/>
          </a:prstGeom>
        </p:spPr>
        <p:txBody>
          <a:bodyPr vert="horz" lIns="112093" tIns="56047" rIns="112093" bIns="5604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20934"/>
            <a:fld id="{EB23FC7A-5DD5-4F91-8809-BE64422039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20934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747"/>
            <a:ext cx="3773832" cy="299031"/>
          </a:xfrm>
          <a:prstGeom prst="rect">
            <a:avLst/>
          </a:prstGeom>
        </p:spPr>
        <p:txBody>
          <a:bodyPr vert="horz" lIns="112093" tIns="56047" rIns="112093" bIns="5604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20934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747"/>
            <a:ext cx="2780718" cy="299031"/>
          </a:xfrm>
          <a:prstGeom prst="rect">
            <a:avLst/>
          </a:prstGeom>
        </p:spPr>
        <p:txBody>
          <a:bodyPr vert="horz" lIns="112093" tIns="56047" rIns="112093" bIns="5604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20934"/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20934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0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1120934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50" indent="-420350" algn="l" defTabSz="1120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0762" indent="-350293" algn="l" defTabSz="112093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1171" indent="-280233" algn="l" defTabSz="1120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1637" indent="-280233" algn="l" defTabSz="11209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2101" indent="-280233" algn="l" defTabSz="1120934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2571" indent="-280233" algn="l" defTabSz="1120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3042" indent="-280233" algn="l" defTabSz="1120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3512" indent="-280233" algn="l" defTabSz="1120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3971" indent="-280233" algn="l" defTabSz="11209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467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934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405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4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339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808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3274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3749" algn="l" defTabSz="112093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68" y="224923"/>
            <a:ext cx="10725627" cy="936096"/>
          </a:xfrm>
          <a:prstGeom prst="rect">
            <a:avLst/>
          </a:prstGeom>
        </p:spPr>
        <p:txBody>
          <a:bodyPr vert="horz" lIns="84161" tIns="42081" rIns="84161" bIns="42081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68" y="1310535"/>
            <a:ext cx="10725627" cy="3706680"/>
          </a:xfrm>
          <a:prstGeom prst="rect">
            <a:avLst/>
          </a:prstGeom>
        </p:spPr>
        <p:txBody>
          <a:bodyPr vert="horz" lIns="84161" tIns="42081" rIns="84161" bIns="42081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734"/>
            <a:ext cx="2780718" cy="299031"/>
          </a:xfrm>
          <a:prstGeom prst="rect">
            <a:avLst/>
          </a:prstGeom>
        </p:spPr>
        <p:txBody>
          <a:bodyPr vert="horz" lIns="84161" tIns="42081" rIns="84161" bIns="4208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1614"/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41614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734"/>
            <a:ext cx="3773832" cy="299031"/>
          </a:xfrm>
          <a:prstGeom prst="rect">
            <a:avLst/>
          </a:prstGeom>
        </p:spPr>
        <p:txBody>
          <a:bodyPr vert="horz" lIns="84161" tIns="42081" rIns="84161" bIns="4208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1614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734"/>
            <a:ext cx="2780718" cy="299031"/>
          </a:xfrm>
          <a:prstGeom prst="rect">
            <a:avLst/>
          </a:prstGeom>
        </p:spPr>
        <p:txBody>
          <a:bodyPr vert="horz" lIns="84161" tIns="42081" rIns="84161" bIns="4208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1614"/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41614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3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84161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605" indent="-315605" algn="l" defTabSz="8416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11" indent="-263004" algn="l" defTabSz="8416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2017" indent="-210403" algn="l" defTabSz="8416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24" indent="-210403" algn="l" defTabSz="8416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3631" indent="-210403" algn="l" defTabSz="84161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438" indent="-210403" algn="l" defTabSz="8416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245" indent="-210403" algn="l" defTabSz="8416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6052" indent="-210403" algn="l" defTabSz="8416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858" indent="-210403" algn="l" defTabSz="8416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807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614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421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3228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034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4841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5648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6455" algn="l" defTabSz="8416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3"/>
            <a:ext cx="10725627" cy="936096"/>
          </a:xfrm>
          <a:prstGeom prst="rect">
            <a:avLst/>
          </a:prstGeom>
        </p:spPr>
        <p:txBody>
          <a:bodyPr vert="horz" lIns="90723" tIns="45356" rIns="90723" bIns="4535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90723" tIns="45356" rIns="90723" bIns="4535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802"/>
            <a:ext cx="2780718" cy="299031"/>
          </a:xfrm>
          <a:prstGeom prst="rect">
            <a:avLst/>
          </a:prstGeom>
        </p:spPr>
        <p:txBody>
          <a:bodyPr vert="horz" lIns="90723" tIns="45356" rIns="90723" bIns="4535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802"/>
            <a:ext cx="3773832" cy="299031"/>
          </a:xfrm>
          <a:prstGeom prst="rect">
            <a:avLst/>
          </a:prstGeom>
        </p:spPr>
        <p:txBody>
          <a:bodyPr vert="horz" lIns="90723" tIns="45356" rIns="90723" bIns="4535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802"/>
            <a:ext cx="2780718" cy="299031"/>
          </a:xfrm>
          <a:prstGeom prst="rect">
            <a:avLst/>
          </a:prstGeom>
        </p:spPr>
        <p:txBody>
          <a:bodyPr vert="horz" lIns="90723" tIns="45356" rIns="90723" bIns="4535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4299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24" indent="-278624" algn="l" defTabSz="742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89" indent="-232189" algn="l" defTabSz="7429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8749" indent="-185751" algn="l" defTabSz="742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46" indent="-185751" algn="l" defTabSz="742998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754" indent="-185751" algn="l" defTabSz="742998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259" indent="-185751" algn="l" defTabSz="742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4735" indent="-185751" algn="l" defTabSz="742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6258" indent="-185751" algn="l" defTabSz="742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7758" indent="-185751" algn="l" defTabSz="742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6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98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4506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5989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7500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09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0504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1997" algn="l" defTabSz="7429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  <a:prstGeom prst="rect">
            <a:avLst/>
          </a:prstGeom>
        </p:spPr>
        <p:txBody>
          <a:bodyPr vert="horz" lIns="111341" tIns="55659" rIns="111341" bIns="5565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111341" tIns="55659" rIns="111341" bIns="5565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802"/>
            <a:ext cx="2780718" cy="299031"/>
          </a:xfrm>
          <a:prstGeom prst="rect">
            <a:avLst/>
          </a:prstGeom>
        </p:spPr>
        <p:txBody>
          <a:bodyPr vert="horz" lIns="111341" tIns="55659" rIns="111341" bIns="556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3399"/>
            <a:fld id="{EB23FC7A-5DD5-4F91-8809-BE64422039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3399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802"/>
            <a:ext cx="3773832" cy="299031"/>
          </a:xfrm>
          <a:prstGeom prst="rect">
            <a:avLst/>
          </a:prstGeom>
        </p:spPr>
        <p:txBody>
          <a:bodyPr vert="horz" lIns="111341" tIns="55659" rIns="111341" bIns="556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339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802"/>
            <a:ext cx="2780718" cy="299031"/>
          </a:xfrm>
          <a:prstGeom prst="rect">
            <a:avLst/>
          </a:prstGeom>
        </p:spPr>
        <p:txBody>
          <a:bodyPr vert="horz" lIns="111341" tIns="55659" rIns="111341" bIns="556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3399"/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3399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113399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524" indent="-417524" algn="l" defTabSz="1113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4642" indent="-347939" algn="l" defTabSz="1113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1744" indent="-278334" algn="l" defTabSz="1113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441" indent="-278334" algn="l" defTabSz="1113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5119" indent="-278334" algn="l" defTabSz="1113399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816" indent="-278334" algn="l" defTabSz="1113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18509" indent="-278334" algn="l" defTabSz="1113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175211" indent="-278334" algn="l" defTabSz="1113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31895" indent="-278334" algn="l" defTabSz="1113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699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3399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0081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786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3474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0157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849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3536" algn="l" defTabSz="11133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  <a:prstGeom prst="rect">
            <a:avLst/>
          </a:prstGeom>
        </p:spPr>
        <p:txBody>
          <a:bodyPr vert="horz" lIns="111376" tIns="55678" rIns="111376" bIns="5567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111376" tIns="55678" rIns="111376" bIns="5567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802"/>
            <a:ext cx="2780718" cy="299031"/>
          </a:xfrm>
          <a:prstGeom prst="rect">
            <a:avLst/>
          </a:prstGeom>
        </p:spPr>
        <p:txBody>
          <a:bodyPr vert="horz" lIns="111376" tIns="55678" rIns="111376" bIns="5567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3741"/>
            <a:fld id="{EB23FC7A-5DD5-4F91-8809-BE64422039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3741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802"/>
            <a:ext cx="3773832" cy="299031"/>
          </a:xfrm>
          <a:prstGeom prst="rect">
            <a:avLst/>
          </a:prstGeom>
        </p:spPr>
        <p:txBody>
          <a:bodyPr vert="horz" lIns="111376" tIns="55678" rIns="111376" bIns="5567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374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802"/>
            <a:ext cx="2780718" cy="299031"/>
          </a:xfrm>
          <a:prstGeom prst="rect">
            <a:avLst/>
          </a:prstGeom>
        </p:spPr>
        <p:txBody>
          <a:bodyPr vert="horz" lIns="111376" tIns="55678" rIns="111376" bIns="5567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3741"/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374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2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1113741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648" indent="-417648" algn="l" defTabSz="1113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4923" indent="-348047" algn="l" defTabSz="1113741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2176" indent="-278425" algn="l" defTabSz="1113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044" indent="-278425" algn="l" defTabSz="111374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5895" indent="-278425" algn="l" defTabSz="111374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62770" indent="-278425" algn="l" defTabSz="1113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19636" indent="-278425" algn="l" defTabSz="1113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176506" indent="-278425" algn="l" defTabSz="1113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33363" indent="-278425" algn="l" defTabSz="111374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71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3741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0599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7466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332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192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058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4921" algn="l" defTabSz="111374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  <a:prstGeom prst="rect">
            <a:avLst/>
          </a:prstGeom>
        </p:spPr>
        <p:txBody>
          <a:bodyPr vert="horz" lIns="111419" tIns="55701" rIns="111419" bIns="55701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111419" tIns="55701" rIns="111419" bIns="55701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802"/>
            <a:ext cx="2780718" cy="299031"/>
          </a:xfrm>
          <a:prstGeom prst="rect">
            <a:avLst/>
          </a:prstGeom>
        </p:spPr>
        <p:txBody>
          <a:bodyPr vert="horz" lIns="111419" tIns="55701" rIns="111419" bIns="557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4176"/>
            <a:fld id="{EB23FC7A-5DD5-4F91-8809-BE64422039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4176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802"/>
            <a:ext cx="3773832" cy="299031"/>
          </a:xfrm>
          <a:prstGeom prst="rect">
            <a:avLst/>
          </a:prstGeom>
        </p:spPr>
        <p:txBody>
          <a:bodyPr vert="horz" lIns="111419" tIns="55701" rIns="111419" bIns="557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417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802"/>
            <a:ext cx="2780718" cy="299031"/>
          </a:xfrm>
          <a:prstGeom prst="rect">
            <a:avLst/>
          </a:prstGeom>
        </p:spPr>
        <p:txBody>
          <a:bodyPr vert="horz" lIns="111419" tIns="55701" rIns="111419" bIns="557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4176"/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417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5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111417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7810" indent="-417810" algn="l" defTabSz="1114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69" indent="-348182" algn="l" defTabSz="1114176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2716" indent="-278533" algn="l" defTabSz="1114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793" indent="-278533" algn="l" defTabSz="11141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6866" indent="-278533" algn="l" defTabSz="1114176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63955" indent="-278533" algn="l" defTabSz="1114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21027" indent="-278533" algn="l" defTabSz="1114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125" indent="-278533" algn="l" defTabSz="1114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35196" indent="-278533" algn="l" defTabSz="1114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86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176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247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327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5414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489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574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6645" algn="l" defTabSz="11141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  <a:prstGeom prst="rect">
            <a:avLst/>
          </a:prstGeom>
        </p:spPr>
        <p:txBody>
          <a:bodyPr vert="horz" lIns="111471" tIns="55732" rIns="111471" bIns="5573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111471" tIns="55732" rIns="111471" bIns="5573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802"/>
            <a:ext cx="2780718" cy="299031"/>
          </a:xfrm>
          <a:prstGeom prst="rect">
            <a:avLst/>
          </a:prstGeom>
        </p:spPr>
        <p:txBody>
          <a:bodyPr vert="horz" lIns="111471" tIns="55732" rIns="111471" bIns="5573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4684"/>
            <a:fld id="{EB23FC7A-5DD5-4F91-8809-BE64422039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4684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802"/>
            <a:ext cx="3773832" cy="299031"/>
          </a:xfrm>
          <a:prstGeom prst="rect">
            <a:avLst/>
          </a:prstGeom>
        </p:spPr>
        <p:txBody>
          <a:bodyPr vert="horz" lIns="111471" tIns="55732" rIns="111471" bIns="5573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4684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802"/>
            <a:ext cx="2780718" cy="299031"/>
          </a:xfrm>
          <a:prstGeom prst="rect">
            <a:avLst/>
          </a:prstGeom>
        </p:spPr>
        <p:txBody>
          <a:bodyPr vert="horz" lIns="111471" tIns="55732" rIns="111471" bIns="5573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4684"/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4684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1114684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004" indent="-418004" algn="l" defTabSz="1114684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5695" indent="-348344" algn="l" defTabSz="111468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3360" indent="-278657" algn="l" defTabSz="11146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06" indent="-278657" algn="l" defTabSz="11146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31" indent="-278657" algn="l" defTabSz="1114684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65371" indent="-278657" algn="l" defTabSz="11146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22718" indent="-278657" algn="l" defTabSz="11146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180069" indent="-278657" algn="l" defTabSz="11146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37396" indent="-278657" algn="l" defTabSz="11146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345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684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2022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9366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6709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041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386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8707" algn="l" defTabSz="111468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  <a:prstGeom prst="rect">
            <a:avLst/>
          </a:prstGeom>
        </p:spPr>
        <p:txBody>
          <a:bodyPr vert="horz" lIns="83656" tIns="41830" rIns="83656" bIns="4183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83656" tIns="41830" rIns="83656" bIns="4183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790"/>
            <a:ext cx="2780718" cy="299031"/>
          </a:xfrm>
          <a:prstGeom prst="rect">
            <a:avLst/>
          </a:prstGeom>
        </p:spPr>
        <p:txBody>
          <a:bodyPr vert="horz" lIns="83656" tIns="41830" rIns="83656" bIns="4183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6526"/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6526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790"/>
            <a:ext cx="3773832" cy="299031"/>
          </a:xfrm>
          <a:prstGeom prst="rect">
            <a:avLst/>
          </a:prstGeom>
        </p:spPr>
        <p:txBody>
          <a:bodyPr vert="horz" lIns="83656" tIns="41830" rIns="83656" bIns="4183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6526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790"/>
            <a:ext cx="2780718" cy="299031"/>
          </a:xfrm>
          <a:prstGeom prst="rect">
            <a:avLst/>
          </a:prstGeom>
        </p:spPr>
        <p:txBody>
          <a:bodyPr vert="horz" lIns="83656" tIns="41830" rIns="83656" bIns="4183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6526"/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6526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836526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704" indent="-313704" algn="l" defTabSz="836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9679" indent="-261416" algn="l" defTabSz="8365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5671" indent="-209138" algn="l" defTabSz="836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917" indent="-209138" algn="l" defTabSz="8365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188" indent="-209138" algn="l" defTabSz="83652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0445" indent="-209138" algn="l" defTabSz="836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718" indent="-209138" algn="l" defTabSz="836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989" indent="-209138" algn="l" defTabSz="836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5238" indent="-209138" algn="l" defTabSz="836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8264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6526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792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3053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1340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9584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7848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6113" algn="l" defTabSz="836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3"/>
            <a:ext cx="10725627" cy="936096"/>
          </a:xfrm>
          <a:prstGeom prst="rect">
            <a:avLst/>
          </a:prstGeom>
        </p:spPr>
        <p:txBody>
          <a:bodyPr vert="horz" lIns="83716" tIns="41856" rIns="83716" bIns="4185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83716" tIns="41856" rIns="83716" bIns="4185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790"/>
            <a:ext cx="2780718" cy="299031"/>
          </a:xfrm>
          <a:prstGeom prst="rect">
            <a:avLst/>
          </a:prstGeom>
        </p:spPr>
        <p:txBody>
          <a:bodyPr vert="horz" lIns="83716" tIns="41856" rIns="83716" bIns="4185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7130"/>
            <a:fld id="{803A1CCC-55BC-4DE4-9477-BFAF93E517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7130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790"/>
            <a:ext cx="3773832" cy="299031"/>
          </a:xfrm>
          <a:prstGeom prst="rect">
            <a:avLst/>
          </a:prstGeom>
        </p:spPr>
        <p:txBody>
          <a:bodyPr vert="horz" lIns="83716" tIns="41856" rIns="83716" bIns="4185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713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790"/>
            <a:ext cx="2780718" cy="299031"/>
          </a:xfrm>
          <a:prstGeom prst="rect">
            <a:avLst/>
          </a:prstGeom>
        </p:spPr>
        <p:txBody>
          <a:bodyPr vert="horz" lIns="83716" tIns="41856" rIns="83716" bIns="4185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7130"/>
            <a:fld id="{B61F055A-AB94-4531-A640-C0814C06FF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83713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83713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925" indent="-313925" algn="l" defTabSz="837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0164" indent="-261601" algn="l" defTabSz="837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6425" indent="-209284" algn="l" defTabSz="837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971" indent="-209284" algn="l" defTabSz="837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3540" indent="-209284" algn="l" defTabSz="83713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2106" indent="-209284" algn="l" defTabSz="837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673" indent="-209284" algn="l" defTabSz="837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9256" indent="-209284" algn="l" defTabSz="837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7788" indent="-209284" algn="l" defTabSz="837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8565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7130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04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4261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2846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1387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9954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8518" algn="l" defTabSz="8371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  <a:prstGeom prst="rect">
            <a:avLst/>
          </a:prstGeom>
        </p:spPr>
        <p:txBody>
          <a:bodyPr vert="horz" lIns="111674" tIns="55837" rIns="111674" bIns="55837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5890" y="1310535"/>
            <a:ext cx="10725627" cy="3706680"/>
          </a:xfrm>
          <a:prstGeom prst="rect">
            <a:avLst/>
          </a:prstGeom>
        </p:spPr>
        <p:txBody>
          <a:bodyPr vert="horz" lIns="111674" tIns="55837" rIns="111674" bIns="55837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95868" y="5205782"/>
            <a:ext cx="2780718" cy="299031"/>
          </a:xfrm>
          <a:prstGeom prst="rect">
            <a:avLst/>
          </a:prstGeom>
        </p:spPr>
        <p:txBody>
          <a:bodyPr vert="horz" lIns="111674" tIns="55837" rIns="111674" bIns="5583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6762"/>
            <a:fld id="{EB23FC7A-5DD5-4F91-8809-BE64422039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6762"/>
              <a:t>06/11/2019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71766" y="5205782"/>
            <a:ext cx="3773832" cy="299031"/>
          </a:xfrm>
          <a:prstGeom prst="rect">
            <a:avLst/>
          </a:prstGeom>
        </p:spPr>
        <p:txBody>
          <a:bodyPr vert="horz" lIns="111674" tIns="55837" rIns="111674" bIns="5583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6762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40777" y="5205782"/>
            <a:ext cx="2780718" cy="299031"/>
          </a:xfrm>
          <a:prstGeom prst="rect">
            <a:avLst/>
          </a:prstGeom>
        </p:spPr>
        <p:txBody>
          <a:bodyPr vert="horz" lIns="111674" tIns="55837" rIns="111674" bIns="5583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16762"/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116762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1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111676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782" indent="-418782" algn="l" defTabSz="1116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7379" indent="-348992" algn="l" defTabSz="1116762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5952" indent="-279180" algn="l" defTabSz="1116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4327" indent="-279180" algn="l" defTabSz="11167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12698" indent="-279180" algn="l" defTabSz="1116762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71072" indent="-279180" algn="l" defTabSz="1116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29459" indent="-279180" algn="l" defTabSz="1116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187846" indent="-279180" algn="l" defTabSz="1116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46202" indent="-279180" algn="l" defTabSz="11167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8376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762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134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512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1893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0266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640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024" algn="l" defTabSz="11167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fr/url?sa=i&amp;rct=j&amp;q=&amp;esrc=s&amp;source=images&amp;cd=&amp;ved=2ahUKEwj5-JLl57PiAhWPERQKHaegCfsQjRx6BAgBEAU&amp;url=https://www.blegny.be/logo-attention/&amp;psig=AOvVaw0ZU1huiXuHfKLm1jHmcDWc&amp;ust=1558775070004389" TargetMode="Externa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cardio.org/sites/default/files/image_article/2019-BROCHURE-HTA-Web.pdf" TargetMode="External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ved=2ahUKEwjL1JTpjoLkAhVSrxoKHSMUAuoQjRx6BAgBEAQ&amp;url=http://amap-aura.org/boite-a-outils/&amp;psig=AOvVaw3xtKqubX0bChcB3GgRAVnY&amp;ust=156586360257922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ved=2ahUKEwjL1JTpjoLkAhVSrxoKHSMUAuoQjRx6BAgBEAQ&amp;url=http://amap-aura.org/boite-a-outils/&amp;psig=AOvVaw3xtKqubX0bChcB3GgRAVnY&amp;ust=156586360257922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ved=2ahUKEwicquiC7dXlAhVJzhoKHUQGBVQQjRx6BAgBEAQ&amp;url=https%3A%2F%2Fwww.quechoisir.org%2Fconseils-hypertension-arterielle-gare-aux-diagnostics-hatifs-n62654%2F&amp;psig=AOvVaw2QOSVTIiJNZal0VNDI4vmj&amp;ust=157313883957208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tilisateurs\acherel\Desktop\logo-omedit-normandie,377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0" y="4754239"/>
            <a:ext cx="1862392" cy="6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rganigramme : Entrée manuelle 8"/>
          <p:cNvSpPr/>
          <p:nvPr/>
        </p:nvSpPr>
        <p:spPr>
          <a:xfrm rot="10800000">
            <a:off x="22" y="-8504"/>
            <a:ext cx="11917363" cy="3621908"/>
          </a:xfrm>
          <a:prstGeom prst="flowChartManualInp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0723" tIns="45356" rIns="90723" bIns="45356" rtlCol="0" anchor="ctr"/>
          <a:lstStyle/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4026" y="360778"/>
            <a:ext cx="11665296" cy="243817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Amélioration de la prise en charge médicamenteuse chez la personne âgée: </a:t>
            </a:r>
          </a:p>
          <a:p>
            <a:pPr algn="ctr"/>
            <a:r>
              <a:rPr lang="fr-FR" sz="4000" b="1" dirty="0">
                <a:solidFill>
                  <a:schemeClr val="bg1">
                    <a:lumMod val="75000"/>
                  </a:schemeClr>
                </a:solidFill>
              </a:rPr>
              <a:t>Réévaluation des traitements par antihypertenseurs et antidiabétiques</a:t>
            </a:r>
            <a:endParaRPr lang="fr-FR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54" y="4666880"/>
            <a:ext cx="1152128" cy="771484"/>
          </a:xfrm>
          <a:prstGeom prst="rect">
            <a:avLst/>
          </a:prstGeom>
        </p:spPr>
      </p:pic>
      <p:pic>
        <p:nvPicPr>
          <p:cNvPr id="11" name="Picture 8" descr="D:\Utilisateurs\acherel\Desktop\sans-tit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40" y="4619850"/>
            <a:ext cx="2088232" cy="83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5" y="4604536"/>
            <a:ext cx="1178520" cy="809106"/>
          </a:xfrm>
          <a:prstGeom prst="rect">
            <a:avLst/>
          </a:prstGeom>
        </p:spPr>
      </p:pic>
      <p:sp>
        <p:nvSpPr>
          <p:cNvPr id="3" name="AutoShape 4" descr="Résultat de recherche d'images pour &quot;logo chu caen&quot;"/>
          <p:cNvSpPr>
            <a:spLocks noChangeAspect="1" noChangeArrowheads="1"/>
          </p:cNvSpPr>
          <p:nvPr/>
        </p:nvSpPr>
        <p:spPr bwMode="auto">
          <a:xfrm>
            <a:off x="7937144" y="2570912"/>
            <a:ext cx="1910085" cy="19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23" tIns="45356" rIns="90723" bIns="4535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Résultat de recherche d'images pour &quot;logo chu caen&quot;"/>
          <p:cNvSpPr>
            <a:spLocks noChangeAspect="1" noChangeArrowheads="1"/>
          </p:cNvSpPr>
          <p:nvPr/>
        </p:nvSpPr>
        <p:spPr bwMode="auto">
          <a:xfrm>
            <a:off x="63501" y="-14440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23" tIns="45356" rIns="90723" bIns="4535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415" y="4681299"/>
            <a:ext cx="1479588" cy="71239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843" y="4636441"/>
            <a:ext cx="1534070" cy="83236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016867" y="4003430"/>
            <a:ext cx="8078584" cy="368597"/>
          </a:xfrm>
          <a:prstGeom prst="rect">
            <a:avLst/>
          </a:prstGeom>
          <a:noFill/>
        </p:spPr>
        <p:txBody>
          <a:bodyPr wrap="none" lIns="90723" tIns="45356" rIns="90723" bIns="45356" rtlCol="0">
            <a:spAutoFit/>
          </a:bodyPr>
          <a:lstStyle/>
          <a:p>
            <a:r>
              <a:rPr lang="fr-FR" dirty="0" smtClean="0"/>
              <a:t>Albane CHEREL, Pharmacien Assistant Spécialiste, OMéDIT Normandie/CHU de Caen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533607" y="3586946"/>
            <a:ext cx="4704777" cy="368597"/>
          </a:xfrm>
          <a:prstGeom prst="rect">
            <a:avLst/>
          </a:prstGeom>
          <a:noFill/>
        </p:spPr>
        <p:txBody>
          <a:bodyPr wrap="none" lIns="90723" tIns="45356" rIns="90723" bIns="45356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Journée OMéDIT Bretagne le 12 novembre 2019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030" y="1289526"/>
            <a:ext cx="10993689" cy="4306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700" b="1" u="sng" dirty="0"/>
              <a:t>Au cours de l’hospitalisation:</a:t>
            </a:r>
          </a:p>
          <a:p>
            <a:pPr marL="0" indent="0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2500" dirty="0"/>
              <a:t>Diagnostic d’une </a:t>
            </a:r>
            <a:r>
              <a:rPr lang="fr-FR" sz="2500" b="1" dirty="0"/>
              <a:t>hypotension.</a:t>
            </a:r>
          </a:p>
          <a:p>
            <a:pPr marL="0" indent="0">
              <a:buNone/>
            </a:pPr>
            <a:r>
              <a:rPr lang="fr-FR" sz="2500" dirty="0"/>
              <a:t>TA:</a:t>
            </a:r>
          </a:p>
          <a:p>
            <a:pPr lvl="0">
              <a:buFontTx/>
              <a:buChar char="-"/>
            </a:pPr>
            <a:r>
              <a:rPr lang="fr-FR" sz="2500" dirty="0"/>
              <a:t>J0: 122/57 mmHg</a:t>
            </a:r>
          </a:p>
          <a:p>
            <a:pPr lvl="0">
              <a:buFontTx/>
              <a:buChar char="-"/>
            </a:pPr>
            <a:r>
              <a:rPr lang="fr-FR" sz="2500" dirty="0"/>
              <a:t>J1: 120/64 mmHg</a:t>
            </a:r>
          </a:p>
          <a:p>
            <a:pPr lvl="0">
              <a:buFontTx/>
              <a:buChar char="-"/>
            </a:pPr>
            <a:r>
              <a:rPr lang="fr-FR" sz="2500" dirty="0"/>
              <a:t>J2: 92/28 mmHg</a:t>
            </a:r>
          </a:p>
          <a:p>
            <a:pPr lvl="0">
              <a:buFontTx/>
              <a:buChar char="-"/>
            </a:pPr>
            <a:r>
              <a:rPr lang="fr-FR" sz="2500" dirty="0"/>
              <a:t>J3: 119/43 mmHg</a:t>
            </a:r>
          </a:p>
          <a:p>
            <a:pPr lvl="0">
              <a:buFontTx/>
              <a:buChar char="-"/>
            </a:pPr>
            <a:r>
              <a:rPr lang="fr-FR" sz="2500" dirty="0"/>
              <a:t>J4: 123/70 mmHg</a:t>
            </a:r>
          </a:p>
          <a:p>
            <a:pPr marL="0" indent="0">
              <a:buNone/>
            </a:pPr>
            <a:endParaRPr lang="fr-FR" sz="2500" dirty="0"/>
          </a:p>
          <a:p>
            <a:pPr marL="0" indent="0">
              <a:buNone/>
            </a:pPr>
            <a:r>
              <a:rPr lang="fr-FR" sz="2500" b="1" dirty="0"/>
              <a:t>Recherche d’hypotension orthostatique positive</a:t>
            </a:r>
            <a:endParaRPr lang="fr-FR" sz="2500" b="1" dirty="0"/>
          </a:p>
          <a:p>
            <a:pPr marL="0" indent="0">
              <a:buNone/>
            </a:pPr>
            <a:endParaRPr lang="fr-FR" sz="13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Mme </a:t>
            </a:r>
            <a:r>
              <a:rPr lang="fr-FR" dirty="0" smtClean="0"/>
              <a:t>HAI The, 89 ans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2" y="1235668"/>
            <a:ext cx="11917363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5890" y="1310541"/>
            <a:ext cx="10725627" cy="40925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500" dirty="0"/>
          </a:p>
          <a:p>
            <a:pPr marL="0" indent="0" algn="just">
              <a:buNone/>
            </a:pPr>
            <a:r>
              <a:rPr lang="fr-FR" sz="2500" dirty="0"/>
              <a:t>Le </a:t>
            </a:r>
            <a:r>
              <a:rPr lang="fr-FR" sz="2500" dirty="0"/>
              <a:t>patient est-il éligible à une </a:t>
            </a:r>
            <a:r>
              <a:rPr lang="fr-FR" sz="2500" b="1" dirty="0"/>
              <a:t>réévaluation </a:t>
            </a:r>
            <a:r>
              <a:rPr lang="fr-FR" sz="2500" b="1" dirty="0"/>
              <a:t>de l’intérêt de la prescription </a:t>
            </a:r>
            <a:r>
              <a:rPr lang="fr-FR" sz="2500" b="1" dirty="0"/>
              <a:t>d’antihypertenseurs</a:t>
            </a:r>
            <a:r>
              <a:rPr lang="fr-FR" sz="2500" dirty="0"/>
              <a:t>?</a:t>
            </a:r>
          </a:p>
          <a:p>
            <a:pPr marL="0" indent="0">
              <a:buNone/>
            </a:pPr>
            <a:endParaRPr lang="fr-FR" sz="3400" dirty="0"/>
          </a:p>
          <a:p>
            <a:pPr marL="69662" indent="0">
              <a:buNone/>
            </a:pP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			</a:t>
            </a: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</a:t>
            </a:r>
          </a:p>
          <a:p>
            <a:pPr marL="69662" indent="0">
              <a:buNone/>
            </a:pP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			</a:t>
            </a:r>
            <a:endParaRPr lang="fr-FR" sz="3400" dirty="0"/>
          </a:p>
          <a:p>
            <a:pPr marL="557302" lvl="1" indent="0">
              <a:buNone/>
            </a:pP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2" y="1235668"/>
            <a:ext cx="11917363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64" y="2780357"/>
            <a:ext cx="1881455" cy="157638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</p:spPr>
        <p:txBody>
          <a:bodyPr/>
          <a:lstStyle/>
          <a:p>
            <a:r>
              <a:rPr lang="fr-FR" dirty="0" smtClean="0"/>
              <a:t>Mme </a:t>
            </a:r>
            <a:r>
              <a:rPr lang="fr-FR" dirty="0" smtClean="0"/>
              <a:t>HAI The, 89 ans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79735" y="216003"/>
            <a:ext cx="10909822" cy="518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647" tIns="41827" rIns="83647" bIns="41827" rtlCol="0" anchor="ctr"/>
          <a:lstStyle/>
          <a:p>
            <a:pPr algn="ctr" defTabSz="836440"/>
            <a:endParaRPr lang="fr-FR" sz="1500" b="1" dirty="0">
              <a:solidFill>
                <a:srgbClr val="9BBB59">
                  <a:lumMod val="75000"/>
                </a:srgbClr>
              </a:solidFill>
            </a:endParaRPr>
          </a:p>
          <a:p>
            <a:pPr algn="ctr" defTabSz="836440"/>
            <a:endParaRPr lang="fr-FR" sz="1500" b="1" dirty="0">
              <a:solidFill>
                <a:srgbClr val="9BBB59">
                  <a:lumMod val="75000"/>
                </a:srgbClr>
              </a:solidFill>
            </a:endParaRPr>
          </a:p>
          <a:p>
            <a:pPr algn="ctr" defTabSz="836440"/>
            <a:endParaRPr lang="fr-FR" sz="1500" b="1" dirty="0">
              <a:solidFill>
                <a:srgbClr val="9BBB59">
                  <a:lumMod val="75000"/>
                </a:srgbClr>
              </a:solidFill>
            </a:endParaRPr>
          </a:p>
          <a:p>
            <a:pPr algn="ctr" defTabSz="836440"/>
            <a:r>
              <a:rPr lang="fr-FR" b="1" dirty="0">
                <a:solidFill>
                  <a:srgbClr val="9BBB59">
                    <a:lumMod val="75000"/>
                  </a:srgbClr>
                </a:solidFill>
              </a:rPr>
              <a:t>Votre patient âgé (&gt; 75 ans) avec une hypertension artérielle répond-il à un ou plusieurs critères suivants:</a:t>
            </a:r>
          </a:p>
          <a:p>
            <a:pPr algn="ctr" defTabSz="836440"/>
            <a:endParaRPr lang="fr-FR" sz="1300" b="1" dirty="0">
              <a:solidFill>
                <a:srgbClr val="9BBB59">
                  <a:lumMod val="75000"/>
                </a:srgbClr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</a:rPr>
              <a:t>Patient âgé </a:t>
            </a:r>
            <a:r>
              <a:rPr lang="fr-FR" sz="1500" b="1" dirty="0">
                <a:solidFill>
                  <a:prstClr val="black"/>
                </a:solidFill>
              </a:rPr>
              <a:t>&gt; 80 ans </a:t>
            </a:r>
            <a:r>
              <a:rPr lang="fr-FR" sz="1500" dirty="0">
                <a:solidFill>
                  <a:prstClr val="black"/>
                </a:solidFill>
              </a:rPr>
              <a:t>traité par</a:t>
            </a:r>
            <a:r>
              <a:rPr lang="fr-FR" sz="1500" b="1" dirty="0">
                <a:solidFill>
                  <a:prstClr val="black"/>
                </a:solidFill>
              </a:rPr>
              <a:t> 3 ou plus de 3 antihypertenseurs </a:t>
            </a:r>
            <a:r>
              <a:rPr lang="fr-FR" sz="1500" b="1" i="1" dirty="0">
                <a:solidFill>
                  <a:srgbClr val="C00000"/>
                </a:solidFill>
              </a:rPr>
              <a:t>Misuse = Prescription médicamenteuse Potentiellement Inappropriée</a:t>
            </a: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tx1"/>
                </a:solidFill>
              </a:rPr>
              <a:t>Patient âgé </a:t>
            </a:r>
            <a:r>
              <a:rPr lang="fr-FR" sz="1500" b="1" dirty="0">
                <a:solidFill>
                  <a:schemeClr val="tx1"/>
                </a:solidFill>
              </a:rPr>
              <a:t>&gt; 80 ans , en EHPAD avec: une PAS &lt; 130 mmHg et ≥ 2 médicaments </a:t>
            </a: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</a:rPr>
              <a:t>Le patient/l’entourage du patient rapporte des </a:t>
            </a:r>
            <a:r>
              <a:rPr lang="fr-FR" sz="1500" b="1" dirty="0">
                <a:solidFill>
                  <a:prstClr val="black"/>
                </a:solidFill>
              </a:rPr>
              <a:t>effets indésirables ou est à risque d’effets indésirables dus aux antihypertenseurs:</a:t>
            </a:r>
          </a:p>
          <a:p>
            <a:pPr algn="just" defTabSz="836440">
              <a:buClr>
                <a:srgbClr val="9BBB59"/>
              </a:buClr>
            </a:pPr>
            <a:r>
              <a:rPr lang="fr-FR" sz="1300" b="1" dirty="0">
                <a:solidFill>
                  <a:prstClr val="black"/>
                </a:solidFill>
              </a:rPr>
              <a:t> </a:t>
            </a: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b="1" dirty="0">
              <a:solidFill>
                <a:prstClr val="black"/>
              </a:solidFill>
            </a:endParaRPr>
          </a:p>
          <a:p>
            <a:pPr algn="just" defTabSz="836440">
              <a:buClr>
                <a:srgbClr val="9BBB59"/>
              </a:buClr>
            </a:pPr>
            <a:endParaRPr lang="fr-FR" sz="1300" b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b="1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b="1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b="1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b="1" i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b="1" i="1" dirty="0">
              <a:solidFill>
                <a:prstClr val="black"/>
              </a:solidFill>
            </a:endParaRPr>
          </a:p>
          <a:p>
            <a:pPr algn="just" defTabSz="836440">
              <a:buClr>
                <a:srgbClr val="9BBB59"/>
              </a:buClr>
            </a:pPr>
            <a:endParaRPr lang="fr-FR" sz="1300" b="1" i="1" dirty="0">
              <a:solidFill>
                <a:prstClr val="black"/>
              </a:solidFill>
            </a:endParaRPr>
          </a:p>
          <a:p>
            <a:pPr algn="just" defTabSz="836440">
              <a:buClr>
                <a:srgbClr val="9BBB59"/>
              </a:buClr>
            </a:pPr>
            <a:r>
              <a:rPr lang="fr-FR" sz="1300" b="1" i="1" dirty="0">
                <a:solidFill>
                  <a:prstClr val="black"/>
                </a:solidFill>
              </a:rPr>
              <a:t>	</a:t>
            </a:r>
            <a:r>
              <a:rPr lang="fr-FR" sz="1500" b="1" i="1" dirty="0">
                <a:solidFill>
                  <a:prstClr val="black"/>
                </a:solidFill>
              </a:rPr>
              <a:t>Signes d’hypotension orthostatique: </a:t>
            </a:r>
            <a:r>
              <a:rPr lang="fr-FR" sz="1500" i="1" dirty="0">
                <a:solidFill>
                  <a:prstClr val="black"/>
                </a:solidFill>
              </a:rPr>
              <a:t>chutes, malaises, maux de tête, vertiges, perte de connaissance, fatigue</a:t>
            </a:r>
            <a:endParaRPr lang="fr-FR" sz="1500" b="1" dirty="0">
              <a:solidFill>
                <a:prstClr val="black"/>
              </a:solidFill>
            </a:endParaRPr>
          </a:p>
          <a:p>
            <a:pPr marL="313674" indent="-313674" algn="just" defTabSz="836440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sz="1300" b="1" dirty="0">
              <a:solidFill>
                <a:prstClr val="black"/>
              </a:solidFill>
            </a:endParaRPr>
          </a:p>
          <a:p>
            <a:pPr defTabSz="836440"/>
            <a:endParaRPr lang="fr-FR" sz="2600" b="1" dirty="0">
              <a:solidFill>
                <a:srgbClr val="9BBB59">
                  <a:lumMod val="75000"/>
                </a:srgb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48043"/>
              </p:ext>
            </p:extLst>
          </p:nvPr>
        </p:nvGraphicFramePr>
        <p:xfrm>
          <a:off x="2790329" y="2088207"/>
          <a:ext cx="7132442" cy="275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350"/>
                <a:gridCol w="4880092"/>
              </a:tblGrid>
              <a:tr h="26210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Classe</a:t>
                      </a:r>
                      <a:r>
                        <a:rPr lang="fr-FR" sz="1200" baseline="0" dirty="0" smtClean="0"/>
                        <a:t> pharmacologique</a:t>
                      </a:r>
                      <a:endParaRPr lang="fr-FR" sz="1200" dirty="0"/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Effet(s) indésirable(s)</a:t>
                      </a:r>
                      <a:endParaRPr lang="fr-FR" sz="1200" dirty="0"/>
                    </a:p>
                  </a:txBody>
                  <a:tcPr marL="89380" marR="89380" marT="37444" marB="37444"/>
                </a:tc>
              </a:tr>
              <a:tr h="449326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Inhibiteurs</a:t>
                      </a:r>
                      <a:r>
                        <a:rPr lang="fr-FR" sz="1200" b="1" baseline="0" dirty="0" smtClean="0">
                          <a:solidFill>
                            <a:schemeClr val="tx2"/>
                          </a:solidFill>
                        </a:rPr>
                        <a:t> de l’enzyme de conversion</a:t>
                      </a:r>
                      <a:endParaRPr lang="fr-FR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 smtClean="0"/>
                        <a:t>Toux</a:t>
                      </a:r>
                      <a:endParaRPr lang="fr-FR" sz="1200" dirty="0"/>
                    </a:p>
                  </a:txBody>
                  <a:tcPr marL="89380" marR="89380" marT="37444" marB="37444"/>
                </a:tc>
              </a:tr>
              <a:tr h="584710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Bêtabloquants</a:t>
                      </a:r>
                      <a:endParaRPr lang="fr-FR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 smtClean="0"/>
                        <a:t>Bradycardie, insuffisance cardiaque, dyspnée par bronchoconstriction, troubles microcirculatoires</a:t>
                      </a:r>
                      <a:r>
                        <a:rPr lang="fr-FR" sz="1200" baseline="0" dirty="0" smtClean="0"/>
                        <a:t> cutanés, troubles digestifs, asthénie, insomnie, cauchemars, impuissance</a:t>
                      </a:r>
                      <a:endParaRPr lang="fr-FR" sz="1200" dirty="0"/>
                    </a:p>
                  </a:txBody>
                  <a:tcPr marL="89380" marR="89380" marT="37444" marB="37444"/>
                </a:tc>
              </a:tr>
              <a:tr h="449326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Antagonistes calciques</a:t>
                      </a:r>
                      <a:endParaRPr lang="fr-FR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 smtClean="0"/>
                        <a:t>Céphalées,</a:t>
                      </a:r>
                      <a:r>
                        <a:rPr lang="fr-FR" sz="1200" baseline="0" dirty="0" smtClean="0"/>
                        <a:t> flushes, œdèmes, palpitations (dihydropyridines), constipation (Vérapamil), gingivites</a:t>
                      </a:r>
                      <a:endParaRPr lang="fr-FR" sz="1200" dirty="0"/>
                    </a:p>
                  </a:txBody>
                  <a:tcPr marL="89380" marR="89380" marT="37444" marB="37444"/>
                </a:tc>
              </a:tr>
              <a:tr h="262107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ARA-II</a:t>
                      </a:r>
                      <a:r>
                        <a:rPr lang="fr-FR" sz="1200" b="1" baseline="0" dirty="0" smtClean="0">
                          <a:solidFill>
                            <a:schemeClr val="tx2"/>
                          </a:solidFill>
                        </a:rPr>
                        <a:t> (sartans)</a:t>
                      </a:r>
                      <a:endParaRPr lang="fr-FR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 smtClean="0"/>
                        <a:t>Habituellement</a:t>
                      </a:r>
                      <a:r>
                        <a:rPr lang="fr-FR" sz="1200" baseline="0" dirty="0" smtClean="0"/>
                        <a:t> bien tolérés</a:t>
                      </a:r>
                      <a:endParaRPr lang="fr-FR" sz="1200" dirty="0"/>
                    </a:p>
                  </a:txBody>
                  <a:tcPr marL="89380" marR="89380" marT="37444" marB="37444"/>
                </a:tc>
              </a:tr>
              <a:tr h="262107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Alpha-bloquants</a:t>
                      </a:r>
                      <a:endParaRPr lang="fr-FR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 smtClean="0"/>
                        <a:t>Hypotension orthostatique</a:t>
                      </a:r>
                      <a:endParaRPr lang="fr-FR" sz="1200" dirty="0"/>
                    </a:p>
                  </a:txBody>
                  <a:tcPr marL="89380" marR="89380" marT="37444" marB="37444"/>
                </a:tc>
              </a:tr>
              <a:tr h="449326">
                <a:tc>
                  <a:txBody>
                    <a:bodyPr/>
                    <a:lstStyle/>
                    <a:p>
                      <a:pPr algn="just"/>
                      <a:r>
                        <a:rPr lang="fr-FR" sz="1200" b="1" dirty="0" smtClean="0">
                          <a:solidFill>
                            <a:schemeClr val="tx2"/>
                          </a:solidFill>
                        </a:rPr>
                        <a:t>Antihypertenseurs centraux</a:t>
                      </a:r>
                      <a:endParaRPr lang="fr-FR" sz="1200" b="1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Hypotension orthostatique, nausées, sécheresse</a:t>
                      </a:r>
                      <a:r>
                        <a:rPr lang="fr-FR" sz="1200" baseline="0" dirty="0" smtClean="0"/>
                        <a:t> de la bouche, fatigue, somnolence, tendance </a:t>
                      </a:r>
                      <a:r>
                        <a:rPr lang="fr-FR" sz="1200" baseline="0" dirty="0" smtClean="0"/>
                        <a:t>dépressive</a:t>
                      </a:r>
                      <a:endParaRPr lang="fr-FR" sz="1200" dirty="0" smtClean="0"/>
                    </a:p>
                  </a:txBody>
                  <a:tcPr marL="89380" marR="89380" marT="37444" marB="3744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0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20507" y="143994"/>
            <a:ext cx="10557892" cy="44728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09" tIns="41856" rIns="83709" bIns="41856" rtlCol="0" anchor="ctr"/>
          <a:lstStyle/>
          <a:p>
            <a:pPr algn="ctr" defTabSz="837062"/>
            <a:endParaRPr lang="fr-FR" sz="1500" b="1" dirty="0">
              <a:solidFill>
                <a:srgbClr val="9BBB59">
                  <a:lumMod val="75000"/>
                </a:srgbClr>
              </a:solidFill>
            </a:endParaRPr>
          </a:p>
          <a:p>
            <a:pPr algn="ctr" defTabSz="837062"/>
            <a:endParaRPr lang="fr-FR" b="1" dirty="0" smtClean="0">
              <a:solidFill>
                <a:srgbClr val="9BBB59">
                  <a:lumMod val="75000"/>
                </a:srgbClr>
              </a:solidFill>
            </a:endParaRPr>
          </a:p>
          <a:p>
            <a:pPr algn="ctr" defTabSz="837062"/>
            <a:endParaRPr lang="fr-FR" b="1" dirty="0" smtClean="0">
              <a:solidFill>
                <a:srgbClr val="9BBB59">
                  <a:lumMod val="75000"/>
                </a:srgbClr>
              </a:solidFill>
            </a:endParaRPr>
          </a:p>
          <a:p>
            <a:pPr algn="ctr" defTabSz="837062"/>
            <a:r>
              <a:rPr lang="fr-FR" b="1" dirty="0" smtClean="0">
                <a:solidFill>
                  <a:srgbClr val="9BBB59">
                    <a:lumMod val="75000"/>
                  </a:srgbClr>
                </a:solidFill>
              </a:rPr>
              <a:t>Votre </a:t>
            </a:r>
            <a:r>
              <a:rPr lang="fr-FR" b="1" dirty="0">
                <a:solidFill>
                  <a:srgbClr val="9BBB59">
                    <a:lumMod val="75000"/>
                  </a:srgbClr>
                </a:solidFill>
              </a:rPr>
              <a:t>patient âgé (&gt; 75 ans) avec une hypertension artérielle répond-il à un ou plusieurs critères suivants </a:t>
            </a:r>
            <a:r>
              <a:rPr lang="fr-FR" b="1" i="1" dirty="0">
                <a:solidFill>
                  <a:srgbClr val="9BBB59">
                    <a:lumMod val="75000"/>
                  </a:srgbClr>
                </a:solidFill>
              </a:rPr>
              <a:t>(suite</a:t>
            </a:r>
            <a:r>
              <a:rPr lang="fr-FR" b="1" i="1" dirty="0" smtClean="0">
                <a:solidFill>
                  <a:srgbClr val="9BBB59">
                    <a:lumMod val="75000"/>
                  </a:srgbClr>
                </a:solidFill>
              </a:rPr>
              <a:t>):</a:t>
            </a:r>
            <a:endParaRPr lang="fr-FR" sz="1300" b="1" dirty="0">
              <a:solidFill>
                <a:prstClr val="black"/>
              </a:solidFill>
            </a:endParaRPr>
          </a:p>
          <a:p>
            <a:pPr marL="313901" indent="-313901" algn="just" defTabSz="837062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Anomalie</a:t>
            </a:r>
            <a:r>
              <a:rPr lang="fr-FR" dirty="0">
                <a:solidFill>
                  <a:prstClr val="black"/>
                </a:solidFill>
              </a:rPr>
              <a:t> au niveau de la </a:t>
            </a:r>
            <a:r>
              <a:rPr lang="fr-FR" b="1" dirty="0">
                <a:solidFill>
                  <a:prstClr val="black"/>
                </a:solidFill>
              </a:rPr>
              <a:t>fréquence cardiaque </a:t>
            </a:r>
            <a:r>
              <a:rPr lang="fr-FR" dirty="0">
                <a:solidFill>
                  <a:prstClr val="black"/>
                </a:solidFill>
              </a:rPr>
              <a:t>(bêtabloquants) ou de </a:t>
            </a:r>
            <a:r>
              <a:rPr lang="fr-FR" b="1" dirty="0">
                <a:solidFill>
                  <a:prstClr val="black"/>
                </a:solidFill>
              </a:rPr>
              <a:t>l’ECG</a:t>
            </a:r>
          </a:p>
          <a:p>
            <a:pPr marL="313901" indent="-313901" algn="just" defTabSz="837062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  <a:p>
            <a:pPr marL="261579" indent="-261579" algn="just" defTabSz="837062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Anomalie</a:t>
            </a:r>
            <a:r>
              <a:rPr lang="fr-FR" dirty="0">
                <a:solidFill>
                  <a:prstClr val="black"/>
                </a:solidFill>
              </a:rPr>
              <a:t> au niveau du </a:t>
            </a:r>
            <a:r>
              <a:rPr lang="fr-FR" b="1" dirty="0">
                <a:solidFill>
                  <a:prstClr val="black"/>
                </a:solidFill>
              </a:rPr>
              <a:t>bilan biologique</a:t>
            </a:r>
            <a:r>
              <a:rPr lang="fr-FR" dirty="0">
                <a:solidFill>
                  <a:prstClr val="black"/>
                </a:solidFill>
              </a:rPr>
              <a:t>: natrémie, kaliémie et créatininémie</a:t>
            </a:r>
          </a:p>
          <a:p>
            <a:pPr algn="just" defTabSz="837062">
              <a:buClr>
                <a:srgbClr val="9BBB59"/>
              </a:buClr>
            </a:pPr>
            <a:endParaRPr lang="fr-FR" dirty="0">
              <a:solidFill>
                <a:prstClr val="black"/>
              </a:solidFill>
            </a:endParaRPr>
          </a:p>
          <a:p>
            <a:pPr marL="313901" indent="-313901" algn="just" defTabSz="837062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Le traitement médicamenteux du patient comporte un </a:t>
            </a:r>
            <a:r>
              <a:rPr lang="fr-FR" b="1" dirty="0">
                <a:solidFill>
                  <a:prstClr val="black"/>
                </a:solidFill>
              </a:rPr>
              <a:t>antihypertenseur à action centrale</a:t>
            </a:r>
            <a:r>
              <a:rPr lang="fr-FR" dirty="0">
                <a:solidFill>
                  <a:prstClr val="black"/>
                </a:solidFill>
              </a:rPr>
              <a:t> (rilménidine, moxonidine, clonidine et méthyldopa) en l’absence d’une intolérance ou d’une inefficacité des autres classes d’antihypertenseurs. </a:t>
            </a:r>
            <a:r>
              <a:rPr lang="fr-FR" b="1" i="1" dirty="0">
                <a:solidFill>
                  <a:srgbClr val="C00000"/>
                </a:solidFill>
              </a:rPr>
              <a:t>Misuse</a:t>
            </a:r>
          </a:p>
          <a:p>
            <a:pPr marL="313901" indent="-313901" algn="just" defTabSz="837062">
              <a:buClr>
                <a:srgbClr val="9BBB59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  <a:p>
            <a:pPr marL="313901" indent="-313901" algn="just" defTabSz="837062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Un </a:t>
            </a:r>
            <a:r>
              <a:rPr lang="fr-FR" b="1" dirty="0">
                <a:solidFill>
                  <a:prstClr val="black"/>
                </a:solidFill>
              </a:rPr>
              <a:t>diurétique de l’anse en 1</a:t>
            </a:r>
            <a:r>
              <a:rPr lang="fr-FR" b="1" baseline="30000" dirty="0">
                <a:solidFill>
                  <a:prstClr val="black"/>
                </a:solidFill>
              </a:rPr>
              <a:t>ère</a:t>
            </a:r>
            <a:r>
              <a:rPr lang="fr-FR" b="1" dirty="0">
                <a:solidFill>
                  <a:prstClr val="black"/>
                </a:solidFill>
              </a:rPr>
              <a:t> intention </a:t>
            </a:r>
            <a:r>
              <a:rPr lang="fr-FR" dirty="0">
                <a:solidFill>
                  <a:prstClr val="black"/>
                </a:solidFill>
              </a:rPr>
              <a:t>pour une hypertension artérielle </a:t>
            </a:r>
            <a:r>
              <a:rPr lang="fr-FR" b="1" i="1" dirty="0">
                <a:solidFill>
                  <a:srgbClr val="C00000"/>
                </a:solidFill>
              </a:rPr>
              <a:t>Misuse</a:t>
            </a:r>
          </a:p>
          <a:p>
            <a:pPr algn="just" defTabSz="837062">
              <a:buClr>
                <a:srgbClr val="9BBB59"/>
              </a:buClr>
            </a:pPr>
            <a:endParaRPr lang="fr-FR" dirty="0">
              <a:solidFill>
                <a:prstClr val="black"/>
              </a:solidFill>
            </a:endParaRPr>
          </a:p>
          <a:p>
            <a:pPr marL="313901" indent="-313901" algn="just" defTabSz="837062">
              <a:buClr>
                <a:srgbClr val="9BBB59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Le traitement médicamenteux du patient comporte </a:t>
            </a:r>
            <a:r>
              <a:rPr lang="fr-FR" b="1" dirty="0">
                <a:solidFill>
                  <a:prstClr val="black"/>
                </a:solidFill>
              </a:rPr>
              <a:t>plusieurs molécules à risque de générer une hypotension orthostatique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i="1" dirty="0">
                <a:solidFill>
                  <a:srgbClr val="4BACC6">
                    <a:lumMod val="75000"/>
                  </a:srgbClr>
                </a:solidFill>
              </a:rPr>
              <a:t>(médicaments antihypertenseurs, psychotropes, antiparkinsoniens, dérivés nitrés, alpha-bloquants, anticholinergiques et opiacés)</a:t>
            </a:r>
            <a:endParaRPr lang="fr-FR" dirty="0">
              <a:solidFill>
                <a:prstClr val="black"/>
              </a:solidFill>
            </a:endParaRPr>
          </a:p>
          <a:p>
            <a:pPr defTabSz="837062"/>
            <a:endParaRPr lang="fr-FR" sz="2600" b="1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859102" y="5107606"/>
            <a:ext cx="915017" cy="4128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09" tIns="41856" rIns="83709" bIns="41856" rtlCol="0" anchor="ctr"/>
          <a:lstStyle/>
          <a:p>
            <a:pPr algn="ctr" defTabSz="837062"/>
            <a:r>
              <a:rPr lang="fr-FR" sz="2200" b="1" dirty="0">
                <a:solidFill>
                  <a:srgbClr val="4BACC6"/>
                </a:solidFill>
              </a:rPr>
              <a:t>Oui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8281418" y="4627884"/>
            <a:ext cx="0" cy="479713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213643" y="4616811"/>
            <a:ext cx="3" cy="351724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2822144" y="5008697"/>
            <a:ext cx="809438" cy="287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09" tIns="41856" rIns="83709" bIns="41856" rtlCol="0" anchor="ctr"/>
          <a:lstStyle/>
          <a:p>
            <a:pPr algn="ctr" defTabSz="837062"/>
            <a:r>
              <a:rPr lang="fr-FR" sz="2200" b="1" dirty="0">
                <a:solidFill>
                  <a:srgbClr val="4BACC6"/>
                </a:solidFill>
              </a:rPr>
              <a:t>Non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230489" y="4792665"/>
            <a:ext cx="3167368" cy="752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709" tIns="41856" rIns="83709" bIns="41856" rtlCol="0" anchor="ctr"/>
          <a:lstStyle/>
          <a:p>
            <a:pPr algn="ctr" defTabSz="837062"/>
            <a:r>
              <a:rPr lang="fr-FR" sz="2200" b="1" dirty="0">
                <a:solidFill>
                  <a:srgbClr val="4BACC6"/>
                </a:solidFill>
              </a:rPr>
              <a:t>Poursuivre l’utilisation de l’antihypertenseurs </a:t>
            </a:r>
          </a:p>
        </p:txBody>
      </p:sp>
      <p:cxnSp>
        <p:nvCxnSpPr>
          <p:cNvPr id="20" name="Connecteur droit avec flèche 19"/>
          <p:cNvCxnSpPr>
            <a:stCxn id="18" idx="3"/>
          </p:cNvCxnSpPr>
          <p:nvPr/>
        </p:nvCxnSpPr>
        <p:spPr>
          <a:xfrm>
            <a:off x="3631596" y="5152378"/>
            <a:ext cx="598907" cy="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8924" y="381932"/>
            <a:ext cx="7048573" cy="20663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55" tIns="42078" rIns="84155" bIns="42078" rtlCol="0" anchor="ctr"/>
          <a:lstStyle/>
          <a:p>
            <a:pPr defTabSz="841548"/>
            <a:endParaRPr lang="fr-FR" b="1" dirty="0" smtClean="0">
              <a:solidFill>
                <a:srgbClr val="4BACC6"/>
              </a:solidFill>
            </a:endParaRPr>
          </a:p>
          <a:p>
            <a:pPr defTabSz="841548"/>
            <a:r>
              <a:rPr lang="fr-FR" sz="1600" b="1" dirty="0" smtClean="0">
                <a:solidFill>
                  <a:srgbClr val="4BACC6"/>
                </a:solidFill>
              </a:rPr>
              <a:t>Quels </a:t>
            </a:r>
            <a:r>
              <a:rPr lang="fr-FR" sz="1600" b="1" dirty="0">
                <a:solidFill>
                  <a:srgbClr val="4BACC6"/>
                </a:solidFill>
              </a:rPr>
              <a:t>objectifs tensionnels chez le patient </a:t>
            </a:r>
            <a:r>
              <a:rPr lang="fr-FR" sz="1600" b="1" dirty="0" smtClean="0">
                <a:solidFill>
                  <a:srgbClr val="4BACC6"/>
                </a:solidFill>
              </a:rPr>
              <a:t>âgé?</a:t>
            </a:r>
            <a:endParaRPr lang="fr-FR" sz="1600" b="1" dirty="0">
              <a:solidFill>
                <a:srgbClr val="4BACC6"/>
              </a:solidFill>
            </a:endParaRPr>
          </a:p>
          <a:p>
            <a:pPr marL="315580" indent="-315580" algn="just" defTabSz="841548">
              <a:buFont typeface="Wingdings" panose="05000000000000000000" pitchFamily="2" charset="2"/>
              <a:buChar char="Ø"/>
            </a:pPr>
            <a:r>
              <a:rPr lang="fr-FR" sz="1500" b="1" u="sng" dirty="0">
                <a:solidFill>
                  <a:srgbClr val="4BACC6">
                    <a:lumMod val="75000"/>
                  </a:srgbClr>
                </a:solidFill>
              </a:rPr>
              <a:t>Age &lt; 80 ans:</a:t>
            </a:r>
            <a:r>
              <a:rPr lang="fr-FR" sz="1500" b="1" dirty="0">
                <a:solidFill>
                  <a:srgbClr val="4BACC6">
                    <a:lumMod val="75000"/>
                  </a:srgbClr>
                </a:solidFill>
              </a:rPr>
              <a:t> </a:t>
            </a:r>
            <a:r>
              <a:rPr lang="fr-FR" sz="1500" dirty="0">
                <a:solidFill>
                  <a:prstClr val="black"/>
                </a:solidFill>
              </a:rPr>
              <a:t>obtenir une </a:t>
            </a:r>
            <a:r>
              <a:rPr lang="fr-FR" sz="1500" b="1" i="1" dirty="0">
                <a:solidFill>
                  <a:prstClr val="black"/>
                </a:solidFill>
              </a:rPr>
              <a:t>PAS/PAD &lt; 140/90 mmHg </a:t>
            </a:r>
            <a:r>
              <a:rPr lang="fr-FR" sz="1500" b="1" dirty="0">
                <a:solidFill>
                  <a:prstClr val="black"/>
                </a:solidFill>
              </a:rPr>
              <a:t>sans hypotension orthostatique*</a:t>
            </a:r>
            <a:endParaRPr lang="fr-FR" sz="1500" dirty="0">
              <a:solidFill>
                <a:prstClr val="black"/>
              </a:solidFill>
            </a:endParaRPr>
          </a:p>
          <a:p>
            <a:pPr marL="315580" indent="-315580" algn="just" defTabSz="841548">
              <a:buFont typeface="Wingdings" panose="05000000000000000000" pitchFamily="2" charset="2"/>
              <a:buChar char="Ø"/>
            </a:pPr>
            <a:r>
              <a:rPr lang="fr-FR" sz="1500" b="1" u="sng" dirty="0">
                <a:solidFill>
                  <a:srgbClr val="4BACC6">
                    <a:lumMod val="75000"/>
                  </a:srgbClr>
                </a:solidFill>
              </a:rPr>
              <a:t>A partir de 80 ans:</a:t>
            </a:r>
          </a:p>
          <a:p>
            <a:pPr marL="736355" lvl="1" indent="-315580" algn="just" defTabSz="841548">
              <a:buFont typeface="Wingdings" panose="05000000000000000000" pitchFamily="2" charset="2"/>
              <a:buChar char="Ø"/>
            </a:pPr>
            <a:r>
              <a:rPr lang="fr-FR" sz="1500" b="1" u="sng" dirty="0">
                <a:solidFill>
                  <a:srgbClr val="1F497D"/>
                </a:solidFill>
              </a:rPr>
              <a:t>En ambulatoire:</a:t>
            </a:r>
            <a:r>
              <a:rPr lang="fr-FR" sz="1500" b="1" dirty="0">
                <a:solidFill>
                  <a:srgbClr val="1F497D"/>
                </a:solidFill>
              </a:rPr>
              <a:t> </a:t>
            </a:r>
            <a:r>
              <a:rPr lang="fr-FR" sz="1500" dirty="0">
                <a:solidFill>
                  <a:prstClr val="black"/>
                </a:solidFill>
              </a:rPr>
              <a:t>obtenir une  </a:t>
            </a:r>
            <a:r>
              <a:rPr lang="fr-FR" sz="1500" b="1" i="1" dirty="0">
                <a:solidFill>
                  <a:srgbClr val="C00000"/>
                </a:solidFill>
              </a:rPr>
              <a:t>PAS &lt; 150 mmHg </a:t>
            </a:r>
            <a:r>
              <a:rPr lang="fr-FR" sz="1500" b="1" dirty="0">
                <a:solidFill>
                  <a:srgbClr val="C00000"/>
                </a:solidFill>
              </a:rPr>
              <a:t>sans hypotension orthostatique*</a:t>
            </a:r>
          </a:p>
          <a:p>
            <a:pPr marL="736355" lvl="1" indent="-315580" algn="just" defTabSz="841548">
              <a:buFont typeface="Wingdings" panose="05000000000000000000" pitchFamily="2" charset="2"/>
              <a:buChar char="Ø"/>
            </a:pPr>
            <a:r>
              <a:rPr lang="fr-FR" sz="1500" b="1" u="sng" dirty="0">
                <a:solidFill>
                  <a:srgbClr val="1F497D"/>
                </a:solidFill>
              </a:rPr>
              <a:t>En EHPAD:</a:t>
            </a:r>
            <a:r>
              <a:rPr lang="fr-FR" sz="1500" dirty="0">
                <a:solidFill>
                  <a:prstClr val="black"/>
                </a:solidFill>
              </a:rPr>
              <a:t> </a:t>
            </a:r>
            <a:r>
              <a:rPr lang="fr-FR" sz="1500" dirty="0" smtClean="0">
                <a:solidFill>
                  <a:prstClr val="black"/>
                </a:solidFill>
              </a:rPr>
              <a:t>≥ </a:t>
            </a:r>
            <a:r>
              <a:rPr lang="fr-FR" sz="1500" dirty="0" smtClean="0">
                <a:solidFill>
                  <a:srgbClr val="C00000"/>
                </a:solidFill>
              </a:rPr>
              <a:t>2 </a:t>
            </a:r>
            <a:r>
              <a:rPr lang="fr-FR" sz="1500" dirty="0">
                <a:solidFill>
                  <a:srgbClr val="C00000"/>
                </a:solidFill>
              </a:rPr>
              <a:t>médicaments antihypertenseurs et PAS </a:t>
            </a:r>
            <a:r>
              <a:rPr lang="fr-FR" sz="1500" dirty="0" smtClean="0">
                <a:solidFill>
                  <a:srgbClr val="C00000"/>
                </a:solidFill>
              </a:rPr>
              <a:t>≤ 130 </a:t>
            </a:r>
            <a:r>
              <a:rPr lang="fr-FR" sz="1500" dirty="0">
                <a:solidFill>
                  <a:srgbClr val="C00000"/>
                </a:solidFill>
              </a:rPr>
              <a:t>mmHg (Etude PARTAGE**)</a:t>
            </a:r>
          </a:p>
          <a:p>
            <a:pPr algn="just" defTabSz="841548"/>
            <a:endParaRPr lang="fr-FR" b="1" dirty="0">
              <a:solidFill>
                <a:srgbClr val="4BACC6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16649" y="35654"/>
            <a:ext cx="1178965" cy="27891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55" tIns="42078" rIns="84155" bIns="42078" rtlCol="0" anchor="ctr"/>
          <a:lstStyle/>
          <a:p>
            <a:pPr algn="ctr" defTabSz="841548"/>
            <a:r>
              <a:rPr lang="fr-FR" sz="2200" b="1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58924" y="2656976"/>
            <a:ext cx="7048573" cy="27277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55" tIns="42078" rIns="84155" bIns="42078" rtlCol="0" anchor="ctr"/>
          <a:lstStyle/>
          <a:p>
            <a:pPr algn="just" defTabSz="841548"/>
            <a:endParaRPr lang="fr-FR" b="1" dirty="0">
              <a:solidFill>
                <a:srgbClr val="4BACC6"/>
              </a:solidFill>
            </a:endParaRPr>
          </a:p>
          <a:p>
            <a:pPr algn="just" defTabSz="841548"/>
            <a:r>
              <a:rPr lang="fr-FR" sz="1600" b="1" dirty="0">
                <a:solidFill>
                  <a:srgbClr val="4BACC6"/>
                </a:solidFill>
              </a:rPr>
              <a:t>Examiner les autres facteurs pouvant contribuer à une hypotension </a:t>
            </a:r>
            <a:r>
              <a:rPr lang="fr-FR" sz="1600" b="1" dirty="0" smtClean="0">
                <a:solidFill>
                  <a:srgbClr val="4BACC6"/>
                </a:solidFill>
              </a:rPr>
              <a:t>orthostatique</a:t>
            </a:r>
            <a:endParaRPr lang="fr-FR" sz="1600" dirty="0">
              <a:solidFill>
                <a:prstClr val="black"/>
              </a:solidFill>
            </a:endParaRPr>
          </a:p>
          <a:p>
            <a:pPr marL="315580" indent="-315580" algn="just" defTabSz="841548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</a:rPr>
              <a:t>Rechercher et traiter systématiquement une hypovolémie (déshydratation, anémie, dénutrition , régime désodé, insuffisance veineuse)</a:t>
            </a:r>
          </a:p>
          <a:p>
            <a:pPr marL="315580" indent="-315580" algn="just" defTabSz="841548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</a:rPr>
              <a:t>Rechercher systématiquement une autre cause iatrogène </a:t>
            </a:r>
            <a:br>
              <a:rPr lang="fr-FR" sz="1500" dirty="0">
                <a:solidFill>
                  <a:prstClr val="black"/>
                </a:solidFill>
              </a:rPr>
            </a:br>
            <a:r>
              <a:rPr lang="fr-FR" sz="1500" i="1" dirty="0">
                <a:solidFill>
                  <a:prstClr val="black"/>
                </a:solidFill>
              </a:rPr>
              <a:t>(psychotropes, antiparkinsoniens, dérivés nitrés, alpha-bloquants, anticholinergiques et opiacés)</a:t>
            </a:r>
          </a:p>
          <a:p>
            <a:pPr marL="315580" indent="-315580" algn="just" defTabSz="841548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</a:rPr>
              <a:t>Cause neurogène: </a:t>
            </a:r>
          </a:p>
          <a:p>
            <a:pPr marL="736355" lvl="1" indent="-315580" algn="just" defTabSz="841548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</a:rPr>
              <a:t>Dysautonomie (dysfonctionnement du système nerveux autonome): traitement par Midodrine ou fludrocortisone</a:t>
            </a:r>
          </a:p>
          <a:p>
            <a:pPr marL="736355" lvl="1" indent="-315580" algn="just" defTabSz="841548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black"/>
                </a:solidFill>
              </a:rPr>
              <a:t>Diabète; maladie de Parkinson, traumatique…</a:t>
            </a:r>
          </a:p>
          <a:p>
            <a:pPr marL="420775" lvl="1" algn="just" defTabSz="841548"/>
            <a:endParaRPr lang="fr-FR" sz="1500" dirty="0">
              <a:solidFill>
                <a:prstClr val="black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7330678" y="1157037"/>
            <a:ext cx="492702" cy="530759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55" tIns="42078" rIns="84155" bIns="42078" rtlCol="0" anchor="ctr"/>
          <a:lstStyle/>
          <a:p>
            <a:pPr algn="ctr" defTabSz="841548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06249" y="1125050"/>
            <a:ext cx="3953882" cy="582250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55" tIns="42078" rIns="84155" bIns="42078" rtlCol="0" anchor="ctr"/>
          <a:lstStyle/>
          <a:p>
            <a:pPr algn="ctr" defTabSz="841548"/>
            <a:r>
              <a:rPr lang="fr-FR" b="1" dirty="0">
                <a:solidFill>
                  <a:srgbClr val="1F497D"/>
                </a:solidFill>
              </a:rPr>
              <a:t>Recommander la déprescription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201354" y="3280088"/>
            <a:ext cx="3174454" cy="4717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55" tIns="42078" rIns="84155" bIns="42078" rtlCol="0" anchor="ctr"/>
          <a:lstStyle/>
          <a:p>
            <a:pPr algn="ctr" defTabSz="841548"/>
            <a:r>
              <a:rPr lang="fr-FR" b="1" dirty="0">
                <a:solidFill>
                  <a:srgbClr val="4BACC6"/>
                </a:solidFill>
              </a:rPr>
              <a:t>Le patient est-il encore à risque?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453305" y="2218556"/>
            <a:ext cx="703859" cy="3538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55" tIns="42078" rIns="84155" bIns="42078" rtlCol="0" anchor="ctr"/>
          <a:lstStyle/>
          <a:p>
            <a:pPr algn="ctr" defTabSz="841548"/>
            <a:r>
              <a:rPr lang="fr-FR" b="1" dirty="0">
                <a:solidFill>
                  <a:srgbClr val="4BACC6"/>
                </a:solidFill>
              </a:rPr>
              <a:t>Oui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7298288" y="3562694"/>
            <a:ext cx="903066" cy="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6" idx="2"/>
          </p:cNvCxnSpPr>
          <p:nvPr/>
        </p:nvCxnSpPr>
        <p:spPr>
          <a:xfrm flipV="1">
            <a:off x="9805233" y="2572396"/>
            <a:ext cx="0" cy="687845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èche droite 26"/>
          <p:cNvSpPr/>
          <p:nvPr/>
        </p:nvSpPr>
        <p:spPr>
          <a:xfrm rot="16200000">
            <a:off x="9582176" y="1602715"/>
            <a:ext cx="412813" cy="63347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55" tIns="42078" rIns="84155" bIns="42078" rtlCol="0" anchor="ctr"/>
          <a:lstStyle/>
          <a:p>
            <a:pPr algn="ctr" defTabSz="841548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98841" y="4573374"/>
            <a:ext cx="3115460" cy="392754"/>
          </a:xfrm>
          <a:prstGeom prst="rect">
            <a:avLst/>
          </a:prstGeom>
          <a:noFill/>
        </p:spPr>
        <p:txBody>
          <a:bodyPr wrap="square" lIns="84155" tIns="42078" rIns="84155" bIns="42078" rtlCol="0">
            <a:spAutoFit/>
          </a:bodyPr>
          <a:lstStyle/>
          <a:p>
            <a:pPr algn="just" defTabSz="841548"/>
            <a:r>
              <a:rPr lang="fr-FR" sz="1000" i="1" dirty="0">
                <a:solidFill>
                  <a:prstClr val="black"/>
                </a:solidFill>
              </a:rPr>
              <a:t>*Le Guide P.A.P.A: Prescriptions médicamenteuses Adaptées aux Personnes Agées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8965" y="4990297"/>
            <a:ext cx="170018" cy="361977"/>
          </a:xfrm>
          <a:prstGeom prst="rect">
            <a:avLst/>
          </a:prstGeom>
          <a:noFill/>
        </p:spPr>
        <p:txBody>
          <a:bodyPr wrap="none" lIns="84155" tIns="42078" rIns="84155" bIns="42078" rtlCol="0">
            <a:spAutoFit/>
          </a:bodyPr>
          <a:lstStyle/>
          <a:p>
            <a:pPr defTabSz="841548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27097" y="5055869"/>
            <a:ext cx="4316068" cy="592809"/>
          </a:xfrm>
          <a:prstGeom prst="rect">
            <a:avLst/>
          </a:prstGeom>
          <a:noFill/>
        </p:spPr>
        <p:txBody>
          <a:bodyPr wrap="square" lIns="84155" tIns="42078" rIns="84155" bIns="42078" rtlCol="0">
            <a:spAutoFit/>
          </a:bodyPr>
          <a:lstStyle/>
          <a:p>
            <a:pPr defTabSz="841548"/>
            <a:r>
              <a:rPr lang="fr-FR" sz="1100" dirty="0">
                <a:solidFill>
                  <a:prstClr val="black"/>
                </a:solidFill>
              </a:rPr>
              <a:t>**Les hypertendus de plus de 80 ans vivant en EHPAD : sont-ils sur-traités ?. A. Bénétos. NPG Neurologie-Psychiatrie-Gériatrie (2015) 15,89-93</a:t>
            </a:r>
          </a:p>
        </p:txBody>
      </p:sp>
    </p:spTree>
    <p:extLst>
      <p:ext uri="{BB962C8B-B14F-4D97-AF65-F5344CB8AC3E}">
        <p14:creationId xmlns:p14="http://schemas.microsoft.com/office/powerpoint/2010/main" val="36658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5890" y="1310541"/>
            <a:ext cx="10725627" cy="40925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500" dirty="0"/>
              <a:t>Le patient est-il éligible à une </a:t>
            </a:r>
            <a:r>
              <a:rPr lang="fr-FR" sz="2500" b="1" dirty="0"/>
              <a:t>réévaluation </a:t>
            </a:r>
            <a:r>
              <a:rPr lang="fr-FR" sz="2500" b="1" dirty="0"/>
              <a:t>de l’intérêt de la prescription </a:t>
            </a:r>
            <a:r>
              <a:rPr lang="fr-FR" sz="2500" b="1" dirty="0"/>
              <a:t>d’antihypertenseurs</a:t>
            </a:r>
            <a:r>
              <a:rPr lang="fr-FR" sz="2500" dirty="0"/>
              <a:t>?</a:t>
            </a:r>
          </a:p>
          <a:p>
            <a:pPr marL="0" indent="0">
              <a:buNone/>
            </a:pPr>
            <a:endParaRPr lang="fr-FR" sz="3400" dirty="0"/>
          </a:p>
          <a:p>
            <a:pPr marL="69791" indent="0">
              <a:buNone/>
            </a:pP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			</a:t>
            </a: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</a:t>
            </a:r>
          </a:p>
          <a:p>
            <a:pPr marL="69791" indent="0">
              <a:buNone/>
            </a:pP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			       </a:t>
            </a:r>
            <a:r>
              <a:rPr lang="fr-FR" dirty="0" smtClean="0">
                <a:solidFill>
                  <a:srgbClr val="002060"/>
                </a:solidFill>
              </a:rPr>
              <a:t>     Oui</a:t>
            </a:r>
            <a:endParaRPr lang="fr-FR" dirty="0">
              <a:solidFill>
                <a:srgbClr val="002060"/>
              </a:solidFill>
            </a:endParaRPr>
          </a:p>
          <a:p>
            <a:pPr marL="69791" indent="0">
              <a:buNone/>
            </a:pPr>
            <a:endParaRPr lang="fr-FR" sz="3400" dirty="0"/>
          </a:p>
          <a:p>
            <a:pPr marL="558333" lvl="1" indent="0">
              <a:buNone/>
            </a:pP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2" y="1235668"/>
            <a:ext cx="11917363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33" y="2100609"/>
            <a:ext cx="961123" cy="8052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1669" y="2133238"/>
            <a:ext cx="5537017" cy="2883273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lIns="111666" tIns="55830" rIns="111666" bIns="55830" rtlCol="0">
            <a:spAutoFit/>
          </a:bodyPr>
          <a:lstStyle/>
          <a:p>
            <a:pPr algn="just" defTabSz="1116675"/>
            <a:r>
              <a:rPr lang="fr-FR" b="1" u="sng" dirty="0" smtClean="0">
                <a:solidFill>
                  <a:srgbClr val="4BACC6">
                    <a:lumMod val="75000"/>
                  </a:srgbClr>
                </a:solidFill>
              </a:rPr>
              <a:t>Contexte </a:t>
            </a:r>
            <a:r>
              <a:rPr lang="fr-FR" b="1" dirty="0" smtClean="0">
                <a:solidFill>
                  <a:srgbClr val="4BACC6">
                    <a:lumMod val="75000"/>
                  </a:srgbClr>
                </a:solidFill>
              </a:rPr>
              <a:t>: </a:t>
            </a:r>
          </a:p>
          <a:p>
            <a:pPr marL="348965" indent="-348965" defTabSz="1116675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Patient &gt; 80 ans</a:t>
            </a:r>
          </a:p>
          <a:p>
            <a:pPr marL="348965" indent="-348965" defTabSz="1116675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TA basse considérant les objectifs thérapeutiques visés </a:t>
            </a:r>
            <a:r>
              <a:rPr lang="fr-FR" b="1" i="1" dirty="0" smtClean="0">
                <a:solidFill>
                  <a:srgbClr val="FF0000"/>
                </a:solidFill>
              </a:rPr>
              <a:t>(PAS &lt; 150 mmHg si âge </a:t>
            </a:r>
            <a:r>
              <a:rPr lang="fr-FR" b="1" i="1" dirty="0">
                <a:solidFill>
                  <a:srgbClr val="FF0000"/>
                </a:solidFill>
              </a:rPr>
              <a:t>≥ </a:t>
            </a:r>
            <a:r>
              <a:rPr lang="fr-FR" b="1" i="1" dirty="0" smtClean="0">
                <a:solidFill>
                  <a:srgbClr val="FF0000"/>
                </a:solidFill>
              </a:rPr>
              <a:t>80 ans)</a:t>
            </a:r>
          </a:p>
          <a:p>
            <a:pPr marL="348965" indent="-348965" defTabSz="1116675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Hypotension orthostatique</a:t>
            </a:r>
          </a:p>
          <a:p>
            <a:pPr marL="348965" indent="-348965" defTabSz="1116675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Trithérapie antihypertensive</a:t>
            </a:r>
          </a:p>
          <a:p>
            <a:pPr marL="348965" indent="-348965" defTabSz="1116675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Chutes: </a:t>
            </a:r>
            <a:r>
              <a:rPr lang="fr-FR" dirty="0" smtClean="0">
                <a:solidFill>
                  <a:prstClr val="black"/>
                </a:solidFill>
              </a:rPr>
              <a:t>possiblement en lien avec le traitement antihypertenseur</a:t>
            </a:r>
          </a:p>
          <a:p>
            <a:pPr marL="348965" indent="-348965" defTabSz="1116675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Autre médicament pourvoyeur d’hypotension orthostatique: </a:t>
            </a:r>
            <a:r>
              <a:rPr lang="fr-FR" b="1" dirty="0" smtClean="0">
                <a:solidFill>
                  <a:srgbClr val="FF0000"/>
                </a:solidFill>
              </a:rPr>
              <a:t>loxapine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95890" y="224924"/>
            <a:ext cx="10725627" cy="936096"/>
          </a:xfrm>
        </p:spPr>
        <p:txBody>
          <a:bodyPr/>
          <a:lstStyle/>
          <a:p>
            <a:r>
              <a:rPr lang="fr-FR" dirty="0" smtClean="0"/>
              <a:t>Mme </a:t>
            </a:r>
            <a:r>
              <a:rPr lang="fr-FR" dirty="0" smtClean="0"/>
              <a:t>HAI The, 89 ans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8867968" y="3117322"/>
            <a:ext cx="2252350" cy="1396080"/>
            <a:chOff x="5004048" y="3039531"/>
            <a:chExt cx="3110400" cy="251420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542" y="3039531"/>
              <a:ext cx="1309414" cy="1309414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004048" y="4306616"/>
              <a:ext cx="3110400" cy="1247121"/>
            </a:xfrm>
            <a:prstGeom prst="rect">
              <a:avLst/>
            </a:prstGeom>
            <a:noFill/>
            <a:ln w="317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1116675"/>
              <a:r>
                <a:rPr lang="fr-FR" sz="1300" b="1" dirty="0">
                  <a:solidFill>
                    <a:prstClr val="black"/>
                  </a:solidFill>
                </a:rPr>
                <a:t>Dialogue </a:t>
              </a:r>
            </a:p>
            <a:p>
              <a:pPr algn="ctr" defTabSz="1116675"/>
              <a:r>
                <a:rPr lang="fr-FR" sz="1300" b="1" dirty="0">
                  <a:solidFill>
                    <a:prstClr val="black"/>
                  </a:solidFill>
                </a:rPr>
                <a:t>pharmacien / prescripteur/aidant 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68594" y="1098068"/>
            <a:ext cx="11090995" cy="351042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marL="314363" indent="-314363" algn="just" defTabSz="838296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1F497D"/>
                </a:solidFill>
              </a:rPr>
              <a:t>Réduire les doses ou cesser la prise d’un médicament antihypertenseur </a:t>
            </a:r>
            <a:r>
              <a:rPr lang="fr-FR" b="1" dirty="0">
                <a:solidFill>
                  <a:srgbClr val="1F497D"/>
                </a:solidFill>
              </a:rPr>
              <a:t>qui contribue très probablement à l’hypotension ou à d’autres effets indésirables.</a:t>
            </a:r>
          </a:p>
          <a:p>
            <a:pPr marL="419148" lvl="1" algn="just" defTabSz="838296"/>
            <a:endParaRPr lang="fr-FR" sz="2200" b="1" dirty="0">
              <a:solidFill>
                <a:srgbClr val="1F497D"/>
              </a:solidFill>
            </a:endParaRPr>
          </a:p>
          <a:p>
            <a:pPr marL="314363" indent="-314363" algn="just" defTabSz="838296"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1F497D"/>
                </a:solidFill>
              </a:rPr>
              <a:t>Changer de médicament </a:t>
            </a:r>
            <a:r>
              <a:rPr lang="fr-FR" b="1" dirty="0">
                <a:solidFill>
                  <a:srgbClr val="1F497D"/>
                </a:solidFill>
              </a:rPr>
              <a:t>en prenant en compte les comorbidités dans le choix du traitement antihypertenseur.</a:t>
            </a:r>
          </a:p>
          <a:p>
            <a:pPr marL="419148" lvl="1" algn="just" defTabSz="838296"/>
            <a:endParaRPr lang="fr-FR" sz="2200" b="1" dirty="0">
              <a:solidFill>
                <a:srgbClr val="1F497D"/>
              </a:solidFill>
            </a:endParaRPr>
          </a:p>
          <a:p>
            <a:pPr marL="419148" lvl="1" algn="just" defTabSz="838296"/>
            <a:r>
              <a:rPr lang="fr-FR" b="1" dirty="0">
                <a:solidFill>
                  <a:srgbClr val="C00000"/>
                </a:solidFill>
              </a:rPr>
              <a:t>Diurétiques de l’anse </a:t>
            </a:r>
            <a:r>
              <a:rPr lang="fr-FR" dirty="0">
                <a:solidFill>
                  <a:prstClr val="black"/>
                </a:solidFill>
              </a:rPr>
              <a:t>(hors insuffisance cardiaque et insuffisance </a:t>
            </a:r>
            <a:r>
              <a:rPr lang="fr-FR" dirty="0" smtClean="0">
                <a:solidFill>
                  <a:prstClr val="black"/>
                </a:solidFill>
              </a:rPr>
              <a:t>rénale), </a:t>
            </a:r>
            <a:r>
              <a:rPr lang="fr-FR" b="1" dirty="0" smtClean="0">
                <a:solidFill>
                  <a:srgbClr val="C00000"/>
                </a:solidFill>
              </a:rPr>
              <a:t>antihypertenseurs </a:t>
            </a:r>
            <a:r>
              <a:rPr lang="fr-FR" b="1" dirty="0">
                <a:solidFill>
                  <a:srgbClr val="C00000"/>
                </a:solidFill>
              </a:rPr>
              <a:t>d’action </a:t>
            </a:r>
            <a:r>
              <a:rPr lang="fr-FR" b="1" dirty="0" smtClean="0">
                <a:solidFill>
                  <a:srgbClr val="C00000"/>
                </a:solidFill>
              </a:rPr>
              <a:t>centrale </a:t>
            </a:r>
            <a:r>
              <a:rPr lang="fr-FR" dirty="0" smtClean="0">
                <a:solidFill>
                  <a:prstClr val="black"/>
                </a:solidFill>
              </a:rPr>
              <a:t>(rilménidine, </a:t>
            </a:r>
            <a:r>
              <a:rPr lang="fr-FR" dirty="0">
                <a:solidFill>
                  <a:prstClr val="black"/>
                </a:solidFill>
              </a:rPr>
              <a:t>m</a:t>
            </a:r>
            <a:r>
              <a:rPr lang="fr-FR" dirty="0" smtClean="0">
                <a:solidFill>
                  <a:prstClr val="black"/>
                </a:solidFill>
              </a:rPr>
              <a:t>oxonidine, clonidine, méthyldopa → risque d’effet sédatif central, hypotension, bradycardie et syncope) et </a:t>
            </a:r>
            <a:r>
              <a:rPr lang="fr-FR" b="1" dirty="0" smtClean="0">
                <a:solidFill>
                  <a:srgbClr val="C00000"/>
                </a:solidFill>
              </a:rPr>
              <a:t>antihypertenseurs alpha 1-bloquants </a:t>
            </a:r>
            <a:r>
              <a:rPr lang="fr-FR" dirty="0" smtClean="0">
                <a:solidFill>
                  <a:prstClr val="black"/>
                </a:solidFill>
              </a:rPr>
              <a:t>(urapidil, prazosine: risque d’aggravation d’une incontinence urinaire et hypertension orthostatique) </a:t>
            </a:r>
            <a:r>
              <a:rPr lang="fr-FR" b="1" dirty="0">
                <a:solidFill>
                  <a:srgbClr val="C00000"/>
                </a:solidFill>
              </a:rPr>
              <a:t>non indiqués en 1</a:t>
            </a:r>
            <a:r>
              <a:rPr lang="fr-FR" b="1" baseline="30000" dirty="0">
                <a:solidFill>
                  <a:srgbClr val="C00000"/>
                </a:solidFill>
              </a:rPr>
              <a:t>ère</a:t>
            </a:r>
            <a:r>
              <a:rPr lang="fr-FR" b="1" dirty="0">
                <a:solidFill>
                  <a:srgbClr val="C00000"/>
                </a:solidFill>
              </a:rPr>
              <a:t> intention chez  le sujet âgé </a:t>
            </a:r>
            <a:r>
              <a:rPr lang="fr-FR" dirty="0">
                <a:solidFill>
                  <a:srgbClr val="C00000"/>
                </a:solidFill>
              </a:rPr>
              <a:t>= </a:t>
            </a:r>
            <a:r>
              <a:rPr lang="fr-FR" b="1" i="1" dirty="0">
                <a:solidFill>
                  <a:srgbClr val="C00000"/>
                </a:solidFill>
              </a:rPr>
              <a:t>Misuse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3319209" y="108035"/>
            <a:ext cx="5278946" cy="4819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829" tIns="41914" rIns="83829" bIns="41914" rtlCol="0" anchor="ctr"/>
          <a:lstStyle/>
          <a:p>
            <a:pPr algn="ctr" defTabSz="838296"/>
            <a:r>
              <a:rPr lang="fr-FR" sz="2900" b="1" dirty="0">
                <a:solidFill>
                  <a:prstClr val="white"/>
                </a:solidFill>
              </a:rPr>
              <a:t>Déprescription</a:t>
            </a:r>
          </a:p>
        </p:txBody>
      </p:sp>
    </p:spTree>
    <p:extLst>
      <p:ext uri="{BB962C8B-B14F-4D97-AF65-F5344CB8AC3E}">
        <p14:creationId xmlns:p14="http://schemas.microsoft.com/office/powerpoint/2010/main" val="36355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37496" y="95519"/>
            <a:ext cx="7917923" cy="445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1" tIns="41951" rIns="83901" bIns="41951" rtlCol="0" anchor="ctr"/>
          <a:lstStyle/>
          <a:p>
            <a:pPr algn="ctr" defTabSz="839011"/>
            <a:r>
              <a:rPr lang="fr-FR" sz="2900" b="1" dirty="0">
                <a:solidFill>
                  <a:prstClr val="white"/>
                </a:solidFill>
              </a:rPr>
              <a:t>Quels traitements médicamenteux?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596911" y="866826"/>
            <a:ext cx="10276348" cy="13508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1" tIns="41951" rIns="83901" bIns="41951" rtlCol="0" anchor="ctr"/>
          <a:lstStyle/>
          <a:p>
            <a:pPr marL="314628" indent="-314628" algn="just" defTabSz="839011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1F497D"/>
                </a:solidFill>
              </a:rPr>
              <a:t>Diurétiques thiazidiques </a:t>
            </a:r>
            <a:r>
              <a:rPr lang="fr-FR" sz="1500" i="1" dirty="0">
                <a:solidFill>
                  <a:srgbClr val="1F497D"/>
                </a:solidFill>
              </a:rPr>
              <a:t>(utiliser de faibles doses: Hydrochlorothiazide : 12,5 mg à 25 mg/jr ou Indapamide: 1,5 mg/jr)</a:t>
            </a:r>
          </a:p>
          <a:p>
            <a:pPr marL="314628" indent="-314628" algn="just" defTabSz="839011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1F497D"/>
                </a:solidFill>
              </a:rPr>
              <a:t>Inhibiteurs de  l’enzyme de conversion (IEC)</a:t>
            </a:r>
          </a:p>
          <a:p>
            <a:pPr marL="314628" indent="-314628" algn="just" defTabSz="839011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1F497D"/>
                </a:solidFill>
              </a:rPr>
              <a:t>Antagonistes des récepteurs de l’angiotensine 2 (ARA2)</a:t>
            </a:r>
          </a:p>
          <a:p>
            <a:pPr marL="314628" indent="-314628" algn="just" defTabSz="839011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1F497D"/>
                </a:solidFill>
              </a:rPr>
              <a:t>Inhibiteurs calciques</a:t>
            </a:r>
          </a:p>
          <a:p>
            <a:pPr marL="314628" indent="-314628" algn="just" defTabSz="839011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1F497D"/>
                </a:solidFill>
              </a:rPr>
              <a:t>Bêtabloquants</a:t>
            </a:r>
          </a:p>
        </p:txBody>
      </p:sp>
      <p:pic>
        <p:nvPicPr>
          <p:cNvPr id="1027" name="Picture 3" descr="D:\Utilisateurs\acherel\Desktop\sticker-emoji-vert-conten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569" y="744743"/>
            <a:ext cx="942823" cy="6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679755" y="2394632"/>
            <a:ext cx="10193524" cy="141535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01" tIns="41951" rIns="83901" bIns="41951" rtlCol="0" anchor="ctr"/>
          <a:lstStyle/>
          <a:p>
            <a:pPr marL="314628" indent="-314628" algn="just" defTabSz="839011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1F497D"/>
                </a:solidFill>
              </a:rPr>
              <a:t>*Diurétiques de l’anse (furosémide): </a:t>
            </a:r>
            <a:r>
              <a:rPr lang="fr-FR" sz="1500" dirty="0">
                <a:solidFill>
                  <a:srgbClr val="1F497D"/>
                </a:solidFill>
              </a:rPr>
              <a:t>uniquement en cas d’insuffisance cardiaque ou d’insuffisance rénale</a:t>
            </a:r>
          </a:p>
          <a:p>
            <a:pPr marL="314628" indent="-314628" algn="just" defTabSz="839011"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srgbClr val="1F497D"/>
                </a:solidFill>
              </a:rPr>
              <a:t>**Antihypertenseurs d’action centrale: </a:t>
            </a:r>
            <a:r>
              <a:rPr lang="fr-FR" sz="1500" dirty="0">
                <a:solidFill>
                  <a:srgbClr val="1F497D"/>
                </a:solidFill>
              </a:rPr>
              <a:t>rilménidine, moxonidine, clonidine et méthyldopa</a:t>
            </a:r>
          </a:p>
          <a:p>
            <a:pPr marL="314628" indent="-314628" algn="just" defTabSz="839011"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rgbClr val="1F497D"/>
                </a:solidFill>
              </a:rPr>
              <a:t>***Un </a:t>
            </a:r>
            <a:r>
              <a:rPr lang="fr-FR" sz="1500" b="1" dirty="0">
                <a:solidFill>
                  <a:srgbClr val="1F497D"/>
                </a:solidFill>
              </a:rPr>
              <a:t>inhibiteur   de l’enzyme de conversion (IEC)</a:t>
            </a:r>
            <a:r>
              <a:rPr lang="fr-FR" sz="1500" dirty="0">
                <a:solidFill>
                  <a:srgbClr val="1F497D"/>
                </a:solidFill>
              </a:rPr>
              <a:t> ou </a:t>
            </a:r>
            <a:r>
              <a:rPr lang="fr-FR" sz="1500" b="1" dirty="0">
                <a:solidFill>
                  <a:srgbClr val="1F497D"/>
                </a:solidFill>
              </a:rPr>
              <a:t>antagoniste des récepteurs de l’angiotensine II (ARA II)</a:t>
            </a:r>
            <a:r>
              <a:rPr lang="fr-FR" sz="1500" dirty="0">
                <a:solidFill>
                  <a:srgbClr val="1F497D"/>
                </a:solidFill>
              </a:rPr>
              <a:t> en présence d’un </a:t>
            </a:r>
            <a:r>
              <a:rPr lang="fr-FR" sz="1500" b="1" dirty="0">
                <a:solidFill>
                  <a:srgbClr val="1F497D"/>
                </a:solidFill>
              </a:rPr>
              <a:t>antécédent  d’hyperkaliémie</a:t>
            </a:r>
          </a:p>
        </p:txBody>
      </p:sp>
      <p:pic>
        <p:nvPicPr>
          <p:cNvPr id="1028" name="Picture 4" descr="D:\Utilisateurs\acherel\Desktop\sticker-emoji-rouge-pas-content-coler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768" y="2339744"/>
            <a:ext cx="957760" cy="6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57863" y="5049292"/>
            <a:ext cx="222340" cy="361720"/>
          </a:xfrm>
          <a:prstGeom prst="rect">
            <a:avLst/>
          </a:prstGeom>
          <a:noFill/>
        </p:spPr>
        <p:txBody>
          <a:bodyPr wrap="none" lIns="83901" tIns="41951" rIns="83901" bIns="41951" rtlCol="0">
            <a:spAutoFit/>
          </a:bodyPr>
          <a:lstStyle/>
          <a:p>
            <a:pPr defTabSz="839011"/>
            <a:r>
              <a:rPr lang="fr-FR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06731" y="4071254"/>
            <a:ext cx="5630876" cy="561775"/>
          </a:xfrm>
          <a:prstGeom prst="rect">
            <a:avLst/>
          </a:prstGeom>
          <a:noFill/>
        </p:spPr>
        <p:txBody>
          <a:bodyPr wrap="square" lIns="83901" tIns="41951" rIns="83901" bIns="41951" rtlCol="0">
            <a:spAutoFit/>
          </a:bodyPr>
          <a:lstStyle/>
          <a:p>
            <a:pPr defTabSz="839011"/>
            <a:r>
              <a:rPr lang="fr-FR" sz="1000" i="1" dirty="0">
                <a:solidFill>
                  <a:prstClr val="black"/>
                </a:solidFill>
              </a:rPr>
              <a:t>* Critère STOPP (Screening Tool of Older Person’s Prescriptions) B6 :  « Un diurétique de l’anse en première intention pour une HTA » </a:t>
            </a:r>
          </a:p>
          <a:p>
            <a:pPr defTabSz="839011"/>
            <a:endParaRPr lang="fr-FR" sz="1100" i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05761" y="4482810"/>
            <a:ext cx="5427428" cy="392498"/>
          </a:xfrm>
          <a:prstGeom prst="rect">
            <a:avLst/>
          </a:prstGeom>
          <a:noFill/>
        </p:spPr>
        <p:txBody>
          <a:bodyPr wrap="square" lIns="83901" tIns="41951" rIns="83901" bIns="41951" rtlCol="0">
            <a:spAutoFit/>
          </a:bodyPr>
          <a:lstStyle/>
          <a:p>
            <a:pPr defTabSz="839011"/>
            <a:r>
              <a:rPr lang="fr-FR" sz="1000" i="1" dirty="0">
                <a:solidFill>
                  <a:prstClr val="black"/>
                </a:solidFill>
              </a:rPr>
              <a:t>** Critère STOPP (Screening Tool of Older Person’s Prescriptions) B10 :  « Un antihypertenseur à action centrale en l’absence d’une intolérance ou d’une inefficacité des autres classes d’antihypertenseurs »</a:t>
            </a:r>
          </a:p>
        </p:txBody>
      </p:sp>
      <p:sp>
        <p:nvSpPr>
          <p:cNvPr id="7" name="Accolade ouvrante 6"/>
          <p:cNvSpPr/>
          <p:nvPr/>
        </p:nvSpPr>
        <p:spPr>
          <a:xfrm>
            <a:off x="3401783" y="4071245"/>
            <a:ext cx="211158" cy="144982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901" tIns="41951" rIns="83901" bIns="41951" rtlCol="0" anchor="ctr"/>
          <a:lstStyle/>
          <a:p>
            <a:pPr algn="ctr" defTabSz="839011"/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75690" y="3930015"/>
            <a:ext cx="1830035" cy="931107"/>
          </a:xfrm>
          <a:prstGeom prst="rect">
            <a:avLst/>
          </a:prstGeom>
          <a:noFill/>
        </p:spPr>
        <p:txBody>
          <a:bodyPr wrap="square" lIns="83901" tIns="41951" rIns="83901" bIns="41951" rtlCol="0">
            <a:spAutoFit/>
          </a:bodyPr>
          <a:lstStyle/>
          <a:p>
            <a:pPr defTabSz="839011"/>
            <a:r>
              <a:rPr lang="fr-FR" sz="1100" i="1" dirty="0">
                <a:solidFill>
                  <a:prstClr val="black"/>
                </a:solidFill>
              </a:rPr>
              <a:t>Les critères STOPP/START.v2: adaptation en langue française. Lang et al. NPG Neurologie-Psychiatrie-</a:t>
            </a:r>
            <a:r>
              <a:rPr lang="fr-FR" sz="1100" i="1" dirty="0" err="1">
                <a:solidFill>
                  <a:prstClr val="black"/>
                </a:solidFill>
              </a:rPr>
              <a:t>Geriatrie</a:t>
            </a:r>
            <a:r>
              <a:rPr lang="fr-FR" sz="1100" i="1" dirty="0">
                <a:solidFill>
                  <a:prstClr val="black"/>
                </a:solidFill>
              </a:rPr>
              <a:t> (2015) 15,323-336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75513" y="5029544"/>
            <a:ext cx="5427428" cy="546386"/>
          </a:xfrm>
          <a:prstGeom prst="rect">
            <a:avLst/>
          </a:prstGeom>
          <a:noFill/>
        </p:spPr>
        <p:txBody>
          <a:bodyPr wrap="square" lIns="83901" tIns="41951" rIns="83901" bIns="41951" rtlCol="0">
            <a:spAutoFit/>
          </a:bodyPr>
          <a:lstStyle/>
          <a:p>
            <a:pPr defTabSz="839011"/>
            <a:r>
              <a:rPr lang="fr-FR" sz="1000" i="1" dirty="0">
                <a:solidFill>
                  <a:prstClr val="black"/>
                </a:solidFill>
              </a:rPr>
              <a:t>*** Critère STOPP (Screening Tool of Older Person’s Prescriptions) B11 :  « Un inhibiteur de l’enzyme de conversion (IEC) ou un antagoniste des récepteurs de l’angiotensine II (ARA II) en présence d’un antécédent d’hyperkaliémie (risque de récidive)</a:t>
            </a:r>
          </a:p>
        </p:txBody>
      </p:sp>
    </p:spTree>
    <p:extLst>
      <p:ext uri="{BB962C8B-B14F-4D97-AF65-F5344CB8AC3E}">
        <p14:creationId xmlns:p14="http://schemas.microsoft.com/office/powerpoint/2010/main" val="1233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37494" y="194878"/>
            <a:ext cx="8003581" cy="8442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sz="2600" b="1" dirty="0">
                <a:solidFill>
                  <a:prstClr val="white"/>
                </a:solidFill>
              </a:rPr>
              <a:t>Choix du traitement antihypertenseur en fonction des comorbidités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86292"/>
              </p:ext>
            </p:extLst>
          </p:nvPr>
        </p:nvGraphicFramePr>
        <p:xfrm>
          <a:off x="2519987" y="1687796"/>
          <a:ext cx="7038595" cy="267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807"/>
                <a:gridCol w="5067788"/>
              </a:tblGrid>
              <a:tr h="307872"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dirty="0" smtClean="0"/>
                        <a:t>Comorbidités</a:t>
                      </a:r>
                      <a:endParaRPr lang="fr-FR" sz="1500" b="0" i="0" dirty="0"/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dirty="0" smtClean="0"/>
                        <a:t>Classes thérapeutiques préférentielles</a:t>
                      </a:r>
                      <a:endParaRPr lang="fr-FR" sz="1400" b="0" i="0" dirty="0"/>
                    </a:p>
                  </a:txBody>
                  <a:tcPr marL="89380" marR="89380" marT="37444" marB="37444"/>
                </a:tc>
              </a:tr>
              <a:tr h="303711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Diabète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IEC ou ARA2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</a:tr>
              <a:tr h="673989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Insuffisance cardiaque à fonction systolique altérée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IEC (ou ARA2), bêtabloquants, diurétiques 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</a:tr>
              <a:tr h="303711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Maladie coronaire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IEC (ou ARA2), bêtabloquants (ou inhibiteurs calciques)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</a:tr>
              <a:tr h="474289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Insuffisance rénale chronique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IEC ou ARA2 (néphroprotecteurs)</a:t>
                      </a:r>
                    </a:p>
                  </a:txBody>
                  <a:tcPr marL="89380" marR="89380" marT="37444" marB="37444"/>
                </a:tc>
              </a:tr>
              <a:tr h="303711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Protéinurie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IEC ou ARA2</a:t>
                      </a:r>
                    </a:p>
                  </a:txBody>
                  <a:tcPr marL="89380" marR="89380" marT="37444" marB="37444"/>
                </a:tc>
              </a:tr>
              <a:tr h="303711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Fibrillation atriale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tx2"/>
                          </a:solidFill>
                        </a:rPr>
                        <a:t>Bêtabloquants ou inhibiteurs calciques bradycardisants</a:t>
                      </a:r>
                      <a:endParaRPr lang="fr-FR" sz="1300" dirty="0">
                        <a:solidFill>
                          <a:schemeClr val="tx2"/>
                        </a:solidFill>
                      </a:endParaRPr>
                    </a:p>
                  </a:txBody>
                  <a:tcPr marL="89380" marR="89380" marT="37444" marB="37444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565574" y="4898074"/>
            <a:ext cx="6393996" cy="315635"/>
          </a:xfrm>
          <a:prstGeom prst="rect">
            <a:avLst/>
          </a:prstGeom>
          <a:noFill/>
        </p:spPr>
        <p:txBody>
          <a:bodyPr wrap="none" lIns="83980" tIns="41991" rIns="83980" bIns="41991" rtlCol="0">
            <a:spAutoFit/>
          </a:bodyPr>
          <a:lstStyle/>
          <a:p>
            <a:pPr defTabSz="839791"/>
            <a:r>
              <a:rPr lang="fr-FR" sz="1500" i="1" dirty="0">
                <a:solidFill>
                  <a:prstClr val="black"/>
                </a:solidFill>
              </a:rPr>
              <a:t>Le Guide P.A.P.A: Prescriptions médicamenteuses Adaptées aux Personnes Agées</a:t>
            </a:r>
          </a:p>
        </p:txBody>
      </p:sp>
    </p:spTree>
    <p:extLst>
      <p:ext uri="{BB962C8B-B14F-4D97-AF65-F5344CB8AC3E}">
        <p14:creationId xmlns:p14="http://schemas.microsoft.com/office/powerpoint/2010/main" val="5771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35543" y="758587"/>
            <a:ext cx="1468386" cy="451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marL="262432" indent="-262432" defTabSz="839791">
              <a:buFont typeface="Wingdings" panose="05000000000000000000" pitchFamily="2" charset="2"/>
              <a:buChar char="Ø"/>
            </a:pPr>
            <a:endParaRPr lang="fr-FR" dirty="0">
              <a:solidFill>
                <a:srgbClr val="1F497D"/>
              </a:solidFill>
            </a:endParaRPr>
          </a:p>
          <a:p>
            <a:pPr algn="ctr" defTabSz="839791"/>
            <a:r>
              <a:rPr lang="fr-FR" b="1" u="sng" dirty="0">
                <a:solidFill>
                  <a:srgbClr val="1F497D"/>
                </a:solidFill>
              </a:rPr>
              <a:t>Progressive</a:t>
            </a:r>
          </a:p>
          <a:p>
            <a:pPr defTabSz="839791"/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601639" y="1655539"/>
            <a:ext cx="6825200" cy="412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sz="1500" b="1" dirty="0">
                <a:solidFill>
                  <a:srgbClr val="9BBB59">
                    <a:lumMod val="50000"/>
                  </a:srgbClr>
                </a:solidFill>
              </a:rPr>
              <a:t>Bithérapie </a:t>
            </a:r>
            <a:r>
              <a:rPr lang="fr-FR" sz="1500" dirty="0">
                <a:solidFill>
                  <a:srgbClr val="1F497D"/>
                </a:solidFill>
              </a:rPr>
              <a:t>en utilisant les </a:t>
            </a:r>
            <a:r>
              <a:rPr lang="fr-FR" sz="1500" b="1" dirty="0">
                <a:solidFill>
                  <a:srgbClr val="1F497D"/>
                </a:solidFill>
              </a:rPr>
              <a:t>associations adaptées* </a:t>
            </a:r>
            <a:r>
              <a:rPr lang="fr-FR" sz="1500" dirty="0">
                <a:solidFill>
                  <a:srgbClr val="1F497D"/>
                </a:solidFill>
              </a:rPr>
              <a:t>(synergiques/additives) et privilégiant les associations</a:t>
            </a:r>
            <a:r>
              <a:rPr lang="fr-FR" sz="1500" b="1" dirty="0">
                <a:solidFill>
                  <a:srgbClr val="1F497D"/>
                </a:solidFill>
              </a:rPr>
              <a:t> fixes</a:t>
            </a:r>
            <a:endParaRPr lang="fr-FR" sz="1500" dirty="0">
              <a:solidFill>
                <a:srgbClr val="1F497D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665413" y="4813392"/>
            <a:ext cx="6789096" cy="5061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endParaRPr lang="fr-FR" dirty="0">
              <a:solidFill>
                <a:srgbClr val="1F497D"/>
              </a:solidFill>
            </a:endParaRPr>
          </a:p>
          <a:p>
            <a:pPr algn="ctr" defTabSz="839791"/>
            <a:r>
              <a:rPr lang="fr-FR" sz="1500" b="1" dirty="0">
                <a:solidFill>
                  <a:srgbClr val="9BBB59">
                    <a:lumMod val="50000"/>
                  </a:srgbClr>
                </a:solidFill>
              </a:rPr>
              <a:t>Monothérapie </a:t>
            </a:r>
            <a:r>
              <a:rPr lang="fr-FR" sz="1500" dirty="0">
                <a:solidFill>
                  <a:srgbClr val="1F497D"/>
                </a:solidFill>
              </a:rPr>
              <a:t>faiblement dosée </a:t>
            </a:r>
            <a:r>
              <a:rPr lang="fr-FR" sz="1500" dirty="0">
                <a:solidFill>
                  <a:srgbClr val="4BACC6">
                    <a:lumMod val="75000"/>
                  </a:srgbClr>
                </a:solidFill>
              </a:rPr>
              <a:t>inhibiteur calcique ou diurétique thiazidique</a:t>
            </a:r>
          </a:p>
          <a:p>
            <a:pPr defTabSz="839791"/>
            <a:endParaRPr lang="fr-FR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5512041" y="1207934"/>
            <a:ext cx="844631" cy="3442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162939" y="740035"/>
            <a:ext cx="1542835" cy="35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b="1" dirty="0">
                <a:solidFill>
                  <a:srgbClr val="9BBB59">
                    <a:lumMod val="50000"/>
                  </a:srgbClr>
                </a:solidFill>
              </a:rPr>
              <a:t>Trithérapie</a:t>
            </a:r>
          </a:p>
        </p:txBody>
      </p:sp>
      <p:sp>
        <p:nvSpPr>
          <p:cNvPr id="25" name="Flèche vers le bas 24"/>
          <p:cNvSpPr/>
          <p:nvPr/>
        </p:nvSpPr>
        <p:spPr>
          <a:xfrm>
            <a:off x="5512041" y="3313281"/>
            <a:ext cx="844631" cy="3442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5512041" y="2218558"/>
            <a:ext cx="844631" cy="3442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3388256" y="88117"/>
            <a:ext cx="5278946" cy="4819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sz="2200" b="1" dirty="0">
                <a:solidFill>
                  <a:prstClr val="white"/>
                </a:solidFill>
              </a:rPr>
              <a:t>Déprescription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2647352" y="2734893"/>
            <a:ext cx="6825200" cy="412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sz="1500" b="1" dirty="0">
                <a:solidFill>
                  <a:srgbClr val="9BBB59">
                    <a:lumMod val="50000"/>
                  </a:srgbClr>
                </a:solidFill>
              </a:rPr>
              <a:t>Bithérapie </a:t>
            </a:r>
            <a:r>
              <a:rPr lang="fr-FR" sz="1500" dirty="0">
                <a:solidFill>
                  <a:srgbClr val="1F497D"/>
                </a:solidFill>
              </a:rPr>
              <a:t>faiblement dosée </a:t>
            </a:r>
            <a:r>
              <a:rPr lang="fr-FR" sz="1500" dirty="0">
                <a:solidFill>
                  <a:srgbClr val="FF0000"/>
                </a:solidFill>
              </a:rPr>
              <a:t>(demi-dose ), </a:t>
            </a:r>
            <a:r>
              <a:rPr lang="fr-FR" sz="1500" dirty="0">
                <a:solidFill>
                  <a:srgbClr val="1F497D"/>
                </a:solidFill>
              </a:rPr>
              <a:t>en utilisant les </a:t>
            </a:r>
            <a:r>
              <a:rPr lang="fr-FR" sz="1500" b="1" dirty="0">
                <a:solidFill>
                  <a:srgbClr val="1F497D"/>
                </a:solidFill>
              </a:rPr>
              <a:t>associations adaptées* </a:t>
            </a:r>
            <a:r>
              <a:rPr lang="fr-FR" sz="1500" dirty="0">
                <a:solidFill>
                  <a:srgbClr val="1F497D"/>
                </a:solidFill>
              </a:rPr>
              <a:t>(synergiques/additives) et privilégiant les associations</a:t>
            </a:r>
            <a:r>
              <a:rPr lang="fr-FR" sz="1500" b="1" dirty="0">
                <a:solidFill>
                  <a:srgbClr val="1F497D"/>
                </a:solidFill>
              </a:rPr>
              <a:t> fixes</a:t>
            </a:r>
            <a:endParaRPr lang="fr-FR" sz="1500" dirty="0">
              <a:solidFill>
                <a:srgbClr val="1F497D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2633182" y="3760893"/>
            <a:ext cx="6789096" cy="471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endParaRPr lang="fr-FR" dirty="0">
              <a:solidFill>
                <a:srgbClr val="1F497D"/>
              </a:solidFill>
            </a:endParaRPr>
          </a:p>
          <a:p>
            <a:pPr algn="ctr" defTabSz="839791"/>
            <a:r>
              <a:rPr lang="fr-FR" sz="1500" b="1" dirty="0">
                <a:solidFill>
                  <a:srgbClr val="9BBB59">
                    <a:lumMod val="50000"/>
                  </a:srgbClr>
                </a:solidFill>
              </a:rPr>
              <a:t>Monothérapie  </a:t>
            </a:r>
            <a:r>
              <a:rPr lang="fr-FR" sz="1500" dirty="0">
                <a:solidFill>
                  <a:srgbClr val="4BACC6">
                    <a:lumMod val="75000"/>
                  </a:srgbClr>
                </a:solidFill>
              </a:rPr>
              <a:t>inhibiteur calcique ou diurétique thiazidique</a:t>
            </a:r>
          </a:p>
          <a:p>
            <a:pPr defTabSz="839791"/>
            <a:endParaRPr lang="fr-FR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7" name="Flèche vers le bas 36"/>
          <p:cNvSpPr/>
          <p:nvPr/>
        </p:nvSpPr>
        <p:spPr>
          <a:xfrm>
            <a:off x="5558355" y="4395410"/>
            <a:ext cx="844631" cy="3442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" y="53"/>
            <a:ext cx="11917363" cy="6480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3200" b="1" dirty="0"/>
              <a:t>Réévaluation médicamenteuse chez le sujet âgé: quels enjeux?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98043" y="3528426"/>
            <a:ext cx="10945216" cy="953372"/>
          </a:xfrm>
          <a:prstGeom prst="rect">
            <a:avLst/>
          </a:prstGeom>
          <a:noFill/>
        </p:spPr>
        <p:txBody>
          <a:bodyPr wrap="square" lIns="90723" tIns="45356" rIns="90723" bIns="45356" rtlCol="0">
            <a:spAutoFit/>
          </a:bodyPr>
          <a:lstStyle/>
          <a:p>
            <a:pPr algn="just"/>
            <a:endParaRPr lang="fr-FR" sz="2000" dirty="0"/>
          </a:p>
          <a:p>
            <a:pPr marL="737091" lvl="1" indent="-283502" algn="just">
              <a:buFont typeface="Wingdings" panose="05000000000000000000" pitchFamily="2" charset="2"/>
              <a:buChar char="Ø"/>
            </a:pPr>
            <a:r>
              <a:rPr lang="fr-FR" b="1" dirty="0"/>
              <a:t>P</a:t>
            </a:r>
            <a:r>
              <a:rPr lang="fr-FR" b="1" dirty="0" smtClean="0"/>
              <a:t>lus de</a:t>
            </a:r>
            <a:r>
              <a:rPr lang="fr-FR" dirty="0" smtClean="0"/>
              <a:t> </a:t>
            </a:r>
            <a:r>
              <a:rPr lang="fr-FR" b="1" dirty="0" smtClean="0"/>
              <a:t>10% des hospitalisations</a:t>
            </a:r>
            <a:r>
              <a:rPr lang="fr-FR" dirty="0" smtClean="0"/>
              <a:t> chez les </a:t>
            </a:r>
            <a:r>
              <a:rPr lang="fr-FR" b="1" dirty="0" smtClean="0"/>
              <a:t>sujet âgés </a:t>
            </a:r>
            <a:r>
              <a:rPr lang="fr-FR" dirty="0" smtClean="0"/>
              <a:t>et près de </a:t>
            </a:r>
            <a:r>
              <a:rPr lang="fr-FR" b="1" dirty="0" smtClean="0"/>
              <a:t>20%</a:t>
            </a:r>
            <a:r>
              <a:rPr lang="fr-FR" dirty="0" smtClean="0"/>
              <a:t> chez les </a:t>
            </a:r>
            <a:r>
              <a:rPr lang="fr-FR" b="1" dirty="0" smtClean="0"/>
              <a:t>octogénaires</a:t>
            </a:r>
          </a:p>
          <a:p>
            <a:pPr marL="737091" lvl="1" indent="-283502" algn="just">
              <a:buFont typeface="Wingdings" panose="05000000000000000000" pitchFamily="2" charset="2"/>
              <a:buChar char="Ø"/>
            </a:pPr>
            <a:r>
              <a:rPr lang="fr-FR" dirty="0" smtClean="0"/>
              <a:t>130 000 hospitalisations/an et 10 000 décès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6883" y="1224157"/>
            <a:ext cx="10945216" cy="2092146"/>
          </a:xfrm>
          <a:prstGeom prst="rect">
            <a:avLst/>
          </a:prstGeom>
          <a:noFill/>
        </p:spPr>
        <p:txBody>
          <a:bodyPr wrap="square" lIns="90723" tIns="45356" rIns="90723" bIns="45356" rtlCol="0">
            <a:spAutoFit/>
          </a:bodyPr>
          <a:lstStyle/>
          <a:p>
            <a:pPr lvl="1" algn="just"/>
            <a:endParaRPr lang="fr-FR" sz="2000" b="1" dirty="0"/>
          </a:p>
          <a:p>
            <a:pPr marL="737091" lvl="1" indent="-283502" algn="just">
              <a:buFont typeface="Wingdings" panose="05000000000000000000" pitchFamily="2" charset="2"/>
              <a:buChar char="Ø"/>
            </a:pPr>
            <a:r>
              <a:rPr lang="fr-FR" b="1" dirty="0" smtClean="0"/>
              <a:t>Effet </a:t>
            </a:r>
            <a:r>
              <a:rPr lang="fr-FR" b="1" dirty="0" smtClean="0"/>
              <a:t>indésirable </a:t>
            </a:r>
            <a:r>
              <a:rPr lang="fr-FR" dirty="0" smtClean="0"/>
              <a:t>(multiplication par un facteur de 3 à 4</a:t>
            </a:r>
            <a:r>
              <a:rPr lang="fr-FR" dirty="0" smtClean="0"/>
              <a:t>)</a:t>
            </a:r>
          </a:p>
          <a:p>
            <a:pPr marL="737091" lvl="1" indent="-283502" algn="just">
              <a:buFont typeface="Wingdings" panose="05000000000000000000" pitchFamily="2" charset="2"/>
              <a:buChar char="Ø"/>
            </a:pPr>
            <a:r>
              <a:rPr lang="fr-FR" b="1" dirty="0"/>
              <a:t>Prescriptions </a:t>
            </a:r>
            <a:r>
              <a:rPr lang="fr-FR" b="1" dirty="0" smtClean="0"/>
              <a:t>inappropriées</a:t>
            </a:r>
            <a:r>
              <a:rPr lang="fr-FR" dirty="0" smtClean="0"/>
              <a:t> </a:t>
            </a:r>
            <a:endParaRPr lang="fr-FR" dirty="0" smtClean="0"/>
          </a:p>
          <a:p>
            <a:pPr marL="737091" lvl="1" indent="-283502" algn="just">
              <a:buFont typeface="Wingdings" panose="05000000000000000000" pitchFamily="2" charset="2"/>
              <a:buChar char="Ø"/>
            </a:pPr>
            <a:r>
              <a:rPr lang="fr-FR" b="1" dirty="0" smtClean="0"/>
              <a:t>Diminution</a:t>
            </a:r>
            <a:r>
              <a:rPr lang="fr-FR" dirty="0" smtClean="0"/>
              <a:t> </a:t>
            </a:r>
            <a:r>
              <a:rPr lang="fr-FR" dirty="0" smtClean="0"/>
              <a:t>de la qualité de </a:t>
            </a:r>
            <a:r>
              <a:rPr lang="fr-FR" b="1" dirty="0" smtClean="0"/>
              <a:t>l’observance</a:t>
            </a:r>
          </a:p>
          <a:p>
            <a:pPr marL="737091" lvl="1" indent="-283502" algn="just">
              <a:buFont typeface="Wingdings" panose="05000000000000000000" pitchFamily="2" charset="2"/>
              <a:buChar char="Ø"/>
            </a:pPr>
            <a:r>
              <a:rPr lang="fr-FR" b="1" dirty="0" smtClean="0"/>
              <a:t>Erreurs </a:t>
            </a:r>
            <a:r>
              <a:rPr lang="fr-FR" b="1" dirty="0" smtClean="0"/>
              <a:t>médicamenteuses</a:t>
            </a:r>
          </a:p>
          <a:p>
            <a:pPr marL="737091" lvl="1" indent="-283502" algn="just">
              <a:buFont typeface="Wingdings" panose="05000000000000000000" pitchFamily="2" charset="2"/>
              <a:buChar char="Ø"/>
            </a:pPr>
            <a:r>
              <a:rPr lang="fr-FR" b="1" dirty="0" smtClean="0"/>
              <a:t>Hospitalisations</a:t>
            </a:r>
          </a:p>
          <a:p>
            <a:pPr marL="737091" lvl="1" indent="-283502" algn="just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sp>
        <p:nvSpPr>
          <p:cNvPr id="14" name="Flèche droite 13"/>
          <p:cNvSpPr/>
          <p:nvPr/>
        </p:nvSpPr>
        <p:spPr>
          <a:xfrm>
            <a:off x="5634648" y="4748425"/>
            <a:ext cx="648072" cy="504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390786" y="4800431"/>
            <a:ext cx="4165142" cy="399374"/>
          </a:xfrm>
          <a:prstGeom prst="rect">
            <a:avLst/>
          </a:prstGeom>
          <a:noFill/>
        </p:spPr>
        <p:txBody>
          <a:bodyPr wrap="none" lIns="90723" tIns="45356" rIns="90723" bIns="45356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Augmentation des dépenses de santé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78279" y="864073"/>
            <a:ext cx="6676546" cy="50405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spcCol="0" rtlCol="0" anchor="ctr"/>
          <a:lstStyle/>
          <a:p>
            <a:r>
              <a:rPr lang="fr-FR" b="1" dirty="0" smtClean="0"/>
              <a:t>      Polypathologie → Polymédication → plusieurs risques: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78279" y="3276339"/>
            <a:ext cx="6820562" cy="50405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spcCol="0" rtlCol="0" anchor="ctr"/>
          <a:lstStyle/>
          <a:p>
            <a:pPr algn="just"/>
            <a:r>
              <a:rPr lang="fr-FR" b="1" dirty="0" smtClean="0"/>
              <a:t>       L’iatrogénie médicamenteuse chez le sujet âgé, quelques chiffres:</a:t>
            </a:r>
            <a:endParaRPr lang="fr-FR" b="1" dirty="0"/>
          </a:p>
        </p:txBody>
      </p:sp>
      <p:pic>
        <p:nvPicPr>
          <p:cNvPr id="11" name="Picture 2" descr="Résultat de recherche d'images pour &quot;gelule png&quot;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1" y="967914"/>
            <a:ext cx="296370" cy="2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ésultat de recherche d'images pour &quot;gelule png&quot;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" y="3338738"/>
            <a:ext cx="379259" cy="3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37494" y="194878"/>
            <a:ext cx="8003581" cy="8442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sz="2600" b="1" dirty="0">
                <a:solidFill>
                  <a:prstClr val="white"/>
                </a:solidFill>
              </a:rPr>
              <a:t>Quelles sont les associations thérapeutiques adaptées?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2189632" y="1268852"/>
            <a:ext cx="1830035" cy="589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dirty="0">
                <a:solidFill>
                  <a:srgbClr val="1F497D"/>
                </a:solidFill>
              </a:rPr>
              <a:t>Bêtabloquants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112688" y="1268852"/>
            <a:ext cx="1830035" cy="589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dirty="0">
                <a:solidFill>
                  <a:srgbClr val="1F497D"/>
                </a:solidFill>
              </a:rPr>
              <a:t>ARA2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906521" y="1290724"/>
            <a:ext cx="1830035" cy="589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dirty="0">
                <a:solidFill>
                  <a:srgbClr val="1F497D"/>
                </a:solidFill>
              </a:rPr>
              <a:t>IEC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284467" y="3280073"/>
            <a:ext cx="2275182" cy="530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dirty="0">
                <a:solidFill>
                  <a:srgbClr val="1F497D"/>
                </a:solidFill>
              </a:rPr>
              <a:t>Diurétique thiazidique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444682" y="3280073"/>
            <a:ext cx="2322736" cy="530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dirty="0">
                <a:solidFill>
                  <a:srgbClr val="1F497D"/>
                </a:solidFill>
              </a:rPr>
              <a:t>Inhibiteurs calciques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3483586" y="1880465"/>
            <a:ext cx="2555713" cy="1307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9" idx="2"/>
          </p:cNvCxnSpPr>
          <p:nvPr/>
        </p:nvCxnSpPr>
        <p:spPr>
          <a:xfrm>
            <a:off x="6027707" y="1858616"/>
            <a:ext cx="2253088" cy="13024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8280795" y="1881794"/>
            <a:ext cx="563088" cy="12961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3" idx="2"/>
          </p:cNvCxnSpPr>
          <p:nvPr/>
        </p:nvCxnSpPr>
        <p:spPr>
          <a:xfrm>
            <a:off x="3104645" y="1858588"/>
            <a:ext cx="378916" cy="13291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3" idx="2"/>
          </p:cNvCxnSpPr>
          <p:nvPr/>
        </p:nvCxnSpPr>
        <p:spPr>
          <a:xfrm>
            <a:off x="3104651" y="1858586"/>
            <a:ext cx="5176148" cy="1318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0" idx="2"/>
          </p:cNvCxnSpPr>
          <p:nvPr/>
        </p:nvCxnSpPr>
        <p:spPr>
          <a:xfrm flipH="1">
            <a:off x="3494814" y="1880456"/>
            <a:ext cx="5326739" cy="1280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 flipV="1">
            <a:off x="3398914" y="2770370"/>
            <a:ext cx="100766" cy="390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3483561" y="2881881"/>
            <a:ext cx="422316" cy="29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3508019" y="3105087"/>
            <a:ext cx="619992" cy="73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3637260" y="2916265"/>
            <a:ext cx="619992" cy="18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3491132" y="3193507"/>
            <a:ext cx="47896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8249244" y="2695785"/>
            <a:ext cx="127957" cy="497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7807196" y="2800275"/>
            <a:ext cx="473598" cy="360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 flipV="1">
            <a:off x="7600452" y="2884096"/>
            <a:ext cx="612165" cy="254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7436179" y="3024894"/>
            <a:ext cx="844631" cy="164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1558510" y="4147545"/>
            <a:ext cx="3865246" cy="4517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b="1" dirty="0">
                <a:solidFill>
                  <a:srgbClr val="1F497D"/>
                </a:solidFill>
              </a:rPr>
              <a:t>Ne jamais associer un IEC et un ARA2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6463537" y="4051429"/>
            <a:ext cx="4247685" cy="7288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0" tIns="41991" rIns="83980" bIns="41991" rtlCol="0" anchor="ctr"/>
          <a:lstStyle/>
          <a:p>
            <a:pPr algn="ctr" defTabSz="839791"/>
            <a:r>
              <a:rPr lang="fr-FR" b="1" dirty="0">
                <a:solidFill>
                  <a:srgbClr val="1F497D"/>
                </a:solidFill>
              </a:rPr>
              <a:t>Ne pas associer un bêtabloquant et un inhibiteur calcique bradycardisant (</a:t>
            </a:r>
            <a:r>
              <a:rPr lang="fr-FR" b="1" dirty="0" err="1">
                <a:solidFill>
                  <a:srgbClr val="1F497D"/>
                </a:solidFill>
              </a:rPr>
              <a:t>vérapamil</a:t>
            </a:r>
            <a:r>
              <a:rPr lang="fr-FR" b="1" dirty="0">
                <a:solidFill>
                  <a:srgbClr val="1F497D"/>
                </a:solidFill>
              </a:rPr>
              <a:t> et diltiazem)*</a:t>
            </a:r>
          </a:p>
        </p:txBody>
      </p:sp>
      <p:pic>
        <p:nvPicPr>
          <p:cNvPr id="1026" name="Picture 2" descr="Résultat de recherche d'images pour &quot;logo attentio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94" y="3989605"/>
            <a:ext cx="923529" cy="5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4088" y="4961195"/>
            <a:ext cx="8235156" cy="592633"/>
          </a:xfrm>
          <a:prstGeom prst="rect">
            <a:avLst/>
          </a:prstGeom>
          <a:noFill/>
        </p:spPr>
        <p:txBody>
          <a:bodyPr wrap="square" lIns="83980" tIns="41991" rIns="83980" bIns="41991" rtlCol="0">
            <a:spAutoFit/>
          </a:bodyPr>
          <a:lstStyle/>
          <a:p>
            <a:pPr algn="just" defTabSz="839791"/>
            <a:r>
              <a:rPr lang="fr-FR" sz="1100" i="1" dirty="0">
                <a:solidFill>
                  <a:prstClr val="black"/>
                </a:solidFill>
              </a:rPr>
              <a:t>Prise en charge des patients adultes atteints d’hypertension  artérielle essentielle. Synthèse des recommandations professionnelles. HAS</a:t>
            </a:r>
          </a:p>
          <a:p>
            <a:pPr algn="just" defTabSz="839791"/>
            <a:r>
              <a:rPr lang="fr-FR" sz="1100" i="1" dirty="0">
                <a:solidFill>
                  <a:prstClr val="black"/>
                </a:solidFill>
              </a:rPr>
              <a:t>* Critère STOPP (Screening Tool of Older Person’s Prescriptions) B4: « Un </a:t>
            </a:r>
            <a:r>
              <a:rPr lang="el-GR" sz="1100" i="1" dirty="0">
                <a:solidFill>
                  <a:prstClr val="black"/>
                </a:solidFill>
              </a:rPr>
              <a:t>β</a:t>
            </a:r>
            <a:r>
              <a:rPr lang="fr-FR" sz="1100" i="1" dirty="0">
                <a:solidFill>
                  <a:prstClr val="black"/>
                </a:solidFill>
              </a:rPr>
              <a:t>-bloquant en combinaison avec le </a:t>
            </a:r>
            <a:r>
              <a:rPr lang="fr-FR" sz="1100" i="1" dirty="0" err="1">
                <a:solidFill>
                  <a:prstClr val="black"/>
                </a:solidFill>
              </a:rPr>
              <a:t>vérapamil</a:t>
            </a:r>
            <a:r>
              <a:rPr lang="fr-FR" sz="1100" i="1" dirty="0">
                <a:solidFill>
                  <a:prstClr val="black"/>
                </a:solidFill>
              </a:rPr>
              <a:t> ou le diltiazem (risque de bloc de conduction cardiaque) »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3375" y="4599299"/>
            <a:ext cx="846067" cy="361801"/>
          </a:xfrm>
          <a:prstGeom prst="rect">
            <a:avLst/>
          </a:prstGeom>
        </p:spPr>
        <p:txBody>
          <a:bodyPr wrap="none" lIns="83980" tIns="41991" rIns="83980" bIns="41991">
            <a:spAutoFit/>
          </a:bodyPr>
          <a:lstStyle/>
          <a:p>
            <a:pPr algn="just" defTabSz="839791">
              <a:buClr>
                <a:srgbClr val="9BBB59"/>
              </a:buClr>
            </a:pPr>
            <a:r>
              <a:rPr lang="fr-FR" b="1" i="1" dirty="0">
                <a:solidFill>
                  <a:srgbClr val="C00000"/>
                </a:solidFill>
              </a:rPr>
              <a:t>Misuse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77303" y="4780248"/>
            <a:ext cx="846067" cy="361801"/>
          </a:xfrm>
          <a:prstGeom prst="rect">
            <a:avLst/>
          </a:prstGeom>
        </p:spPr>
        <p:txBody>
          <a:bodyPr wrap="none" lIns="83980" tIns="41991" rIns="83980" bIns="41991">
            <a:spAutoFit/>
          </a:bodyPr>
          <a:lstStyle/>
          <a:p>
            <a:pPr algn="just" defTabSz="839791">
              <a:buClr>
                <a:srgbClr val="9BBB59"/>
              </a:buClr>
            </a:pPr>
            <a:r>
              <a:rPr lang="fr-FR" b="1" i="1" dirty="0">
                <a:solidFill>
                  <a:srgbClr val="C00000"/>
                </a:solidFill>
              </a:rPr>
              <a:t>Misuse</a:t>
            </a:r>
          </a:p>
        </p:txBody>
      </p:sp>
    </p:spTree>
    <p:extLst>
      <p:ext uri="{BB962C8B-B14F-4D97-AF65-F5344CB8AC3E}">
        <p14:creationId xmlns:p14="http://schemas.microsoft.com/office/powerpoint/2010/main" val="15004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à coins arrondis 26"/>
          <p:cNvSpPr/>
          <p:nvPr/>
        </p:nvSpPr>
        <p:spPr>
          <a:xfrm>
            <a:off x="187034" y="196073"/>
            <a:ext cx="11559046" cy="389223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algn="ctr"/>
            <a:r>
              <a:rPr lang="fr-FR" sz="2600" b="1" dirty="0">
                <a:solidFill>
                  <a:schemeClr val="tx2"/>
                </a:solidFill>
              </a:rPr>
              <a:t>Existe-t-il des cascades médicamenteuses?</a:t>
            </a:r>
            <a:r>
              <a:rPr lang="fr-FR" b="1" dirty="0">
                <a:solidFill>
                  <a:schemeClr val="tx2"/>
                </a:solidFill>
              </a:rPr>
              <a:t/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sz="1500" b="1" i="1" dirty="0">
                <a:solidFill>
                  <a:schemeClr val="tx2"/>
                </a:solidFill>
              </a:rPr>
              <a:t>« </a:t>
            </a:r>
            <a:r>
              <a:rPr lang="fr-FR" sz="1500" i="1" dirty="0">
                <a:solidFill>
                  <a:schemeClr val="tx2"/>
                </a:solidFill>
              </a:rPr>
              <a:t>Une cascade médicamenteuse débute lorsqu’un effet indésirable à un médicament prescrit est interprété comme un nouveau problème médical. Un deuxième médicament est alors prescrit pour traiter l’effet indésirable du premier médicament, et ainsi de suite »</a:t>
            </a:r>
          </a:p>
          <a:p>
            <a:pPr algn="ctr"/>
            <a:endParaRPr lang="fr-FR" sz="15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500" dirty="0">
                <a:solidFill>
                  <a:schemeClr val="tx1"/>
                </a:solidFill>
              </a:rPr>
              <a:t>Exemples</a:t>
            </a:r>
            <a:r>
              <a:rPr lang="fr-FR" sz="15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500" dirty="0">
                <a:solidFill>
                  <a:schemeClr val="tx1"/>
                </a:solidFill>
              </a:rPr>
              <a:t>de cascades médicamenteuses observées en pratique/dans la littérature avec les traitements antihypertenseurs:</a:t>
            </a:r>
          </a:p>
          <a:p>
            <a:endParaRPr lang="fr-FR" sz="1500" b="1" dirty="0">
              <a:solidFill>
                <a:schemeClr val="tx1"/>
              </a:solidFill>
            </a:endParaRPr>
          </a:p>
          <a:p>
            <a:pPr marL="262452" indent="-262452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Amlodipine</a:t>
            </a:r>
            <a:r>
              <a:rPr lang="fr-FR" sz="1500" dirty="0">
                <a:solidFill>
                  <a:schemeClr val="accent5">
                    <a:lumMod val="50000"/>
                  </a:schemeClr>
                </a:solidFill>
              </a:rPr>
              <a:t> → œdème du pied → Furosémide ou Hydrochlorothiazide</a:t>
            </a:r>
          </a:p>
          <a:p>
            <a:pPr marL="262452" indent="-262452">
              <a:buFont typeface="Arial" panose="020B0604020202020204" pitchFamily="34" charset="0"/>
              <a:buChar char="•"/>
            </a:pPr>
            <a:endParaRPr lang="fr-FR" sz="1500" dirty="0">
              <a:solidFill>
                <a:schemeClr val="tx2"/>
              </a:solidFill>
            </a:endParaRPr>
          </a:p>
          <a:p>
            <a:pPr marL="262452" indent="-262452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Antihypertenseur</a:t>
            </a:r>
            <a:r>
              <a:rPr lang="fr-FR" sz="1500" dirty="0">
                <a:solidFill>
                  <a:schemeClr val="accent5">
                    <a:lumMod val="50000"/>
                  </a:schemeClr>
                </a:solidFill>
              </a:rPr>
              <a:t> → étourdissement → Bétahistine</a:t>
            </a:r>
          </a:p>
          <a:p>
            <a:pPr marL="262452" indent="-262452">
              <a:buFont typeface="Arial" panose="020B0604020202020204" pitchFamily="34" charset="0"/>
              <a:buChar char="•"/>
            </a:pPr>
            <a:endParaRPr lang="fr-FR" sz="1500" dirty="0">
              <a:solidFill>
                <a:schemeClr val="tx2"/>
              </a:solidFill>
            </a:endParaRPr>
          </a:p>
          <a:p>
            <a:pPr marL="262452" indent="-262452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Enalapril </a:t>
            </a:r>
            <a:r>
              <a:rPr lang="fr-FR" sz="1500" dirty="0">
                <a:solidFill>
                  <a:schemeClr val="accent5">
                    <a:lumMod val="50000"/>
                  </a:schemeClr>
                </a:solidFill>
              </a:rPr>
              <a:t>→ toux sèche → codéine → lévofloxacine 2 jours plus tard (toux persistante) → admission aux urgences pour diarrhée grave et confusion: diagnostic de </a:t>
            </a:r>
            <a:r>
              <a:rPr lang="fr-FR" sz="1500" i="1" dirty="0">
                <a:solidFill>
                  <a:schemeClr val="accent5">
                    <a:lumMod val="50000"/>
                  </a:schemeClr>
                </a:solidFill>
              </a:rPr>
              <a:t>Clostridium difficile </a:t>
            </a:r>
          </a:p>
          <a:p>
            <a:pPr marL="262452" indent="-262452">
              <a:buFont typeface="Arial" panose="020B0604020202020204" pitchFamily="34" charset="0"/>
              <a:buChar char="•"/>
            </a:pPr>
            <a:endParaRPr lang="fr-FR" sz="1500" i="1" dirty="0">
              <a:solidFill>
                <a:schemeClr val="tx2"/>
              </a:solidFill>
            </a:endParaRPr>
          </a:p>
          <a:p>
            <a:pPr marL="262452" indent="-262452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Diclofénac = AINS</a:t>
            </a:r>
            <a:r>
              <a:rPr lang="fr-FR" sz="1500" dirty="0">
                <a:solidFill>
                  <a:schemeClr val="accent5">
                    <a:lumMod val="50000"/>
                  </a:schemeClr>
                </a:solidFill>
              </a:rPr>
              <a:t> (introduit pour douleur chez patiente de 94ans) → augmentation de la PA → augmentation de la dose d’Amlodipine → arrêt du Diclofénac → diminution PA → chutes </a:t>
            </a:r>
            <a:r>
              <a:rPr lang="fr-FR" sz="1500" i="1" dirty="0">
                <a:solidFill>
                  <a:schemeClr val="accent5">
                    <a:lumMod val="50000"/>
                  </a:schemeClr>
                </a:solidFill>
              </a:rPr>
              <a:t>(effet pouvant également être rencontré avec les corticoïdes) 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3011424" y="4662661"/>
            <a:ext cx="915017" cy="41281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algn="ctr"/>
            <a:r>
              <a:rPr lang="fr-FR" sz="2200" b="1" dirty="0">
                <a:solidFill>
                  <a:schemeClr val="tx2"/>
                </a:solidFill>
              </a:rPr>
              <a:t>Oui</a:t>
            </a:r>
          </a:p>
        </p:txBody>
      </p:sp>
      <p:cxnSp>
        <p:nvCxnSpPr>
          <p:cNvPr id="30" name="Connecteur droit avec flèche 29"/>
          <p:cNvCxnSpPr>
            <a:endCxn id="28" idx="0"/>
          </p:cNvCxnSpPr>
          <p:nvPr/>
        </p:nvCxnSpPr>
        <p:spPr>
          <a:xfrm>
            <a:off x="3450919" y="4172490"/>
            <a:ext cx="18015" cy="49016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 droite 32"/>
          <p:cNvSpPr/>
          <p:nvPr/>
        </p:nvSpPr>
        <p:spPr>
          <a:xfrm>
            <a:off x="4042828" y="4650428"/>
            <a:ext cx="492702" cy="53075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621359" y="4417575"/>
            <a:ext cx="5585804" cy="861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Diminution de la posologie ou substitution du dernier médicament lié à la cascade médicamenteuse par un autre médicament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09668" y="5347612"/>
            <a:ext cx="7463278" cy="238698"/>
          </a:xfrm>
          <a:prstGeom prst="rect">
            <a:avLst/>
          </a:prstGeom>
          <a:noFill/>
        </p:spPr>
        <p:txBody>
          <a:bodyPr wrap="none" lIns="83987" tIns="41995" rIns="83987" bIns="41995" rtlCol="0">
            <a:spAutoFit/>
          </a:bodyPr>
          <a:lstStyle/>
          <a:p>
            <a:r>
              <a:rPr lang="fr-FR" sz="1000" i="1" dirty="0"/>
              <a:t>La cascade médicamenteuse: comment la prévenir, la détecter et résoudre les problèmes qu’elle engendre. Mallet L Pharmactuel 2016; 49 (2)</a:t>
            </a:r>
          </a:p>
        </p:txBody>
      </p:sp>
    </p:spTree>
    <p:extLst>
      <p:ext uri="{BB962C8B-B14F-4D97-AF65-F5344CB8AC3E}">
        <p14:creationId xmlns:p14="http://schemas.microsoft.com/office/powerpoint/2010/main" val="18477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5882" y="1310536"/>
            <a:ext cx="11181385" cy="40925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2700" b="1" u="sng" dirty="0"/>
              <a:t>Traitement du patient à la sortie: </a:t>
            </a:r>
          </a:p>
          <a:p>
            <a:pPr marL="0" indent="0">
              <a:buNone/>
            </a:pPr>
            <a:endParaRPr lang="fr-FR" sz="2500" dirty="0"/>
          </a:p>
          <a:p>
            <a:r>
              <a:rPr lang="fr-FR" sz="3600" dirty="0"/>
              <a:t>Loxapine LOXAPAC® 25mg/ml		</a:t>
            </a:r>
            <a:r>
              <a:rPr lang="fr-FR" sz="3600" dirty="0"/>
              <a:t>	5 </a:t>
            </a:r>
            <a:r>
              <a:rPr lang="fr-FR" sz="3600" dirty="0"/>
              <a:t>gouttes en cas de </a:t>
            </a:r>
            <a:r>
              <a:rPr lang="fr-FR" sz="3600" dirty="0"/>
              <a:t>crise d’agitation	</a:t>
            </a:r>
            <a:r>
              <a:rPr lang="fr-FR" sz="3600" dirty="0"/>
              <a:t>				</a:t>
            </a:r>
            <a:r>
              <a:rPr lang="fr-FR" sz="3600" dirty="0"/>
              <a:t>	non canalisable  </a:t>
            </a:r>
            <a:r>
              <a:rPr lang="fr-FR" sz="3600" dirty="0">
                <a:solidFill>
                  <a:srgbClr val="FF0000"/>
                </a:solidFill>
              </a:rPr>
              <a:t>ARRET</a:t>
            </a:r>
          </a:p>
          <a:p>
            <a:r>
              <a:rPr lang="fr-FR" sz="3600" dirty="0"/>
              <a:t>Perindopril + Indapamide 10/2,5		                    1 cp le matin		</a:t>
            </a:r>
          </a:p>
          <a:p>
            <a:pPr lvl="0"/>
            <a:r>
              <a:rPr lang="fr-FR" sz="3600" dirty="0">
                <a:solidFill>
                  <a:schemeClr val="accent5">
                    <a:lumMod val="75000"/>
                  </a:schemeClr>
                </a:solidFill>
              </a:rPr>
              <a:t>Rispéridone 1 mg</a:t>
            </a:r>
            <a:r>
              <a:rPr lang="fr-FR" sz="36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3600" dirty="0">
                <a:solidFill>
                  <a:schemeClr val="accent5">
                    <a:lumMod val="75000"/>
                  </a:schemeClr>
                </a:solidFill>
              </a:rPr>
              <a:t>			                    1 cp le soir (à visée anti-productive)</a:t>
            </a:r>
          </a:p>
          <a:p>
            <a:r>
              <a:rPr lang="fr-FR" sz="3600" dirty="0"/>
              <a:t>ZYMAD 80 000 IU sol buv amp 2 mL (colécalciférol)                   1 amp tous les 90 jours</a:t>
            </a:r>
          </a:p>
          <a:p>
            <a:pPr lvl="0"/>
            <a:endParaRPr lang="fr-FR" sz="25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500" dirty="0"/>
          </a:p>
          <a:p>
            <a:pPr marL="70052" indent="0">
              <a:buNone/>
            </a:pP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			</a:t>
            </a: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</a:t>
            </a:r>
          </a:p>
          <a:p>
            <a:pPr marL="70052" indent="0">
              <a:buNone/>
            </a:pP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	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			</a:t>
            </a:r>
            <a:endParaRPr lang="fr-FR" sz="3400" dirty="0"/>
          </a:p>
          <a:p>
            <a:pPr marL="560423" lvl="1" indent="0">
              <a:buNone/>
            </a:pPr>
            <a:r>
              <a:rPr lang="fr-FR" dirty="0" smtClean="0"/>
              <a:t>                   </a:t>
            </a:r>
          </a:p>
          <a:p>
            <a:pPr marL="560423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					 </a:t>
            </a:r>
            <a:endParaRPr lang="fr-FR" dirty="0" smtClean="0"/>
          </a:p>
          <a:p>
            <a:pPr marL="560423" lvl="1" indent="0">
              <a:buNone/>
            </a:pPr>
            <a:r>
              <a:rPr lang="fr-FR" dirty="0"/>
              <a:t>	</a:t>
            </a:r>
            <a:r>
              <a:rPr lang="fr-FR" dirty="0" smtClean="0"/>
              <a:t>					</a:t>
            </a:r>
            <a:r>
              <a:rPr lang="fr-FR" dirty="0" smtClean="0"/>
              <a:t>Entée à l’EHPAD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4" y="1235668"/>
            <a:ext cx="11917363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95882" y="224924"/>
            <a:ext cx="10725627" cy="936096"/>
          </a:xfrm>
        </p:spPr>
        <p:txBody>
          <a:bodyPr/>
          <a:lstStyle/>
          <a:p>
            <a:r>
              <a:rPr lang="fr-FR" dirty="0" smtClean="0"/>
              <a:t>Mme </a:t>
            </a:r>
            <a:r>
              <a:rPr lang="fr-FR" dirty="0" smtClean="0"/>
              <a:t>HAI The, 89 ans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646313" y="4066337"/>
            <a:ext cx="8712967" cy="369332"/>
            <a:chOff x="1489125" y="4055950"/>
            <a:chExt cx="6685319" cy="338224"/>
          </a:xfrm>
        </p:grpSpPr>
        <p:sp>
          <p:nvSpPr>
            <p:cNvPr id="16" name="ZoneTexte 15"/>
            <p:cNvSpPr txBox="1"/>
            <p:nvPr/>
          </p:nvSpPr>
          <p:spPr>
            <a:xfrm>
              <a:off x="1870412" y="4055950"/>
              <a:ext cx="6304032" cy="338224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just" defTabSz="1120847"/>
              <a:r>
                <a:rPr lang="fr-FR" dirty="0" smtClean="0">
                  <a:solidFill>
                    <a:prstClr val="black"/>
                  </a:solidFill>
                </a:rPr>
                <a:t>Réduction progressive du traitement: passage à une bithérapie (arrêt de l’</a:t>
              </a:r>
              <a:r>
                <a:rPr lang="fr-FR" dirty="0" err="1" smtClean="0">
                  <a:solidFill>
                    <a:prstClr val="black"/>
                  </a:solidFill>
                </a:rPr>
                <a:t>aténolol</a:t>
              </a:r>
              <a:r>
                <a:rPr lang="fr-FR" dirty="0" smtClean="0">
                  <a:solidFill>
                    <a:prstClr val="black"/>
                  </a:solidFill>
                </a:rPr>
                <a:t>) </a:t>
              </a:r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1489125" y="4117049"/>
              <a:ext cx="288032" cy="21602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20847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37494" y="194878"/>
            <a:ext cx="8003581" cy="49037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algn="ctr"/>
            <a:r>
              <a:rPr lang="fr-FR" sz="2600" b="1" dirty="0"/>
              <a:t>Et lors d’un épisode </a:t>
            </a:r>
            <a:r>
              <a:rPr lang="fr-FR" sz="2600" b="1" dirty="0"/>
              <a:t>intercurrent?</a:t>
            </a:r>
            <a:endParaRPr lang="fr-FR" sz="26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09349" y="921144"/>
            <a:ext cx="11120980" cy="4246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algn="just"/>
            <a:r>
              <a:rPr lang="fr-FR" dirty="0">
                <a:solidFill>
                  <a:schemeClr val="tx2"/>
                </a:solidFill>
              </a:rPr>
              <a:t> En présence: </a:t>
            </a: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marL="314946" indent="-314946" algn="just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D’une</a:t>
            </a:r>
            <a:r>
              <a:rPr lang="fr-FR" b="1" dirty="0">
                <a:solidFill>
                  <a:schemeClr val="tx2"/>
                </a:solidFill>
              </a:rPr>
              <a:t> hypokaliémie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(K</a:t>
            </a:r>
            <a:r>
              <a:rPr lang="fr-FR" baseline="30000" dirty="0">
                <a:solidFill>
                  <a:schemeClr val="tx1"/>
                </a:solidFill>
              </a:rPr>
              <a:t>+ </a:t>
            </a:r>
            <a:r>
              <a:rPr lang="fr-FR" dirty="0">
                <a:solidFill>
                  <a:schemeClr val="tx1"/>
                </a:solidFill>
              </a:rPr>
              <a:t>&lt; 3 mmol/L)</a:t>
            </a:r>
          </a:p>
          <a:p>
            <a:pPr marL="314946" indent="-314946" algn="just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D’une </a:t>
            </a:r>
            <a:r>
              <a:rPr lang="fr-FR" b="1" dirty="0">
                <a:solidFill>
                  <a:schemeClr val="tx2"/>
                </a:solidFill>
              </a:rPr>
              <a:t>hyponatrémie </a:t>
            </a:r>
            <a:r>
              <a:rPr lang="fr-FR" dirty="0">
                <a:solidFill>
                  <a:schemeClr val="tx1"/>
                </a:solidFill>
              </a:rPr>
              <a:t>(Na</a:t>
            </a:r>
            <a:r>
              <a:rPr lang="fr-FR" baseline="30000" dirty="0">
                <a:solidFill>
                  <a:schemeClr val="tx1"/>
                </a:solidFill>
              </a:rPr>
              <a:t>+</a:t>
            </a:r>
            <a:r>
              <a:rPr lang="fr-FR" dirty="0">
                <a:solidFill>
                  <a:schemeClr val="tx1"/>
                </a:solidFill>
              </a:rPr>
              <a:t> &lt; 130 mmol/L)</a:t>
            </a:r>
          </a:p>
          <a:p>
            <a:pPr marL="314946" indent="-314946" algn="just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D’une </a:t>
            </a:r>
            <a:r>
              <a:rPr lang="fr-FR" b="1" dirty="0">
                <a:solidFill>
                  <a:schemeClr val="tx2"/>
                </a:solidFill>
              </a:rPr>
              <a:t>hypercalcémie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(calcémie corrigée &gt; 2,65 mmol/L ou &gt; 10,6 mg/</a:t>
            </a:r>
            <a:r>
              <a:rPr lang="fr-FR" dirty="0" err="1">
                <a:solidFill>
                  <a:schemeClr val="tx1"/>
                </a:solidFill>
              </a:rPr>
              <a:t>dL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marL="314946" indent="-314946" algn="just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D’une</a:t>
            </a:r>
            <a:r>
              <a:rPr lang="fr-FR" b="1" dirty="0">
                <a:solidFill>
                  <a:schemeClr val="tx2"/>
                </a:solidFill>
              </a:rPr>
              <a:t> situation d’incontinence urinaire.</a:t>
            </a:r>
          </a:p>
          <a:p>
            <a:pPr marL="314946" indent="-314946" algn="just"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D’un</a:t>
            </a:r>
            <a:r>
              <a:rPr lang="fr-FR" b="1" dirty="0">
                <a:solidFill>
                  <a:schemeClr val="tx2"/>
                </a:solidFill>
              </a:rPr>
              <a:t> évènement intercurrent </a:t>
            </a:r>
            <a:r>
              <a:rPr lang="fr-FR" dirty="0">
                <a:solidFill>
                  <a:schemeClr val="tx1"/>
                </a:solidFill>
              </a:rPr>
              <a:t>(par exemple: épisode infectieux, diarrhées, vomissements, hyperthermie, déshydratation)</a:t>
            </a:r>
          </a:p>
          <a:p>
            <a:pPr marL="314946" indent="-314946" algn="just">
              <a:buFontTx/>
              <a:buChar char="-"/>
            </a:pPr>
            <a:r>
              <a:rPr lang="fr-FR" b="1" dirty="0">
                <a:solidFill>
                  <a:schemeClr val="tx2"/>
                </a:solidFill>
              </a:rPr>
              <a:t>Fortes chaleurs</a:t>
            </a:r>
          </a:p>
          <a:p>
            <a:pPr marL="314946" indent="-314946" algn="just">
              <a:buFontTx/>
              <a:buChar char="-"/>
            </a:pPr>
            <a:endParaRPr lang="fr-FR" b="1" dirty="0">
              <a:solidFill>
                <a:schemeClr val="tx2"/>
              </a:solidFill>
            </a:endParaRPr>
          </a:p>
          <a:p>
            <a:pPr algn="just"/>
            <a:r>
              <a:rPr lang="fr-FR" b="1" dirty="0">
                <a:solidFill>
                  <a:schemeClr val="tx2"/>
                </a:solidFill>
              </a:rPr>
              <a:t>→ Fortes chaleurs/diarrhée/vomissements/hyperthermie: conseiller au patient de voir le médecin</a:t>
            </a:r>
          </a:p>
          <a:p>
            <a:pPr algn="just"/>
            <a:endParaRPr lang="fr-FR" dirty="0">
              <a:solidFill>
                <a:schemeClr val="tx2"/>
              </a:solidFill>
            </a:endParaRPr>
          </a:p>
          <a:p>
            <a:pPr algn="just"/>
            <a:r>
              <a:rPr lang="fr-FR" b="1" dirty="0">
                <a:solidFill>
                  <a:schemeClr val="tx2"/>
                </a:solidFill>
              </a:rPr>
              <a:t>→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b="1" dirty="0">
                <a:solidFill>
                  <a:schemeClr val="tx2"/>
                </a:solidFill>
              </a:rPr>
              <a:t>Arrêt transitoire du médicament diurétique + réévaluation par la suite de la prescription</a:t>
            </a:r>
          </a:p>
        </p:txBody>
      </p:sp>
    </p:spTree>
    <p:extLst>
      <p:ext uri="{BB962C8B-B14F-4D97-AF65-F5344CB8AC3E}">
        <p14:creationId xmlns:p14="http://schemas.microsoft.com/office/powerpoint/2010/main" val="26128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37494" y="194878"/>
            <a:ext cx="8003581" cy="4903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algn="ctr"/>
            <a:r>
              <a:rPr lang="fr-FR" sz="2600" b="1" dirty="0"/>
              <a:t>Quelles précautions associer au traitement?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7805" y="907270"/>
            <a:ext cx="11332138" cy="25358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marL="262452" indent="-262452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Vérifier la bonne </a:t>
            </a:r>
            <a:r>
              <a:rPr lang="fr-FR" b="1" dirty="0">
                <a:solidFill>
                  <a:schemeClr val="tx2"/>
                </a:solidFill>
              </a:rPr>
              <a:t>tolérance</a:t>
            </a:r>
            <a:r>
              <a:rPr lang="fr-FR" dirty="0">
                <a:solidFill>
                  <a:schemeClr val="tx2"/>
                </a:solidFill>
              </a:rPr>
              <a:t> du </a:t>
            </a:r>
            <a:r>
              <a:rPr lang="fr-FR" dirty="0" smtClean="0">
                <a:solidFill>
                  <a:schemeClr val="tx2"/>
                </a:solidFill>
              </a:rPr>
              <a:t>traitement/</a:t>
            </a:r>
            <a:r>
              <a:rPr lang="fr-FR" b="1" dirty="0" smtClean="0">
                <a:solidFill>
                  <a:schemeClr val="tx2"/>
                </a:solidFill>
              </a:rPr>
              <a:t>observance. </a:t>
            </a:r>
            <a:r>
              <a:rPr lang="fr-FR" dirty="0" smtClean="0">
                <a:solidFill>
                  <a:schemeClr val="tx1"/>
                </a:solidFill>
              </a:rPr>
              <a:t>10 conseils d’observance à donner au patient: cliquez </a:t>
            </a:r>
            <a:r>
              <a:rPr lang="fr-FR" dirty="0" smtClean="0">
                <a:solidFill>
                  <a:schemeClr val="tx1"/>
                </a:solidFill>
                <a:hlinkClick r:id="rId2"/>
              </a:rPr>
              <a:t>ici</a:t>
            </a:r>
            <a:endParaRPr lang="fr-FR" dirty="0">
              <a:solidFill>
                <a:schemeClr val="tx1"/>
              </a:solidFill>
            </a:endParaRPr>
          </a:p>
          <a:p>
            <a:pPr marL="262452" indent="-262452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Rechercher des </a:t>
            </a:r>
            <a:r>
              <a:rPr lang="fr-FR" b="1" dirty="0">
                <a:solidFill>
                  <a:schemeClr val="tx2"/>
                </a:solidFill>
              </a:rPr>
              <a:t>troubles cognitifs </a:t>
            </a:r>
            <a:r>
              <a:rPr lang="fr-FR" i="1" dirty="0">
                <a:solidFill>
                  <a:schemeClr val="tx2"/>
                </a:solidFill>
              </a:rPr>
              <a:t>(car le risque de démence est majoré chez l’hypertendu âgé et afin d’évaluer le risque de non observance aux traitements)</a:t>
            </a:r>
          </a:p>
          <a:p>
            <a:pPr marL="262452" indent="-262452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Favoriser le suivi par </a:t>
            </a:r>
            <a:r>
              <a:rPr lang="fr-FR" b="1" dirty="0">
                <a:solidFill>
                  <a:schemeClr val="tx2"/>
                </a:solidFill>
              </a:rPr>
              <a:t>automesure en </a:t>
            </a:r>
            <a:r>
              <a:rPr lang="fr-FR" b="1" dirty="0" smtClean="0">
                <a:solidFill>
                  <a:schemeClr val="tx2"/>
                </a:solidFill>
              </a:rPr>
              <a:t>ambulatoire → éduquer le patient/aidant à l’</a:t>
            </a:r>
            <a:r>
              <a:rPr lang="fr-FR" b="1" dirty="0" err="1" smtClean="0">
                <a:solidFill>
                  <a:schemeClr val="tx2"/>
                </a:solidFill>
              </a:rPr>
              <a:t>automesure</a:t>
            </a:r>
            <a:endParaRPr lang="fr-FR" b="1" dirty="0">
              <a:solidFill>
                <a:schemeClr val="tx2"/>
              </a:solidFill>
            </a:endParaRPr>
          </a:p>
          <a:p>
            <a:pPr marL="262452" indent="-262452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C00000"/>
                </a:solidFill>
              </a:rPr>
              <a:t>Toujours rechercher une </a:t>
            </a:r>
            <a:r>
              <a:rPr lang="fr-FR" b="1" dirty="0">
                <a:solidFill>
                  <a:srgbClr val="C00000"/>
                </a:solidFill>
              </a:rPr>
              <a:t>hypotension orthostatique</a:t>
            </a:r>
          </a:p>
          <a:p>
            <a:pPr marL="262452" indent="-262452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Attention à l’association de certains </a:t>
            </a:r>
            <a:r>
              <a:rPr lang="fr-FR" b="1" dirty="0">
                <a:solidFill>
                  <a:schemeClr val="tx2"/>
                </a:solidFill>
              </a:rPr>
              <a:t>médicaments pourvoyeurs d’hypotension orthostatique: </a:t>
            </a:r>
            <a:r>
              <a:rPr lang="fr-FR" i="1" dirty="0">
                <a:solidFill>
                  <a:schemeClr val="accent5">
                    <a:lumMod val="75000"/>
                  </a:schemeClr>
                </a:solidFill>
              </a:rPr>
              <a:t>antiparkinsoniens, anticholinergiques, antidépresseurs, neuroleptiques, benzodiazépines, vasodilatateurs, alpha bloquants urinaires (préférer les alpha-bloquants non sélectifs)</a:t>
            </a:r>
            <a:endParaRPr lang="fr-FR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7805" y="3642639"/>
            <a:ext cx="11332138" cy="15298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87" tIns="41995" rIns="83987" bIns="41995" rtlCol="0" anchor="ctr"/>
          <a:lstStyle/>
          <a:p>
            <a:pPr algn="just"/>
            <a:endParaRPr lang="fr-FR" sz="15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sz="15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sz="15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sz="1500" dirty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endParaRPr lang="fr-FR" sz="15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sz="15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sz="15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b="1" u="sng" dirty="0" smtClean="0">
                <a:solidFill>
                  <a:schemeClr val="accent3">
                    <a:lumMod val="75000"/>
                  </a:schemeClr>
                </a:solidFill>
              </a:rPr>
              <a:t>Suivi </a:t>
            </a:r>
            <a:r>
              <a:rPr lang="fr-FR" b="1" u="sng" dirty="0">
                <a:solidFill>
                  <a:schemeClr val="accent3">
                    <a:lumMod val="75000"/>
                  </a:schemeClr>
                </a:solidFill>
              </a:rPr>
              <a:t>biologique:</a:t>
            </a:r>
          </a:p>
          <a:p>
            <a:pPr algn="just"/>
            <a:endParaRPr lang="fr-FR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r-FR" dirty="0">
                <a:solidFill>
                  <a:schemeClr val="tx2"/>
                </a:solidFill>
              </a:rPr>
              <a:t>Surveillance  du </a:t>
            </a:r>
            <a:r>
              <a:rPr lang="fr-FR" b="1" dirty="0">
                <a:solidFill>
                  <a:schemeClr val="tx2"/>
                </a:solidFill>
              </a:rPr>
              <a:t>ionogramme (natrémie/kaliémie)</a:t>
            </a:r>
            <a:r>
              <a:rPr lang="fr-FR" dirty="0">
                <a:solidFill>
                  <a:schemeClr val="tx2"/>
                </a:solidFill>
              </a:rPr>
              <a:t> et de la </a:t>
            </a:r>
            <a:r>
              <a:rPr lang="fr-FR" b="1" dirty="0">
                <a:solidFill>
                  <a:schemeClr val="tx2"/>
                </a:solidFill>
              </a:rPr>
              <a:t>créatinine sérique</a:t>
            </a:r>
            <a:r>
              <a:rPr lang="fr-FR" dirty="0">
                <a:solidFill>
                  <a:schemeClr val="tx2"/>
                </a:solidFill>
              </a:rPr>
              <a:t>:</a:t>
            </a:r>
          </a:p>
          <a:p>
            <a:pPr marL="262452" indent="-262452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 Dans les 7 jours qui suivent l’introduction d’un IEC, ARA2 ou diurétique et au minimum tous les 6 mois</a:t>
            </a:r>
          </a:p>
          <a:p>
            <a:pPr marL="262452" indent="-262452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Lors de chaque épisode intercurrent aigu (fièvre, déshydratation, diarrhée, vomissements, infection…)</a:t>
            </a:r>
          </a:p>
          <a:p>
            <a:pPr marL="262452" indent="-262452" algn="just">
              <a:buFont typeface="Wingdings" panose="05000000000000000000" pitchFamily="2" charset="2"/>
              <a:buChar char="Ø"/>
            </a:pPr>
            <a:endParaRPr lang="fr-FR" sz="1500" b="1" u="sng" dirty="0">
              <a:solidFill>
                <a:schemeClr val="tx2"/>
              </a:solidFill>
            </a:endParaRPr>
          </a:p>
          <a:p>
            <a:pPr algn="just"/>
            <a:endParaRPr lang="fr-FR" sz="1500" b="1" u="sng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fr-FR" sz="15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sz="15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sz="15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sz="15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sz="15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2"/>
            <a:ext cx="11917363" cy="5760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3200" b="1" dirty="0"/>
              <a:t>Information des patients/aidants</a:t>
            </a:r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3" y="846857"/>
            <a:ext cx="5806120" cy="404966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13" y="846857"/>
            <a:ext cx="5532386" cy="4049662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648024"/>
            <a:ext cx="11917363" cy="295235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5400" b="1" dirty="0"/>
              <a:t>Outils d’aide à la réévaluation des </a:t>
            </a:r>
            <a:r>
              <a:rPr lang="fr-FR" sz="5400" b="1" dirty="0">
                <a:solidFill>
                  <a:schemeClr val="bg1">
                    <a:lumMod val="65000"/>
                  </a:schemeClr>
                </a:solidFill>
              </a:rPr>
              <a:t>antidiabétiques </a:t>
            </a:r>
            <a:r>
              <a:rPr lang="fr-FR" sz="5400" b="1" dirty="0"/>
              <a:t>chez le sujet âgé</a:t>
            </a:r>
            <a:endParaRPr lang="fr-FR" sz="5400" b="1" dirty="0"/>
          </a:p>
        </p:txBody>
      </p:sp>
      <p:pic>
        <p:nvPicPr>
          <p:cNvPr id="11" name="Picture 2" descr="Résultat de recherche d'images pour &quot;outils images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232" y="720061"/>
            <a:ext cx="955120" cy="9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75" y="143991"/>
            <a:ext cx="9461328" cy="5398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422177" y="1440135"/>
            <a:ext cx="4392488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endParaRPr lang="fr-FR"/>
          </a:p>
        </p:txBody>
      </p:sp>
      <p:sp>
        <p:nvSpPr>
          <p:cNvPr id="3" name="Flèche droite 2"/>
          <p:cNvSpPr/>
          <p:nvPr/>
        </p:nvSpPr>
        <p:spPr>
          <a:xfrm>
            <a:off x="918121" y="1584151"/>
            <a:ext cx="43204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69" rIns="91342" bIns="45669" spcCol="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80" y="504031"/>
            <a:ext cx="10398658" cy="193910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500102" y="2730762"/>
            <a:ext cx="9121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200" b="1" dirty="0" smtClean="0">
                <a:solidFill>
                  <a:schemeClr val="tx2"/>
                </a:solidFill>
              </a:rPr>
              <a:t>Objectifs glycémiques selon le  profil du patient: stratégie médicamenteuse du contrôle glycémique du diabète de type 2. HAS. Janvier 2013 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0102" y="345635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Guide PAPA « La glycémie à jeun doit être autour de 1 g/L (5,5 mmol/L) , mais chez les plus fragiles, des glycémies jusqu’à </a:t>
            </a:r>
            <a:r>
              <a:rPr lang="fr-FR" dirty="0" smtClean="0"/>
              <a:t>2 g/L </a:t>
            </a:r>
            <a:r>
              <a:rPr lang="fr-FR" dirty="0" smtClean="0"/>
              <a:t>(11 mmol/L) sont tolérées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84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" y="490573"/>
            <a:ext cx="3668380" cy="464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3" y="71983"/>
            <a:ext cx="4464544" cy="54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" y="53"/>
            <a:ext cx="11917363" cy="6480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3200" b="1" dirty="0"/>
              <a:t>Réévaluation médicamenteuse chez le sujet âgé: quels enjeux?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90659" y="1440179"/>
            <a:ext cx="9184447" cy="2753865"/>
          </a:xfrm>
          <a:prstGeom prst="rect">
            <a:avLst/>
          </a:prstGeom>
          <a:noFill/>
        </p:spPr>
        <p:txBody>
          <a:bodyPr wrap="square" lIns="90723" tIns="45356" rIns="90723" bIns="45356" rtlCol="0">
            <a:spAutoFit/>
          </a:bodyPr>
          <a:lstStyle/>
          <a:p>
            <a:pPr algn="just"/>
            <a:r>
              <a:rPr lang="fr-FR" b="1" dirty="0">
                <a:solidFill>
                  <a:schemeClr val="tx2"/>
                </a:solidFill>
              </a:rPr>
              <a:t>Iatrogénie en milieu </a:t>
            </a:r>
            <a:r>
              <a:rPr lang="fr-FR" b="1" dirty="0" smtClean="0">
                <a:solidFill>
                  <a:schemeClr val="tx2"/>
                </a:solidFill>
              </a:rPr>
              <a:t>ambulatoire</a:t>
            </a:r>
          </a:p>
          <a:p>
            <a:pPr algn="just"/>
            <a:endParaRPr lang="fr-FR" sz="1300" i="1" dirty="0"/>
          </a:p>
          <a:p>
            <a:pPr algn="just"/>
            <a:r>
              <a:rPr lang="fr-FR" sz="1300" i="1" dirty="0"/>
              <a:t>Etude de cohorte évaluant l’incidence des évènements indésirables médicamenteux chez 27 617 patients âgés de ≥ 65 ans soignés à domicile et enregistrés dans le système Medicare aux Etats-Unis.</a:t>
            </a:r>
            <a:endParaRPr lang="fr-FR" sz="1300" i="1" dirty="0"/>
          </a:p>
          <a:p>
            <a:pPr algn="just"/>
            <a:endParaRPr lang="fr-FR" b="1" dirty="0">
              <a:solidFill>
                <a:schemeClr val="tx2"/>
              </a:solidFill>
            </a:endParaRPr>
          </a:p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1600" b="1" dirty="0"/>
              <a:t>Médicaments de la sphère cardiovasculaire: 26%</a:t>
            </a:r>
          </a:p>
          <a:p>
            <a:pPr algn="just"/>
            <a:endParaRPr lang="fr-FR" sz="1600" dirty="0"/>
          </a:p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1600" dirty="0"/>
              <a:t>Anti-infectieux: 14,7%</a:t>
            </a:r>
          </a:p>
          <a:p>
            <a:pPr algn="just"/>
            <a:endParaRPr lang="fr-FR" sz="1600" dirty="0"/>
          </a:p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1600" b="1" dirty="0"/>
              <a:t>Diurétiques: 13,3%</a:t>
            </a:r>
          </a:p>
          <a:p>
            <a:pPr algn="just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90657" y="788867"/>
            <a:ext cx="2880319" cy="50405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spcCol="0" rtlCol="0" anchor="ctr"/>
          <a:lstStyle/>
          <a:p>
            <a:r>
              <a:rPr lang="fr-FR" b="1" dirty="0" smtClean="0"/>
              <a:t>      Médicaments impliqués:</a:t>
            </a:r>
            <a:endParaRPr lang="fr-FR" b="1" dirty="0"/>
          </a:p>
        </p:txBody>
      </p:sp>
      <p:pic>
        <p:nvPicPr>
          <p:cNvPr id="11" name="Picture 2" descr="Résultat de recherche d'images pour &quot;gelule png&quot;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6" y="878586"/>
            <a:ext cx="324618" cy="3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61244" y="2592318"/>
            <a:ext cx="4824535" cy="1322704"/>
          </a:xfrm>
          <a:prstGeom prst="rect">
            <a:avLst/>
          </a:prstGeom>
          <a:noFill/>
        </p:spPr>
        <p:txBody>
          <a:bodyPr wrap="square" lIns="90723" tIns="45356" rIns="90723" bIns="45356" rtlCol="0">
            <a:spAutoFit/>
          </a:bodyPr>
          <a:lstStyle/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1600" b="1" dirty="0"/>
              <a:t>Hypoglycémiants: 10,9%</a:t>
            </a:r>
          </a:p>
          <a:p>
            <a:pPr marL="283502" indent="-283502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1600" dirty="0"/>
              <a:t>Anticoagulants: 7,9%</a:t>
            </a:r>
          </a:p>
          <a:p>
            <a:pPr marL="283502" indent="-283502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1600" dirty="0"/>
              <a:t>Système nerveux central: 4,3%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2713" y="4248493"/>
            <a:ext cx="8709710" cy="491707"/>
          </a:xfrm>
          <a:prstGeom prst="rect">
            <a:avLst/>
          </a:prstGeom>
          <a:noFill/>
        </p:spPr>
        <p:txBody>
          <a:bodyPr wrap="square" lIns="90723" tIns="45356" rIns="90723" bIns="45356" rtlCol="0">
            <a:spAutoFit/>
          </a:bodyPr>
          <a:lstStyle/>
          <a:p>
            <a:pPr algn="just"/>
            <a:r>
              <a:rPr lang="fr-FR" sz="1300" i="1" dirty="0"/>
              <a:t>Gurwitz JH et al. Incidence and preventability of adverse drugs events among older persons in the ambulatory settings, JAMA March 5, 2003;289(9)</a:t>
            </a:r>
          </a:p>
        </p:txBody>
      </p:sp>
    </p:spTree>
    <p:extLst>
      <p:ext uri="{BB962C8B-B14F-4D97-AF65-F5344CB8AC3E}">
        <p14:creationId xmlns:p14="http://schemas.microsoft.com/office/powerpoint/2010/main" val="7414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09" y="14057"/>
            <a:ext cx="8786562" cy="54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854225" y="2520255"/>
            <a:ext cx="316835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819873" y="3168327"/>
            <a:ext cx="3346720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6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1" y="98310"/>
            <a:ext cx="4315512" cy="54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30089" y="4139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2017</a:t>
            </a: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55" y="598625"/>
            <a:ext cx="27622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droite 2"/>
          <p:cNvSpPr/>
          <p:nvPr/>
        </p:nvSpPr>
        <p:spPr>
          <a:xfrm>
            <a:off x="4950569" y="2233505"/>
            <a:ext cx="57606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655714" y="3312343"/>
            <a:ext cx="325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>
              <a:solidFill>
                <a:srgbClr val="C00000"/>
              </a:solidFill>
            </a:endParaRPr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Sulfamide et analogues du GLP1: pour les sujets âgés « robustes »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432899" y="576039"/>
            <a:ext cx="3384376" cy="2736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</a:rPr>
              <a:t>1</a:t>
            </a:r>
            <a:r>
              <a:rPr lang="fr-FR" b="1" baseline="30000" dirty="0">
                <a:solidFill>
                  <a:schemeClr val="tx2"/>
                </a:solidFill>
              </a:rPr>
              <a:t>ère</a:t>
            </a:r>
            <a:r>
              <a:rPr lang="fr-FR" b="1" dirty="0">
                <a:solidFill>
                  <a:schemeClr val="tx2"/>
                </a:solidFill>
              </a:rPr>
              <a:t> intention: </a:t>
            </a:r>
            <a:r>
              <a:rPr lang="fr-FR" dirty="0">
                <a:solidFill>
                  <a:schemeClr val="tx1"/>
                </a:solidFill>
              </a:rPr>
              <a:t>metformine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2"/>
                </a:solidFill>
              </a:rPr>
              <a:t>2</a:t>
            </a:r>
            <a:r>
              <a:rPr lang="fr-FR" b="1" baseline="30000" dirty="0">
                <a:solidFill>
                  <a:schemeClr val="tx2"/>
                </a:solidFill>
              </a:rPr>
              <a:t>nd</a:t>
            </a:r>
            <a:r>
              <a:rPr lang="fr-FR" b="1" dirty="0">
                <a:solidFill>
                  <a:schemeClr val="tx2"/>
                </a:solidFill>
              </a:rPr>
              <a:t> intention: </a:t>
            </a:r>
            <a:r>
              <a:rPr lang="fr-FR" dirty="0">
                <a:solidFill>
                  <a:schemeClr val="tx1"/>
                </a:solidFill>
              </a:rPr>
              <a:t>metformine + iDDP4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2"/>
                </a:solidFill>
              </a:rPr>
              <a:t>3</a:t>
            </a:r>
            <a:r>
              <a:rPr lang="fr-FR" b="1" baseline="30000" dirty="0">
                <a:solidFill>
                  <a:schemeClr val="tx2"/>
                </a:solidFill>
              </a:rPr>
              <a:t>ème</a:t>
            </a:r>
            <a:r>
              <a:rPr lang="fr-FR" b="1" dirty="0">
                <a:solidFill>
                  <a:schemeClr val="tx2"/>
                </a:solidFill>
              </a:rPr>
              <a:t> intention: </a:t>
            </a:r>
            <a:r>
              <a:rPr lang="fr-FR" dirty="0">
                <a:solidFill>
                  <a:schemeClr val="tx1"/>
                </a:solidFill>
              </a:rPr>
              <a:t>metformine + insuline basale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02697" y="5171460"/>
            <a:ext cx="545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Sulfamides → hypoglycémies → surveillance glycémique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44041"/>
            <a:ext cx="11917363" cy="7200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2800" b="1" dirty="0">
                <a:solidFill>
                  <a:prstClr val="white"/>
                </a:solidFill>
              </a:rPr>
              <a:t>Information des patients/aidants</a:t>
            </a:r>
            <a:endParaRPr lang="fr-FR" sz="2800" b="1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2" y="908342"/>
            <a:ext cx="5775870" cy="415354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67" y="894852"/>
            <a:ext cx="5659842" cy="409196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" y="53"/>
            <a:ext cx="11917363" cy="6480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3200" b="1" dirty="0"/>
              <a:t>Perspectives</a:t>
            </a:r>
            <a:endParaRPr lang="fr-FR" sz="32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58081" y="792063"/>
            <a:ext cx="111297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</a:rPr>
              <a:t>Mise à disposition des outils </a:t>
            </a:r>
            <a:r>
              <a:rPr lang="fr-FR" dirty="0" smtClean="0"/>
              <a:t>(module </a:t>
            </a:r>
            <a:r>
              <a:rPr lang="fr-FR" i="1" dirty="0" smtClean="0"/>
              <a:t>d’e-learning </a:t>
            </a:r>
            <a:r>
              <a:rPr lang="fr-FR" dirty="0" smtClean="0"/>
              <a:t>avec des cas cliniques simples + fiches patients/aidants) 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b="1" dirty="0" smtClean="0"/>
              <a:t>prochainement</a:t>
            </a:r>
          </a:p>
          <a:p>
            <a:pPr algn="just"/>
            <a:endParaRPr lang="fr-FR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</a:rPr>
              <a:t>Vidéos: </a:t>
            </a:r>
          </a:p>
          <a:p>
            <a:pPr marL="739361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Vidéo principale pour une campagne de communication sur l’optimisation médicamenteuse chez le sujet âgé</a:t>
            </a:r>
          </a:p>
          <a:p>
            <a:pPr marL="739361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Vidéos d’accroche sur les thématiques de réévaluation/déprescription (cas cliniques)</a:t>
            </a:r>
          </a:p>
          <a:p>
            <a:pPr marL="739361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→ </a:t>
            </a:r>
            <a:r>
              <a:rPr lang="fr-FR" b="1" dirty="0" smtClean="0"/>
              <a:t>Début d’année 2020</a:t>
            </a:r>
          </a:p>
          <a:p>
            <a:pPr marL="739361" lvl="1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82090" y="2952303"/>
            <a:ext cx="1123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</a:rPr>
              <a:t>Evolutions du module </a:t>
            </a:r>
            <a:r>
              <a:rPr lang="fr-FR" b="1" i="1" dirty="0" smtClean="0">
                <a:solidFill>
                  <a:schemeClr val="tx2"/>
                </a:solidFill>
              </a:rPr>
              <a:t>d’e-learning</a:t>
            </a:r>
            <a:r>
              <a:rPr lang="fr-FR" b="1" dirty="0" smtClean="0">
                <a:solidFill>
                  <a:schemeClr val="tx2"/>
                </a:solidFill>
              </a:rPr>
              <a:t>: </a:t>
            </a:r>
            <a:r>
              <a:rPr lang="fr-FR" dirty="0" smtClean="0"/>
              <a:t>élargissement à </a:t>
            </a:r>
            <a:r>
              <a:rPr lang="fr-FR" b="1" dirty="0" smtClean="0"/>
              <a:t>d’autres classes pharmacologiques </a:t>
            </a:r>
            <a:r>
              <a:rPr lang="fr-FR" dirty="0" smtClean="0"/>
              <a:t>et inclusion des </a:t>
            </a:r>
            <a:r>
              <a:rPr lang="fr-FR" b="1" dirty="0" smtClean="0"/>
              <a:t>cas cliniques « complexes »:</a:t>
            </a:r>
            <a:r>
              <a:rPr lang="fr-FR" dirty="0" smtClean="0"/>
              <a:t> mise en avant de la coordination pluriprofessionnelle et réévaluation simultanée de plusieurs classes pharmacologiques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2615" y="4104431"/>
            <a:ext cx="1123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2"/>
                </a:solidFill>
              </a:rPr>
              <a:t>Expérimentation article 51 sur l’optimisation médicamenteuse chez le patient âgé afin de réduire l’iatrogénie médicamenteuse sur 4 ans</a:t>
            </a:r>
          </a:p>
          <a:p>
            <a:pPr marL="739361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 Cible: ≥ 75 ans à haut risque iatrogéniques</a:t>
            </a:r>
          </a:p>
          <a:p>
            <a:pPr marL="739361" lvl="1" indent="-285750" algn="just">
              <a:buFont typeface="Wingdings" panose="05000000000000000000" pitchFamily="2" charset="2"/>
              <a:buChar char="Ø"/>
            </a:pPr>
            <a:r>
              <a:rPr lang="fr-FR" dirty="0" smtClean="0"/>
              <a:t>3 forfaits de rémunération optimisation médicamenteuse (hospitalier, ville et coordination)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5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" y="53"/>
            <a:ext cx="11917363" cy="6480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3200" b="1" dirty="0"/>
              <a:t>Réévaluation médicamenteuse chez le sujet âgé: quels enjeux?</a:t>
            </a:r>
            <a:endParaRPr lang="fr-FR" sz="32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58080" y="1152103"/>
            <a:ext cx="11017224" cy="3528392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endParaRPr lang="fr-FR" sz="3200" b="1" dirty="0">
              <a:solidFill>
                <a:srgbClr val="1F497D"/>
              </a:solidFill>
            </a:endParaRPr>
          </a:p>
          <a:p>
            <a:pPr algn="ctr"/>
            <a:r>
              <a:rPr lang="fr-FR" sz="2800" b="1" dirty="0">
                <a:solidFill>
                  <a:srgbClr val="C00000"/>
                </a:solidFill>
              </a:rPr>
              <a:t>Réévaluation des traitements médicamenteux/</a:t>
            </a:r>
            <a:r>
              <a:rPr lang="fr-FR" sz="2800" b="1" dirty="0" err="1">
                <a:solidFill>
                  <a:srgbClr val="C00000"/>
                </a:solidFill>
              </a:rPr>
              <a:t>déprescription</a:t>
            </a:r>
            <a:endParaRPr lang="fr-FR" sz="2800" b="1" dirty="0">
              <a:solidFill>
                <a:srgbClr val="C00000"/>
              </a:solidFill>
            </a:endParaRPr>
          </a:p>
          <a:p>
            <a:pPr algn="ctr"/>
            <a:r>
              <a:rPr lang="fr-FR" sz="2800" b="1" dirty="0">
                <a:solidFill>
                  <a:srgbClr val="C00000"/>
                </a:solidFill>
              </a:rPr>
              <a:t> =</a:t>
            </a:r>
          </a:p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1F497D"/>
                </a:solidFill>
              </a:rPr>
              <a:t>Amélioration </a:t>
            </a:r>
            <a:r>
              <a:rPr lang="fr-FR" sz="2000" b="1" dirty="0">
                <a:solidFill>
                  <a:srgbClr val="1F497D"/>
                </a:solidFill>
              </a:rPr>
              <a:t>clinique </a:t>
            </a:r>
            <a:r>
              <a:rPr lang="fr-FR" sz="2000" i="1" dirty="0">
                <a:solidFill>
                  <a:srgbClr val="1F497D"/>
                </a:solidFill>
              </a:rPr>
              <a:t>(augmentation des fonctions </a:t>
            </a:r>
            <a:r>
              <a:rPr lang="fr-FR" sz="2000" i="1" dirty="0">
                <a:solidFill>
                  <a:srgbClr val="1F497D"/>
                </a:solidFill>
              </a:rPr>
              <a:t>cognitives chez le sujet âgé, </a:t>
            </a:r>
            <a:r>
              <a:rPr lang="fr-FR" sz="2000" i="1" dirty="0">
                <a:solidFill>
                  <a:srgbClr val="1F497D"/>
                </a:solidFill>
              </a:rPr>
              <a:t>diminution du risque de </a:t>
            </a:r>
            <a:r>
              <a:rPr lang="fr-FR" sz="2000" i="1" dirty="0">
                <a:solidFill>
                  <a:srgbClr val="1F497D"/>
                </a:solidFill>
              </a:rPr>
              <a:t>chutes chez le sujet âgé, </a:t>
            </a:r>
            <a:r>
              <a:rPr lang="fr-FR" sz="2000" i="1" dirty="0">
                <a:solidFill>
                  <a:srgbClr val="1F497D"/>
                </a:solidFill>
              </a:rPr>
              <a:t>etc</a:t>
            </a:r>
            <a:r>
              <a:rPr lang="fr-FR" sz="2000" i="1" dirty="0">
                <a:solidFill>
                  <a:srgbClr val="1F497D"/>
                </a:solidFill>
              </a:rPr>
              <a:t>.)</a:t>
            </a:r>
          </a:p>
          <a:p>
            <a:pPr marL="283502" indent="-283502" algn="just">
              <a:buFont typeface="Wingdings" panose="05000000000000000000" pitchFamily="2" charset="2"/>
              <a:buChar char="Ø"/>
            </a:pPr>
            <a:endParaRPr lang="fr-FR" sz="2000" i="1" dirty="0">
              <a:solidFill>
                <a:srgbClr val="1F497D"/>
              </a:solidFill>
            </a:endParaRPr>
          </a:p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1F497D"/>
                </a:solidFill>
              </a:rPr>
              <a:t>Amélioration </a:t>
            </a:r>
            <a:r>
              <a:rPr lang="fr-FR" sz="2000" b="1" dirty="0">
                <a:solidFill>
                  <a:srgbClr val="1F497D"/>
                </a:solidFill>
              </a:rPr>
              <a:t>de l’adhésion  au traitement </a:t>
            </a:r>
            <a:r>
              <a:rPr lang="fr-FR" sz="2000" i="1" dirty="0">
                <a:solidFill>
                  <a:srgbClr val="1F497D"/>
                </a:solidFill>
              </a:rPr>
              <a:t>(moins de médicaments à prendre, limite les risques d’erreurs, etc</a:t>
            </a:r>
            <a:r>
              <a:rPr lang="fr-FR" sz="2000" i="1" dirty="0">
                <a:solidFill>
                  <a:srgbClr val="1F497D"/>
                </a:solidFill>
              </a:rPr>
              <a:t>.)</a:t>
            </a:r>
          </a:p>
          <a:p>
            <a:pPr marL="283502" indent="-283502" algn="just">
              <a:buFont typeface="Wingdings" panose="05000000000000000000" pitchFamily="2" charset="2"/>
              <a:buChar char="Ø"/>
            </a:pPr>
            <a:endParaRPr lang="fr-FR" sz="2000" b="1" i="1" dirty="0">
              <a:solidFill>
                <a:srgbClr val="1F497D"/>
              </a:solidFill>
            </a:endParaRPr>
          </a:p>
          <a:p>
            <a:pPr marL="283502" indent="-283502" algn="just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1F497D"/>
                </a:solidFill>
              </a:rPr>
              <a:t>Diminution </a:t>
            </a:r>
            <a:r>
              <a:rPr lang="fr-FR" sz="2000" b="1" dirty="0">
                <a:solidFill>
                  <a:srgbClr val="1F497D"/>
                </a:solidFill>
              </a:rPr>
              <a:t>de la consommation de soins </a:t>
            </a:r>
            <a:r>
              <a:rPr lang="fr-FR" sz="2000" i="1" dirty="0">
                <a:solidFill>
                  <a:srgbClr val="1F497D"/>
                </a:solidFill>
              </a:rPr>
              <a:t>(iatrogénie </a:t>
            </a:r>
            <a:r>
              <a:rPr lang="fr-FR" sz="2000" i="1" dirty="0">
                <a:solidFill>
                  <a:srgbClr val="1F497D"/>
                </a:solidFill>
              </a:rPr>
              <a:t>médicamenteuse, </a:t>
            </a:r>
            <a:r>
              <a:rPr lang="fr-FR" sz="2000" i="1" dirty="0">
                <a:solidFill>
                  <a:srgbClr val="1F497D"/>
                </a:solidFill>
              </a:rPr>
              <a:t>interactions, nombre d'hospitalisations, etc</a:t>
            </a:r>
            <a:r>
              <a:rPr lang="fr-FR" sz="2000" i="1" dirty="0">
                <a:solidFill>
                  <a:srgbClr val="1F497D"/>
                </a:solidFill>
              </a:rPr>
              <a:t>)</a:t>
            </a:r>
          </a:p>
          <a:p>
            <a:pPr marL="283502" indent="-283502" algn="just">
              <a:buFont typeface="Wingdings" panose="05000000000000000000" pitchFamily="2" charset="2"/>
              <a:buChar char="Ø"/>
            </a:pPr>
            <a:endParaRPr lang="fr-FR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" y="53"/>
            <a:ext cx="11917363" cy="6480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3200" b="1" dirty="0"/>
              <a:t>Outils d’aide à la réévaluation médicamenteuse: projet interrégional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4149" y="936120"/>
            <a:ext cx="11269229" cy="2861587"/>
          </a:xfrm>
          <a:prstGeom prst="rect">
            <a:avLst/>
          </a:prstGeom>
          <a:noFill/>
        </p:spPr>
        <p:txBody>
          <a:bodyPr wrap="square" lIns="90723" tIns="45356" rIns="90723" bIns="45356" rtlCol="0">
            <a:spAutoFit/>
          </a:bodyPr>
          <a:lstStyle/>
          <a:p>
            <a:pPr marL="283502" indent="-283502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Partenariat </a:t>
            </a:r>
            <a:r>
              <a:rPr lang="fr-FR" sz="2000" b="1" dirty="0">
                <a:solidFill>
                  <a:schemeClr val="tx2"/>
                </a:solidFill>
              </a:rPr>
              <a:t>OMéDIT Bretagne</a:t>
            </a:r>
            <a:r>
              <a:rPr lang="fr-FR" sz="2000" dirty="0">
                <a:solidFill>
                  <a:schemeClr val="tx2"/>
                </a:solidFill>
              </a:rPr>
              <a:t>/ </a:t>
            </a:r>
            <a:r>
              <a:rPr lang="fr-FR" sz="2000" b="1" dirty="0">
                <a:solidFill>
                  <a:schemeClr val="tx2"/>
                </a:solidFill>
              </a:rPr>
              <a:t>OMéDIT Normandie </a:t>
            </a:r>
            <a:r>
              <a:rPr lang="fr-FR" sz="2000" dirty="0">
                <a:solidFill>
                  <a:schemeClr val="tx2"/>
                </a:solidFill>
              </a:rPr>
              <a:t>pour </a:t>
            </a:r>
            <a:r>
              <a:rPr lang="fr-FR" sz="2000" b="1" dirty="0">
                <a:solidFill>
                  <a:schemeClr val="tx2"/>
                </a:solidFill>
              </a:rPr>
              <a:t>l’élaboration d’outils d’aide à la réévaluation médicamenteuse  </a:t>
            </a:r>
          </a:p>
          <a:p>
            <a:endParaRPr lang="fr-FR" sz="2000" dirty="0"/>
          </a:p>
          <a:p>
            <a:pPr marL="283502" indent="-283502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Ciblage dans un premier temps de </a:t>
            </a:r>
            <a:r>
              <a:rPr lang="fr-FR" sz="2000" b="1" dirty="0">
                <a:solidFill>
                  <a:schemeClr val="tx2"/>
                </a:solidFill>
              </a:rPr>
              <a:t>4 classes pharmacologiques</a:t>
            </a:r>
            <a:r>
              <a:rPr lang="fr-FR" sz="2000" dirty="0">
                <a:solidFill>
                  <a:schemeClr val="tx2"/>
                </a:solidFill>
              </a:rPr>
              <a:t>:</a:t>
            </a:r>
          </a:p>
          <a:p>
            <a:pPr marL="737091" lvl="1" indent="-283502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Inhibiteurs de la pompe à protons</a:t>
            </a:r>
          </a:p>
          <a:p>
            <a:pPr marL="737091" lvl="1" indent="-283502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Benzodiazépines</a:t>
            </a:r>
          </a:p>
          <a:p>
            <a:pPr marL="737091" lvl="1" indent="-283502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Antihypertenseurs</a:t>
            </a:r>
          </a:p>
          <a:p>
            <a:pPr marL="737091" lvl="1" indent="-283502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</a:rPr>
              <a:t>Antidiabétiques oraux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0547" y="3672429"/>
            <a:ext cx="9929797" cy="1291926"/>
          </a:xfrm>
          <a:prstGeom prst="rect">
            <a:avLst/>
          </a:prstGeom>
          <a:noFill/>
        </p:spPr>
        <p:txBody>
          <a:bodyPr wrap="none" lIns="90723" tIns="45356" rIns="90723" bIns="45356" rtlCol="0">
            <a:spAutoFit/>
          </a:bodyPr>
          <a:lstStyle/>
          <a:p>
            <a:pPr marL="283502" indent="-283502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2"/>
                </a:solidFill>
              </a:rPr>
              <a:t>Outils</a:t>
            </a:r>
            <a:r>
              <a:rPr lang="fr-FR" sz="2000" dirty="0">
                <a:solidFill>
                  <a:schemeClr val="tx2"/>
                </a:solidFill>
              </a:rPr>
              <a:t> à destination des </a:t>
            </a:r>
            <a:r>
              <a:rPr lang="fr-FR" sz="2000" b="1" dirty="0">
                <a:solidFill>
                  <a:schemeClr val="tx2"/>
                </a:solidFill>
              </a:rPr>
              <a:t>professionnels de santé:</a:t>
            </a:r>
          </a:p>
          <a:p>
            <a:pPr marL="737091" lvl="1" indent="-283502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Films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sensibilisation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sur la réévaluation médicamenteuse</a:t>
            </a:r>
          </a:p>
          <a:p>
            <a:pPr marL="737091" lvl="1" indent="-283502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Module </a:t>
            </a:r>
            <a:r>
              <a:rPr lang="fr-FR" sz="2000" b="1" i="1" dirty="0">
                <a:solidFill>
                  <a:schemeClr val="accent3">
                    <a:lumMod val="50000"/>
                  </a:schemeClr>
                </a:solidFill>
              </a:rPr>
              <a:t>d’e-learning: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notions théoriques + cas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cliniques (« simples » et « complexes »)</a:t>
            </a: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4118" y="4965098"/>
            <a:ext cx="10461929" cy="399374"/>
          </a:xfrm>
          <a:prstGeom prst="rect">
            <a:avLst/>
          </a:prstGeom>
          <a:noFill/>
        </p:spPr>
        <p:txBody>
          <a:bodyPr wrap="none" lIns="90723" tIns="45356" rIns="90723" bIns="45356" rtlCol="0">
            <a:spAutoFit/>
          </a:bodyPr>
          <a:lstStyle/>
          <a:p>
            <a:pPr marL="283502" indent="-283502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2"/>
                </a:solidFill>
              </a:rPr>
              <a:t>Outils</a:t>
            </a:r>
            <a:r>
              <a:rPr lang="fr-FR" sz="2000" dirty="0">
                <a:solidFill>
                  <a:schemeClr val="tx2"/>
                </a:solidFill>
              </a:rPr>
              <a:t> à destination des </a:t>
            </a:r>
            <a:r>
              <a:rPr lang="fr-FR" sz="2000" b="1" dirty="0">
                <a:solidFill>
                  <a:schemeClr val="tx2"/>
                </a:solidFill>
              </a:rPr>
              <a:t>patients/aidants: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fiches sensibilisant </a:t>
            </a: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sur </a:t>
            </a:r>
            <a:r>
              <a:rPr lang="fr-FR" sz="2000" b="1" dirty="0">
                <a:solidFill>
                  <a:schemeClr val="accent3">
                    <a:lumMod val="50000"/>
                  </a:schemeClr>
                </a:solidFill>
              </a:rPr>
              <a:t>l’iatrogénie médicamenteuse 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648024"/>
            <a:ext cx="11917363" cy="295235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5400" b="1" dirty="0"/>
              <a:t>Outils d’aide à la réévaluation des </a:t>
            </a:r>
            <a:r>
              <a:rPr lang="fr-FR" sz="5400" b="1" dirty="0">
                <a:solidFill>
                  <a:schemeClr val="bg1">
                    <a:lumMod val="65000"/>
                  </a:schemeClr>
                </a:solidFill>
              </a:rPr>
              <a:t>antihypertenseurs </a:t>
            </a:r>
            <a:r>
              <a:rPr lang="fr-FR" sz="5400" b="1" dirty="0"/>
              <a:t>chez le sujet âgé</a:t>
            </a:r>
            <a:endParaRPr lang="fr-FR" sz="5400" b="1" dirty="0"/>
          </a:p>
        </p:txBody>
      </p:sp>
      <p:pic>
        <p:nvPicPr>
          <p:cNvPr id="11" name="Picture 2" descr="Résultat de recherche d'images pour &quot;outils images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232" y="720061"/>
            <a:ext cx="955120" cy="9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1368129"/>
            <a:ext cx="11917363" cy="1944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23" tIns="45356" rIns="90723" bIns="45356" rtlCol="0" anchor="ctr"/>
          <a:lstStyle/>
          <a:p>
            <a:pPr algn="ctr"/>
            <a:r>
              <a:rPr lang="fr-FR" sz="5400" b="1" dirty="0"/>
              <a:t>Module </a:t>
            </a:r>
            <a:r>
              <a:rPr lang="fr-FR" sz="5400" b="1" i="1" dirty="0"/>
              <a:t>d’e-learning: </a:t>
            </a:r>
          </a:p>
          <a:p>
            <a:pPr algn="ctr"/>
            <a:r>
              <a:rPr lang="fr-FR" sz="5400" b="1" dirty="0"/>
              <a:t>exemple d’un cas clinique « simple »</a:t>
            </a:r>
            <a:endParaRPr lang="fr-FR" sz="5400" b="1" dirty="0"/>
          </a:p>
        </p:txBody>
      </p:sp>
      <p:pic>
        <p:nvPicPr>
          <p:cNvPr id="10242" name="Picture 2" descr="Résultat de recherche d'images pour &quot;hypertension artériell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047" y="1394381"/>
            <a:ext cx="912316" cy="9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Mme HAI The, 89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3197" y="842564"/>
            <a:ext cx="10980208" cy="4556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r>
              <a:rPr lang="fr-FR" sz="2200" dirty="0"/>
              <a:t>Le 15/09/16: hospitalisation en médecine </a:t>
            </a:r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r>
              <a:rPr lang="fr-FR" sz="2200" dirty="0"/>
              <a:t>Motif d’hospitalisation: agitation/confusion avec maintien à domicile difficile dans un contexte de démence sévère</a:t>
            </a:r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r>
              <a:rPr lang="fr-FR" sz="2200" b="1" u="sng" dirty="0"/>
              <a:t>ATCD</a:t>
            </a:r>
            <a:r>
              <a:rPr lang="fr-FR" sz="2200" dirty="0"/>
              <a:t> : </a:t>
            </a:r>
          </a:p>
          <a:p>
            <a:pPr marL="0" indent="0" algn="just">
              <a:buNone/>
            </a:pPr>
            <a:r>
              <a:rPr lang="fr-FR" sz="2200" dirty="0"/>
              <a:t>- Troubles neurocognitifs Majeurs (TNCM) avec Symptômes Psychologiques et    Comportementaux de la Démence (SPCD)</a:t>
            </a:r>
          </a:p>
          <a:p>
            <a:pPr marL="0" indent="0" algn="just">
              <a:buNone/>
            </a:pPr>
            <a:r>
              <a:rPr lang="fr-FR" sz="2200" dirty="0"/>
              <a:t>- Hypertension artérielle</a:t>
            </a:r>
          </a:p>
          <a:p>
            <a:pPr marL="0" indent="0" algn="just">
              <a:buNone/>
            </a:pPr>
            <a:r>
              <a:rPr lang="fr-FR" sz="2200" dirty="0"/>
              <a:t>- Ostéoporose</a:t>
            </a:r>
          </a:p>
          <a:p>
            <a:pPr marL="0" indent="0" algn="just">
              <a:buNone/>
            </a:pPr>
            <a:r>
              <a:rPr lang="fr-FR" sz="2200" dirty="0"/>
              <a:t>- Trois chutes depuis 1 semaine</a:t>
            </a:r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endParaRPr lang="fr-FR" sz="22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2" y="1133877"/>
            <a:ext cx="11917363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5924" y="1310537"/>
            <a:ext cx="11181385" cy="33062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700" b="1" u="sng" dirty="0"/>
              <a:t>Traitement habituel de la patiente:</a:t>
            </a:r>
          </a:p>
          <a:p>
            <a:pPr marL="0" indent="0">
              <a:buNone/>
            </a:pPr>
            <a:endParaRPr lang="fr-FR" sz="1300" dirty="0"/>
          </a:p>
          <a:p>
            <a:pPr marL="0" indent="0">
              <a:buNone/>
            </a:pPr>
            <a:r>
              <a:rPr lang="fr-FR" sz="2500" dirty="0"/>
              <a:t>		     </a:t>
            </a:r>
          </a:p>
          <a:p>
            <a:r>
              <a:rPr lang="fr-FR" sz="2500" dirty="0"/>
              <a:t>Atenolol 50 mg			                                 0,5 cp le matin</a:t>
            </a:r>
          </a:p>
          <a:p>
            <a:pPr lvl="0"/>
            <a:r>
              <a:rPr lang="fr-FR" sz="2500" dirty="0"/>
              <a:t>Perindopril + Indapamide 10/2,5	                                 1 cp le matin</a:t>
            </a:r>
          </a:p>
          <a:p>
            <a:r>
              <a:rPr lang="fr-FR" sz="2500" dirty="0"/>
              <a:t>ZYMAD 80 000 IU sol buv amp 2 mL (colécalciférol)         1 amp tous les 90 jours</a:t>
            </a:r>
          </a:p>
          <a:p>
            <a:pPr lvl="0"/>
            <a:r>
              <a:rPr lang="fr-FR" sz="2500" dirty="0"/>
              <a:t>Loxapine LOXAPAC® 25mg/ml	</a:t>
            </a:r>
            <a:r>
              <a:rPr lang="fr-FR" sz="2800" dirty="0"/>
              <a:t>	             </a:t>
            </a:r>
            <a:r>
              <a:rPr lang="fr-FR" sz="2500" dirty="0"/>
              <a:t>5 gouttes en cas de crise 						               d’agitation non canalisable 						               </a:t>
            </a:r>
            <a:r>
              <a:rPr lang="fr-FR" sz="2500" dirty="0" smtClean="0"/>
              <a:t>(préparation des gouttes </a:t>
            </a:r>
            <a:r>
              <a:rPr lang="fr-FR" sz="2500" dirty="0"/>
              <a:t>par son mari)</a:t>
            </a:r>
            <a:r>
              <a:rPr lang="fr-FR" sz="2800" dirty="0"/>
              <a:t>					</a:t>
            </a:r>
            <a:endParaRPr lang="fr-FR" sz="2500" dirty="0"/>
          </a:p>
          <a:p>
            <a:pPr lvl="0"/>
            <a:endParaRPr lang="fr-FR" sz="2500" dirty="0"/>
          </a:p>
          <a:p>
            <a:pPr lvl="0"/>
            <a:endParaRPr lang="fr-FR" sz="25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Mme </a:t>
            </a:r>
            <a:r>
              <a:rPr lang="fr-FR" dirty="0" smtClean="0"/>
              <a:t>HAI The, 89 ans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2" y="1235668"/>
            <a:ext cx="11917363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6D6F-B8E7-4737-9DAD-D56A7F9081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1913</Words>
  <Application>Microsoft Office PowerPoint</Application>
  <PresentationFormat>Personnalisé</PresentationFormat>
  <Paragraphs>359</Paragraphs>
  <Slides>33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14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10_Thème Office</vt:lpstr>
      <vt:lpstr>11_Thème Office</vt:lpstr>
      <vt:lpstr>12_Thème Office</vt:lpstr>
      <vt:lpstr>13_Thème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Mme HAI The, 89 ans</vt:lpstr>
      <vt:lpstr>Mme HAI The, 89 ans</vt:lpstr>
      <vt:lpstr>Mme HAI The, 89 ans</vt:lpstr>
      <vt:lpstr>Mme HAI The, 89 ans</vt:lpstr>
      <vt:lpstr>Présentation PowerPoint</vt:lpstr>
      <vt:lpstr>Présentation PowerPoint</vt:lpstr>
      <vt:lpstr>Présentation PowerPoint</vt:lpstr>
      <vt:lpstr>Mme HAI The, 89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Mme HAI The, 89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Ministères Chargés des Affaires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</dc:creator>
  <cp:lastModifiedBy>*</cp:lastModifiedBy>
  <cp:revision>174</cp:revision>
  <cp:lastPrinted>2019-11-06T15:55:29Z</cp:lastPrinted>
  <dcterms:created xsi:type="dcterms:W3CDTF">2019-09-25T14:01:36Z</dcterms:created>
  <dcterms:modified xsi:type="dcterms:W3CDTF">2019-11-06T16:00:57Z</dcterms:modified>
</cp:coreProperties>
</file>