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71" r:id="rId2"/>
    <p:sldId id="279" r:id="rId3"/>
    <p:sldId id="280" r:id="rId4"/>
    <p:sldId id="282" r:id="rId5"/>
    <p:sldId id="281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4" r:id="rId15"/>
    <p:sldId id="292" r:id="rId16"/>
    <p:sldId id="293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61" autoAdjust="0"/>
  </p:normalViewPr>
  <p:slideViewPr>
    <p:cSldViewPr>
      <p:cViewPr>
        <p:scale>
          <a:sx n="109" d="100"/>
          <a:sy n="109" d="100"/>
        </p:scale>
        <p:origin x="-16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FE9-5158-4750-B146-FA3CF7FCBB9E}" type="datetimeFigureOut">
              <a:rPr lang="fr-FR" smtClean="0"/>
              <a:t>28/01/2020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0C1-EA82-4C86-A3E9-637B919C7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832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FE9-5158-4750-B146-FA3CF7FCBB9E}" type="datetimeFigureOut">
              <a:rPr lang="fr-FR" smtClean="0"/>
              <a:t>28/01/2020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0C1-EA82-4C86-A3E9-637B919C7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145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FE9-5158-4750-B146-FA3CF7FCBB9E}" type="datetimeFigureOut">
              <a:rPr lang="fr-FR" smtClean="0"/>
              <a:t>28/01/2020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0C1-EA82-4C86-A3E9-637B919C7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133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FE9-5158-4750-B146-FA3CF7FCBB9E}" type="datetimeFigureOut">
              <a:rPr lang="fr-FR" smtClean="0"/>
              <a:t>28/01/2020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0C1-EA82-4C86-A3E9-637B919C7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67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FE9-5158-4750-B146-FA3CF7FCBB9E}" type="datetimeFigureOut">
              <a:rPr lang="fr-FR" smtClean="0"/>
              <a:t>28/01/2020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0C1-EA82-4C86-A3E9-637B919C7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97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FE9-5158-4750-B146-FA3CF7FCBB9E}" type="datetimeFigureOut">
              <a:rPr lang="fr-FR" smtClean="0"/>
              <a:t>28/01/2020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0C1-EA82-4C86-A3E9-637B919C7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52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FE9-5158-4750-B146-FA3CF7FCBB9E}" type="datetimeFigureOut">
              <a:rPr lang="fr-FR" smtClean="0"/>
              <a:t>28/01/2020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0C1-EA82-4C86-A3E9-637B919C7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405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FE9-5158-4750-B146-FA3CF7FCBB9E}" type="datetimeFigureOut">
              <a:rPr lang="fr-FR" smtClean="0"/>
              <a:t>28/01/2020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0C1-EA82-4C86-A3E9-637B919C7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2352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FE9-5158-4750-B146-FA3CF7FCBB9E}" type="datetimeFigureOut">
              <a:rPr lang="fr-FR" smtClean="0"/>
              <a:t>28/01/2020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0C1-EA82-4C86-A3E9-637B919C7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76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FE9-5158-4750-B146-FA3CF7FCBB9E}" type="datetimeFigureOut">
              <a:rPr lang="fr-FR" smtClean="0"/>
              <a:t>28/01/2020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0C1-EA82-4C86-A3E9-637B919C7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91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FE9-5158-4750-B146-FA3CF7FCBB9E}" type="datetimeFigureOut">
              <a:rPr lang="fr-FR" smtClean="0"/>
              <a:t>28/01/2020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0C1-EA82-4C86-A3E9-637B919C7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16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DFE9-5158-4750-B146-FA3CF7FCBB9E}" type="datetimeFigureOut">
              <a:rPr lang="fr-FR" smtClean="0"/>
              <a:t>28/01/2020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580C1-EA82-4C86-A3E9-637B919C71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99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#_ftnref1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http://www.ars.bretagne.sante.fr/typo3conf/ext/wm_arstpl/res/images/bg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86423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Line 6"/>
          <p:cNvSpPr>
            <a:spLocks noChangeShapeType="1"/>
          </p:cNvSpPr>
          <p:nvPr/>
        </p:nvSpPr>
        <p:spPr bwMode="auto">
          <a:xfrm>
            <a:off x="250825" y="6237288"/>
            <a:ext cx="8642350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pic>
        <p:nvPicPr>
          <p:cNvPr id="12292" name="Picture 7" descr="ARS_LOGOS_bretag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9985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9" descr="https://lh5.googleusercontent.com/fwVHQwLhIOsg8G9V6C02dauDs5MdvkPovqDld16fyug0B46sIcpHLy-S2Xj6I2-KnzpFnLQ05aRcLgulRr3nxy2JDjd9Gypny8wTPwhlPtbbp1WXZj9HmmpQimYS3LkQpJ0bZl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88088"/>
            <a:ext cx="136842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61145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GT de </a:t>
            </a:r>
            <a:r>
              <a:rPr lang="fr-FR" b="1" dirty="0">
                <a:solidFill>
                  <a:srgbClr val="002060"/>
                </a:solidFill>
              </a:rPr>
              <a:t>l’OMEDIT </a:t>
            </a:r>
            <a:r>
              <a:rPr lang="fr-FR" b="1" dirty="0" smtClean="0">
                <a:solidFill>
                  <a:srgbClr val="002060"/>
                </a:solidFill>
              </a:rPr>
              <a:t>Bretagne : REA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1"/>
            <a:r>
              <a:rPr lang="fr-FR" b="1" dirty="0" smtClean="0"/>
              <a:t>Mardi 6Juin 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679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http://www.ars.bretagne.sante.fr/typo3conf/ext/wm_arstpl/res/images/bg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86423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Line 6"/>
          <p:cNvSpPr>
            <a:spLocks noChangeShapeType="1"/>
          </p:cNvSpPr>
          <p:nvPr/>
        </p:nvSpPr>
        <p:spPr bwMode="auto">
          <a:xfrm>
            <a:off x="250825" y="6237288"/>
            <a:ext cx="8642350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2292" name="Picture 7" descr="ARS_LOGOS_bretag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9985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9" descr="https://lh5.googleusercontent.com/fwVHQwLhIOsg8G9V6C02dauDs5MdvkPovqDld16fyug0B46sIcpHLy-S2Xj6I2-KnzpFnLQ05aRcLgulRr3nxy2JDjd9Gypny8wTPwhlPtbbp1WXZj9HmmpQimYS3LkQpJ0bZl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88088"/>
            <a:ext cx="136842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51719" y="260350"/>
            <a:ext cx="6841455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2"/>
                </a:solidFill>
              </a:rPr>
              <a:t>CAQES : le rapport d’évaluation annuel</a:t>
            </a:r>
            <a:endParaRPr lang="fr-FR" sz="3200" b="1" dirty="0">
              <a:solidFill>
                <a:schemeClr val="tx2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51520" y="1268760"/>
            <a:ext cx="864165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Des indicateurs nationaux :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86" y="1772816"/>
            <a:ext cx="8557778" cy="2308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lèche droite 3"/>
          <p:cNvSpPr/>
          <p:nvPr/>
        </p:nvSpPr>
        <p:spPr>
          <a:xfrm rot="1662232">
            <a:off x="3313061" y="3043657"/>
            <a:ext cx="576064" cy="30210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58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http://www.ars.bretagne.sante.fr/typo3conf/ext/wm_arstpl/res/images/bg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86423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7" descr="ARS_LOGOS_bretag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9985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51719" y="260350"/>
            <a:ext cx="6841455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2"/>
                </a:solidFill>
              </a:rPr>
              <a:t>CAQES : le rapport d’évaluation annuel</a:t>
            </a:r>
            <a:endParaRPr lang="fr-FR" sz="3200" b="1" dirty="0">
              <a:solidFill>
                <a:schemeClr val="tx2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51520" y="1268760"/>
            <a:ext cx="864165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Des indicateurs nationaux :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5" y="1700808"/>
            <a:ext cx="7448824" cy="5112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Flèche vers le bas 10"/>
          <p:cNvSpPr/>
          <p:nvPr/>
        </p:nvSpPr>
        <p:spPr>
          <a:xfrm rot="4044058">
            <a:off x="6618626" y="5145446"/>
            <a:ext cx="314470" cy="7435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182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http://www.ars.bretagne.sante.fr/typo3conf/ext/wm_arstpl/res/images/bg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86423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7" descr="ARS_LOGOS_bretag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9985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51719" y="260350"/>
            <a:ext cx="6841455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2"/>
                </a:solidFill>
              </a:rPr>
              <a:t>CAQES : le rapport d’évaluation annuel</a:t>
            </a:r>
            <a:endParaRPr lang="fr-FR" sz="3200" b="1" dirty="0">
              <a:solidFill>
                <a:schemeClr val="tx2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51520" y="1268760"/>
            <a:ext cx="864165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Des indicateurs nationaux :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87" y="1665029"/>
            <a:ext cx="7884010" cy="521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Flèche vers le bas 10"/>
          <p:cNvSpPr/>
          <p:nvPr/>
        </p:nvSpPr>
        <p:spPr>
          <a:xfrm rot="16200000">
            <a:off x="3431921" y="4362113"/>
            <a:ext cx="314470" cy="75249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 rot="16200000">
            <a:off x="3462451" y="2057857"/>
            <a:ext cx="314470" cy="75249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59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http://www.ars.bretagne.sante.fr/typo3conf/ext/wm_arstpl/res/images/bg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86423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7" descr="ARS_LOGOS_bretag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9985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51719" y="260350"/>
            <a:ext cx="6841455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2"/>
                </a:solidFill>
              </a:rPr>
              <a:t>CAQES : le rapport d’évaluation annuel</a:t>
            </a:r>
            <a:endParaRPr lang="fr-FR" sz="3200" b="1" dirty="0">
              <a:solidFill>
                <a:schemeClr val="tx2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51520" y="1268760"/>
            <a:ext cx="8641655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</a:rPr>
              <a:t>Des indicateurs régionaux en attente de validation par l’instruction :</a:t>
            </a:r>
          </a:p>
          <a:p>
            <a:pPr marL="285750" indent="-285750">
              <a:buFontTx/>
              <a:buChar char="-"/>
            </a:pPr>
            <a:endParaRPr lang="fr-FR" dirty="0">
              <a:solidFill>
                <a:srgbClr val="002060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Politique d’amélioration de la qualité et sécurité de la PCEM 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Taux d’informatisation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Indicateurs IPAQSS / ICATB / IN / PROPIAS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Résultats de certification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Nerver </a:t>
            </a:r>
            <a:r>
              <a:rPr lang="fr-FR" dirty="0" err="1" smtClean="0">
                <a:solidFill>
                  <a:srgbClr val="002060"/>
                </a:solidFill>
              </a:rPr>
              <a:t>events</a:t>
            </a:r>
            <a:endParaRPr lang="fr-FR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Déclaration des EIG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Dispensation nominative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Pharmacie clinique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Projet Personnalisé de Soins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00B050"/>
                </a:solidFill>
              </a:rPr>
              <a:t>Prescription de </a:t>
            </a:r>
            <a:r>
              <a:rPr lang="fr-FR" dirty="0" err="1" smtClean="0">
                <a:solidFill>
                  <a:srgbClr val="00B050"/>
                </a:solidFill>
              </a:rPr>
              <a:t>biosimilaires</a:t>
            </a:r>
            <a:endParaRPr lang="fr-FR" dirty="0" smtClean="0">
              <a:solidFill>
                <a:srgbClr val="00B050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00B050"/>
                </a:solidFill>
              </a:rPr>
              <a:t>Prescription en DCI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C00000"/>
                </a:solidFill>
              </a:rPr>
              <a:t>Suivi des indications de la liste en sus</a:t>
            </a:r>
          </a:p>
        </p:txBody>
      </p:sp>
    </p:spTree>
    <p:extLst>
      <p:ext uri="{BB962C8B-B14F-4D97-AF65-F5344CB8AC3E}">
        <p14:creationId xmlns:p14="http://schemas.microsoft.com/office/powerpoint/2010/main" val="333976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http://www.ars.bretagne.sante.fr/typo3conf/ext/wm_arstpl/res/images/bg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86423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7" descr="ARS_LOGOS_bretag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9985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51719" y="260350"/>
            <a:ext cx="6841455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2"/>
                </a:solidFill>
              </a:rPr>
              <a:t>CAQES : le rapport d’évaluation annuel</a:t>
            </a:r>
            <a:endParaRPr lang="fr-FR" sz="3200" b="1" dirty="0">
              <a:solidFill>
                <a:schemeClr val="tx2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51520" y="1268760"/>
            <a:ext cx="8641655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</a:rPr>
              <a:t>Des indicateurs régionaux pour l’HAD (sous réserve de validation dans l’instruction)</a:t>
            </a:r>
          </a:p>
          <a:p>
            <a:pPr marL="285750" indent="-285750">
              <a:buFontTx/>
              <a:buChar char="-"/>
            </a:pPr>
            <a:endParaRPr lang="fr-FR" b="1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Actions de sécurisation de l’administration des médicaments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Traçabilité de l’administration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Procédure organisationnelle en cas de retrait de lot de médicaments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Informatisation de la prise en charge médicamenteuse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Traçabilité de l’évaluation et de la ré évaluation périodique de l’autonomie du patient / prise en charge médicamenteuse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20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http://www.ars.bretagne.sante.fr/typo3conf/ext/wm_arstpl/res/images/bg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86423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7" descr="ARS_LOGOS_bretag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9985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51719" y="260350"/>
            <a:ext cx="6841455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2"/>
                </a:solidFill>
              </a:rPr>
              <a:t>CAQES : le rapport d’évaluation annuel</a:t>
            </a:r>
            <a:endParaRPr lang="fr-FR" sz="3200" b="1" dirty="0">
              <a:solidFill>
                <a:schemeClr val="tx2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51520" y="1268760"/>
            <a:ext cx="864165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</a:rPr>
              <a:t>Articulation avec les contrats antérieurs (en attente publication de l’instruction)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614919"/>
              </p:ext>
            </p:extLst>
          </p:nvPr>
        </p:nvGraphicFramePr>
        <p:xfrm>
          <a:off x="503549" y="2924944"/>
          <a:ext cx="7848872" cy="33868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5404"/>
                <a:gridCol w="5703468"/>
              </a:tblGrid>
              <a:tr h="1693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2017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effectLst/>
                        </a:rPr>
                        <a:t>Les contrats antérieurs continuent à produire leurs effets jusqu’à échéance et maximum jusqu’au 31 décembre 2017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effectLst/>
                        </a:rPr>
                        <a:t>Campagne de contractualisation sur le nouveau contrat simplifié (volet socle et ciblage des volets additionnels)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effectLst/>
                        </a:rPr>
                        <a:t>Evaluation des contrats en vigueur sur les objectifs de l’année 2016 (CBU, CAQOS (PHEV et transports) et Liste en sus)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93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2018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effectLst/>
                        </a:rPr>
                        <a:t>Abrogation des contrats antérieurs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effectLst/>
                        </a:rPr>
                        <a:t>Entrée en vigueur du nouveau dispositif de contractualisation au 1</a:t>
                      </a:r>
                      <a:r>
                        <a:rPr lang="fr-FR" sz="1400" baseline="30000" dirty="0">
                          <a:effectLst/>
                        </a:rPr>
                        <a:t>er</a:t>
                      </a:r>
                      <a:r>
                        <a:rPr lang="fr-FR" sz="1400" dirty="0">
                          <a:effectLst/>
                        </a:rPr>
                        <a:t> janvier 2018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effectLst/>
                        </a:rPr>
                        <a:t>Evaluation qualitative et indicative des contrats en vigueur sur les objectifs de l’année 2017 (CBU, CAQOS (PHEV et transports) et Liste en sus)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47825" y="2706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647825" y="2706688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5" y="2132856"/>
            <a:ext cx="86409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[</a:t>
            </a:r>
            <a:r>
              <a:rPr kumimoji="0" lang="fr-FR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1]</a:t>
            </a: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Il est à noter qu’il est recommandé de procéder à l’évaluation des contrats CBU en 2018 sur l’année 2017 pour éviter une année blanche alors que le dispositif était fonctionnel. Cette évaluation ne pourra  cependant pas donner lieu à l’application de sanction quel que soit le niveau d’atteinte des objectifs des établissements.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10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http://www.ars.bretagne.sante.fr/typo3conf/ext/wm_arstpl/res/images/bg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86423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7" descr="ARS_LOGOS_bretag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9985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51719" y="260350"/>
            <a:ext cx="6841455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2"/>
                </a:solidFill>
              </a:rPr>
              <a:t>CAQES : le programme de travail</a:t>
            </a:r>
            <a:endParaRPr lang="fr-FR" sz="3200" b="1" dirty="0">
              <a:solidFill>
                <a:schemeClr val="tx2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51520" y="1268760"/>
            <a:ext cx="864165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Rencontre des représentants des fédérations le 6 juin 2017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47825" y="2706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76969" y="1844824"/>
            <a:ext cx="7043501" cy="258532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Objectifs :</a:t>
            </a:r>
          </a:p>
          <a:p>
            <a:pPr marL="285750" indent="-285750">
              <a:buFontTx/>
              <a:buChar char="-"/>
            </a:pPr>
            <a:endParaRPr lang="fr-FR" dirty="0">
              <a:solidFill>
                <a:srgbClr val="002060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Présentation des objectifs du futur contrat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Adaptation du REA sur les données 2017 :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Réduction du nombre total d’indicateurs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Augmentation du nombre d’indicateurs avec données quantifiées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Augmentation du nombre d’indicateurs avec </a:t>
            </a:r>
            <a:r>
              <a:rPr lang="fr-FR" dirty="0" smtClean="0">
                <a:solidFill>
                  <a:srgbClr val="002060"/>
                </a:solidFill>
              </a:rPr>
              <a:t>élément de preuve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7" name="Flèche courbée vers la droite 6"/>
          <p:cNvSpPr/>
          <p:nvPr/>
        </p:nvSpPr>
        <p:spPr>
          <a:xfrm rot="20313509">
            <a:off x="827584" y="2014992"/>
            <a:ext cx="820241" cy="8618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763688" y="4751171"/>
            <a:ext cx="7056784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Définition :	</a:t>
            </a:r>
            <a:r>
              <a:rPr lang="fr-FR" dirty="0" smtClean="0">
                <a:solidFill>
                  <a:srgbClr val="002060"/>
                </a:solidFill>
              </a:rPr>
              <a:t>- des objectifs cibles pour les indicateurs critiques</a:t>
            </a:r>
          </a:p>
          <a:p>
            <a:r>
              <a:rPr lang="fr-FR" dirty="0">
                <a:solidFill>
                  <a:srgbClr val="002060"/>
                </a:solidFill>
              </a:rPr>
              <a:t>	</a:t>
            </a:r>
            <a:r>
              <a:rPr lang="fr-FR" dirty="0" smtClean="0">
                <a:solidFill>
                  <a:srgbClr val="002060"/>
                </a:solidFill>
              </a:rPr>
              <a:t>	- du contenu type des éléments de preuve</a:t>
            </a:r>
          </a:p>
          <a:p>
            <a:r>
              <a:rPr lang="fr-FR" b="1" dirty="0" smtClean="0">
                <a:solidFill>
                  <a:srgbClr val="002060"/>
                </a:solidFill>
              </a:rPr>
              <a:t>Annexe au contrat</a:t>
            </a:r>
          </a:p>
        </p:txBody>
      </p:sp>
      <p:sp>
        <p:nvSpPr>
          <p:cNvPr id="14" name="Flèche courbée vers la droite 13"/>
          <p:cNvSpPr/>
          <p:nvPr/>
        </p:nvSpPr>
        <p:spPr>
          <a:xfrm rot="20313509">
            <a:off x="698440" y="4320239"/>
            <a:ext cx="820241" cy="8618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792274" y="5784275"/>
            <a:ext cx="702819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Automatisation du recueil : partenariat avec l’ARS Haut de France</a:t>
            </a:r>
          </a:p>
        </p:txBody>
      </p:sp>
      <p:sp>
        <p:nvSpPr>
          <p:cNvPr id="17" name="Flèche courbée vers la droite 16"/>
          <p:cNvSpPr/>
          <p:nvPr/>
        </p:nvSpPr>
        <p:spPr>
          <a:xfrm rot="20313509">
            <a:off x="740704" y="5543384"/>
            <a:ext cx="820241" cy="8618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88320" y="4200143"/>
            <a:ext cx="89930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Puis :</a:t>
            </a:r>
          </a:p>
        </p:txBody>
      </p:sp>
    </p:spTree>
    <p:extLst>
      <p:ext uri="{BB962C8B-B14F-4D97-AF65-F5344CB8AC3E}">
        <p14:creationId xmlns:p14="http://schemas.microsoft.com/office/powerpoint/2010/main" val="215314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http://www.ars.bretagne.sante.fr/typo3conf/ext/wm_arstpl/res/images/bg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86423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Line 6"/>
          <p:cNvSpPr>
            <a:spLocks noChangeShapeType="1"/>
          </p:cNvSpPr>
          <p:nvPr/>
        </p:nvSpPr>
        <p:spPr bwMode="auto">
          <a:xfrm>
            <a:off x="250825" y="6237288"/>
            <a:ext cx="8642350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2292" name="Picture 7" descr="ARS_LOGOS_bretag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9985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9" descr="https://lh5.googleusercontent.com/fwVHQwLhIOsg8G9V6C02dauDs5MdvkPovqDld16fyug0B46sIcpHLy-S2Xj6I2-KnzpFnLQ05aRcLgulRr3nxy2JDjd9Gypny8wTPwhlPtbbp1WXZj9HmmpQimYS3LkQpJ0bZl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88088"/>
            <a:ext cx="136842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51720" y="260350"/>
            <a:ext cx="5760640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2"/>
                </a:solidFill>
              </a:rPr>
              <a:t>CAQES</a:t>
            </a:r>
            <a:endParaRPr lang="fr-FR" sz="3200" b="1" dirty="0">
              <a:solidFill>
                <a:schemeClr val="tx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35037" y="1700808"/>
            <a:ext cx="80683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Le CAQES : Contrat d’Amélioration de la Qualité et de l’Efficience des soins</a:t>
            </a:r>
          </a:p>
          <a:p>
            <a:endParaRPr lang="fr-FR" b="1" dirty="0">
              <a:solidFill>
                <a:srgbClr val="002060"/>
              </a:solidFill>
            </a:endParaRPr>
          </a:p>
          <a:p>
            <a:r>
              <a:rPr lang="fr-FR" b="1" dirty="0">
                <a:solidFill>
                  <a:srgbClr val="002060"/>
                </a:solidFill>
              </a:rPr>
              <a:t>N</a:t>
            </a:r>
            <a:r>
              <a:rPr lang="fr-FR" b="1" dirty="0" smtClean="0">
                <a:solidFill>
                  <a:srgbClr val="002060"/>
                </a:solidFill>
              </a:rPr>
              <a:t>ouveautés réglementaires</a:t>
            </a:r>
          </a:p>
          <a:p>
            <a:endParaRPr lang="fr-FR" b="1" dirty="0" smtClean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Décret du 20 avril fixant les modalités d’application du contrat d’amélioration de la qualité et de l’efficience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Arrêté du 27 avril 2017 relatif au contrat type + annexe 1 (liste des indicateurs fixé au niveau national pour le volet produits de santé)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Arrêté du 27 avril fixant les référentiels de pertinence, qualité, de sécurité des soins ou les seuils en dépenses d’assurances maladies mentionnés à l’article L 162-30-3 du CSS</a:t>
            </a:r>
          </a:p>
          <a:p>
            <a:pPr marL="285750" indent="-285750">
              <a:buFontTx/>
              <a:buChar char="-"/>
            </a:pPr>
            <a:endParaRPr lang="fr-FR" b="1" dirty="0">
              <a:solidFill>
                <a:srgbClr val="002060"/>
              </a:solidFill>
            </a:endParaRPr>
          </a:p>
          <a:p>
            <a:endParaRPr lang="fr-FR" b="1" dirty="0" smtClean="0">
              <a:solidFill>
                <a:srgbClr val="002060"/>
              </a:solidFill>
            </a:endParaRPr>
          </a:p>
          <a:p>
            <a:r>
              <a:rPr lang="fr-FR" b="1" dirty="0" smtClean="0">
                <a:solidFill>
                  <a:srgbClr val="002060"/>
                </a:solidFill>
              </a:rPr>
              <a:t>A venir : instruction ministérielle relative à la mise en œuvre du CAQES</a:t>
            </a:r>
          </a:p>
        </p:txBody>
      </p:sp>
    </p:spTree>
    <p:extLst>
      <p:ext uri="{BB962C8B-B14F-4D97-AF65-F5344CB8AC3E}">
        <p14:creationId xmlns:p14="http://schemas.microsoft.com/office/powerpoint/2010/main" val="351239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http://www.ars.bretagne.sante.fr/typo3conf/ext/wm_arstpl/res/images/bg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86423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Line 6"/>
          <p:cNvSpPr>
            <a:spLocks noChangeShapeType="1"/>
          </p:cNvSpPr>
          <p:nvPr/>
        </p:nvSpPr>
        <p:spPr bwMode="auto">
          <a:xfrm>
            <a:off x="250825" y="6237288"/>
            <a:ext cx="8642350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2292" name="Picture 7" descr="ARS_LOGOS_bretag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9985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9" descr="https://lh5.googleusercontent.com/fwVHQwLhIOsg8G9V6C02dauDs5MdvkPovqDld16fyug0B46sIcpHLy-S2Xj6I2-KnzpFnLQ05aRcLgulRr3nxy2JDjd9Gypny8wTPwhlPtbbp1WXZj9HmmpQimYS3LkQpJ0bZl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88088"/>
            <a:ext cx="136842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51720" y="260350"/>
            <a:ext cx="5760640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2"/>
                </a:solidFill>
              </a:rPr>
              <a:t>CAQES</a:t>
            </a:r>
            <a:endParaRPr lang="fr-FR" sz="3200" b="1" dirty="0">
              <a:solidFill>
                <a:schemeClr val="tx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1484784"/>
            <a:ext cx="8068332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Le CAQES remplace à partir du 1</a:t>
            </a:r>
            <a:r>
              <a:rPr lang="fr-FR" b="1" baseline="30000" dirty="0" smtClean="0">
                <a:solidFill>
                  <a:srgbClr val="002060"/>
                </a:solidFill>
              </a:rPr>
              <a:t>er</a:t>
            </a:r>
            <a:r>
              <a:rPr lang="fr-FR" b="1" dirty="0" smtClean="0">
                <a:solidFill>
                  <a:srgbClr val="002060"/>
                </a:solidFill>
              </a:rPr>
              <a:t> janvier 2018 les contrats d’objectifs sur :</a:t>
            </a:r>
          </a:p>
          <a:p>
            <a:endParaRPr lang="fr-FR" b="1" dirty="0" smtClean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</a:rPr>
              <a:t>les produits de santé : CBU / CAQOS PHEV / liste en sus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</a:rPr>
              <a:t>Les transports : CAQOS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</a:rPr>
              <a:t>La pertinence et la qualité des soins</a:t>
            </a:r>
          </a:p>
        </p:txBody>
      </p:sp>
      <p:sp>
        <p:nvSpPr>
          <p:cNvPr id="6" name="Flèche à angle droit 5"/>
          <p:cNvSpPr/>
          <p:nvPr/>
        </p:nvSpPr>
        <p:spPr>
          <a:xfrm rot="5400000">
            <a:off x="750094" y="3068960"/>
            <a:ext cx="725562" cy="86409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657073" y="3429000"/>
            <a:ext cx="587477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Un volet obligatoire = contrat socle :</a:t>
            </a:r>
          </a:p>
          <a:p>
            <a:r>
              <a:rPr lang="fr-FR" b="1" dirty="0" smtClean="0">
                <a:solidFill>
                  <a:srgbClr val="002060"/>
                </a:solidFill>
              </a:rPr>
              <a:t>Dispositions des anciens CBU / CAQOS PHEV / liste en sus</a:t>
            </a:r>
          </a:p>
        </p:txBody>
      </p:sp>
      <p:sp>
        <p:nvSpPr>
          <p:cNvPr id="7" name="Plus 6"/>
          <p:cNvSpPr/>
          <p:nvPr/>
        </p:nvSpPr>
        <p:spPr>
          <a:xfrm>
            <a:off x="1691680" y="4509120"/>
            <a:ext cx="360040" cy="360040"/>
          </a:xfrm>
          <a:prstGeom prst="mathPl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420781" y="4365974"/>
            <a:ext cx="5874770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3 volets optionnels facultatifs :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Pertinence des soins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Transports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Qualité et sécurité des soins (Risque infectieux, </a:t>
            </a:r>
            <a:r>
              <a:rPr lang="fr-FR" b="1" dirty="0" smtClean="0">
                <a:solidFill>
                  <a:srgbClr val="002060"/>
                </a:solidFill>
              </a:rPr>
              <a:t>Risque Médicamenteux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, Risque de rupture de parcours de soins)</a:t>
            </a:r>
          </a:p>
        </p:txBody>
      </p:sp>
    </p:spTree>
    <p:extLst>
      <p:ext uri="{BB962C8B-B14F-4D97-AF65-F5344CB8AC3E}">
        <p14:creationId xmlns:p14="http://schemas.microsoft.com/office/powerpoint/2010/main" val="204633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http://www.ars.bretagne.sante.fr/typo3conf/ext/wm_arstpl/res/images/bg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86423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Line 6"/>
          <p:cNvSpPr>
            <a:spLocks noChangeShapeType="1"/>
          </p:cNvSpPr>
          <p:nvPr/>
        </p:nvSpPr>
        <p:spPr bwMode="auto">
          <a:xfrm>
            <a:off x="250825" y="6237288"/>
            <a:ext cx="8642350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2292" name="Picture 7" descr="ARS_LOGOS_bretag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9985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9" descr="https://lh5.googleusercontent.com/fwVHQwLhIOsg8G9V6C02dauDs5MdvkPovqDld16fyug0B46sIcpHLy-S2Xj6I2-KnzpFnLQ05aRcLgulRr3nxy2JDjd9Gypny8wTPwhlPtbbp1WXZj9HmmpQimYS3LkQpJ0bZl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88088"/>
            <a:ext cx="136842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51720" y="260350"/>
            <a:ext cx="5760640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2"/>
                </a:solidFill>
              </a:rPr>
              <a:t>CAQES</a:t>
            </a:r>
            <a:endParaRPr lang="fr-FR" sz="3200" b="1" dirty="0">
              <a:solidFill>
                <a:schemeClr val="tx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1484784"/>
            <a:ext cx="352839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Durée du contrat : indéterminée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51519" y="2204864"/>
            <a:ext cx="8641655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Engagements Etablissements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Respect des obligations et mise en œuvre des moyens, respect des objectifs, diffusion auprès des professionnels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Mise en œuvre </a:t>
            </a:r>
            <a:r>
              <a:rPr lang="fr-FR" b="1" dirty="0" smtClean="0">
                <a:solidFill>
                  <a:srgbClr val="002060"/>
                </a:solidFill>
              </a:rPr>
              <a:t>plan d’action</a:t>
            </a:r>
            <a:r>
              <a:rPr lang="fr-FR" dirty="0" smtClean="0">
                <a:solidFill>
                  <a:srgbClr val="002060"/>
                </a:solidFill>
              </a:rPr>
              <a:t>, suivi, évaluation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Prendre connaissance du PPR GDR ES et du PAPRAPS + diffusion professionnels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Communication interne plan d’action aux professionnels et usagers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Mise à disposition des professionnels des </a:t>
            </a:r>
            <a:r>
              <a:rPr lang="fr-FR" b="1" dirty="0" smtClean="0">
                <a:solidFill>
                  <a:srgbClr val="002060"/>
                </a:solidFill>
              </a:rPr>
              <a:t>référentiels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Promouvoir les actions de pertinence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Favoriser les échanges inter pro et inter disciplines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Obligation prescription avec </a:t>
            </a:r>
            <a:r>
              <a:rPr lang="fr-FR" b="1" dirty="0" smtClean="0">
                <a:solidFill>
                  <a:srgbClr val="002060"/>
                </a:solidFill>
              </a:rPr>
              <a:t>RPPS </a:t>
            </a:r>
            <a:r>
              <a:rPr lang="fr-FR" dirty="0" smtClean="0">
                <a:solidFill>
                  <a:srgbClr val="002060"/>
                </a:solidFill>
              </a:rPr>
              <a:t>et FINESS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Communication </a:t>
            </a:r>
            <a:r>
              <a:rPr lang="fr-FR" b="1" dirty="0" smtClean="0">
                <a:solidFill>
                  <a:srgbClr val="002060"/>
                </a:solidFill>
              </a:rPr>
              <a:t>REA + éléments de preuve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Désignation d’interlocuteurs / volet</a:t>
            </a:r>
          </a:p>
        </p:txBody>
      </p:sp>
    </p:spTree>
    <p:extLst>
      <p:ext uri="{BB962C8B-B14F-4D97-AF65-F5344CB8AC3E}">
        <p14:creationId xmlns:p14="http://schemas.microsoft.com/office/powerpoint/2010/main" val="215129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http://www.ars.bretagne.sante.fr/typo3conf/ext/wm_arstpl/res/images/bg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86423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Line 6"/>
          <p:cNvSpPr>
            <a:spLocks noChangeShapeType="1"/>
          </p:cNvSpPr>
          <p:nvPr/>
        </p:nvSpPr>
        <p:spPr bwMode="auto">
          <a:xfrm>
            <a:off x="250825" y="6237288"/>
            <a:ext cx="8642350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2292" name="Picture 7" descr="ARS_LOGOS_bretag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9985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9" descr="https://lh5.googleusercontent.com/fwVHQwLhIOsg8G9V6C02dauDs5MdvkPovqDld16fyug0B46sIcpHLy-S2Xj6I2-KnzpFnLQ05aRcLgulRr3nxy2JDjd9Gypny8wTPwhlPtbbp1WXZj9HmmpQimYS3LkQpJ0bZl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88088"/>
            <a:ext cx="136842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51720" y="260350"/>
            <a:ext cx="5760640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2"/>
                </a:solidFill>
              </a:rPr>
              <a:t>CAQES</a:t>
            </a:r>
            <a:endParaRPr lang="fr-FR" sz="3200" b="1" dirty="0">
              <a:solidFill>
                <a:schemeClr val="tx2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51519" y="1412776"/>
            <a:ext cx="8641655" cy="369332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Intéressement : uniquement sur volets optionnels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51520" y="2051556"/>
            <a:ext cx="8641655" cy="203132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Sanctions financières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- Dans la limite de 1% des régimes obligatoires d’assurance maladie par l ’établissement au titre du dernier exercice clos par volet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Et dans la limite de 5 % pour l’ensemble des volets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>- Réduction dans la limite de 30% de la part prise en charge par l’assurance maladie des spécialités pharmaceutiques et LPP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50825" y="4365104"/>
            <a:ext cx="8641655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Mise sous entente préalable : </a:t>
            </a:r>
            <a:r>
              <a:rPr lang="fr-FR" dirty="0" smtClean="0">
                <a:solidFill>
                  <a:srgbClr val="FF0000"/>
                </a:solidFill>
              </a:rPr>
              <a:t>pour les actes, prestations ou prescriptions ciblés, accord préalable du SM de l’AM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82851" y="5301208"/>
            <a:ext cx="784887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Révision du contrat par voie d’avenant </a:t>
            </a:r>
          </a:p>
          <a:p>
            <a:r>
              <a:rPr lang="fr-FR" b="1" dirty="0" smtClean="0">
                <a:solidFill>
                  <a:srgbClr val="002060"/>
                </a:solidFill>
              </a:rPr>
              <a:t>Possibilité de résiliation d’un volet du contrat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2051720" y="5157192"/>
            <a:ext cx="460851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77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http://www.ars.bretagne.sante.fr/typo3conf/ext/wm_arstpl/res/images/bg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86423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Line 6"/>
          <p:cNvSpPr>
            <a:spLocks noChangeShapeType="1"/>
          </p:cNvSpPr>
          <p:nvPr/>
        </p:nvSpPr>
        <p:spPr bwMode="auto">
          <a:xfrm>
            <a:off x="250825" y="6237288"/>
            <a:ext cx="8642350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2292" name="Picture 7" descr="ARS_LOGOS_bretag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9985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9" descr="https://lh5.googleusercontent.com/fwVHQwLhIOsg8G9V6C02dauDs5MdvkPovqDld16fyug0B46sIcpHLy-S2Xj6I2-KnzpFnLQ05aRcLgulRr3nxy2JDjd9Gypny8wTPwhlPtbbp1WXZj9HmmpQimYS3LkQpJ0bZl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88088"/>
            <a:ext cx="136842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51720" y="260350"/>
            <a:ext cx="5760640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2"/>
                </a:solidFill>
              </a:rPr>
              <a:t>CAQES</a:t>
            </a:r>
            <a:endParaRPr lang="fr-FR" sz="3200" b="1" dirty="0">
              <a:solidFill>
                <a:schemeClr val="tx2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50825" y="1340768"/>
            <a:ext cx="8641655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Contenu du volet obligatoire relatif au bon usage des médicaments, produits et prestations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Article 10.1 : amélioration et sécurisation de la PCEM</a:t>
            </a: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Management de la PCEM</a:t>
            </a: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Prescription en DCI</a:t>
            </a: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Informatisation du parcours de soins : traçabilité prescription, administration, </a:t>
            </a:r>
            <a:r>
              <a:rPr lang="fr-FR" dirty="0" smtClean="0">
                <a:solidFill>
                  <a:srgbClr val="FF0000"/>
                </a:solidFill>
              </a:rPr>
              <a:t>utilisation des DM</a:t>
            </a: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Informatisation et traçabilité, notamment par la </a:t>
            </a:r>
            <a:r>
              <a:rPr lang="fr-FR" dirty="0" smtClean="0">
                <a:solidFill>
                  <a:srgbClr val="FF0000"/>
                </a:solidFill>
              </a:rPr>
              <a:t>délivrance nominative </a:t>
            </a:r>
            <a:r>
              <a:rPr lang="fr-FR" dirty="0" smtClean="0">
                <a:solidFill>
                  <a:srgbClr val="002060"/>
                </a:solidFill>
              </a:rPr>
              <a:t>de la prise en charge thérapeutique</a:t>
            </a: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Utilisation des </a:t>
            </a:r>
            <a:r>
              <a:rPr lang="fr-FR" dirty="0" smtClean="0">
                <a:solidFill>
                  <a:srgbClr val="FF0000"/>
                </a:solidFill>
              </a:rPr>
              <a:t>LAP y compris consultation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51520" y="4399944"/>
            <a:ext cx="8641655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Article 10.2 : Développement des pratiques pluridisciplinaires ou en réseau</a:t>
            </a: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Continuité de la PCEM</a:t>
            </a: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Plan de déploiement de la </a:t>
            </a:r>
            <a:r>
              <a:rPr lang="fr-FR" dirty="0" smtClean="0">
                <a:solidFill>
                  <a:srgbClr val="FF0000"/>
                </a:solidFill>
              </a:rPr>
              <a:t>pharmacie clinique</a:t>
            </a: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Plan de déploiement de la </a:t>
            </a:r>
            <a:r>
              <a:rPr lang="fr-FR" dirty="0" smtClean="0">
                <a:solidFill>
                  <a:srgbClr val="FF0000"/>
                </a:solidFill>
              </a:rPr>
              <a:t>conciliation médicamenteuse</a:t>
            </a: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Plan de vigilance et de </a:t>
            </a:r>
            <a:r>
              <a:rPr lang="fr-FR" dirty="0" smtClean="0">
                <a:solidFill>
                  <a:srgbClr val="FF0000"/>
                </a:solidFill>
              </a:rPr>
              <a:t>bon usage des antibiotiques</a:t>
            </a:r>
          </a:p>
        </p:txBody>
      </p:sp>
      <p:sp>
        <p:nvSpPr>
          <p:cNvPr id="3" name="Flèche courbée vers la droite 2"/>
          <p:cNvSpPr/>
          <p:nvPr/>
        </p:nvSpPr>
        <p:spPr>
          <a:xfrm>
            <a:off x="35496" y="4077072"/>
            <a:ext cx="432048" cy="5760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0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http://www.ars.bretagne.sante.fr/typo3conf/ext/wm_arstpl/res/images/bg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86423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Line 6"/>
          <p:cNvSpPr>
            <a:spLocks noChangeShapeType="1"/>
          </p:cNvSpPr>
          <p:nvPr/>
        </p:nvSpPr>
        <p:spPr bwMode="auto">
          <a:xfrm>
            <a:off x="250825" y="6237288"/>
            <a:ext cx="8642350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2292" name="Picture 7" descr="ARS_LOGOS_bretag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9985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9" descr="https://lh5.googleusercontent.com/fwVHQwLhIOsg8G9V6C02dauDs5MdvkPovqDld16fyug0B46sIcpHLy-S2Xj6I2-KnzpFnLQ05aRcLgulRr3nxy2JDjd9Gypny8wTPwhlPtbbp1WXZj9HmmpQimYS3LkQpJ0bZl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88088"/>
            <a:ext cx="136842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51720" y="260350"/>
            <a:ext cx="5760640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2"/>
                </a:solidFill>
              </a:rPr>
              <a:t>CAQES</a:t>
            </a:r>
            <a:endParaRPr lang="fr-FR" sz="3200" b="1" dirty="0">
              <a:solidFill>
                <a:schemeClr val="tx2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50825" y="1340768"/>
            <a:ext cx="8641655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Article 10.3 : Engagements relatifs aux prescriptions de médicaments dans le répertoire </a:t>
            </a:r>
            <a:r>
              <a:rPr lang="fr-FR" dirty="0" smtClean="0">
                <a:solidFill>
                  <a:srgbClr val="FF0000"/>
                </a:solidFill>
              </a:rPr>
              <a:t>génériques et </a:t>
            </a:r>
            <a:r>
              <a:rPr lang="fr-FR" dirty="0" err="1" smtClean="0">
                <a:solidFill>
                  <a:srgbClr val="FF0000"/>
                </a:solidFill>
              </a:rPr>
              <a:t>biosimilaires</a:t>
            </a:r>
            <a:endParaRPr lang="fr-FR" dirty="0" smtClean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03306" y="2422629"/>
            <a:ext cx="8641655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Article 10.4 : Engagements relatifs aux médicaments et LPP prescrits en ES et remboursés sur l’enveloppe ville : plan d’action</a:t>
            </a:r>
          </a:p>
        </p:txBody>
      </p:sp>
      <p:sp>
        <p:nvSpPr>
          <p:cNvPr id="10" name="Flèche courbée vers la droite 9"/>
          <p:cNvSpPr/>
          <p:nvPr/>
        </p:nvSpPr>
        <p:spPr>
          <a:xfrm>
            <a:off x="35496" y="1916832"/>
            <a:ext cx="432048" cy="5760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79512" y="3341891"/>
            <a:ext cx="8641655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Article 10.5 : Engagements relatifs aux spécialités et DM pris en charge en sus / respect des référentiels :</a:t>
            </a: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Respect des taux d’évolution </a:t>
            </a:r>
            <a:r>
              <a:rPr lang="fr-FR" dirty="0" smtClean="0">
                <a:solidFill>
                  <a:srgbClr val="002060"/>
                </a:solidFill>
              </a:rPr>
              <a:t>des dépenses</a:t>
            </a: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Garantir respect indications AMM /arrêté inscription sur liste en sus / RTU</a:t>
            </a: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A défaut argumentation dans dossier médical + travaux de référence</a:t>
            </a: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Assurer le suivi par service, prescripteur, UCD des prescriptions hors référentiels (hors AMM/RTU) en colligeant l’argumentation qui a conduit à prescrire</a:t>
            </a:r>
          </a:p>
        </p:txBody>
      </p:sp>
      <p:sp>
        <p:nvSpPr>
          <p:cNvPr id="14" name="Flèche courbée vers la droite 13"/>
          <p:cNvSpPr/>
          <p:nvPr/>
        </p:nvSpPr>
        <p:spPr>
          <a:xfrm>
            <a:off x="35496" y="2924944"/>
            <a:ext cx="432048" cy="5760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33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http://www.ars.bretagne.sante.fr/typo3conf/ext/wm_arstpl/res/images/bg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86423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Line 6"/>
          <p:cNvSpPr>
            <a:spLocks noChangeShapeType="1"/>
          </p:cNvSpPr>
          <p:nvPr/>
        </p:nvSpPr>
        <p:spPr bwMode="auto">
          <a:xfrm>
            <a:off x="250825" y="6237288"/>
            <a:ext cx="8642350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2292" name="Picture 7" descr="ARS_LOGOS_bretag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9985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9" descr="https://lh5.googleusercontent.com/fwVHQwLhIOsg8G9V6C02dauDs5MdvkPovqDld16fyug0B46sIcpHLy-S2Xj6I2-KnzpFnLQ05aRcLgulRr3nxy2JDjd9Gypny8wTPwhlPtbbp1WXZj9HmmpQimYS3LkQpJ0bZl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88088"/>
            <a:ext cx="136842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51720" y="260350"/>
            <a:ext cx="5760640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2"/>
                </a:solidFill>
              </a:rPr>
              <a:t>CAQES</a:t>
            </a:r>
            <a:endParaRPr lang="fr-FR" sz="3200" b="1" dirty="0">
              <a:solidFill>
                <a:schemeClr val="tx2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51520" y="1988840"/>
            <a:ext cx="8641655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Article 10.6 : </a:t>
            </a: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Une information portant sur </a:t>
            </a:r>
            <a:r>
              <a:rPr lang="fr-FR" dirty="0" smtClean="0">
                <a:solidFill>
                  <a:srgbClr val="FF0000"/>
                </a:solidFill>
              </a:rPr>
              <a:t>l’analyse des prescriptions</a:t>
            </a:r>
            <a:r>
              <a:rPr lang="fr-FR" dirty="0" smtClean="0">
                <a:solidFill>
                  <a:srgbClr val="002060"/>
                </a:solidFill>
              </a:rPr>
              <a:t> est présentée </a:t>
            </a:r>
            <a:r>
              <a:rPr lang="fr-FR" dirty="0" smtClean="0">
                <a:solidFill>
                  <a:srgbClr val="FF0000"/>
                </a:solidFill>
              </a:rPr>
              <a:t>chaque semestre </a:t>
            </a:r>
            <a:r>
              <a:rPr lang="fr-FR" dirty="0" smtClean="0">
                <a:solidFill>
                  <a:srgbClr val="002060"/>
                </a:solidFill>
              </a:rPr>
              <a:t>à la CME ou conférence (ex OQN) </a:t>
            </a:r>
          </a:p>
          <a:p>
            <a:pPr lvl="2"/>
            <a:r>
              <a:rPr lang="fr-FR" dirty="0" smtClean="0">
                <a:solidFill>
                  <a:srgbClr val="002060"/>
                </a:solidFill>
              </a:rPr>
              <a:t>+ transmission </a:t>
            </a:r>
            <a:r>
              <a:rPr lang="fr-FR" dirty="0" err="1" smtClean="0">
                <a:solidFill>
                  <a:srgbClr val="002060"/>
                </a:solidFill>
              </a:rPr>
              <a:t>OMéDIT</a:t>
            </a:r>
            <a:r>
              <a:rPr lang="fr-FR" dirty="0" smtClean="0">
                <a:solidFill>
                  <a:srgbClr val="002060"/>
                </a:solidFill>
              </a:rPr>
              <a:t>, ARS, AM</a:t>
            </a:r>
          </a:p>
          <a:p>
            <a:pPr lvl="2"/>
            <a:endParaRPr lang="fr-FR" dirty="0" smtClean="0">
              <a:solidFill>
                <a:srgbClr val="002060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Evaluation annuelle du contrat socle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 	</a:t>
            </a:r>
            <a:endParaRPr lang="fr-F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91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http://www.ars.bretagne.sante.fr/typo3conf/ext/wm_arstpl/res/images/bg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86423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7" descr="ARS_LOGOS_bretag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9985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51719" y="260350"/>
            <a:ext cx="6841455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2"/>
                </a:solidFill>
              </a:rPr>
              <a:t>CAQES : le rapport d’évaluation annuel</a:t>
            </a:r>
            <a:endParaRPr lang="fr-FR" sz="3200" b="1" dirty="0">
              <a:solidFill>
                <a:schemeClr val="tx2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51520" y="1268760"/>
            <a:ext cx="864165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002060"/>
                </a:solidFill>
              </a:rPr>
              <a:t>Des indicateurs nationaux :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493" y="1687945"/>
            <a:ext cx="7143284" cy="517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lèche vers le bas 2"/>
          <p:cNvSpPr/>
          <p:nvPr/>
        </p:nvSpPr>
        <p:spPr>
          <a:xfrm rot="4044058">
            <a:off x="6042563" y="5217454"/>
            <a:ext cx="314470" cy="7435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82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1009</Words>
  <Application>Microsoft Office PowerPoint</Application>
  <PresentationFormat>Affichage à l'écran (4:3)</PresentationFormat>
  <Paragraphs>134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GT de l’OMEDIT Bretagne : REA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chic</dc:creator>
  <cp:lastModifiedBy>PIRIOU Gilles</cp:lastModifiedBy>
  <cp:revision>30</cp:revision>
  <dcterms:created xsi:type="dcterms:W3CDTF">2015-06-09T07:28:17Z</dcterms:created>
  <dcterms:modified xsi:type="dcterms:W3CDTF">2020-01-28T16:48:32Z</dcterms:modified>
</cp:coreProperties>
</file>