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sldIdLst>
    <p:sldId id="271" r:id="rId2"/>
    <p:sldId id="279" r:id="rId3"/>
    <p:sldId id="280" r:id="rId4"/>
    <p:sldId id="282" r:id="rId5"/>
    <p:sldId id="281" r:id="rId6"/>
    <p:sldId id="283" r:id="rId7"/>
    <p:sldId id="284" r:id="rId8"/>
    <p:sldId id="285" r:id="rId9"/>
    <p:sldId id="286" r:id="rId10"/>
    <p:sldId id="287" r:id="rId11"/>
    <p:sldId id="288" r:id="rId12"/>
    <p:sldId id="289" r:id="rId13"/>
    <p:sldId id="290" r:id="rId14"/>
    <p:sldId id="294" r:id="rId15"/>
    <p:sldId id="292" r:id="rId16"/>
    <p:sldId id="293" r:id="rId1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497D"/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261" autoAdjust="0"/>
  </p:normalViewPr>
  <p:slideViewPr>
    <p:cSldViewPr>
      <p:cViewPr>
        <p:scale>
          <a:sx n="109" d="100"/>
          <a:sy n="109" d="100"/>
        </p:scale>
        <p:origin x="-1674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BDFE9-5158-4750-B146-FA3CF7FCBB9E}" type="datetimeFigureOut">
              <a:rPr lang="fr-FR" smtClean="0"/>
              <a:t>28/01/2020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580C1-EA82-4C86-A3E9-637B919C71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688325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BDFE9-5158-4750-B146-FA3CF7FCBB9E}" type="datetimeFigureOut">
              <a:rPr lang="fr-FR" smtClean="0"/>
              <a:t>28/01/2020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580C1-EA82-4C86-A3E9-637B919C71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731452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BDFE9-5158-4750-B146-FA3CF7FCBB9E}" type="datetimeFigureOut">
              <a:rPr lang="fr-FR" smtClean="0"/>
              <a:t>28/01/2020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580C1-EA82-4C86-A3E9-637B919C71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613320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BDFE9-5158-4750-B146-FA3CF7FCBB9E}" type="datetimeFigureOut">
              <a:rPr lang="fr-FR" smtClean="0"/>
              <a:t>28/01/2020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580C1-EA82-4C86-A3E9-637B919C71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686765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BDFE9-5158-4750-B146-FA3CF7FCBB9E}" type="datetimeFigureOut">
              <a:rPr lang="fr-FR" smtClean="0"/>
              <a:t>28/01/2020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580C1-EA82-4C86-A3E9-637B919C71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59773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BDFE9-5158-4750-B146-FA3CF7FCBB9E}" type="datetimeFigureOut">
              <a:rPr lang="fr-FR" smtClean="0"/>
              <a:t>28/01/2020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580C1-EA82-4C86-A3E9-637B919C71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65524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BDFE9-5158-4750-B146-FA3CF7FCBB9E}" type="datetimeFigureOut">
              <a:rPr lang="fr-FR" smtClean="0"/>
              <a:t>28/01/2020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580C1-EA82-4C86-A3E9-637B919C71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224054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BDFE9-5158-4750-B146-FA3CF7FCBB9E}" type="datetimeFigureOut">
              <a:rPr lang="fr-FR" smtClean="0"/>
              <a:t>28/01/2020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580C1-EA82-4C86-A3E9-637B919C71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523526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BDFE9-5158-4750-B146-FA3CF7FCBB9E}" type="datetimeFigureOut">
              <a:rPr lang="fr-FR" smtClean="0"/>
              <a:t>28/01/2020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580C1-EA82-4C86-A3E9-637B919C71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217680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BDFE9-5158-4750-B146-FA3CF7FCBB9E}" type="datetimeFigureOut">
              <a:rPr lang="fr-FR" smtClean="0"/>
              <a:t>28/01/2020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580C1-EA82-4C86-A3E9-637B919C71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309161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BDFE9-5158-4750-B146-FA3CF7FCBB9E}" type="datetimeFigureOut">
              <a:rPr lang="fr-FR" smtClean="0"/>
              <a:t>28/01/2020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580C1-EA82-4C86-A3E9-637B919C71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981600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ABDFE9-5158-4750-B146-FA3CF7FCBB9E}" type="datetimeFigureOut">
              <a:rPr lang="fr-FR" smtClean="0"/>
              <a:t>28/01/2020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A580C1-EA82-4C86-A3E9-637B919C71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369946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3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hyperlink" Target="#_ftnref1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5" descr="http://www.ars.bretagne.sante.fr/typo3conf/ext/wm_arstpl/res/images/bg_header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549275"/>
            <a:ext cx="8642350" cy="69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1" name="Line 6"/>
          <p:cNvSpPr>
            <a:spLocks noChangeShapeType="1"/>
          </p:cNvSpPr>
          <p:nvPr/>
        </p:nvSpPr>
        <p:spPr bwMode="auto">
          <a:xfrm>
            <a:off x="250825" y="6237288"/>
            <a:ext cx="8642350" cy="0"/>
          </a:xfrm>
          <a:prstGeom prst="line">
            <a:avLst/>
          </a:prstGeom>
          <a:noFill/>
          <a:ln w="158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>
              <a:solidFill>
                <a:prstClr val="black"/>
              </a:solidFill>
            </a:endParaRPr>
          </a:p>
        </p:txBody>
      </p:sp>
      <p:pic>
        <p:nvPicPr>
          <p:cNvPr id="12292" name="Picture 7" descr="ARS_LOGOS_bretagn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260350"/>
            <a:ext cx="998538" cy="534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3" name="Picture 9" descr="https://lh5.googleusercontent.com/fwVHQwLhIOsg8G9V6C02dauDs5MdvkPovqDld16fyug0B46sIcpHLy-S2Xj6I2-KnzpFnLQ05aRcLgulRr3nxy2JDjd9Gypny8wTPwhlPtbbp1WXZj9HmmpQimYS3LkQpJ0bZl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6288088"/>
            <a:ext cx="1368425" cy="525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2856"/>
            <a:ext cx="7772400" cy="1461145"/>
          </a:xfrm>
        </p:spPr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rgbClr val="002060"/>
                </a:solidFill>
              </a:rPr>
              <a:t>GT de </a:t>
            </a:r>
            <a:r>
              <a:rPr lang="fr-FR" b="1" dirty="0">
                <a:solidFill>
                  <a:srgbClr val="002060"/>
                </a:solidFill>
              </a:rPr>
              <a:t>l’OMEDIT </a:t>
            </a:r>
            <a:r>
              <a:rPr lang="fr-FR" b="1" dirty="0" smtClean="0">
                <a:solidFill>
                  <a:srgbClr val="002060"/>
                </a:solidFill>
              </a:rPr>
              <a:t>Bretagne : REA</a:t>
            </a:r>
            <a:r>
              <a:rPr lang="fr-FR" dirty="0"/>
              <a:t/>
            </a:r>
            <a:br>
              <a:rPr lang="fr-FR" dirty="0"/>
            </a:b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lvl="1"/>
            <a:r>
              <a:rPr lang="fr-FR" b="1" dirty="0" smtClean="0"/>
              <a:t>Mardi 6Juin 2017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46797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5" descr="http://www.ars.bretagne.sante.fr/typo3conf/ext/wm_arstpl/res/images/bg_header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549275"/>
            <a:ext cx="8642350" cy="69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1" name="Line 6"/>
          <p:cNvSpPr>
            <a:spLocks noChangeShapeType="1"/>
          </p:cNvSpPr>
          <p:nvPr/>
        </p:nvSpPr>
        <p:spPr bwMode="auto">
          <a:xfrm>
            <a:off x="250825" y="6237288"/>
            <a:ext cx="8642350" cy="0"/>
          </a:xfrm>
          <a:prstGeom prst="line">
            <a:avLst/>
          </a:prstGeom>
          <a:noFill/>
          <a:ln w="158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pic>
        <p:nvPicPr>
          <p:cNvPr id="12292" name="Picture 7" descr="ARS_LOGOS_bretagn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260350"/>
            <a:ext cx="998538" cy="534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3" name="Picture 9" descr="https://lh5.googleusercontent.com/fwVHQwLhIOsg8G9V6C02dauDs5MdvkPovqDld16fyug0B46sIcpHLy-S2Xj6I2-KnzpFnLQ05aRcLgulRr3nxy2JDjd9Gypny8wTPwhlPtbbp1WXZj9HmmpQimYS3LkQpJ0bZl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6288088"/>
            <a:ext cx="1368425" cy="525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ZoneTexte 1"/>
          <p:cNvSpPr txBox="1"/>
          <p:nvPr/>
        </p:nvSpPr>
        <p:spPr>
          <a:xfrm>
            <a:off x="2051719" y="260350"/>
            <a:ext cx="6841455" cy="584775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 smtClean="0">
                <a:solidFill>
                  <a:schemeClr val="tx2"/>
                </a:solidFill>
              </a:rPr>
              <a:t>CAQES : le rapport d’évaluation annuel</a:t>
            </a:r>
            <a:endParaRPr lang="fr-FR" sz="3200" b="1" dirty="0">
              <a:solidFill>
                <a:schemeClr val="tx2"/>
              </a:solidFill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251520" y="1268760"/>
            <a:ext cx="8641655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fr-FR" dirty="0" smtClean="0">
                <a:solidFill>
                  <a:srgbClr val="002060"/>
                </a:solidFill>
              </a:rPr>
              <a:t>Des indicateurs nationaux : 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686" y="1772816"/>
            <a:ext cx="8557778" cy="23085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Flèche droite 3"/>
          <p:cNvSpPr/>
          <p:nvPr/>
        </p:nvSpPr>
        <p:spPr>
          <a:xfrm rot="1662232">
            <a:off x="3313061" y="3043657"/>
            <a:ext cx="576064" cy="302102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11582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5" descr="http://www.ars.bretagne.sante.fr/typo3conf/ext/wm_arstpl/res/images/bg_header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549275"/>
            <a:ext cx="8642350" cy="69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2" name="Picture 7" descr="ARS_LOGOS_bretagn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260350"/>
            <a:ext cx="998538" cy="534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ZoneTexte 1"/>
          <p:cNvSpPr txBox="1"/>
          <p:nvPr/>
        </p:nvSpPr>
        <p:spPr>
          <a:xfrm>
            <a:off x="2051719" y="260350"/>
            <a:ext cx="6841455" cy="584775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 smtClean="0">
                <a:solidFill>
                  <a:schemeClr val="tx2"/>
                </a:solidFill>
              </a:rPr>
              <a:t>CAQES : le rapport d’évaluation annuel</a:t>
            </a:r>
            <a:endParaRPr lang="fr-FR" sz="3200" b="1" dirty="0">
              <a:solidFill>
                <a:schemeClr val="tx2"/>
              </a:solidFill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251520" y="1268760"/>
            <a:ext cx="8641655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fr-FR" dirty="0" smtClean="0">
                <a:solidFill>
                  <a:srgbClr val="002060"/>
                </a:solidFill>
              </a:rPr>
              <a:t>Des indicateurs nationaux : 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095" y="1700808"/>
            <a:ext cx="7448824" cy="51127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Flèche vers le bas 10"/>
          <p:cNvSpPr/>
          <p:nvPr/>
        </p:nvSpPr>
        <p:spPr>
          <a:xfrm rot="4044058">
            <a:off x="6618626" y="5145446"/>
            <a:ext cx="314470" cy="743572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1820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5" descr="http://www.ars.bretagne.sante.fr/typo3conf/ext/wm_arstpl/res/images/bg_header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549275"/>
            <a:ext cx="8642350" cy="69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2" name="Picture 7" descr="ARS_LOGOS_bretagn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260350"/>
            <a:ext cx="998538" cy="534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ZoneTexte 1"/>
          <p:cNvSpPr txBox="1"/>
          <p:nvPr/>
        </p:nvSpPr>
        <p:spPr>
          <a:xfrm>
            <a:off x="2051719" y="260350"/>
            <a:ext cx="6841455" cy="584775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 smtClean="0">
                <a:solidFill>
                  <a:schemeClr val="tx2"/>
                </a:solidFill>
              </a:rPr>
              <a:t>CAQES : le rapport d’évaluation annuel</a:t>
            </a:r>
            <a:endParaRPr lang="fr-FR" sz="3200" b="1" dirty="0">
              <a:solidFill>
                <a:schemeClr val="tx2"/>
              </a:solidFill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251520" y="1268760"/>
            <a:ext cx="8641655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fr-FR" dirty="0" smtClean="0">
                <a:solidFill>
                  <a:srgbClr val="002060"/>
                </a:solidFill>
              </a:rPr>
              <a:t>Des indicateurs nationaux : 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587" y="1665029"/>
            <a:ext cx="7884010" cy="52199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Flèche vers le bas 10"/>
          <p:cNvSpPr/>
          <p:nvPr/>
        </p:nvSpPr>
        <p:spPr>
          <a:xfrm rot="16200000">
            <a:off x="3431921" y="4362113"/>
            <a:ext cx="314470" cy="752499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Flèche vers le bas 8"/>
          <p:cNvSpPr/>
          <p:nvPr/>
        </p:nvSpPr>
        <p:spPr>
          <a:xfrm rot="16200000">
            <a:off x="3462451" y="2057857"/>
            <a:ext cx="314470" cy="752499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0597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5" descr="http://www.ars.bretagne.sante.fr/typo3conf/ext/wm_arstpl/res/images/bg_header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549275"/>
            <a:ext cx="8642350" cy="69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2" name="Picture 7" descr="ARS_LOGOS_bretagn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260350"/>
            <a:ext cx="998538" cy="534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ZoneTexte 1"/>
          <p:cNvSpPr txBox="1"/>
          <p:nvPr/>
        </p:nvSpPr>
        <p:spPr>
          <a:xfrm>
            <a:off x="2051719" y="260350"/>
            <a:ext cx="6841455" cy="584775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 smtClean="0">
                <a:solidFill>
                  <a:schemeClr val="tx2"/>
                </a:solidFill>
              </a:rPr>
              <a:t>CAQES : le rapport d’évaluation annuel</a:t>
            </a:r>
            <a:endParaRPr lang="fr-FR" sz="3200" b="1" dirty="0">
              <a:solidFill>
                <a:schemeClr val="tx2"/>
              </a:solidFill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251520" y="1268760"/>
            <a:ext cx="8641655" cy="397031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fr-FR" b="1" dirty="0" smtClean="0">
                <a:solidFill>
                  <a:srgbClr val="002060"/>
                </a:solidFill>
              </a:rPr>
              <a:t>Des indicateurs régionaux en attente de validation par l’instruction :</a:t>
            </a:r>
          </a:p>
          <a:p>
            <a:pPr marL="285750" indent="-285750">
              <a:buFontTx/>
              <a:buChar char="-"/>
            </a:pPr>
            <a:endParaRPr lang="fr-FR" dirty="0">
              <a:solidFill>
                <a:srgbClr val="002060"/>
              </a:solidFill>
            </a:endParaRPr>
          </a:p>
          <a:p>
            <a:pPr marL="742950" lvl="1" indent="-285750">
              <a:buFont typeface="Arial" pitchFamily="34" charset="0"/>
              <a:buChar char="•"/>
            </a:pPr>
            <a:r>
              <a:rPr lang="fr-FR" dirty="0" smtClean="0">
                <a:solidFill>
                  <a:srgbClr val="002060"/>
                </a:solidFill>
              </a:rPr>
              <a:t>Politique d’amélioration de la qualité et sécurité de la PCEM :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fr-FR" dirty="0" smtClean="0">
                <a:solidFill>
                  <a:srgbClr val="002060"/>
                </a:solidFill>
              </a:rPr>
              <a:t>Taux d’informatisation 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fr-FR" dirty="0" smtClean="0">
                <a:solidFill>
                  <a:srgbClr val="002060"/>
                </a:solidFill>
              </a:rPr>
              <a:t>Indicateurs IPAQSS / ICATB / IN / PROPIAS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fr-FR" dirty="0" smtClean="0">
                <a:solidFill>
                  <a:srgbClr val="002060"/>
                </a:solidFill>
              </a:rPr>
              <a:t>Résultats de certification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fr-FR" dirty="0" smtClean="0">
                <a:solidFill>
                  <a:srgbClr val="002060"/>
                </a:solidFill>
              </a:rPr>
              <a:t>Nerver </a:t>
            </a:r>
            <a:r>
              <a:rPr lang="fr-FR" dirty="0" err="1" smtClean="0">
                <a:solidFill>
                  <a:srgbClr val="002060"/>
                </a:solidFill>
              </a:rPr>
              <a:t>events</a:t>
            </a:r>
            <a:endParaRPr lang="fr-FR" dirty="0" smtClean="0">
              <a:solidFill>
                <a:srgbClr val="002060"/>
              </a:solidFill>
            </a:endParaRPr>
          </a:p>
          <a:p>
            <a:pPr marL="742950" lvl="1" indent="-285750">
              <a:buFont typeface="Arial" pitchFamily="34" charset="0"/>
              <a:buChar char="•"/>
            </a:pPr>
            <a:r>
              <a:rPr lang="fr-FR" dirty="0" smtClean="0">
                <a:solidFill>
                  <a:srgbClr val="002060"/>
                </a:solidFill>
              </a:rPr>
              <a:t>Déclaration des EIG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fr-FR" dirty="0" smtClean="0">
                <a:solidFill>
                  <a:srgbClr val="002060"/>
                </a:solidFill>
              </a:rPr>
              <a:t>Dispensation nominative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fr-FR" dirty="0" smtClean="0">
                <a:solidFill>
                  <a:srgbClr val="002060"/>
                </a:solidFill>
              </a:rPr>
              <a:t>Pharmacie clinique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fr-FR" dirty="0" smtClean="0">
                <a:solidFill>
                  <a:srgbClr val="002060"/>
                </a:solidFill>
              </a:rPr>
              <a:t>Projet Personnalisé de Soins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fr-FR" dirty="0" smtClean="0">
                <a:solidFill>
                  <a:srgbClr val="00B050"/>
                </a:solidFill>
              </a:rPr>
              <a:t>Prescription de </a:t>
            </a:r>
            <a:r>
              <a:rPr lang="fr-FR" dirty="0" err="1" smtClean="0">
                <a:solidFill>
                  <a:srgbClr val="00B050"/>
                </a:solidFill>
              </a:rPr>
              <a:t>biosimilaires</a:t>
            </a:r>
            <a:endParaRPr lang="fr-FR" dirty="0" smtClean="0">
              <a:solidFill>
                <a:srgbClr val="00B050"/>
              </a:solidFill>
            </a:endParaRPr>
          </a:p>
          <a:p>
            <a:pPr marL="742950" lvl="1" indent="-285750">
              <a:buFont typeface="Arial" pitchFamily="34" charset="0"/>
              <a:buChar char="•"/>
            </a:pPr>
            <a:r>
              <a:rPr lang="fr-FR" dirty="0" smtClean="0">
                <a:solidFill>
                  <a:srgbClr val="00B050"/>
                </a:solidFill>
              </a:rPr>
              <a:t>Prescription en DCI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fr-FR" dirty="0" smtClean="0">
                <a:solidFill>
                  <a:srgbClr val="C00000"/>
                </a:solidFill>
              </a:rPr>
              <a:t>Suivi des indications de la liste en sus</a:t>
            </a:r>
          </a:p>
        </p:txBody>
      </p:sp>
    </p:spTree>
    <p:extLst>
      <p:ext uri="{BB962C8B-B14F-4D97-AF65-F5344CB8AC3E}">
        <p14:creationId xmlns:p14="http://schemas.microsoft.com/office/powerpoint/2010/main" val="3339769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5" descr="http://www.ars.bretagne.sante.fr/typo3conf/ext/wm_arstpl/res/images/bg_header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549275"/>
            <a:ext cx="8642350" cy="69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2" name="Picture 7" descr="ARS_LOGOS_bretagn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260350"/>
            <a:ext cx="998538" cy="534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ZoneTexte 1"/>
          <p:cNvSpPr txBox="1"/>
          <p:nvPr/>
        </p:nvSpPr>
        <p:spPr>
          <a:xfrm>
            <a:off x="2051719" y="260350"/>
            <a:ext cx="6841455" cy="584775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 smtClean="0">
                <a:solidFill>
                  <a:schemeClr val="tx2"/>
                </a:solidFill>
              </a:rPr>
              <a:t>CAQES : le rapport d’évaluation annuel</a:t>
            </a:r>
            <a:endParaRPr lang="fr-FR" sz="3200" b="1" dirty="0">
              <a:solidFill>
                <a:schemeClr val="tx2"/>
              </a:solidFill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251520" y="1268760"/>
            <a:ext cx="8641655" cy="230832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fr-FR" b="1" dirty="0" smtClean="0">
                <a:solidFill>
                  <a:srgbClr val="002060"/>
                </a:solidFill>
              </a:rPr>
              <a:t>Des indicateurs régionaux pour l’HAD (sous réserve de validation dans l’instruction)</a:t>
            </a:r>
          </a:p>
          <a:p>
            <a:pPr marL="285750" indent="-285750">
              <a:buFontTx/>
              <a:buChar char="-"/>
            </a:pPr>
            <a:endParaRPr lang="fr-FR" b="1" dirty="0" smtClean="0">
              <a:solidFill>
                <a:srgbClr val="002060"/>
              </a:solidFill>
            </a:endParaRPr>
          </a:p>
          <a:p>
            <a:pPr marL="742950" lvl="1" indent="-285750">
              <a:buFont typeface="Arial" pitchFamily="34" charset="0"/>
              <a:buChar char="•"/>
            </a:pPr>
            <a:r>
              <a:rPr lang="fr-FR" dirty="0" smtClean="0">
                <a:solidFill>
                  <a:srgbClr val="002060"/>
                </a:solidFill>
              </a:rPr>
              <a:t>Actions de sécurisation de l’administration des médicaments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fr-FR" dirty="0" smtClean="0">
                <a:solidFill>
                  <a:srgbClr val="002060"/>
                </a:solidFill>
              </a:rPr>
              <a:t>Traçabilité de l’administration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fr-FR" dirty="0" smtClean="0">
                <a:solidFill>
                  <a:srgbClr val="002060"/>
                </a:solidFill>
              </a:rPr>
              <a:t>Procédure organisationnelle en cas de retrait de lot de médicaments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fr-FR" dirty="0" smtClean="0">
                <a:solidFill>
                  <a:srgbClr val="002060"/>
                </a:solidFill>
              </a:rPr>
              <a:t>Informatisation de la prise en charge médicamenteuse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fr-FR" dirty="0" smtClean="0">
                <a:solidFill>
                  <a:srgbClr val="002060"/>
                </a:solidFill>
              </a:rPr>
              <a:t>Traçabilité de l’évaluation et de la ré évaluation périodique de l’autonomie du patient / prise en charge médicamenteuse</a:t>
            </a:r>
            <a:endParaRPr lang="fr-FR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6204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5" descr="http://www.ars.bretagne.sante.fr/typo3conf/ext/wm_arstpl/res/images/bg_header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549275"/>
            <a:ext cx="8642350" cy="69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2" name="Picture 7" descr="ARS_LOGOS_bretagn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260350"/>
            <a:ext cx="998538" cy="534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ZoneTexte 1"/>
          <p:cNvSpPr txBox="1"/>
          <p:nvPr/>
        </p:nvSpPr>
        <p:spPr>
          <a:xfrm>
            <a:off x="2051719" y="260350"/>
            <a:ext cx="6841455" cy="584775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 smtClean="0">
                <a:solidFill>
                  <a:schemeClr val="tx2"/>
                </a:solidFill>
              </a:rPr>
              <a:t>CAQES : le rapport d’évaluation annuel</a:t>
            </a:r>
            <a:endParaRPr lang="fr-FR" sz="3200" b="1" dirty="0">
              <a:solidFill>
                <a:schemeClr val="tx2"/>
              </a:solidFill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251520" y="1268760"/>
            <a:ext cx="8641655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fr-FR" b="1" dirty="0" smtClean="0">
                <a:solidFill>
                  <a:srgbClr val="002060"/>
                </a:solidFill>
              </a:rPr>
              <a:t>Articulation avec les contrats antérieurs (en attente publication de l’instruction)</a:t>
            </a:r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4614919"/>
              </p:ext>
            </p:extLst>
          </p:nvPr>
        </p:nvGraphicFramePr>
        <p:xfrm>
          <a:off x="503549" y="2924944"/>
          <a:ext cx="7848872" cy="33868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45404"/>
                <a:gridCol w="5703468"/>
              </a:tblGrid>
              <a:tr h="16934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2017</a:t>
                      </a:r>
                      <a:endParaRPr lang="fr-F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fr-FR" sz="1400" dirty="0">
                          <a:effectLst/>
                        </a:rPr>
                        <a:t>Les contrats antérieurs continuent à produire leurs effets jusqu’à échéance et maximum jusqu’au 31 décembre 2017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fr-FR" sz="1400" dirty="0">
                          <a:effectLst/>
                        </a:rPr>
                        <a:t>Campagne de contractualisation sur le nouveau contrat simplifié (volet socle et ciblage des volets additionnels)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fr-FR" sz="1400" dirty="0">
                          <a:effectLst/>
                        </a:rPr>
                        <a:t>Evaluation des contrats en vigueur sur les objectifs de l’année 2016 (CBU, CAQOS (PHEV et transports) et Liste en sus)</a:t>
                      </a:r>
                      <a:endParaRPr lang="fr-F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6934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2018</a:t>
                      </a:r>
                      <a:endParaRPr lang="fr-F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fr-FR" sz="1400" dirty="0">
                          <a:effectLst/>
                        </a:rPr>
                        <a:t>Abrogation des contrats antérieurs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fr-FR" sz="1400" dirty="0">
                          <a:effectLst/>
                        </a:rPr>
                        <a:t>Entrée en vigueur du nouveau dispositif de contractualisation au 1</a:t>
                      </a:r>
                      <a:r>
                        <a:rPr lang="fr-FR" sz="1400" baseline="30000" dirty="0">
                          <a:effectLst/>
                        </a:rPr>
                        <a:t>er</a:t>
                      </a:r>
                      <a:r>
                        <a:rPr lang="fr-FR" sz="1400" dirty="0">
                          <a:effectLst/>
                        </a:rPr>
                        <a:t> janvier 2018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fr-FR" sz="1400" dirty="0">
                          <a:effectLst/>
                        </a:rPr>
                        <a:t>Evaluation qualitative et indicative des contrats en vigueur sur les objectifs de l’année 2017 (CBU, CAQOS (PHEV et transports) et Liste en sus)</a:t>
                      </a:r>
                      <a:endParaRPr lang="fr-F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647825" y="27066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647825" y="2706688"/>
            <a:ext cx="3017838" cy="6350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07505" y="2132856"/>
            <a:ext cx="864096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9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rId4"/>
              </a:rPr>
              <a:t>[</a:t>
            </a:r>
            <a:r>
              <a:rPr kumimoji="0" lang="fr-FR" sz="900" b="0" i="0" u="none" strike="noStrike" cap="none" normalizeH="0" baseline="3000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rId4"/>
              </a:rPr>
              <a:t>1]</a:t>
            </a:r>
            <a:r>
              <a:rPr kumimoji="0" lang="fr-FR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Il est à noter qu’il est recommandé de procéder à l’évaluation des contrats CBU en 2018 sur l’année 2017 pour éviter une année blanche alors que le dispositif était fonctionnel. Cette évaluation ne pourra  cependant pas donner lieu à l’application de sanction quel que soit le niveau d’atteinte des objectifs des établissements.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1104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5" descr="http://www.ars.bretagne.sante.fr/typo3conf/ext/wm_arstpl/res/images/bg_header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549275"/>
            <a:ext cx="8642350" cy="69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2" name="Picture 7" descr="ARS_LOGOS_bretagn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260350"/>
            <a:ext cx="998538" cy="534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ZoneTexte 1"/>
          <p:cNvSpPr txBox="1"/>
          <p:nvPr/>
        </p:nvSpPr>
        <p:spPr>
          <a:xfrm>
            <a:off x="2051719" y="260350"/>
            <a:ext cx="6841455" cy="584775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 smtClean="0">
                <a:solidFill>
                  <a:schemeClr val="tx2"/>
                </a:solidFill>
              </a:rPr>
              <a:t>CAQES : le programme de travail</a:t>
            </a:r>
            <a:endParaRPr lang="fr-FR" sz="3200" b="1" dirty="0">
              <a:solidFill>
                <a:schemeClr val="tx2"/>
              </a:solidFill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251520" y="1268760"/>
            <a:ext cx="8641655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002060"/>
                </a:solidFill>
              </a:rPr>
              <a:t>Rencontre des représentants des fédérations le 6 juin 2017</a:t>
            </a: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647825" y="27066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1776969" y="1844824"/>
            <a:ext cx="7043501" cy="2585323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002060"/>
                </a:solidFill>
              </a:rPr>
              <a:t>Objectifs :</a:t>
            </a:r>
          </a:p>
          <a:p>
            <a:pPr marL="285750" indent="-285750">
              <a:buFontTx/>
              <a:buChar char="-"/>
            </a:pPr>
            <a:endParaRPr lang="fr-FR" dirty="0">
              <a:solidFill>
                <a:srgbClr val="002060"/>
              </a:solidFill>
            </a:endParaRPr>
          </a:p>
          <a:p>
            <a:pPr marL="742950" lvl="1" indent="-285750">
              <a:buFont typeface="Arial" pitchFamily="34" charset="0"/>
              <a:buChar char="•"/>
            </a:pPr>
            <a:r>
              <a:rPr lang="fr-FR" dirty="0" smtClean="0">
                <a:solidFill>
                  <a:srgbClr val="002060"/>
                </a:solidFill>
              </a:rPr>
              <a:t>Présentation des objectifs du futur contrat 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fr-FR" dirty="0" smtClean="0">
                <a:solidFill>
                  <a:srgbClr val="002060"/>
                </a:solidFill>
              </a:rPr>
              <a:t>Adaptation du REA sur les données 2017 :</a:t>
            </a:r>
          </a:p>
          <a:p>
            <a:pPr marL="1200150" lvl="2" indent="-285750">
              <a:buFont typeface="Arial" pitchFamily="34" charset="0"/>
              <a:buChar char="•"/>
            </a:pPr>
            <a:r>
              <a:rPr lang="fr-FR" dirty="0" smtClean="0">
                <a:solidFill>
                  <a:srgbClr val="002060"/>
                </a:solidFill>
              </a:rPr>
              <a:t>Réduction du nombre total d’indicateurs</a:t>
            </a:r>
          </a:p>
          <a:p>
            <a:pPr marL="1200150" lvl="2" indent="-285750">
              <a:buFont typeface="Arial" pitchFamily="34" charset="0"/>
              <a:buChar char="•"/>
            </a:pPr>
            <a:r>
              <a:rPr lang="fr-FR" dirty="0" smtClean="0">
                <a:solidFill>
                  <a:srgbClr val="002060"/>
                </a:solidFill>
              </a:rPr>
              <a:t>Augmentation du nombre d’indicateurs avec données quantifiées</a:t>
            </a:r>
          </a:p>
          <a:p>
            <a:pPr marL="1200150" lvl="2" indent="-285750">
              <a:buFont typeface="Arial" pitchFamily="34" charset="0"/>
              <a:buChar char="•"/>
            </a:pPr>
            <a:r>
              <a:rPr lang="fr-FR" dirty="0">
                <a:solidFill>
                  <a:srgbClr val="002060"/>
                </a:solidFill>
              </a:rPr>
              <a:t>Augmentation du nombre d’indicateurs avec </a:t>
            </a:r>
            <a:r>
              <a:rPr lang="fr-FR" dirty="0" smtClean="0">
                <a:solidFill>
                  <a:srgbClr val="002060"/>
                </a:solidFill>
              </a:rPr>
              <a:t>élément de preuve</a:t>
            </a:r>
            <a:endParaRPr lang="fr-FR" dirty="0">
              <a:solidFill>
                <a:srgbClr val="002060"/>
              </a:solidFill>
            </a:endParaRPr>
          </a:p>
        </p:txBody>
      </p:sp>
      <p:sp>
        <p:nvSpPr>
          <p:cNvPr id="7" name="Flèche courbée vers la droite 6"/>
          <p:cNvSpPr/>
          <p:nvPr/>
        </p:nvSpPr>
        <p:spPr>
          <a:xfrm rot="20313509">
            <a:off x="827584" y="2014992"/>
            <a:ext cx="820241" cy="861864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1763688" y="4751171"/>
            <a:ext cx="7056784" cy="92333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002060"/>
                </a:solidFill>
              </a:rPr>
              <a:t>Définition :	</a:t>
            </a:r>
            <a:r>
              <a:rPr lang="fr-FR" dirty="0" smtClean="0">
                <a:solidFill>
                  <a:srgbClr val="002060"/>
                </a:solidFill>
              </a:rPr>
              <a:t>- des objectifs cibles pour les indicateurs critiques</a:t>
            </a:r>
          </a:p>
          <a:p>
            <a:r>
              <a:rPr lang="fr-FR" dirty="0">
                <a:solidFill>
                  <a:srgbClr val="002060"/>
                </a:solidFill>
              </a:rPr>
              <a:t>	</a:t>
            </a:r>
            <a:r>
              <a:rPr lang="fr-FR" dirty="0" smtClean="0">
                <a:solidFill>
                  <a:srgbClr val="002060"/>
                </a:solidFill>
              </a:rPr>
              <a:t>	- du contenu type des éléments de preuve</a:t>
            </a:r>
          </a:p>
          <a:p>
            <a:r>
              <a:rPr lang="fr-FR" b="1" dirty="0" smtClean="0">
                <a:solidFill>
                  <a:srgbClr val="002060"/>
                </a:solidFill>
              </a:rPr>
              <a:t>Annexe au contrat</a:t>
            </a:r>
          </a:p>
        </p:txBody>
      </p:sp>
      <p:sp>
        <p:nvSpPr>
          <p:cNvPr id="14" name="Flèche courbée vers la droite 13"/>
          <p:cNvSpPr/>
          <p:nvPr/>
        </p:nvSpPr>
        <p:spPr>
          <a:xfrm rot="20313509">
            <a:off x="698440" y="4320239"/>
            <a:ext cx="820241" cy="861864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6" name="ZoneTexte 15"/>
          <p:cNvSpPr txBox="1"/>
          <p:nvPr/>
        </p:nvSpPr>
        <p:spPr>
          <a:xfrm>
            <a:off x="1792274" y="5784275"/>
            <a:ext cx="7028197" cy="36933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002060"/>
                </a:solidFill>
              </a:rPr>
              <a:t>Automatisation du recueil : partenariat avec l’ARS Haut de France</a:t>
            </a:r>
          </a:p>
        </p:txBody>
      </p:sp>
      <p:sp>
        <p:nvSpPr>
          <p:cNvPr id="17" name="Flèche courbée vers la droite 16"/>
          <p:cNvSpPr/>
          <p:nvPr/>
        </p:nvSpPr>
        <p:spPr>
          <a:xfrm rot="20313509">
            <a:off x="740704" y="5543384"/>
            <a:ext cx="820241" cy="861864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288320" y="4200143"/>
            <a:ext cx="899304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002060"/>
                </a:solidFill>
              </a:rPr>
              <a:t>Puis :</a:t>
            </a:r>
          </a:p>
        </p:txBody>
      </p:sp>
    </p:spTree>
    <p:extLst>
      <p:ext uri="{BB962C8B-B14F-4D97-AF65-F5344CB8AC3E}">
        <p14:creationId xmlns:p14="http://schemas.microsoft.com/office/powerpoint/2010/main" val="2153141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5" descr="http://www.ars.bretagne.sante.fr/typo3conf/ext/wm_arstpl/res/images/bg_header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549275"/>
            <a:ext cx="8642350" cy="69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1" name="Line 6"/>
          <p:cNvSpPr>
            <a:spLocks noChangeShapeType="1"/>
          </p:cNvSpPr>
          <p:nvPr/>
        </p:nvSpPr>
        <p:spPr bwMode="auto">
          <a:xfrm>
            <a:off x="250825" y="6237288"/>
            <a:ext cx="8642350" cy="0"/>
          </a:xfrm>
          <a:prstGeom prst="line">
            <a:avLst/>
          </a:prstGeom>
          <a:noFill/>
          <a:ln w="158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pic>
        <p:nvPicPr>
          <p:cNvPr id="12292" name="Picture 7" descr="ARS_LOGOS_bretagn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260350"/>
            <a:ext cx="998538" cy="534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3" name="Picture 9" descr="https://lh5.googleusercontent.com/fwVHQwLhIOsg8G9V6C02dauDs5MdvkPovqDld16fyug0B46sIcpHLy-S2Xj6I2-KnzpFnLQ05aRcLgulRr3nxy2JDjd9Gypny8wTPwhlPtbbp1WXZj9HmmpQimYS3LkQpJ0bZl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6288088"/>
            <a:ext cx="1368425" cy="525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ZoneTexte 1"/>
          <p:cNvSpPr txBox="1"/>
          <p:nvPr/>
        </p:nvSpPr>
        <p:spPr>
          <a:xfrm>
            <a:off x="2051720" y="260350"/>
            <a:ext cx="5760640" cy="584775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 smtClean="0">
                <a:solidFill>
                  <a:schemeClr val="tx2"/>
                </a:solidFill>
              </a:rPr>
              <a:t>CAQES</a:t>
            </a:r>
            <a:endParaRPr lang="fr-FR" sz="3200" b="1" dirty="0">
              <a:solidFill>
                <a:schemeClr val="tx2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935037" y="1700808"/>
            <a:ext cx="806833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002060"/>
                </a:solidFill>
              </a:rPr>
              <a:t>Le CAQES : Contrat d’Amélioration de la Qualité et de l’Efficience des soins</a:t>
            </a:r>
          </a:p>
          <a:p>
            <a:endParaRPr lang="fr-FR" b="1" dirty="0">
              <a:solidFill>
                <a:srgbClr val="002060"/>
              </a:solidFill>
            </a:endParaRPr>
          </a:p>
          <a:p>
            <a:r>
              <a:rPr lang="fr-FR" b="1" dirty="0">
                <a:solidFill>
                  <a:srgbClr val="002060"/>
                </a:solidFill>
              </a:rPr>
              <a:t>N</a:t>
            </a:r>
            <a:r>
              <a:rPr lang="fr-FR" b="1" dirty="0" smtClean="0">
                <a:solidFill>
                  <a:srgbClr val="002060"/>
                </a:solidFill>
              </a:rPr>
              <a:t>ouveautés réglementaires</a:t>
            </a:r>
          </a:p>
          <a:p>
            <a:endParaRPr lang="fr-FR" b="1" dirty="0" smtClean="0">
              <a:solidFill>
                <a:srgbClr val="002060"/>
              </a:solidFill>
            </a:endParaRPr>
          </a:p>
          <a:p>
            <a:pPr marL="285750" indent="-285750">
              <a:buFontTx/>
              <a:buChar char="-"/>
            </a:pPr>
            <a:r>
              <a:rPr lang="fr-FR" dirty="0" smtClean="0">
                <a:solidFill>
                  <a:srgbClr val="002060"/>
                </a:solidFill>
              </a:rPr>
              <a:t>Décret du 20 avril fixant les modalités d’application du contrat d’amélioration de la qualité et de l’efficience</a:t>
            </a:r>
          </a:p>
          <a:p>
            <a:pPr marL="285750" indent="-285750">
              <a:buFontTx/>
              <a:buChar char="-"/>
            </a:pPr>
            <a:r>
              <a:rPr lang="fr-FR" dirty="0" smtClean="0">
                <a:solidFill>
                  <a:srgbClr val="002060"/>
                </a:solidFill>
              </a:rPr>
              <a:t>Arrêté du 27 avril 2017 relatif au contrat type + annexe 1 (liste des indicateurs fixé au niveau national pour le volet produits de santé)</a:t>
            </a:r>
          </a:p>
          <a:p>
            <a:pPr marL="285750" indent="-285750">
              <a:buFontTx/>
              <a:buChar char="-"/>
            </a:pPr>
            <a:r>
              <a:rPr lang="fr-FR" dirty="0" smtClean="0">
                <a:solidFill>
                  <a:srgbClr val="002060"/>
                </a:solidFill>
              </a:rPr>
              <a:t>Arrêté du 27 avril fixant les référentiels de pertinence, qualité, de sécurité des soins ou les seuils en dépenses d’assurances maladies mentionnés à l’article L 162-30-3 du CSS</a:t>
            </a:r>
          </a:p>
          <a:p>
            <a:pPr marL="285750" indent="-285750">
              <a:buFontTx/>
              <a:buChar char="-"/>
            </a:pPr>
            <a:endParaRPr lang="fr-FR" b="1" dirty="0">
              <a:solidFill>
                <a:srgbClr val="002060"/>
              </a:solidFill>
            </a:endParaRPr>
          </a:p>
          <a:p>
            <a:endParaRPr lang="fr-FR" b="1" dirty="0" smtClean="0">
              <a:solidFill>
                <a:srgbClr val="002060"/>
              </a:solidFill>
            </a:endParaRPr>
          </a:p>
          <a:p>
            <a:r>
              <a:rPr lang="fr-FR" b="1" dirty="0" smtClean="0">
                <a:solidFill>
                  <a:srgbClr val="002060"/>
                </a:solidFill>
              </a:rPr>
              <a:t>A venir : instruction ministérielle relative à la mise en œuvre du CAQES</a:t>
            </a:r>
          </a:p>
        </p:txBody>
      </p:sp>
    </p:spTree>
    <p:extLst>
      <p:ext uri="{BB962C8B-B14F-4D97-AF65-F5344CB8AC3E}">
        <p14:creationId xmlns:p14="http://schemas.microsoft.com/office/powerpoint/2010/main" val="3512394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5" descr="http://www.ars.bretagne.sante.fr/typo3conf/ext/wm_arstpl/res/images/bg_header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549275"/>
            <a:ext cx="8642350" cy="69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1" name="Line 6"/>
          <p:cNvSpPr>
            <a:spLocks noChangeShapeType="1"/>
          </p:cNvSpPr>
          <p:nvPr/>
        </p:nvSpPr>
        <p:spPr bwMode="auto">
          <a:xfrm>
            <a:off x="250825" y="6237288"/>
            <a:ext cx="8642350" cy="0"/>
          </a:xfrm>
          <a:prstGeom prst="line">
            <a:avLst/>
          </a:prstGeom>
          <a:noFill/>
          <a:ln w="158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pic>
        <p:nvPicPr>
          <p:cNvPr id="12292" name="Picture 7" descr="ARS_LOGOS_bretagn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260350"/>
            <a:ext cx="998538" cy="534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3" name="Picture 9" descr="https://lh5.googleusercontent.com/fwVHQwLhIOsg8G9V6C02dauDs5MdvkPovqDld16fyug0B46sIcpHLy-S2Xj6I2-KnzpFnLQ05aRcLgulRr3nxy2JDjd9Gypny8wTPwhlPtbbp1WXZj9HmmpQimYS3LkQpJ0bZl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6288088"/>
            <a:ext cx="1368425" cy="525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ZoneTexte 1"/>
          <p:cNvSpPr txBox="1"/>
          <p:nvPr/>
        </p:nvSpPr>
        <p:spPr>
          <a:xfrm>
            <a:off x="2051720" y="260350"/>
            <a:ext cx="5760640" cy="584775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 smtClean="0">
                <a:solidFill>
                  <a:schemeClr val="tx2"/>
                </a:solidFill>
              </a:rPr>
              <a:t>CAQES</a:t>
            </a:r>
            <a:endParaRPr lang="fr-FR" sz="3200" b="1" dirty="0">
              <a:solidFill>
                <a:schemeClr val="tx2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251520" y="1484784"/>
            <a:ext cx="8068332" cy="147732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002060"/>
                </a:solidFill>
              </a:rPr>
              <a:t>Le CAQES remplace à partir du 1</a:t>
            </a:r>
            <a:r>
              <a:rPr lang="fr-FR" b="1" baseline="30000" dirty="0" smtClean="0">
                <a:solidFill>
                  <a:srgbClr val="002060"/>
                </a:solidFill>
              </a:rPr>
              <a:t>er</a:t>
            </a:r>
            <a:r>
              <a:rPr lang="fr-FR" b="1" dirty="0" smtClean="0">
                <a:solidFill>
                  <a:srgbClr val="002060"/>
                </a:solidFill>
              </a:rPr>
              <a:t> janvier 2018 les contrats d’objectifs sur :</a:t>
            </a:r>
          </a:p>
          <a:p>
            <a:endParaRPr lang="fr-FR" b="1" dirty="0" smtClean="0">
              <a:solidFill>
                <a:srgbClr val="002060"/>
              </a:solidFill>
            </a:endParaRPr>
          </a:p>
          <a:p>
            <a:pPr marL="285750" indent="-285750">
              <a:buFontTx/>
              <a:buChar char="-"/>
            </a:pPr>
            <a:r>
              <a:rPr lang="fr-FR" b="1" dirty="0" smtClean="0">
                <a:solidFill>
                  <a:srgbClr val="002060"/>
                </a:solidFill>
              </a:rPr>
              <a:t>les produits de santé : CBU / CAQOS PHEV / liste en sus</a:t>
            </a:r>
          </a:p>
          <a:p>
            <a:pPr marL="285750" indent="-285750">
              <a:buFontTx/>
              <a:buChar char="-"/>
            </a:pPr>
            <a:r>
              <a:rPr lang="fr-FR" b="1" dirty="0" smtClean="0">
                <a:solidFill>
                  <a:srgbClr val="002060"/>
                </a:solidFill>
              </a:rPr>
              <a:t>Les transports : CAQOS</a:t>
            </a:r>
          </a:p>
          <a:p>
            <a:pPr marL="285750" indent="-285750">
              <a:buFontTx/>
              <a:buChar char="-"/>
            </a:pPr>
            <a:r>
              <a:rPr lang="fr-FR" b="1" dirty="0" smtClean="0">
                <a:solidFill>
                  <a:srgbClr val="002060"/>
                </a:solidFill>
              </a:rPr>
              <a:t>La pertinence et la qualité des soins</a:t>
            </a:r>
          </a:p>
        </p:txBody>
      </p:sp>
      <p:sp>
        <p:nvSpPr>
          <p:cNvPr id="6" name="Flèche à angle droit 5"/>
          <p:cNvSpPr/>
          <p:nvPr/>
        </p:nvSpPr>
        <p:spPr>
          <a:xfrm rot="5400000">
            <a:off x="750094" y="3068960"/>
            <a:ext cx="725562" cy="864096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ZoneTexte 10"/>
          <p:cNvSpPr txBox="1"/>
          <p:nvPr/>
        </p:nvSpPr>
        <p:spPr>
          <a:xfrm>
            <a:off x="1657073" y="3429000"/>
            <a:ext cx="5874770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002060"/>
                </a:solidFill>
              </a:rPr>
              <a:t>Un volet obligatoire = contrat socle :</a:t>
            </a:r>
          </a:p>
          <a:p>
            <a:r>
              <a:rPr lang="fr-FR" b="1" dirty="0" smtClean="0">
                <a:solidFill>
                  <a:srgbClr val="002060"/>
                </a:solidFill>
              </a:rPr>
              <a:t>Dispositions des anciens CBU / CAQOS PHEV / liste en sus</a:t>
            </a:r>
          </a:p>
        </p:txBody>
      </p:sp>
      <p:sp>
        <p:nvSpPr>
          <p:cNvPr id="7" name="Plus 6"/>
          <p:cNvSpPr/>
          <p:nvPr/>
        </p:nvSpPr>
        <p:spPr>
          <a:xfrm>
            <a:off x="1691680" y="4509120"/>
            <a:ext cx="360040" cy="360040"/>
          </a:xfrm>
          <a:prstGeom prst="mathPlus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ZoneTexte 13"/>
          <p:cNvSpPr txBox="1"/>
          <p:nvPr/>
        </p:nvSpPr>
        <p:spPr>
          <a:xfrm>
            <a:off x="2420781" y="4365974"/>
            <a:ext cx="5874770" cy="147732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chemeClr val="accent6">
                    <a:lumMod val="75000"/>
                  </a:schemeClr>
                </a:solidFill>
              </a:rPr>
              <a:t>3 volets optionnels facultatifs :</a:t>
            </a:r>
          </a:p>
          <a:p>
            <a:pPr marL="285750" indent="-285750">
              <a:buFontTx/>
              <a:buChar char="-"/>
            </a:pPr>
            <a:r>
              <a:rPr lang="fr-FR" b="1" dirty="0" smtClean="0">
                <a:solidFill>
                  <a:schemeClr val="accent6">
                    <a:lumMod val="75000"/>
                  </a:schemeClr>
                </a:solidFill>
              </a:rPr>
              <a:t>Pertinence des soins</a:t>
            </a:r>
          </a:p>
          <a:p>
            <a:pPr marL="285750" indent="-285750">
              <a:buFontTx/>
              <a:buChar char="-"/>
            </a:pPr>
            <a:r>
              <a:rPr lang="fr-FR" b="1" dirty="0" smtClean="0">
                <a:solidFill>
                  <a:schemeClr val="accent6">
                    <a:lumMod val="75000"/>
                  </a:schemeClr>
                </a:solidFill>
              </a:rPr>
              <a:t>Transports</a:t>
            </a:r>
          </a:p>
          <a:p>
            <a:pPr marL="285750" indent="-285750">
              <a:buFontTx/>
              <a:buChar char="-"/>
            </a:pPr>
            <a:r>
              <a:rPr lang="fr-FR" b="1" dirty="0" smtClean="0">
                <a:solidFill>
                  <a:schemeClr val="accent6">
                    <a:lumMod val="75000"/>
                  </a:schemeClr>
                </a:solidFill>
              </a:rPr>
              <a:t>Qualité et sécurité des soins (Risque infectieux, </a:t>
            </a:r>
            <a:r>
              <a:rPr lang="fr-FR" b="1" dirty="0" smtClean="0">
                <a:solidFill>
                  <a:srgbClr val="002060"/>
                </a:solidFill>
              </a:rPr>
              <a:t>Risque Médicamenteux</a:t>
            </a:r>
            <a:r>
              <a:rPr lang="fr-FR" b="1" dirty="0" smtClean="0">
                <a:solidFill>
                  <a:schemeClr val="accent6">
                    <a:lumMod val="75000"/>
                  </a:schemeClr>
                </a:solidFill>
              </a:rPr>
              <a:t>, Risque de rupture de parcours de soins)</a:t>
            </a:r>
          </a:p>
        </p:txBody>
      </p:sp>
    </p:spTree>
    <p:extLst>
      <p:ext uri="{BB962C8B-B14F-4D97-AF65-F5344CB8AC3E}">
        <p14:creationId xmlns:p14="http://schemas.microsoft.com/office/powerpoint/2010/main" val="2046339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5" descr="http://www.ars.bretagne.sante.fr/typo3conf/ext/wm_arstpl/res/images/bg_header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549275"/>
            <a:ext cx="8642350" cy="69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1" name="Line 6"/>
          <p:cNvSpPr>
            <a:spLocks noChangeShapeType="1"/>
          </p:cNvSpPr>
          <p:nvPr/>
        </p:nvSpPr>
        <p:spPr bwMode="auto">
          <a:xfrm>
            <a:off x="250825" y="6237288"/>
            <a:ext cx="8642350" cy="0"/>
          </a:xfrm>
          <a:prstGeom prst="line">
            <a:avLst/>
          </a:prstGeom>
          <a:noFill/>
          <a:ln w="158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pic>
        <p:nvPicPr>
          <p:cNvPr id="12292" name="Picture 7" descr="ARS_LOGOS_bretagn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260350"/>
            <a:ext cx="998538" cy="534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3" name="Picture 9" descr="https://lh5.googleusercontent.com/fwVHQwLhIOsg8G9V6C02dauDs5MdvkPovqDld16fyug0B46sIcpHLy-S2Xj6I2-KnzpFnLQ05aRcLgulRr3nxy2JDjd9Gypny8wTPwhlPtbbp1WXZj9HmmpQimYS3LkQpJ0bZl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6288088"/>
            <a:ext cx="1368425" cy="525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ZoneTexte 1"/>
          <p:cNvSpPr txBox="1"/>
          <p:nvPr/>
        </p:nvSpPr>
        <p:spPr>
          <a:xfrm>
            <a:off x="2051720" y="260350"/>
            <a:ext cx="5760640" cy="584775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 smtClean="0">
                <a:solidFill>
                  <a:schemeClr val="tx2"/>
                </a:solidFill>
              </a:rPr>
              <a:t>CAQES</a:t>
            </a:r>
            <a:endParaRPr lang="fr-FR" sz="3200" b="1" dirty="0">
              <a:solidFill>
                <a:schemeClr val="tx2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251520" y="1484784"/>
            <a:ext cx="3528392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002060"/>
                </a:solidFill>
              </a:rPr>
              <a:t>Durée du contrat : indéterminée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251519" y="2204864"/>
            <a:ext cx="8641655" cy="341632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002060"/>
                </a:solidFill>
              </a:rPr>
              <a:t>Engagements Etablissements</a:t>
            </a:r>
          </a:p>
          <a:p>
            <a:pPr marL="285750" indent="-285750">
              <a:buFontTx/>
              <a:buChar char="-"/>
            </a:pPr>
            <a:r>
              <a:rPr lang="fr-FR" dirty="0" smtClean="0">
                <a:solidFill>
                  <a:srgbClr val="002060"/>
                </a:solidFill>
              </a:rPr>
              <a:t>Respect des obligations et mise en œuvre des moyens, respect des objectifs, diffusion auprès des professionnels</a:t>
            </a:r>
          </a:p>
          <a:p>
            <a:pPr marL="285750" indent="-285750">
              <a:buFontTx/>
              <a:buChar char="-"/>
            </a:pPr>
            <a:r>
              <a:rPr lang="fr-FR" dirty="0" smtClean="0">
                <a:solidFill>
                  <a:srgbClr val="002060"/>
                </a:solidFill>
              </a:rPr>
              <a:t>Mise en œuvre </a:t>
            </a:r>
            <a:r>
              <a:rPr lang="fr-FR" b="1" dirty="0" smtClean="0">
                <a:solidFill>
                  <a:srgbClr val="002060"/>
                </a:solidFill>
              </a:rPr>
              <a:t>plan d’action</a:t>
            </a:r>
            <a:r>
              <a:rPr lang="fr-FR" dirty="0" smtClean="0">
                <a:solidFill>
                  <a:srgbClr val="002060"/>
                </a:solidFill>
              </a:rPr>
              <a:t>, suivi, évaluation</a:t>
            </a:r>
          </a:p>
          <a:p>
            <a:pPr marL="285750" indent="-285750">
              <a:buFontTx/>
              <a:buChar char="-"/>
            </a:pPr>
            <a:r>
              <a:rPr lang="fr-FR" dirty="0" smtClean="0">
                <a:solidFill>
                  <a:srgbClr val="002060"/>
                </a:solidFill>
              </a:rPr>
              <a:t>Prendre connaissance du PPR GDR ES et du PAPRAPS + diffusion professionnels</a:t>
            </a:r>
          </a:p>
          <a:p>
            <a:pPr marL="285750" indent="-285750">
              <a:buFontTx/>
              <a:buChar char="-"/>
            </a:pPr>
            <a:r>
              <a:rPr lang="fr-FR" dirty="0" smtClean="0">
                <a:solidFill>
                  <a:srgbClr val="002060"/>
                </a:solidFill>
              </a:rPr>
              <a:t>Communication interne plan d’action aux professionnels et usagers</a:t>
            </a:r>
          </a:p>
          <a:p>
            <a:pPr marL="285750" indent="-285750">
              <a:buFontTx/>
              <a:buChar char="-"/>
            </a:pPr>
            <a:r>
              <a:rPr lang="fr-FR" dirty="0" smtClean="0">
                <a:solidFill>
                  <a:srgbClr val="002060"/>
                </a:solidFill>
              </a:rPr>
              <a:t>Mise à disposition des professionnels des </a:t>
            </a:r>
            <a:r>
              <a:rPr lang="fr-FR" b="1" dirty="0" smtClean="0">
                <a:solidFill>
                  <a:srgbClr val="002060"/>
                </a:solidFill>
              </a:rPr>
              <a:t>référentiels</a:t>
            </a:r>
          </a:p>
          <a:p>
            <a:pPr marL="285750" indent="-285750">
              <a:buFontTx/>
              <a:buChar char="-"/>
            </a:pPr>
            <a:r>
              <a:rPr lang="fr-FR" dirty="0" smtClean="0">
                <a:solidFill>
                  <a:srgbClr val="002060"/>
                </a:solidFill>
              </a:rPr>
              <a:t>Promouvoir les actions de pertinence</a:t>
            </a:r>
          </a:p>
          <a:p>
            <a:pPr marL="285750" indent="-285750">
              <a:buFontTx/>
              <a:buChar char="-"/>
            </a:pPr>
            <a:r>
              <a:rPr lang="fr-FR" dirty="0" smtClean="0">
                <a:solidFill>
                  <a:srgbClr val="002060"/>
                </a:solidFill>
              </a:rPr>
              <a:t>Favoriser les échanges inter pro et inter disciplines</a:t>
            </a:r>
          </a:p>
          <a:p>
            <a:pPr marL="285750" indent="-285750">
              <a:buFontTx/>
              <a:buChar char="-"/>
            </a:pPr>
            <a:r>
              <a:rPr lang="fr-FR" dirty="0" smtClean="0">
                <a:solidFill>
                  <a:srgbClr val="002060"/>
                </a:solidFill>
              </a:rPr>
              <a:t>Obligation prescription avec </a:t>
            </a:r>
            <a:r>
              <a:rPr lang="fr-FR" b="1" dirty="0" smtClean="0">
                <a:solidFill>
                  <a:srgbClr val="002060"/>
                </a:solidFill>
              </a:rPr>
              <a:t>RPPS </a:t>
            </a:r>
            <a:r>
              <a:rPr lang="fr-FR" dirty="0" smtClean="0">
                <a:solidFill>
                  <a:srgbClr val="002060"/>
                </a:solidFill>
              </a:rPr>
              <a:t>et FINESS</a:t>
            </a:r>
          </a:p>
          <a:p>
            <a:pPr marL="285750" indent="-285750">
              <a:buFontTx/>
              <a:buChar char="-"/>
            </a:pPr>
            <a:r>
              <a:rPr lang="fr-FR" dirty="0" smtClean="0">
                <a:solidFill>
                  <a:srgbClr val="002060"/>
                </a:solidFill>
              </a:rPr>
              <a:t>Communication </a:t>
            </a:r>
            <a:r>
              <a:rPr lang="fr-FR" b="1" dirty="0" smtClean="0">
                <a:solidFill>
                  <a:srgbClr val="002060"/>
                </a:solidFill>
              </a:rPr>
              <a:t>REA + éléments de preuve</a:t>
            </a:r>
          </a:p>
          <a:p>
            <a:pPr marL="285750" indent="-285750">
              <a:buFontTx/>
              <a:buChar char="-"/>
            </a:pPr>
            <a:r>
              <a:rPr lang="fr-FR" dirty="0" smtClean="0">
                <a:solidFill>
                  <a:srgbClr val="002060"/>
                </a:solidFill>
              </a:rPr>
              <a:t>Désignation d’interlocuteurs / volet</a:t>
            </a:r>
          </a:p>
        </p:txBody>
      </p:sp>
    </p:spTree>
    <p:extLst>
      <p:ext uri="{BB962C8B-B14F-4D97-AF65-F5344CB8AC3E}">
        <p14:creationId xmlns:p14="http://schemas.microsoft.com/office/powerpoint/2010/main" val="2151297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5" descr="http://www.ars.bretagne.sante.fr/typo3conf/ext/wm_arstpl/res/images/bg_header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549275"/>
            <a:ext cx="8642350" cy="69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1" name="Line 6"/>
          <p:cNvSpPr>
            <a:spLocks noChangeShapeType="1"/>
          </p:cNvSpPr>
          <p:nvPr/>
        </p:nvSpPr>
        <p:spPr bwMode="auto">
          <a:xfrm>
            <a:off x="250825" y="6237288"/>
            <a:ext cx="8642350" cy="0"/>
          </a:xfrm>
          <a:prstGeom prst="line">
            <a:avLst/>
          </a:prstGeom>
          <a:noFill/>
          <a:ln w="158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pic>
        <p:nvPicPr>
          <p:cNvPr id="12292" name="Picture 7" descr="ARS_LOGOS_bretagn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260350"/>
            <a:ext cx="998538" cy="534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3" name="Picture 9" descr="https://lh5.googleusercontent.com/fwVHQwLhIOsg8G9V6C02dauDs5MdvkPovqDld16fyug0B46sIcpHLy-S2Xj6I2-KnzpFnLQ05aRcLgulRr3nxy2JDjd9Gypny8wTPwhlPtbbp1WXZj9HmmpQimYS3LkQpJ0bZl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6288088"/>
            <a:ext cx="1368425" cy="525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ZoneTexte 1"/>
          <p:cNvSpPr txBox="1"/>
          <p:nvPr/>
        </p:nvSpPr>
        <p:spPr>
          <a:xfrm>
            <a:off x="2051720" y="260350"/>
            <a:ext cx="5760640" cy="584775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 smtClean="0">
                <a:solidFill>
                  <a:schemeClr val="tx2"/>
                </a:solidFill>
              </a:rPr>
              <a:t>CAQES</a:t>
            </a:r>
            <a:endParaRPr lang="fr-FR" sz="3200" b="1" dirty="0">
              <a:solidFill>
                <a:schemeClr val="tx2"/>
              </a:solidFill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251519" y="1412776"/>
            <a:ext cx="8641655" cy="369332"/>
          </a:xfrm>
          <a:prstGeom prst="rect">
            <a:avLst/>
          </a:prstGeom>
          <a:ln>
            <a:solidFill>
              <a:srgbClr val="92D05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00B050"/>
                </a:solidFill>
              </a:rPr>
              <a:t>Intéressement : uniquement sur volets optionnels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251520" y="2051556"/>
            <a:ext cx="8641655" cy="2031325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Sanctions financières</a:t>
            </a:r>
          </a:p>
          <a:p>
            <a:r>
              <a:rPr lang="fr-FR" dirty="0" smtClean="0">
                <a:solidFill>
                  <a:srgbClr val="FF0000"/>
                </a:solidFill>
              </a:rPr>
              <a:t>- Dans la limite de 1% des régimes obligatoires d’assurance maladie par l ’établissement au titre du dernier exercice clos par volet</a:t>
            </a:r>
          </a:p>
          <a:p>
            <a:r>
              <a:rPr lang="fr-FR" dirty="0" smtClean="0">
                <a:solidFill>
                  <a:srgbClr val="FF0000"/>
                </a:solidFill>
              </a:rPr>
              <a:t>Et dans la limite de 5 % pour l’ensemble des volets</a:t>
            </a:r>
          </a:p>
          <a:p>
            <a:endParaRPr lang="fr-FR" dirty="0">
              <a:solidFill>
                <a:srgbClr val="FF0000"/>
              </a:solidFill>
            </a:endParaRPr>
          </a:p>
          <a:p>
            <a:r>
              <a:rPr lang="fr-FR" dirty="0" smtClean="0">
                <a:solidFill>
                  <a:srgbClr val="FF0000"/>
                </a:solidFill>
              </a:rPr>
              <a:t>- Réduction dans la limite de 30% de la part prise en charge par l’assurance maladie des spécialités pharmaceutiques et LPP</a:t>
            </a:r>
          </a:p>
        </p:txBody>
      </p:sp>
      <p:sp>
        <p:nvSpPr>
          <p:cNvPr id="15" name="ZoneTexte 14"/>
          <p:cNvSpPr txBox="1"/>
          <p:nvPr/>
        </p:nvSpPr>
        <p:spPr>
          <a:xfrm>
            <a:off x="250825" y="4365104"/>
            <a:ext cx="8641655" cy="646331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Mise sous entente préalable : </a:t>
            </a:r>
            <a:r>
              <a:rPr lang="fr-FR" dirty="0" smtClean="0">
                <a:solidFill>
                  <a:srgbClr val="FF0000"/>
                </a:solidFill>
              </a:rPr>
              <a:t>pour les actes, prestations ou prescriptions ciblés, accord préalable du SM de l’AM</a:t>
            </a:r>
          </a:p>
        </p:txBody>
      </p:sp>
      <p:sp>
        <p:nvSpPr>
          <p:cNvPr id="16" name="ZoneTexte 15"/>
          <p:cNvSpPr txBox="1"/>
          <p:nvPr/>
        </p:nvSpPr>
        <p:spPr>
          <a:xfrm>
            <a:off x="282851" y="5301208"/>
            <a:ext cx="7848872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002060"/>
                </a:solidFill>
              </a:rPr>
              <a:t>Révision du contrat par voie d’avenant </a:t>
            </a:r>
          </a:p>
          <a:p>
            <a:r>
              <a:rPr lang="fr-FR" b="1" dirty="0" smtClean="0">
                <a:solidFill>
                  <a:srgbClr val="002060"/>
                </a:solidFill>
              </a:rPr>
              <a:t>Possibilité de résiliation d’un volet du contrat</a:t>
            </a:r>
          </a:p>
        </p:txBody>
      </p:sp>
      <p:cxnSp>
        <p:nvCxnSpPr>
          <p:cNvPr id="4" name="Connecteur droit 3"/>
          <p:cNvCxnSpPr/>
          <p:nvPr/>
        </p:nvCxnSpPr>
        <p:spPr>
          <a:xfrm>
            <a:off x="2051720" y="5157192"/>
            <a:ext cx="4608512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02775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5" descr="http://www.ars.bretagne.sante.fr/typo3conf/ext/wm_arstpl/res/images/bg_header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549275"/>
            <a:ext cx="8642350" cy="69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1" name="Line 6"/>
          <p:cNvSpPr>
            <a:spLocks noChangeShapeType="1"/>
          </p:cNvSpPr>
          <p:nvPr/>
        </p:nvSpPr>
        <p:spPr bwMode="auto">
          <a:xfrm>
            <a:off x="250825" y="6237288"/>
            <a:ext cx="8642350" cy="0"/>
          </a:xfrm>
          <a:prstGeom prst="line">
            <a:avLst/>
          </a:prstGeom>
          <a:noFill/>
          <a:ln w="158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pic>
        <p:nvPicPr>
          <p:cNvPr id="12292" name="Picture 7" descr="ARS_LOGOS_bretagn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260350"/>
            <a:ext cx="998538" cy="534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3" name="Picture 9" descr="https://lh5.googleusercontent.com/fwVHQwLhIOsg8G9V6C02dauDs5MdvkPovqDld16fyug0B46sIcpHLy-S2Xj6I2-KnzpFnLQ05aRcLgulRr3nxy2JDjd9Gypny8wTPwhlPtbbp1WXZj9HmmpQimYS3LkQpJ0bZl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6288088"/>
            <a:ext cx="1368425" cy="525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ZoneTexte 1"/>
          <p:cNvSpPr txBox="1"/>
          <p:nvPr/>
        </p:nvSpPr>
        <p:spPr>
          <a:xfrm>
            <a:off x="2051720" y="260350"/>
            <a:ext cx="5760640" cy="584775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 smtClean="0">
                <a:solidFill>
                  <a:schemeClr val="tx2"/>
                </a:solidFill>
              </a:rPr>
              <a:t>CAQES</a:t>
            </a:r>
            <a:endParaRPr lang="fr-FR" sz="3200" b="1" dirty="0">
              <a:solidFill>
                <a:schemeClr val="tx2"/>
              </a:solidFill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250825" y="1340768"/>
            <a:ext cx="8641655" cy="286232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002060"/>
                </a:solidFill>
              </a:rPr>
              <a:t>Contenu du volet obligatoire relatif au bon usage des médicaments, produits et prestations</a:t>
            </a:r>
          </a:p>
          <a:p>
            <a:pPr marL="285750" indent="-285750">
              <a:buFontTx/>
              <a:buChar char="-"/>
            </a:pPr>
            <a:r>
              <a:rPr lang="fr-FR" dirty="0" smtClean="0">
                <a:solidFill>
                  <a:srgbClr val="002060"/>
                </a:solidFill>
              </a:rPr>
              <a:t>Article 10.1 : amélioration et sécurisation de la PCEM</a:t>
            </a:r>
          </a:p>
          <a:p>
            <a:pPr marL="742950" lvl="1" indent="-285750">
              <a:buFontTx/>
              <a:buChar char="-"/>
            </a:pPr>
            <a:r>
              <a:rPr lang="fr-FR" dirty="0" smtClean="0">
                <a:solidFill>
                  <a:srgbClr val="002060"/>
                </a:solidFill>
              </a:rPr>
              <a:t>Management de la PCEM</a:t>
            </a:r>
          </a:p>
          <a:p>
            <a:pPr marL="742950" lvl="1" indent="-285750">
              <a:buFontTx/>
              <a:buChar char="-"/>
            </a:pPr>
            <a:r>
              <a:rPr lang="fr-FR" dirty="0" smtClean="0">
                <a:solidFill>
                  <a:srgbClr val="FF0000"/>
                </a:solidFill>
              </a:rPr>
              <a:t>Prescription en DCI</a:t>
            </a:r>
          </a:p>
          <a:p>
            <a:pPr marL="742950" lvl="1" indent="-285750">
              <a:buFontTx/>
              <a:buChar char="-"/>
            </a:pPr>
            <a:r>
              <a:rPr lang="fr-FR" dirty="0" smtClean="0">
                <a:solidFill>
                  <a:srgbClr val="002060"/>
                </a:solidFill>
              </a:rPr>
              <a:t>Informatisation du parcours de soins : traçabilité prescription, administration, </a:t>
            </a:r>
            <a:r>
              <a:rPr lang="fr-FR" dirty="0" smtClean="0">
                <a:solidFill>
                  <a:srgbClr val="FF0000"/>
                </a:solidFill>
              </a:rPr>
              <a:t>utilisation des DM</a:t>
            </a:r>
          </a:p>
          <a:p>
            <a:pPr marL="742950" lvl="1" indent="-285750">
              <a:buFontTx/>
              <a:buChar char="-"/>
            </a:pPr>
            <a:r>
              <a:rPr lang="fr-FR" dirty="0" smtClean="0">
                <a:solidFill>
                  <a:srgbClr val="002060"/>
                </a:solidFill>
              </a:rPr>
              <a:t>Informatisation et traçabilité, notamment par la </a:t>
            </a:r>
            <a:r>
              <a:rPr lang="fr-FR" dirty="0" smtClean="0">
                <a:solidFill>
                  <a:srgbClr val="FF0000"/>
                </a:solidFill>
              </a:rPr>
              <a:t>délivrance nominative </a:t>
            </a:r>
            <a:r>
              <a:rPr lang="fr-FR" dirty="0" smtClean="0">
                <a:solidFill>
                  <a:srgbClr val="002060"/>
                </a:solidFill>
              </a:rPr>
              <a:t>de la prise en charge thérapeutique</a:t>
            </a:r>
          </a:p>
          <a:p>
            <a:pPr marL="742950" lvl="1" indent="-285750">
              <a:buFontTx/>
              <a:buChar char="-"/>
            </a:pPr>
            <a:r>
              <a:rPr lang="fr-FR" dirty="0" smtClean="0">
                <a:solidFill>
                  <a:srgbClr val="002060"/>
                </a:solidFill>
              </a:rPr>
              <a:t>Utilisation des </a:t>
            </a:r>
            <a:r>
              <a:rPr lang="fr-FR" dirty="0" smtClean="0">
                <a:solidFill>
                  <a:srgbClr val="FF0000"/>
                </a:solidFill>
              </a:rPr>
              <a:t>LAP y compris consultation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251520" y="4399944"/>
            <a:ext cx="8641655" cy="147732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fr-FR" dirty="0" smtClean="0">
                <a:solidFill>
                  <a:srgbClr val="002060"/>
                </a:solidFill>
              </a:rPr>
              <a:t>Article 10.2 : Développement des pratiques pluridisciplinaires ou en réseau</a:t>
            </a:r>
          </a:p>
          <a:p>
            <a:pPr marL="742950" lvl="1" indent="-285750">
              <a:buFontTx/>
              <a:buChar char="-"/>
            </a:pPr>
            <a:r>
              <a:rPr lang="fr-FR" dirty="0" smtClean="0">
                <a:solidFill>
                  <a:srgbClr val="FF0000"/>
                </a:solidFill>
              </a:rPr>
              <a:t>Continuité de la PCEM</a:t>
            </a:r>
          </a:p>
          <a:p>
            <a:pPr marL="742950" lvl="1" indent="-285750">
              <a:buFontTx/>
              <a:buChar char="-"/>
            </a:pPr>
            <a:r>
              <a:rPr lang="fr-FR" dirty="0" smtClean="0">
                <a:solidFill>
                  <a:srgbClr val="002060"/>
                </a:solidFill>
              </a:rPr>
              <a:t>Plan de déploiement de la </a:t>
            </a:r>
            <a:r>
              <a:rPr lang="fr-FR" dirty="0" smtClean="0">
                <a:solidFill>
                  <a:srgbClr val="FF0000"/>
                </a:solidFill>
              </a:rPr>
              <a:t>pharmacie clinique</a:t>
            </a:r>
          </a:p>
          <a:p>
            <a:pPr marL="742950" lvl="1" indent="-285750">
              <a:buFontTx/>
              <a:buChar char="-"/>
            </a:pPr>
            <a:r>
              <a:rPr lang="fr-FR" dirty="0" smtClean="0">
                <a:solidFill>
                  <a:srgbClr val="002060"/>
                </a:solidFill>
              </a:rPr>
              <a:t>Plan de déploiement de la </a:t>
            </a:r>
            <a:r>
              <a:rPr lang="fr-FR" dirty="0" smtClean="0">
                <a:solidFill>
                  <a:srgbClr val="FF0000"/>
                </a:solidFill>
              </a:rPr>
              <a:t>conciliation médicamenteuse</a:t>
            </a:r>
          </a:p>
          <a:p>
            <a:pPr marL="742950" lvl="1" indent="-285750">
              <a:buFontTx/>
              <a:buChar char="-"/>
            </a:pPr>
            <a:r>
              <a:rPr lang="fr-FR" dirty="0" smtClean="0">
                <a:solidFill>
                  <a:srgbClr val="002060"/>
                </a:solidFill>
              </a:rPr>
              <a:t>Plan de vigilance et de </a:t>
            </a:r>
            <a:r>
              <a:rPr lang="fr-FR" dirty="0" smtClean="0">
                <a:solidFill>
                  <a:srgbClr val="FF0000"/>
                </a:solidFill>
              </a:rPr>
              <a:t>bon usage des antibiotiques</a:t>
            </a:r>
          </a:p>
        </p:txBody>
      </p:sp>
      <p:sp>
        <p:nvSpPr>
          <p:cNvPr id="3" name="Flèche courbée vers la droite 2"/>
          <p:cNvSpPr/>
          <p:nvPr/>
        </p:nvSpPr>
        <p:spPr>
          <a:xfrm>
            <a:off x="35496" y="4077072"/>
            <a:ext cx="432048" cy="576064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1505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5" descr="http://www.ars.bretagne.sante.fr/typo3conf/ext/wm_arstpl/res/images/bg_header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549275"/>
            <a:ext cx="8642350" cy="69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1" name="Line 6"/>
          <p:cNvSpPr>
            <a:spLocks noChangeShapeType="1"/>
          </p:cNvSpPr>
          <p:nvPr/>
        </p:nvSpPr>
        <p:spPr bwMode="auto">
          <a:xfrm>
            <a:off x="250825" y="6237288"/>
            <a:ext cx="8642350" cy="0"/>
          </a:xfrm>
          <a:prstGeom prst="line">
            <a:avLst/>
          </a:prstGeom>
          <a:noFill/>
          <a:ln w="158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pic>
        <p:nvPicPr>
          <p:cNvPr id="12292" name="Picture 7" descr="ARS_LOGOS_bretagn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260350"/>
            <a:ext cx="998538" cy="534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3" name="Picture 9" descr="https://lh5.googleusercontent.com/fwVHQwLhIOsg8G9V6C02dauDs5MdvkPovqDld16fyug0B46sIcpHLy-S2Xj6I2-KnzpFnLQ05aRcLgulRr3nxy2JDjd9Gypny8wTPwhlPtbbp1WXZj9HmmpQimYS3LkQpJ0bZl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6288088"/>
            <a:ext cx="1368425" cy="525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ZoneTexte 1"/>
          <p:cNvSpPr txBox="1"/>
          <p:nvPr/>
        </p:nvSpPr>
        <p:spPr>
          <a:xfrm>
            <a:off x="2051720" y="260350"/>
            <a:ext cx="5760640" cy="584775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 smtClean="0">
                <a:solidFill>
                  <a:schemeClr val="tx2"/>
                </a:solidFill>
              </a:rPr>
              <a:t>CAQES</a:t>
            </a:r>
            <a:endParaRPr lang="fr-FR" sz="3200" b="1" dirty="0">
              <a:solidFill>
                <a:schemeClr val="tx2"/>
              </a:solidFill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250825" y="1340768"/>
            <a:ext cx="8641655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fr-FR" dirty="0" smtClean="0">
                <a:solidFill>
                  <a:srgbClr val="002060"/>
                </a:solidFill>
              </a:rPr>
              <a:t>Article 10.3 : Engagements relatifs aux prescriptions de médicaments dans le répertoire </a:t>
            </a:r>
            <a:r>
              <a:rPr lang="fr-FR" dirty="0" smtClean="0">
                <a:solidFill>
                  <a:srgbClr val="FF0000"/>
                </a:solidFill>
              </a:rPr>
              <a:t>génériques et </a:t>
            </a:r>
            <a:r>
              <a:rPr lang="fr-FR" dirty="0" err="1" smtClean="0">
                <a:solidFill>
                  <a:srgbClr val="FF0000"/>
                </a:solidFill>
              </a:rPr>
              <a:t>biosimilaires</a:t>
            </a:r>
            <a:endParaRPr lang="fr-FR" dirty="0" smtClean="0">
              <a:solidFill>
                <a:srgbClr val="FF0000"/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203306" y="2422629"/>
            <a:ext cx="8641655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fr-FR" dirty="0" smtClean="0">
                <a:solidFill>
                  <a:srgbClr val="002060"/>
                </a:solidFill>
              </a:rPr>
              <a:t>Article 10.4 : Engagements relatifs aux médicaments et LPP prescrits en ES et remboursés sur l’enveloppe ville : plan d’action</a:t>
            </a:r>
          </a:p>
        </p:txBody>
      </p:sp>
      <p:sp>
        <p:nvSpPr>
          <p:cNvPr id="10" name="Flèche courbée vers la droite 9"/>
          <p:cNvSpPr/>
          <p:nvPr/>
        </p:nvSpPr>
        <p:spPr>
          <a:xfrm>
            <a:off x="35496" y="1916832"/>
            <a:ext cx="432048" cy="576064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179512" y="3341891"/>
            <a:ext cx="8641655" cy="203132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fr-FR" dirty="0" smtClean="0">
                <a:solidFill>
                  <a:srgbClr val="002060"/>
                </a:solidFill>
              </a:rPr>
              <a:t>Article 10.5 : Engagements relatifs aux spécialités et DM pris en charge en sus / respect des référentiels :</a:t>
            </a:r>
          </a:p>
          <a:p>
            <a:pPr marL="742950" lvl="1" indent="-285750">
              <a:buFontTx/>
              <a:buChar char="-"/>
            </a:pPr>
            <a:r>
              <a:rPr lang="fr-FR" dirty="0" smtClean="0">
                <a:solidFill>
                  <a:srgbClr val="FF0000"/>
                </a:solidFill>
              </a:rPr>
              <a:t>Respect des taux d’évolution </a:t>
            </a:r>
            <a:r>
              <a:rPr lang="fr-FR" dirty="0" smtClean="0">
                <a:solidFill>
                  <a:srgbClr val="002060"/>
                </a:solidFill>
              </a:rPr>
              <a:t>des dépenses</a:t>
            </a:r>
          </a:p>
          <a:p>
            <a:pPr marL="742950" lvl="1" indent="-285750">
              <a:buFontTx/>
              <a:buChar char="-"/>
            </a:pPr>
            <a:r>
              <a:rPr lang="fr-FR" dirty="0" smtClean="0">
                <a:solidFill>
                  <a:srgbClr val="002060"/>
                </a:solidFill>
              </a:rPr>
              <a:t>Garantir respect indications AMM /arrêté inscription sur liste en sus / RTU</a:t>
            </a:r>
          </a:p>
          <a:p>
            <a:pPr marL="742950" lvl="1" indent="-285750">
              <a:buFontTx/>
              <a:buChar char="-"/>
            </a:pPr>
            <a:r>
              <a:rPr lang="fr-FR" dirty="0" smtClean="0">
                <a:solidFill>
                  <a:srgbClr val="002060"/>
                </a:solidFill>
              </a:rPr>
              <a:t>A défaut argumentation dans dossier médical + travaux de référence</a:t>
            </a:r>
          </a:p>
          <a:p>
            <a:pPr marL="742950" lvl="1" indent="-285750">
              <a:buFontTx/>
              <a:buChar char="-"/>
            </a:pPr>
            <a:r>
              <a:rPr lang="fr-FR" dirty="0" smtClean="0">
                <a:solidFill>
                  <a:srgbClr val="FF0000"/>
                </a:solidFill>
              </a:rPr>
              <a:t>Assurer le suivi par service, prescripteur, UCD des prescriptions hors référentiels (hors AMM/RTU) en colligeant l’argumentation qui a conduit à prescrire</a:t>
            </a:r>
          </a:p>
        </p:txBody>
      </p:sp>
      <p:sp>
        <p:nvSpPr>
          <p:cNvPr id="14" name="Flèche courbée vers la droite 13"/>
          <p:cNvSpPr/>
          <p:nvPr/>
        </p:nvSpPr>
        <p:spPr>
          <a:xfrm>
            <a:off x="35496" y="2924944"/>
            <a:ext cx="432048" cy="576064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9330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5" descr="http://www.ars.bretagne.sante.fr/typo3conf/ext/wm_arstpl/res/images/bg_header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549275"/>
            <a:ext cx="8642350" cy="69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1" name="Line 6"/>
          <p:cNvSpPr>
            <a:spLocks noChangeShapeType="1"/>
          </p:cNvSpPr>
          <p:nvPr/>
        </p:nvSpPr>
        <p:spPr bwMode="auto">
          <a:xfrm>
            <a:off x="250825" y="6237288"/>
            <a:ext cx="8642350" cy="0"/>
          </a:xfrm>
          <a:prstGeom prst="line">
            <a:avLst/>
          </a:prstGeom>
          <a:noFill/>
          <a:ln w="158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pic>
        <p:nvPicPr>
          <p:cNvPr id="12292" name="Picture 7" descr="ARS_LOGOS_bretagn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260350"/>
            <a:ext cx="998538" cy="534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3" name="Picture 9" descr="https://lh5.googleusercontent.com/fwVHQwLhIOsg8G9V6C02dauDs5MdvkPovqDld16fyug0B46sIcpHLy-S2Xj6I2-KnzpFnLQ05aRcLgulRr3nxy2JDjd9Gypny8wTPwhlPtbbp1WXZj9HmmpQimYS3LkQpJ0bZl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6288088"/>
            <a:ext cx="1368425" cy="525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ZoneTexte 1"/>
          <p:cNvSpPr txBox="1"/>
          <p:nvPr/>
        </p:nvSpPr>
        <p:spPr>
          <a:xfrm>
            <a:off x="2051720" y="260350"/>
            <a:ext cx="5760640" cy="584775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 smtClean="0">
                <a:solidFill>
                  <a:schemeClr val="tx2"/>
                </a:solidFill>
              </a:rPr>
              <a:t>CAQES</a:t>
            </a:r>
            <a:endParaRPr lang="fr-FR" sz="3200" b="1" dirty="0">
              <a:solidFill>
                <a:schemeClr val="tx2"/>
              </a:solidFill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251520" y="1988840"/>
            <a:ext cx="8641655" cy="203132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fr-FR" dirty="0" smtClean="0">
                <a:solidFill>
                  <a:srgbClr val="002060"/>
                </a:solidFill>
              </a:rPr>
              <a:t>Article 10.6 : </a:t>
            </a:r>
          </a:p>
          <a:p>
            <a:pPr marL="742950" lvl="1" indent="-285750">
              <a:buFontTx/>
              <a:buChar char="-"/>
            </a:pPr>
            <a:r>
              <a:rPr lang="fr-FR" dirty="0" smtClean="0">
                <a:solidFill>
                  <a:srgbClr val="002060"/>
                </a:solidFill>
              </a:rPr>
              <a:t>Une information portant sur </a:t>
            </a:r>
            <a:r>
              <a:rPr lang="fr-FR" dirty="0" smtClean="0">
                <a:solidFill>
                  <a:srgbClr val="FF0000"/>
                </a:solidFill>
              </a:rPr>
              <a:t>l’analyse des prescriptions</a:t>
            </a:r>
            <a:r>
              <a:rPr lang="fr-FR" dirty="0" smtClean="0">
                <a:solidFill>
                  <a:srgbClr val="002060"/>
                </a:solidFill>
              </a:rPr>
              <a:t> est présentée </a:t>
            </a:r>
            <a:r>
              <a:rPr lang="fr-FR" dirty="0" smtClean="0">
                <a:solidFill>
                  <a:srgbClr val="FF0000"/>
                </a:solidFill>
              </a:rPr>
              <a:t>chaque semestre </a:t>
            </a:r>
            <a:r>
              <a:rPr lang="fr-FR" dirty="0" smtClean="0">
                <a:solidFill>
                  <a:srgbClr val="002060"/>
                </a:solidFill>
              </a:rPr>
              <a:t>à la CME ou conférence (ex OQN) </a:t>
            </a:r>
          </a:p>
          <a:p>
            <a:pPr lvl="2"/>
            <a:r>
              <a:rPr lang="fr-FR" dirty="0" smtClean="0">
                <a:solidFill>
                  <a:srgbClr val="002060"/>
                </a:solidFill>
              </a:rPr>
              <a:t>+ transmission </a:t>
            </a:r>
            <a:r>
              <a:rPr lang="fr-FR" dirty="0" err="1" smtClean="0">
                <a:solidFill>
                  <a:srgbClr val="002060"/>
                </a:solidFill>
              </a:rPr>
              <a:t>OMéDIT</a:t>
            </a:r>
            <a:r>
              <a:rPr lang="fr-FR" dirty="0" smtClean="0">
                <a:solidFill>
                  <a:srgbClr val="002060"/>
                </a:solidFill>
              </a:rPr>
              <a:t>, ARS, AM</a:t>
            </a:r>
          </a:p>
          <a:p>
            <a:pPr lvl="2"/>
            <a:endParaRPr lang="fr-FR" dirty="0" smtClean="0">
              <a:solidFill>
                <a:srgbClr val="002060"/>
              </a:solidFill>
            </a:endParaRPr>
          </a:p>
          <a:p>
            <a:pPr marL="742950" lvl="1" indent="-285750">
              <a:buFontTx/>
              <a:buChar char="-"/>
            </a:pPr>
            <a:r>
              <a:rPr lang="fr-FR" dirty="0" smtClean="0">
                <a:solidFill>
                  <a:srgbClr val="002060"/>
                </a:solidFill>
              </a:rPr>
              <a:t>Evaluation annuelle du contrat socle</a:t>
            </a:r>
          </a:p>
          <a:p>
            <a:r>
              <a:rPr lang="fr-FR" dirty="0" smtClean="0">
                <a:solidFill>
                  <a:srgbClr val="002060"/>
                </a:solidFill>
              </a:rPr>
              <a:t> 	</a:t>
            </a:r>
            <a:endParaRPr lang="fr-FR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6917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5" descr="http://www.ars.bretagne.sante.fr/typo3conf/ext/wm_arstpl/res/images/bg_header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549275"/>
            <a:ext cx="8642350" cy="69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2" name="Picture 7" descr="ARS_LOGOS_bretagn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260350"/>
            <a:ext cx="998538" cy="534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ZoneTexte 1"/>
          <p:cNvSpPr txBox="1"/>
          <p:nvPr/>
        </p:nvSpPr>
        <p:spPr>
          <a:xfrm>
            <a:off x="2051719" y="260350"/>
            <a:ext cx="6841455" cy="584775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 smtClean="0">
                <a:solidFill>
                  <a:schemeClr val="tx2"/>
                </a:solidFill>
              </a:rPr>
              <a:t>CAQES : le rapport d’évaluation annuel</a:t>
            </a:r>
            <a:endParaRPr lang="fr-FR" sz="3200" b="1" dirty="0">
              <a:solidFill>
                <a:schemeClr val="tx2"/>
              </a:solidFill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251520" y="1268760"/>
            <a:ext cx="8641655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fr-FR" dirty="0" smtClean="0">
                <a:solidFill>
                  <a:srgbClr val="002060"/>
                </a:solidFill>
              </a:rPr>
              <a:t>Des indicateurs nationaux :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2493" y="1687945"/>
            <a:ext cx="7143284" cy="51700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Flèche vers le bas 2"/>
          <p:cNvSpPr/>
          <p:nvPr/>
        </p:nvSpPr>
        <p:spPr>
          <a:xfrm rot="4044058">
            <a:off x="6042563" y="5217454"/>
            <a:ext cx="314470" cy="743572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9827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409</TotalTime>
  <Words>1009</Words>
  <Application>Microsoft Office PowerPoint</Application>
  <PresentationFormat>Affichage à l'écran (4:3)</PresentationFormat>
  <Paragraphs>134</Paragraphs>
  <Slides>16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16</vt:i4>
      </vt:variant>
    </vt:vector>
  </HeadingPairs>
  <TitlesOfParts>
    <vt:vector size="17" baseType="lpstr">
      <vt:lpstr>Thème Office</vt:lpstr>
      <vt:lpstr>GT de l’OMEDIT Bretagne : REA  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chic</dc:creator>
  <cp:lastModifiedBy>PIRIOU Gilles</cp:lastModifiedBy>
  <cp:revision>30</cp:revision>
  <dcterms:created xsi:type="dcterms:W3CDTF">2015-06-09T07:28:17Z</dcterms:created>
  <dcterms:modified xsi:type="dcterms:W3CDTF">2020-01-28T16:48:32Z</dcterms:modified>
</cp:coreProperties>
</file>