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1" r:id="rId2"/>
    <p:sldId id="279" r:id="rId3"/>
    <p:sldId id="280" r:id="rId4"/>
    <p:sldId id="294" r:id="rId5"/>
    <p:sldId id="28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1" autoAdjust="0"/>
  </p:normalViewPr>
  <p:slideViewPr>
    <p:cSldViewPr>
      <p:cViewPr>
        <p:scale>
          <a:sx n="109" d="100"/>
          <a:sy n="109" d="100"/>
        </p:scale>
        <p:origin x="-72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83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1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33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67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7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40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35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6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91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16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DFE9-5158-4750-B146-FA3CF7FCBB9E}" type="datetimeFigureOut">
              <a:rPr lang="fr-FR" smtClean="0"/>
              <a:t>05/09/2017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80C1-EA82-4C86-A3E9-637B919C7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99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6114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GT de </a:t>
            </a:r>
            <a:r>
              <a:rPr lang="fr-FR" b="1" dirty="0">
                <a:solidFill>
                  <a:srgbClr val="002060"/>
                </a:solidFill>
              </a:rPr>
              <a:t>l’OMEDIT </a:t>
            </a:r>
            <a:r>
              <a:rPr lang="fr-FR" b="1" dirty="0" smtClean="0">
                <a:solidFill>
                  <a:srgbClr val="002060"/>
                </a:solidFill>
              </a:rPr>
              <a:t>Bretagne : REA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b="1" dirty="0" smtClean="0"/>
              <a:t>Mardi </a:t>
            </a:r>
            <a:r>
              <a:rPr lang="fr-FR" b="1" dirty="0" smtClean="0"/>
              <a:t>5 septembre </a:t>
            </a:r>
            <a:r>
              <a:rPr lang="fr-FR" b="1" dirty="0" smtClean="0"/>
              <a:t>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7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35037" y="1700808"/>
            <a:ext cx="80683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Le CAQES : Contrat d’Amélioration de la Qualité et de l’Efficience des soins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002060"/>
                </a:solidFill>
              </a:rPr>
              <a:t>N</a:t>
            </a:r>
            <a:r>
              <a:rPr lang="fr-FR" b="1" dirty="0" smtClean="0">
                <a:solidFill>
                  <a:srgbClr val="002060"/>
                </a:solidFill>
              </a:rPr>
              <a:t>ouveautés réglementaires</a:t>
            </a: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Décret du 20 avril fixant les modalités d’application du contrat d’amélioration de la qualité et de l’efficience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Arrêté du 27 avril 2017 relatif au contrat type + annexe 1 (liste des indicateurs fixé au niveau national pour le volet produits de santé)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2060"/>
                </a:solidFill>
              </a:rPr>
              <a:t>Arrêté du 27 avril fixant les référentiels de pertinence, qualité, de sécurité des soins ou les seuils en dépenses d’assurances maladies mentionnés à l’article L 162-30-3 du CSS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FF0000"/>
                </a:solidFill>
              </a:rPr>
              <a:t>Instruction interministérielle du 26 juillet relative à la mise en œuvre du CAQES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2060"/>
              </a:solidFill>
            </a:endParaRPr>
          </a:p>
          <a:p>
            <a:endParaRPr lang="fr-FR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planning</a:t>
            </a:r>
            <a:endParaRPr lang="fr-FR" sz="3200" b="1" dirty="0">
              <a:solidFill>
                <a:schemeClr val="tx2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539552" y="3429000"/>
            <a:ext cx="835362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riangle isocèle 7"/>
          <p:cNvSpPr/>
          <p:nvPr/>
        </p:nvSpPr>
        <p:spPr>
          <a:xfrm>
            <a:off x="827584" y="3284984"/>
            <a:ext cx="216024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>
            <a:off x="1619672" y="3284984"/>
            <a:ext cx="216024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Fusion 8"/>
          <p:cNvSpPr/>
          <p:nvPr/>
        </p:nvSpPr>
        <p:spPr>
          <a:xfrm>
            <a:off x="1043608" y="3429000"/>
            <a:ext cx="576064" cy="144016"/>
          </a:xfrm>
          <a:prstGeom prst="flowChartMer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1907704" y="3284984"/>
            <a:ext cx="216024" cy="1440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3419872" y="3284984"/>
            <a:ext cx="216024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>
            <a:off x="3572272" y="3284984"/>
            <a:ext cx="216024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>
            <a:off x="3724672" y="3284984"/>
            <a:ext cx="216024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3877072" y="3284984"/>
            <a:ext cx="216024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29775" y="2693543"/>
            <a:ext cx="1512168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Réunions GT CAQES</a:t>
            </a:r>
            <a:endParaRPr lang="fr-FR" sz="1200" b="1" dirty="0"/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1835697" y="2564904"/>
            <a:ext cx="6246" cy="1728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11560" y="4304129"/>
            <a:ext cx="1188132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Juin à sept 17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979712" y="4304129"/>
            <a:ext cx="972108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sept 17</a:t>
            </a:r>
          </a:p>
        </p:txBody>
      </p:sp>
      <p:cxnSp>
        <p:nvCxnSpPr>
          <p:cNvPr id="36" name="Connecteur droit 35"/>
          <p:cNvCxnSpPr/>
          <p:nvPr/>
        </p:nvCxnSpPr>
        <p:spPr>
          <a:xfrm flipH="1">
            <a:off x="6568075" y="2636912"/>
            <a:ext cx="6246" cy="1728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Organigramme : Fusion 36"/>
          <p:cNvSpPr/>
          <p:nvPr/>
        </p:nvSpPr>
        <p:spPr>
          <a:xfrm>
            <a:off x="3059832" y="3429000"/>
            <a:ext cx="1512168" cy="216024"/>
          </a:xfrm>
          <a:prstGeom prst="flowChartMer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Fusion 37"/>
          <p:cNvSpPr/>
          <p:nvPr/>
        </p:nvSpPr>
        <p:spPr>
          <a:xfrm>
            <a:off x="4716016" y="3429000"/>
            <a:ext cx="576064" cy="144016"/>
          </a:xfrm>
          <a:prstGeom prst="flowChartMer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>
            <a:endCxn id="19" idx="0"/>
          </p:cNvCxnSpPr>
          <p:nvPr/>
        </p:nvCxnSpPr>
        <p:spPr>
          <a:xfrm>
            <a:off x="2015716" y="256490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934478" y="2970542"/>
            <a:ext cx="559" cy="314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1727125" y="2980636"/>
            <a:ext cx="559" cy="314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323528" y="3728065"/>
            <a:ext cx="1512168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Dialogue ES</a:t>
            </a:r>
            <a:endParaRPr lang="fr-FR" sz="1200" b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3059832" y="3717032"/>
            <a:ext cx="1512168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Période contradictoire</a:t>
            </a:r>
            <a:endParaRPr lang="fr-FR" sz="1200" b="1" dirty="0"/>
          </a:p>
        </p:txBody>
      </p:sp>
      <p:sp>
        <p:nvSpPr>
          <p:cNvPr id="46" name="Triangle isocèle 45"/>
          <p:cNvSpPr/>
          <p:nvPr/>
        </p:nvSpPr>
        <p:spPr>
          <a:xfrm>
            <a:off x="2349572" y="3284984"/>
            <a:ext cx="196385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1763688" y="1412776"/>
            <a:ext cx="151216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Information professionnels</a:t>
            </a:r>
            <a:endParaRPr lang="fr-FR" sz="1200" b="1" dirty="0"/>
          </a:p>
        </p:txBody>
      </p:sp>
      <p:cxnSp>
        <p:nvCxnSpPr>
          <p:cNvPr id="48" name="Connecteur droit 47"/>
          <p:cNvCxnSpPr>
            <a:endCxn id="46" idx="0"/>
          </p:cNvCxnSpPr>
          <p:nvPr/>
        </p:nvCxnSpPr>
        <p:spPr>
          <a:xfrm>
            <a:off x="2447764" y="1874441"/>
            <a:ext cx="1" cy="1410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691680" y="1916832"/>
            <a:ext cx="108012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Présentation</a:t>
            </a:r>
          </a:p>
          <a:p>
            <a:pPr algn="ctr"/>
            <a:r>
              <a:rPr lang="fr-FR" sz="1200" b="1" dirty="0" smtClean="0"/>
              <a:t> CAQES Fédérations</a:t>
            </a:r>
            <a:endParaRPr lang="fr-FR" sz="12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1943445" y="2708920"/>
            <a:ext cx="108012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Envoi</a:t>
            </a:r>
          </a:p>
          <a:p>
            <a:pPr algn="ctr"/>
            <a:r>
              <a:rPr lang="fr-FR" sz="1200" b="1" dirty="0" smtClean="0"/>
              <a:t> CAQES</a:t>
            </a:r>
            <a:endParaRPr lang="fr-FR" sz="1200" b="1" dirty="0"/>
          </a:p>
        </p:txBody>
      </p:sp>
      <p:sp>
        <p:nvSpPr>
          <p:cNvPr id="52" name="Triangle isocèle 51"/>
          <p:cNvSpPr/>
          <p:nvPr/>
        </p:nvSpPr>
        <p:spPr>
          <a:xfrm>
            <a:off x="2771800" y="3284984"/>
            <a:ext cx="216024" cy="1440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/>
          <p:cNvCxnSpPr>
            <a:endCxn id="52" idx="0"/>
          </p:cNvCxnSpPr>
          <p:nvPr/>
        </p:nvCxnSpPr>
        <p:spPr>
          <a:xfrm>
            <a:off x="2879812" y="3170585"/>
            <a:ext cx="0" cy="114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3120988" y="2092164"/>
            <a:ext cx="151216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Présentation Programme action</a:t>
            </a:r>
            <a:endParaRPr lang="fr-FR" sz="1200" b="1" dirty="0"/>
          </a:p>
        </p:txBody>
      </p:sp>
      <p:sp>
        <p:nvSpPr>
          <p:cNvPr id="56" name="ZoneTexte 55"/>
          <p:cNvSpPr txBox="1"/>
          <p:nvPr/>
        </p:nvSpPr>
        <p:spPr>
          <a:xfrm>
            <a:off x="4427984" y="3573016"/>
            <a:ext cx="1143744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Validation</a:t>
            </a:r>
          </a:p>
          <a:p>
            <a:pPr algn="ctr"/>
            <a:r>
              <a:rPr lang="fr-FR" sz="1200" b="1" dirty="0" smtClean="0"/>
              <a:t>CME</a:t>
            </a:r>
            <a:endParaRPr lang="fr-FR" sz="1200" b="1" dirty="0"/>
          </a:p>
        </p:txBody>
      </p:sp>
      <p:sp>
        <p:nvSpPr>
          <p:cNvPr id="57" name="Organigramme : Fusion 56"/>
          <p:cNvSpPr/>
          <p:nvPr/>
        </p:nvSpPr>
        <p:spPr>
          <a:xfrm>
            <a:off x="6000395" y="3429000"/>
            <a:ext cx="576064" cy="144016"/>
          </a:xfrm>
          <a:prstGeom prst="flowChartMer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424331" y="3796297"/>
            <a:ext cx="1143744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Retour par les </a:t>
            </a:r>
          </a:p>
          <a:p>
            <a:pPr algn="ctr"/>
            <a:r>
              <a:rPr lang="fr-FR" sz="1200" b="1" dirty="0" smtClean="0"/>
              <a:t>Directions </a:t>
            </a:r>
            <a:endParaRPr lang="fr-FR" sz="1200" b="1" dirty="0"/>
          </a:p>
        </p:txBody>
      </p:sp>
      <p:cxnSp>
        <p:nvCxnSpPr>
          <p:cNvPr id="49" name="Connecteur droit 48"/>
          <p:cNvCxnSpPr>
            <a:stCxn id="9" idx="2"/>
          </p:cNvCxnSpPr>
          <p:nvPr/>
        </p:nvCxnSpPr>
        <p:spPr>
          <a:xfrm>
            <a:off x="1331640" y="3573016"/>
            <a:ext cx="0" cy="155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>
            <a:stCxn id="57" idx="2"/>
          </p:cNvCxnSpPr>
          <p:nvPr/>
        </p:nvCxnSpPr>
        <p:spPr>
          <a:xfrm>
            <a:off x="6288427" y="3573016"/>
            <a:ext cx="0" cy="223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527884" y="2573281"/>
            <a:ext cx="0" cy="73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3680284" y="2564904"/>
            <a:ext cx="0" cy="73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3851920" y="2564904"/>
            <a:ext cx="0" cy="73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3995936" y="2564904"/>
            <a:ext cx="0" cy="73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3095836" y="4293096"/>
            <a:ext cx="2196244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Octobre  à novembre 17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5580112" y="4285346"/>
            <a:ext cx="828092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31 </a:t>
            </a:r>
            <a:r>
              <a:rPr lang="fr-FR" sz="1200" dirty="0" err="1" smtClean="0"/>
              <a:t>dec</a:t>
            </a:r>
            <a:r>
              <a:rPr lang="fr-FR" sz="1200" dirty="0" smtClean="0"/>
              <a:t> 17</a:t>
            </a:r>
          </a:p>
        </p:txBody>
      </p:sp>
      <p:cxnSp>
        <p:nvCxnSpPr>
          <p:cNvPr id="74" name="Connecteur droit 73"/>
          <p:cNvCxnSpPr/>
          <p:nvPr/>
        </p:nvCxnSpPr>
        <p:spPr>
          <a:xfrm flipH="1">
            <a:off x="7452320" y="2636912"/>
            <a:ext cx="6246" cy="1728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6588224" y="4293096"/>
            <a:ext cx="864096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err="1" smtClean="0"/>
              <a:t>Janv</a:t>
            </a:r>
            <a:r>
              <a:rPr lang="fr-FR" sz="1200" dirty="0" smtClean="0"/>
              <a:t> Fev18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487255" y="4293096"/>
            <a:ext cx="71383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Mars Mai 18</a:t>
            </a:r>
          </a:p>
        </p:txBody>
      </p:sp>
      <p:cxnSp>
        <p:nvCxnSpPr>
          <p:cNvPr id="77" name="Connecteur droit 76"/>
          <p:cNvCxnSpPr/>
          <p:nvPr/>
        </p:nvCxnSpPr>
        <p:spPr>
          <a:xfrm flipH="1">
            <a:off x="8238162" y="2636912"/>
            <a:ext cx="6246" cy="1728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6588224" y="3789040"/>
            <a:ext cx="1152128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Autodiagnostic</a:t>
            </a:r>
          </a:p>
          <a:p>
            <a:pPr algn="ctr"/>
            <a:r>
              <a:rPr lang="fr-FR" sz="1200" b="1" dirty="0" smtClean="0"/>
              <a:t>Plan action</a:t>
            </a:r>
            <a:endParaRPr lang="fr-FR" sz="1200" b="1" dirty="0"/>
          </a:p>
        </p:txBody>
      </p:sp>
      <p:sp>
        <p:nvSpPr>
          <p:cNvPr id="79" name="Organigramme : Fusion 78"/>
          <p:cNvSpPr/>
          <p:nvPr/>
        </p:nvSpPr>
        <p:spPr>
          <a:xfrm>
            <a:off x="6732240" y="3429000"/>
            <a:ext cx="576064" cy="144016"/>
          </a:xfrm>
          <a:prstGeom prst="flowChartMer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7088088" y="2459154"/>
            <a:ext cx="151216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Analyse des Programmes action</a:t>
            </a:r>
            <a:endParaRPr lang="fr-FR" sz="1200" b="1" dirty="0"/>
          </a:p>
        </p:txBody>
      </p:sp>
      <p:sp>
        <p:nvSpPr>
          <p:cNvPr id="81" name="Triangle isocèle 80"/>
          <p:cNvSpPr/>
          <p:nvPr/>
        </p:nvSpPr>
        <p:spPr>
          <a:xfrm>
            <a:off x="7587952" y="3284984"/>
            <a:ext cx="584448" cy="14401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Triangle isocèle 81"/>
          <p:cNvSpPr/>
          <p:nvPr/>
        </p:nvSpPr>
        <p:spPr>
          <a:xfrm>
            <a:off x="8316416" y="3304436"/>
            <a:ext cx="288380" cy="12456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4" name="Connecteur droit 83"/>
          <p:cNvCxnSpPr/>
          <p:nvPr/>
        </p:nvCxnSpPr>
        <p:spPr>
          <a:xfrm>
            <a:off x="7884368" y="2920819"/>
            <a:ext cx="0" cy="364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 flipH="1">
            <a:off x="8460431" y="2207731"/>
            <a:ext cx="1" cy="107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8316416" y="4293096"/>
            <a:ext cx="71383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Juin Aout 18</a:t>
            </a:r>
          </a:p>
        </p:txBody>
      </p:sp>
      <p:cxnSp>
        <p:nvCxnSpPr>
          <p:cNvPr id="96" name="Connecteur droit 95"/>
          <p:cNvCxnSpPr/>
          <p:nvPr/>
        </p:nvCxnSpPr>
        <p:spPr>
          <a:xfrm>
            <a:off x="7020272" y="3573016"/>
            <a:ext cx="0" cy="223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7890710" y="1181943"/>
            <a:ext cx="1166719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Restitution</a:t>
            </a:r>
            <a:endParaRPr lang="fr-FR" sz="1200" b="1" dirty="0"/>
          </a:p>
        </p:txBody>
      </p:sp>
      <p:sp>
        <p:nvSpPr>
          <p:cNvPr id="63" name="Triangle isocèle 62"/>
          <p:cNvSpPr/>
          <p:nvPr/>
        </p:nvSpPr>
        <p:spPr>
          <a:xfrm>
            <a:off x="8604100" y="3284984"/>
            <a:ext cx="288380" cy="12456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4" name="Connecteur droit 63"/>
          <p:cNvCxnSpPr/>
          <p:nvPr/>
        </p:nvCxnSpPr>
        <p:spPr>
          <a:xfrm>
            <a:off x="8748463" y="1458942"/>
            <a:ext cx="1" cy="1826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ZoneTexte 82"/>
          <p:cNvSpPr txBox="1"/>
          <p:nvPr/>
        </p:nvSpPr>
        <p:spPr>
          <a:xfrm>
            <a:off x="7844172" y="1746066"/>
            <a:ext cx="1166719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Période contradictoire</a:t>
            </a:r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val="20463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19" y="260350"/>
            <a:ext cx="6841455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le </a:t>
            </a:r>
            <a:r>
              <a:rPr lang="fr-FR" sz="3200" b="1" dirty="0" smtClean="0">
                <a:solidFill>
                  <a:schemeClr val="tx2"/>
                </a:solidFill>
              </a:rPr>
              <a:t>plan d’action annuel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87624" y="980728"/>
            <a:ext cx="7704856" cy="53245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Le REA devient le plan d’action annuel :</a:t>
            </a:r>
          </a:p>
          <a:p>
            <a:pPr marL="285750" indent="-285750">
              <a:buFontTx/>
              <a:buChar char="-"/>
            </a:pPr>
            <a:endParaRPr lang="fr-FR" sz="1600" b="1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Réduction du nombre global d’indicateurs (43)</a:t>
            </a:r>
          </a:p>
          <a:p>
            <a:pPr marL="285750" indent="-285750">
              <a:buFontTx/>
              <a:buChar char="-"/>
            </a:pPr>
            <a:endParaRPr lang="fr-FR" sz="1600" b="1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Mise en place d’indicateurs composites :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Associent critères quantitatifs et qualitatifs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Eléments de justification (éléments de preuve)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Cotation en 4 niveaux : A, B, C, D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Pondération des indicateurs pour la définition d’un score globale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Pondération adaptée aux activités et au statut d’un ES</a:t>
            </a:r>
          </a:p>
          <a:p>
            <a:pPr marL="742950" lvl="1" indent="-285750">
              <a:buFontTx/>
              <a:buChar char="-"/>
            </a:pPr>
            <a:endParaRPr lang="fr-FR" sz="1600" b="1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Comparaison entre établissements :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Fonction de la taille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Fonction de l’activité autorisée : </a:t>
            </a:r>
            <a:r>
              <a:rPr lang="fr-FR" sz="1600" b="1" dirty="0" err="1" smtClean="0">
                <a:solidFill>
                  <a:srgbClr val="002060"/>
                </a:solidFill>
              </a:rPr>
              <a:t>Chir</a:t>
            </a:r>
            <a:r>
              <a:rPr lang="fr-FR" sz="1600" b="1" dirty="0" smtClean="0">
                <a:solidFill>
                  <a:srgbClr val="002060"/>
                </a:solidFill>
              </a:rPr>
              <a:t>, Cancérologie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Fonction du statut privé ou public</a:t>
            </a:r>
          </a:p>
          <a:p>
            <a:pPr marL="742950" lvl="1" indent="-285750">
              <a:buFontTx/>
              <a:buChar char="-"/>
            </a:pPr>
            <a:endParaRPr lang="fr-FR" sz="1600" b="1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Mise en place d’un glossaire :</a:t>
            </a:r>
          </a:p>
          <a:p>
            <a:pPr marL="742950" lvl="1" indent="-285750">
              <a:buFontTx/>
              <a:buChar char="-"/>
            </a:pPr>
            <a:r>
              <a:rPr lang="fr-FR" sz="1600" b="1" dirty="0">
                <a:solidFill>
                  <a:srgbClr val="002060"/>
                </a:solidFill>
              </a:rPr>
              <a:t>A</a:t>
            </a:r>
            <a:r>
              <a:rPr lang="fr-FR" sz="1600" b="1" dirty="0" smtClean="0">
                <a:solidFill>
                  <a:srgbClr val="002060"/>
                </a:solidFill>
              </a:rPr>
              <a:t> visée d’aide à la saisie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Rappel des enjeux des indicateurs</a:t>
            </a:r>
          </a:p>
          <a:p>
            <a:pPr marL="742950" lvl="1" indent="-285750">
              <a:buFontTx/>
              <a:buChar char="-"/>
            </a:pPr>
            <a:r>
              <a:rPr lang="fr-FR" sz="1600" b="1" dirty="0" smtClean="0">
                <a:solidFill>
                  <a:srgbClr val="002060"/>
                </a:solidFill>
              </a:rPr>
              <a:t>Objectifs cibles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7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2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ttp://www.ars.bretagne.sante.fr/typo3conf/ext/wm_arstpl/res/images/bg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Line 6"/>
          <p:cNvSpPr>
            <a:spLocks noChangeShapeType="1"/>
          </p:cNvSpPr>
          <p:nvPr/>
        </p:nvSpPr>
        <p:spPr bwMode="auto">
          <a:xfrm>
            <a:off x="250825" y="6237288"/>
            <a:ext cx="864235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2292" name="Picture 7" descr="ARS_LOGOS_bretag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9985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https://lh5.googleusercontent.com/fwVHQwLhIOsg8G9V6C02dauDs5MdvkPovqDld16fyug0B46sIcpHLy-S2Xj6I2-KnzpFnLQ05aRcLgulRr3nxy2JDjd9Gypny8wTPwhlPtbbp1WXZj9HmmpQimYS3LkQpJ0bZ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88088"/>
            <a:ext cx="13684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260350"/>
            <a:ext cx="576064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</a:rPr>
              <a:t>CAQES : 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1520" y="1700808"/>
            <a:ext cx="8641655" cy="203132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Sanctions financières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- Dans la limite de 1% des régimes obligatoires d’assurance maladie par l ’établissement au titre du dernier exercice clos par volet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Et dans la limite de 5 % pour l’ensemble des volets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- Réduction dans la limite de 30% de la part prise en charge par l’assurance maladie des spécialités pharmaceutiques et LPP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50825" y="4005064"/>
            <a:ext cx="8641655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Mise sous entente préalable : </a:t>
            </a:r>
            <a:r>
              <a:rPr lang="fr-FR" dirty="0" smtClean="0">
                <a:solidFill>
                  <a:schemeClr val="tx2"/>
                </a:solidFill>
              </a:rPr>
              <a:t>pour les actes, prestations ou prescriptions ciblés, accord préalable du SM de l’AM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82851" y="5301208"/>
            <a:ext cx="78488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Révision du contrat par voie d’avenant 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Possibilité de résiliation d’un volet du contrat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2339752" y="4941168"/>
            <a:ext cx="46085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7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336</Words>
  <Application>Microsoft Office PowerPoint</Application>
  <PresentationFormat>Affichage à l'écran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GT de l’OMEDIT Bretagne : REA  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chic</dc:creator>
  <cp:lastModifiedBy>Gilles PIRIOU</cp:lastModifiedBy>
  <cp:revision>40</cp:revision>
  <dcterms:created xsi:type="dcterms:W3CDTF">2015-06-09T07:28:17Z</dcterms:created>
  <dcterms:modified xsi:type="dcterms:W3CDTF">2017-09-05T08:53:15Z</dcterms:modified>
</cp:coreProperties>
</file>