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71" r:id="rId2"/>
    <p:sldId id="279" r:id="rId3"/>
    <p:sldId id="280" r:id="rId4"/>
    <p:sldId id="294" r:id="rId5"/>
    <p:sldId id="281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61" autoAdjust="0"/>
  </p:normalViewPr>
  <p:slideViewPr>
    <p:cSldViewPr>
      <p:cViewPr>
        <p:scale>
          <a:sx n="109" d="100"/>
          <a:sy n="109" d="100"/>
        </p:scale>
        <p:origin x="-72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DFE9-5158-4750-B146-FA3CF7FCBB9E}" type="datetimeFigureOut">
              <a:rPr lang="fr-FR" smtClean="0"/>
              <a:t>05/09/2017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80C1-EA82-4C86-A3E9-637B919C71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8832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DFE9-5158-4750-B146-FA3CF7FCBB9E}" type="datetimeFigureOut">
              <a:rPr lang="fr-FR" smtClean="0"/>
              <a:t>05/09/2017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80C1-EA82-4C86-A3E9-637B919C71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3145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DFE9-5158-4750-B146-FA3CF7FCBB9E}" type="datetimeFigureOut">
              <a:rPr lang="fr-FR" smtClean="0"/>
              <a:t>05/09/2017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80C1-EA82-4C86-A3E9-637B919C71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1332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DFE9-5158-4750-B146-FA3CF7FCBB9E}" type="datetimeFigureOut">
              <a:rPr lang="fr-FR" smtClean="0"/>
              <a:t>05/09/2017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80C1-EA82-4C86-A3E9-637B919C71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8676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DFE9-5158-4750-B146-FA3CF7FCBB9E}" type="datetimeFigureOut">
              <a:rPr lang="fr-FR" smtClean="0"/>
              <a:t>05/09/2017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80C1-EA82-4C86-A3E9-637B919C71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597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DFE9-5158-4750-B146-FA3CF7FCBB9E}" type="datetimeFigureOut">
              <a:rPr lang="fr-FR" smtClean="0"/>
              <a:t>05/09/2017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80C1-EA82-4C86-A3E9-637B919C71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552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DFE9-5158-4750-B146-FA3CF7FCBB9E}" type="datetimeFigureOut">
              <a:rPr lang="fr-FR" smtClean="0"/>
              <a:t>05/09/2017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80C1-EA82-4C86-A3E9-637B919C71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2405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DFE9-5158-4750-B146-FA3CF7FCBB9E}" type="datetimeFigureOut">
              <a:rPr lang="fr-FR" smtClean="0"/>
              <a:t>05/09/2017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80C1-EA82-4C86-A3E9-637B919C71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2352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DFE9-5158-4750-B146-FA3CF7FCBB9E}" type="datetimeFigureOut">
              <a:rPr lang="fr-FR" smtClean="0"/>
              <a:t>05/09/2017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80C1-EA82-4C86-A3E9-637B919C71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1768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DFE9-5158-4750-B146-FA3CF7FCBB9E}" type="datetimeFigureOut">
              <a:rPr lang="fr-FR" smtClean="0"/>
              <a:t>05/09/2017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80C1-EA82-4C86-A3E9-637B919C71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0916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DFE9-5158-4750-B146-FA3CF7FCBB9E}" type="datetimeFigureOut">
              <a:rPr lang="fr-FR" smtClean="0"/>
              <a:t>05/09/2017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80C1-EA82-4C86-A3E9-637B919C71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816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BDFE9-5158-4750-B146-FA3CF7FCBB9E}" type="datetimeFigureOut">
              <a:rPr lang="fr-FR" smtClean="0"/>
              <a:t>05/09/2017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580C1-EA82-4C86-A3E9-637B919C71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994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http://www.ars.bretagne.sante.fr/typo3conf/ext/wm_arstpl/res/images/bg_head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49275"/>
            <a:ext cx="86423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Line 6"/>
          <p:cNvSpPr>
            <a:spLocks noChangeShapeType="1"/>
          </p:cNvSpPr>
          <p:nvPr/>
        </p:nvSpPr>
        <p:spPr bwMode="auto">
          <a:xfrm>
            <a:off x="250825" y="6237288"/>
            <a:ext cx="8642350" cy="0"/>
          </a:xfrm>
          <a:prstGeom prst="line">
            <a:avLst/>
          </a:prstGeom>
          <a:noFill/>
          <a:ln w="158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>
              <a:solidFill>
                <a:prstClr val="black"/>
              </a:solidFill>
            </a:endParaRPr>
          </a:p>
        </p:txBody>
      </p:sp>
      <p:pic>
        <p:nvPicPr>
          <p:cNvPr id="12292" name="Picture 7" descr="ARS_LOGOS_bretag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998538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9" descr="https://lh5.googleusercontent.com/fwVHQwLhIOsg8G9V6C02dauDs5MdvkPovqDld16fyug0B46sIcpHLy-S2Xj6I2-KnzpFnLQ05aRcLgulRr3nxy2JDjd9Gypny8wTPwhlPtbbp1WXZj9HmmpQimYS3LkQpJ0bZl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288088"/>
            <a:ext cx="1368425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772400" cy="1461145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2060"/>
                </a:solidFill>
              </a:rPr>
              <a:t>GT de </a:t>
            </a:r>
            <a:r>
              <a:rPr lang="fr-FR" b="1" dirty="0">
                <a:solidFill>
                  <a:srgbClr val="002060"/>
                </a:solidFill>
              </a:rPr>
              <a:t>l’OMEDIT </a:t>
            </a:r>
            <a:r>
              <a:rPr lang="fr-FR" b="1" dirty="0" smtClean="0">
                <a:solidFill>
                  <a:srgbClr val="002060"/>
                </a:solidFill>
              </a:rPr>
              <a:t>Bretagne : REA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1"/>
            <a:r>
              <a:rPr lang="fr-FR" b="1" dirty="0" smtClean="0"/>
              <a:t>Mardi </a:t>
            </a:r>
            <a:r>
              <a:rPr lang="fr-FR" b="1" dirty="0" smtClean="0"/>
              <a:t>5 septembre </a:t>
            </a:r>
            <a:r>
              <a:rPr lang="fr-FR" b="1" dirty="0" smtClean="0"/>
              <a:t>2017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679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http://www.ars.bretagne.sante.fr/typo3conf/ext/wm_arstpl/res/images/bg_head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49275"/>
            <a:ext cx="86423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Line 6"/>
          <p:cNvSpPr>
            <a:spLocks noChangeShapeType="1"/>
          </p:cNvSpPr>
          <p:nvPr/>
        </p:nvSpPr>
        <p:spPr bwMode="auto">
          <a:xfrm>
            <a:off x="250825" y="6237288"/>
            <a:ext cx="8642350" cy="0"/>
          </a:xfrm>
          <a:prstGeom prst="line">
            <a:avLst/>
          </a:prstGeom>
          <a:noFill/>
          <a:ln w="158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12292" name="Picture 7" descr="ARS_LOGOS_bretag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998538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9" descr="https://lh5.googleusercontent.com/fwVHQwLhIOsg8G9V6C02dauDs5MdvkPovqDld16fyug0B46sIcpHLy-S2Xj6I2-KnzpFnLQ05aRcLgulRr3nxy2JDjd9Gypny8wTPwhlPtbbp1WXZj9HmmpQimYS3LkQpJ0bZl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288088"/>
            <a:ext cx="1368425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051720" y="260350"/>
            <a:ext cx="5760640" cy="58477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tx2"/>
                </a:solidFill>
              </a:rPr>
              <a:t>CAQES</a:t>
            </a:r>
            <a:endParaRPr lang="fr-FR" sz="3200" b="1" dirty="0">
              <a:solidFill>
                <a:schemeClr val="tx2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35037" y="1700808"/>
            <a:ext cx="80683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2060"/>
                </a:solidFill>
              </a:rPr>
              <a:t>Le CAQES : Contrat d’Amélioration de la Qualité et de l’Efficience des soins</a:t>
            </a:r>
          </a:p>
          <a:p>
            <a:endParaRPr lang="fr-FR" b="1" dirty="0">
              <a:solidFill>
                <a:srgbClr val="002060"/>
              </a:solidFill>
            </a:endParaRPr>
          </a:p>
          <a:p>
            <a:r>
              <a:rPr lang="fr-FR" b="1" dirty="0">
                <a:solidFill>
                  <a:srgbClr val="002060"/>
                </a:solidFill>
              </a:rPr>
              <a:t>N</a:t>
            </a:r>
            <a:r>
              <a:rPr lang="fr-FR" b="1" dirty="0" smtClean="0">
                <a:solidFill>
                  <a:srgbClr val="002060"/>
                </a:solidFill>
              </a:rPr>
              <a:t>ouveautés réglementaires</a:t>
            </a:r>
          </a:p>
          <a:p>
            <a:endParaRPr lang="fr-FR" b="1" dirty="0" smtClean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rgbClr val="002060"/>
                </a:solidFill>
              </a:rPr>
              <a:t>Décret du 20 avril fixant les modalités d’application du contrat d’amélioration de la qualité et de l’efficience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rgbClr val="002060"/>
                </a:solidFill>
              </a:rPr>
              <a:t>Arrêté du 27 avril 2017 relatif au contrat type + annexe 1 (liste des indicateurs fixé au niveau national pour le volet produits de santé)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rgbClr val="002060"/>
                </a:solidFill>
              </a:rPr>
              <a:t>Arrêté du 27 avril fixant les référentiels de pertinence, qualité, de sécurité des soins ou les seuils en dépenses d’assurances maladies mentionnés à l’article L 162-30-3 du CSS</a:t>
            </a:r>
          </a:p>
          <a:p>
            <a:pPr marL="285750" indent="-285750">
              <a:buFontTx/>
              <a:buChar char="-"/>
            </a:pPr>
            <a:r>
              <a:rPr lang="fr-FR" b="1" dirty="0" smtClean="0">
                <a:solidFill>
                  <a:srgbClr val="FF0000"/>
                </a:solidFill>
              </a:rPr>
              <a:t>Instruction interministérielle du 26 juillet relative à la mise en œuvre du CAQES</a:t>
            </a:r>
          </a:p>
          <a:p>
            <a:pPr marL="285750" indent="-285750">
              <a:buFontTx/>
              <a:buChar char="-"/>
            </a:pPr>
            <a:endParaRPr lang="fr-FR" b="1" dirty="0">
              <a:solidFill>
                <a:srgbClr val="002060"/>
              </a:solidFill>
            </a:endParaRPr>
          </a:p>
          <a:p>
            <a:endParaRPr lang="fr-FR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39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Line 6"/>
          <p:cNvSpPr>
            <a:spLocks noChangeShapeType="1"/>
          </p:cNvSpPr>
          <p:nvPr/>
        </p:nvSpPr>
        <p:spPr bwMode="auto">
          <a:xfrm>
            <a:off x="250825" y="6237288"/>
            <a:ext cx="8642350" cy="0"/>
          </a:xfrm>
          <a:prstGeom prst="line">
            <a:avLst/>
          </a:prstGeom>
          <a:noFill/>
          <a:ln w="158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12292" name="Picture 7" descr="ARS_LOGOS_bretag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998538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9" descr="https://lh5.googleusercontent.com/fwVHQwLhIOsg8G9V6C02dauDs5MdvkPovqDld16fyug0B46sIcpHLy-S2Xj6I2-KnzpFnLQ05aRcLgulRr3nxy2JDjd9Gypny8wTPwhlPtbbp1WXZj9HmmpQimYS3LkQpJ0bZl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288088"/>
            <a:ext cx="1368425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051720" y="260350"/>
            <a:ext cx="5760640" cy="58477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tx2"/>
                </a:solidFill>
              </a:rPr>
              <a:t>CAQES : le planning</a:t>
            </a:r>
            <a:endParaRPr lang="fr-FR" sz="3200" b="1" dirty="0">
              <a:solidFill>
                <a:schemeClr val="tx2"/>
              </a:solidFill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539552" y="3429000"/>
            <a:ext cx="835362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riangle isocèle 7"/>
          <p:cNvSpPr/>
          <p:nvPr/>
        </p:nvSpPr>
        <p:spPr>
          <a:xfrm>
            <a:off x="827584" y="3284984"/>
            <a:ext cx="216024" cy="144016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Triangle isocèle 16"/>
          <p:cNvSpPr/>
          <p:nvPr/>
        </p:nvSpPr>
        <p:spPr>
          <a:xfrm>
            <a:off x="1619672" y="3284984"/>
            <a:ext cx="216024" cy="144016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Organigramme : Fusion 8"/>
          <p:cNvSpPr/>
          <p:nvPr/>
        </p:nvSpPr>
        <p:spPr>
          <a:xfrm>
            <a:off x="1043608" y="3429000"/>
            <a:ext cx="576064" cy="144016"/>
          </a:xfrm>
          <a:prstGeom prst="flowChartMerg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Triangle isocèle 18"/>
          <p:cNvSpPr/>
          <p:nvPr/>
        </p:nvSpPr>
        <p:spPr>
          <a:xfrm>
            <a:off x="1907704" y="3284984"/>
            <a:ext cx="216024" cy="144016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riangle isocèle 19"/>
          <p:cNvSpPr/>
          <p:nvPr/>
        </p:nvSpPr>
        <p:spPr>
          <a:xfrm>
            <a:off x="3419872" y="3284984"/>
            <a:ext cx="216024" cy="144016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riangle isocèle 20"/>
          <p:cNvSpPr/>
          <p:nvPr/>
        </p:nvSpPr>
        <p:spPr>
          <a:xfrm>
            <a:off x="3572272" y="3284984"/>
            <a:ext cx="216024" cy="144016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Triangle isocèle 21"/>
          <p:cNvSpPr/>
          <p:nvPr/>
        </p:nvSpPr>
        <p:spPr>
          <a:xfrm>
            <a:off x="3724672" y="3284984"/>
            <a:ext cx="216024" cy="144016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Triangle isocèle 22"/>
          <p:cNvSpPr/>
          <p:nvPr/>
        </p:nvSpPr>
        <p:spPr>
          <a:xfrm>
            <a:off x="3877072" y="3284984"/>
            <a:ext cx="216024" cy="144016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329775" y="2693543"/>
            <a:ext cx="1512168" cy="276999"/>
          </a:xfrm>
          <a:prstGeom prst="rect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/>
              <a:t>Réunions GT CAQES</a:t>
            </a:r>
            <a:endParaRPr lang="fr-FR" sz="1200" b="1" dirty="0"/>
          </a:p>
        </p:txBody>
      </p:sp>
      <p:cxnSp>
        <p:nvCxnSpPr>
          <p:cNvPr id="15" name="Connecteur droit 14"/>
          <p:cNvCxnSpPr/>
          <p:nvPr/>
        </p:nvCxnSpPr>
        <p:spPr>
          <a:xfrm flipH="1">
            <a:off x="1835697" y="2564904"/>
            <a:ext cx="6246" cy="172819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611560" y="4304129"/>
            <a:ext cx="1188132" cy="276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Juin à sept 17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1979712" y="4304129"/>
            <a:ext cx="972108" cy="276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sept 17</a:t>
            </a:r>
          </a:p>
        </p:txBody>
      </p:sp>
      <p:cxnSp>
        <p:nvCxnSpPr>
          <p:cNvPr id="36" name="Connecteur droit 35"/>
          <p:cNvCxnSpPr/>
          <p:nvPr/>
        </p:nvCxnSpPr>
        <p:spPr>
          <a:xfrm flipH="1">
            <a:off x="6568075" y="2636912"/>
            <a:ext cx="6246" cy="172819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7" name="Organigramme : Fusion 36"/>
          <p:cNvSpPr/>
          <p:nvPr/>
        </p:nvSpPr>
        <p:spPr>
          <a:xfrm>
            <a:off x="3059832" y="3429000"/>
            <a:ext cx="1512168" cy="216024"/>
          </a:xfrm>
          <a:prstGeom prst="flowChartMerg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Organigramme : Fusion 37"/>
          <p:cNvSpPr/>
          <p:nvPr/>
        </p:nvSpPr>
        <p:spPr>
          <a:xfrm>
            <a:off x="4716016" y="3429000"/>
            <a:ext cx="576064" cy="144016"/>
          </a:xfrm>
          <a:prstGeom prst="flowChartMerg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7" name="Connecteur droit 26"/>
          <p:cNvCxnSpPr>
            <a:endCxn id="19" idx="0"/>
          </p:cNvCxnSpPr>
          <p:nvPr/>
        </p:nvCxnSpPr>
        <p:spPr>
          <a:xfrm>
            <a:off x="2015716" y="2564904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934478" y="2970542"/>
            <a:ext cx="559" cy="3144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1727125" y="2980636"/>
            <a:ext cx="559" cy="3144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323528" y="3728065"/>
            <a:ext cx="1512168" cy="276999"/>
          </a:xfrm>
          <a:prstGeom prst="rect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/>
              <a:t>Dialogue ES</a:t>
            </a:r>
            <a:endParaRPr lang="fr-FR" sz="1200" b="1" dirty="0"/>
          </a:p>
        </p:txBody>
      </p:sp>
      <p:sp>
        <p:nvSpPr>
          <p:cNvPr id="45" name="ZoneTexte 44"/>
          <p:cNvSpPr txBox="1"/>
          <p:nvPr/>
        </p:nvSpPr>
        <p:spPr>
          <a:xfrm>
            <a:off x="3059832" y="3717032"/>
            <a:ext cx="1512168" cy="461665"/>
          </a:xfrm>
          <a:prstGeom prst="rect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/>
              <a:t>Période contradictoire</a:t>
            </a:r>
            <a:endParaRPr lang="fr-FR" sz="1200" b="1" dirty="0"/>
          </a:p>
        </p:txBody>
      </p:sp>
      <p:sp>
        <p:nvSpPr>
          <p:cNvPr id="46" name="Triangle isocèle 45"/>
          <p:cNvSpPr/>
          <p:nvPr/>
        </p:nvSpPr>
        <p:spPr>
          <a:xfrm>
            <a:off x="2349572" y="3284984"/>
            <a:ext cx="196385" cy="144016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ZoneTexte 46"/>
          <p:cNvSpPr txBox="1"/>
          <p:nvPr/>
        </p:nvSpPr>
        <p:spPr>
          <a:xfrm>
            <a:off x="1763688" y="1412776"/>
            <a:ext cx="1512168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/>
              <a:t>Information professionnels</a:t>
            </a:r>
            <a:endParaRPr lang="fr-FR" sz="1200" b="1" dirty="0"/>
          </a:p>
        </p:txBody>
      </p:sp>
      <p:cxnSp>
        <p:nvCxnSpPr>
          <p:cNvPr id="48" name="Connecteur droit 47"/>
          <p:cNvCxnSpPr>
            <a:endCxn id="46" idx="0"/>
          </p:cNvCxnSpPr>
          <p:nvPr/>
        </p:nvCxnSpPr>
        <p:spPr>
          <a:xfrm>
            <a:off x="2447764" y="1874441"/>
            <a:ext cx="1" cy="14105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1691680" y="1916832"/>
            <a:ext cx="108012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/>
              <a:t>Présentation</a:t>
            </a:r>
          </a:p>
          <a:p>
            <a:pPr algn="ctr"/>
            <a:r>
              <a:rPr lang="fr-FR" sz="1200" b="1" dirty="0" smtClean="0"/>
              <a:t> CAQES Fédérations</a:t>
            </a:r>
            <a:endParaRPr lang="fr-FR" sz="1200" b="1" dirty="0"/>
          </a:p>
        </p:txBody>
      </p:sp>
      <p:sp>
        <p:nvSpPr>
          <p:cNvPr id="35" name="ZoneTexte 34"/>
          <p:cNvSpPr txBox="1"/>
          <p:nvPr/>
        </p:nvSpPr>
        <p:spPr>
          <a:xfrm>
            <a:off x="1943445" y="2708920"/>
            <a:ext cx="108012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/>
              <a:t>Envoi</a:t>
            </a:r>
          </a:p>
          <a:p>
            <a:pPr algn="ctr"/>
            <a:r>
              <a:rPr lang="fr-FR" sz="1200" b="1" dirty="0" smtClean="0"/>
              <a:t> CAQES</a:t>
            </a:r>
            <a:endParaRPr lang="fr-FR" sz="1200" b="1" dirty="0"/>
          </a:p>
        </p:txBody>
      </p:sp>
      <p:sp>
        <p:nvSpPr>
          <p:cNvPr id="52" name="Triangle isocèle 51"/>
          <p:cNvSpPr/>
          <p:nvPr/>
        </p:nvSpPr>
        <p:spPr>
          <a:xfrm>
            <a:off x="2771800" y="3284984"/>
            <a:ext cx="216024" cy="144016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1" name="Connecteur droit 40"/>
          <p:cNvCxnSpPr>
            <a:endCxn id="52" idx="0"/>
          </p:cNvCxnSpPr>
          <p:nvPr/>
        </p:nvCxnSpPr>
        <p:spPr>
          <a:xfrm>
            <a:off x="2879812" y="3170585"/>
            <a:ext cx="0" cy="1143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ZoneTexte 54"/>
          <p:cNvSpPr txBox="1"/>
          <p:nvPr/>
        </p:nvSpPr>
        <p:spPr>
          <a:xfrm>
            <a:off x="3120988" y="2092164"/>
            <a:ext cx="1512168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/>
              <a:t>Présentation Programme action</a:t>
            </a:r>
            <a:endParaRPr lang="fr-FR" sz="1200" b="1" dirty="0"/>
          </a:p>
        </p:txBody>
      </p:sp>
      <p:sp>
        <p:nvSpPr>
          <p:cNvPr id="56" name="ZoneTexte 55"/>
          <p:cNvSpPr txBox="1"/>
          <p:nvPr/>
        </p:nvSpPr>
        <p:spPr>
          <a:xfrm>
            <a:off x="4427984" y="3573016"/>
            <a:ext cx="1143744" cy="461665"/>
          </a:xfrm>
          <a:prstGeom prst="rect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/>
              <a:t>Validation</a:t>
            </a:r>
          </a:p>
          <a:p>
            <a:pPr algn="ctr"/>
            <a:r>
              <a:rPr lang="fr-FR" sz="1200" b="1" dirty="0" smtClean="0"/>
              <a:t>CME</a:t>
            </a:r>
            <a:endParaRPr lang="fr-FR" sz="1200" b="1" dirty="0"/>
          </a:p>
        </p:txBody>
      </p:sp>
      <p:sp>
        <p:nvSpPr>
          <p:cNvPr id="57" name="Organigramme : Fusion 56"/>
          <p:cNvSpPr/>
          <p:nvPr/>
        </p:nvSpPr>
        <p:spPr>
          <a:xfrm>
            <a:off x="6000395" y="3429000"/>
            <a:ext cx="576064" cy="144016"/>
          </a:xfrm>
          <a:prstGeom prst="flowChartMerg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ZoneTexte 57"/>
          <p:cNvSpPr txBox="1"/>
          <p:nvPr/>
        </p:nvSpPr>
        <p:spPr>
          <a:xfrm>
            <a:off x="5424331" y="3796297"/>
            <a:ext cx="1143744" cy="461665"/>
          </a:xfrm>
          <a:prstGeom prst="rect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/>
              <a:t>Retour par les </a:t>
            </a:r>
          </a:p>
          <a:p>
            <a:pPr algn="ctr"/>
            <a:r>
              <a:rPr lang="fr-FR" sz="1200" b="1" dirty="0" smtClean="0"/>
              <a:t>Directions </a:t>
            </a:r>
            <a:endParaRPr lang="fr-FR" sz="1200" b="1" dirty="0"/>
          </a:p>
        </p:txBody>
      </p:sp>
      <p:cxnSp>
        <p:nvCxnSpPr>
          <p:cNvPr id="49" name="Connecteur droit 48"/>
          <p:cNvCxnSpPr>
            <a:stCxn id="9" idx="2"/>
          </p:cNvCxnSpPr>
          <p:nvPr/>
        </p:nvCxnSpPr>
        <p:spPr>
          <a:xfrm>
            <a:off x="1331640" y="3573016"/>
            <a:ext cx="0" cy="1550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>
            <a:stCxn id="57" idx="2"/>
          </p:cNvCxnSpPr>
          <p:nvPr/>
        </p:nvCxnSpPr>
        <p:spPr>
          <a:xfrm>
            <a:off x="6288427" y="3573016"/>
            <a:ext cx="0" cy="2232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/>
          <p:nvPr/>
        </p:nvCxnSpPr>
        <p:spPr>
          <a:xfrm>
            <a:off x="3527884" y="2573281"/>
            <a:ext cx="0" cy="7311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>
          <a:xfrm>
            <a:off x="3680284" y="2564904"/>
            <a:ext cx="0" cy="7311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/>
          <p:cNvCxnSpPr/>
          <p:nvPr/>
        </p:nvCxnSpPr>
        <p:spPr>
          <a:xfrm>
            <a:off x="3851920" y="2564904"/>
            <a:ext cx="0" cy="7311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>
            <a:off x="3995936" y="2564904"/>
            <a:ext cx="0" cy="7311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ZoneTexte 67"/>
          <p:cNvSpPr txBox="1"/>
          <p:nvPr/>
        </p:nvSpPr>
        <p:spPr>
          <a:xfrm>
            <a:off x="3095836" y="4293096"/>
            <a:ext cx="2196244" cy="276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Octobre  à novembre 17</a:t>
            </a:r>
          </a:p>
        </p:txBody>
      </p:sp>
      <p:sp>
        <p:nvSpPr>
          <p:cNvPr id="69" name="ZoneTexte 68"/>
          <p:cNvSpPr txBox="1"/>
          <p:nvPr/>
        </p:nvSpPr>
        <p:spPr>
          <a:xfrm>
            <a:off x="5580112" y="4285346"/>
            <a:ext cx="828092" cy="276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31 </a:t>
            </a:r>
            <a:r>
              <a:rPr lang="fr-FR" sz="1200" dirty="0" err="1" smtClean="0"/>
              <a:t>dec</a:t>
            </a:r>
            <a:r>
              <a:rPr lang="fr-FR" sz="1200" dirty="0" smtClean="0"/>
              <a:t> 17</a:t>
            </a:r>
          </a:p>
        </p:txBody>
      </p:sp>
      <p:cxnSp>
        <p:nvCxnSpPr>
          <p:cNvPr id="74" name="Connecteur droit 73"/>
          <p:cNvCxnSpPr/>
          <p:nvPr/>
        </p:nvCxnSpPr>
        <p:spPr>
          <a:xfrm flipH="1">
            <a:off x="7452320" y="2636912"/>
            <a:ext cx="6246" cy="172819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5" name="ZoneTexte 74"/>
          <p:cNvSpPr txBox="1"/>
          <p:nvPr/>
        </p:nvSpPr>
        <p:spPr>
          <a:xfrm>
            <a:off x="6588224" y="4293096"/>
            <a:ext cx="864096" cy="276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/>
              <a:t>Janv</a:t>
            </a:r>
            <a:r>
              <a:rPr lang="fr-FR" sz="1200" dirty="0" smtClean="0"/>
              <a:t> Fev18</a:t>
            </a:r>
          </a:p>
        </p:txBody>
      </p:sp>
      <p:sp>
        <p:nvSpPr>
          <p:cNvPr id="76" name="ZoneTexte 75"/>
          <p:cNvSpPr txBox="1"/>
          <p:nvPr/>
        </p:nvSpPr>
        <p:spPr>
          <a:xfrm>
            <a:off x="7487255" y="4293096"/>
            <a:ext cx="713834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Mars Mai 18</a:t>
            </a:r>
          </a:p>
        </p:txBody>
      </p:sp>
      <p:cxnSp>
        <p:nvCxnSpPr>
          <p:cNvPr id="77" name="Connecteur droit 76"/>
          <p:cNvCxnSpPr/>
          <p:nvPr/>
        </p:nvCxnSpPr>
        <p:spPr>
          <a:xfrm flipH="1">
            <a:off x="8238162" y="2636912"/>
            <a:ext cx="6246" cy="172819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8" name="ZoneTexte 77"/>
          <p:cNvSpPr txBox="1"/>
          <p:nvPr/>
        </p:nvSpPr>
        <p:spPr>
          <a:xfrm>
            <a:off x="6588224" y="3789040"/>
            <a:ext cx="1152128" cy="461665"/>
          </a:xfrm>
          <a:prstGeom prst="rect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/>
              <a:t>Autodiagnostic</a:t>
            </a:r>
          </a:p>
          <a:p>
            <a:pPr algn="ctr"/>
            <a:r>
              <a:rPr lang="fr-FR" sz="1200" b="1" dirty="0" smtClean="0"/>
              <a:t>Plan action</a:t>
            </a:r>
            <a:endParaRPr lang="fr-FR" sz="1200" b="1" dirty="0"/>
          </a:p>
        </p:txBody>
      </p:sp>
      <p:sp>
        <p:nvSpPr>
          <p:cNvPr id="79" name="Organigramme : Fusion 78"/>
          <p:cNvSpPr/>
          <p:nvPr/>
        </p:nvSpPr>
        <p:spPr>
          <a:xfrm>
            <a:off x="6732240" y="3429000"/>
            <a:ext cx="576064" cy="144016"/>
          </a:xfrm>
          <a:prstGeom prst="flowChartMerg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ZoneTexte 79"/>
          <p:cNvSpPr txBox="1"/>
          <p:nvPr/>
        </p:nvSpPr>
        <p:spPr>
          <a:xfrm>
            <a:off x="7088088" y="2459154"/>
            <a:ext cx="1512168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/>
              <a:t>Analyse des Programmes action</a:t>
            </a:r>
            <a:endParaRPr lang="fr-FR" sz="1200" b="1" dirty="0"/>
          </a:p>
        </p:txBody>
      </p:sp>
      <p:sp>
        <p:nvSpPr>
          <p:cNvPr id="81" name="Triangle isocèle 80"/>
          <p:cNvSpPr/>
          <p:nvPr/>
        </p:nvSpPr>
        <p:spPr>
          <a:xfrm>
            <a:off x="7587952" y="3284984"/>
            <a:ext cx="584448" cy="144016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Triangle isocèle 81"/>
          <p:cNvSpPr/>
          <p:nvPr/>
        </p:nvSpPr>
        <p:spPr>
          <a:xfrm>
            <a:off x="8316416" y="3304436"/>
            <a:ext cx="288380" cy="124564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4" name="Connecteur droit 83"/>
          <p:cNvCxnSpPr/>
          <p:nvPr/>
        </p:nvCxnSpPr>
        <p:spPr>
          <a:xfrm>
            <a:off x="7884368" y="2920819"/>
            <a:ext cx="0" cy="364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90"/>
          <p:cNvCxnSpPr/>
          <p:nvPr/>
        </p:nvCxnSpPr>
        <p:spPr>
          <a:xfrm flipH="1">
            <a:off x="8460431" y="2207731"/>
            <a:ext cx="1" cy="10772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ZoneTexte 94"/>
          <p:cNvSpPr txBox="1"/>
          <p:nvPr/>
        </p:nvSpPr>
        <p:spPr>
          <a:xfrm>
            <a:off x="8316416" y="4293096"/>
            <a:ext cx="713834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Juin Aout 18</a:t>
            </a:r>
          </a:p>
        </p:txBody>
      </p:sp>
      <p:cxnSp>
        <p:nvCxnSpPr>
          <p:cNvPr id="96" name="Connecteur droit 95"/>
          <p:cNvCxnSpPr/>
          <p:nvPr/>
        </p:nvCxnSpPr>
        <p:spPr>
          <a:xfrm>
            <a:off x="7020272" y="3573016"/>
            <a:ext cx="0" cy="2232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ZoneTexte 61"/>
          <p:cNvSpPr txBox="1"/>
          <p:nvPr/>
        </p:nvSpPr>
        <p:spPr>
          <a:xfrm>
            <a:off x="7890710" y="1181943"/>
            <a:ext cx="1166719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/>
              <a:t>Restitution</a:t>
            </a:r>
            <a:endParaRPr lang="fr-FR" sz="1200" b="1" dirty="0"/>
          </a:p>
        </p:txBody>
      </p:sp>
      <p:sp>
        <p:nvSpPr>
          <p:cNvPr id="63" name="Triangle isocèle 62"/>
          <p:cNvSpPr/>
          <p:nvPr/>
        </p:nvSpPr>
        <p:spPr>
          <a:xfrm>
            <a:off x="8604100" y="3284984"/>
            <a:ext cx="288380" cy="124564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4" name="Connecteur droit 63"/>
          <p:cNvCxnSpPr/>
          <p:nvPr/>
        </p:nvCxnSpPr>
        <p:spPr>
          <a:xfrm>
            <a:off x="8748463" y="1458942"/>
            <a:ext cx="1" cy="18260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ZoneTexte 82"/>
          <p:cNvSpPr txBox="1"/>
          <p:nvPr/>
        </p:nvSpPr>
        <p:spPr>
          <a:xfrm>
            <a:off x="7844172" y="1746066"/>
            <a:ext cx="1166719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/>
              <a:t>Période contradictoire</a:t>
            </a:r>
            <a:endParaRPr lang="fr-FR" sz="1200" b="1" dirty="0"/>
          </a:p>
        </p:txBody>
      </p:sp>
    </p:spTree>
    <p:extLst>
      <p:ext uri="{BB962C8B-B14F-4D97-AF65-F5344CB8AC3E}">
        <p14:creationId xmlns:p14="http://schemas.microsoft.com/office/powerpoint/2010/main" val="204633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http://www.ars.bretagne.sante.fr/typo3conf/ext/wm_arstpl/res/images/bg_head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49275"/>
            <a:ext cx="86423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7" descr="ARS_LOGOS_bretag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998538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051719" y="260350"/>
            <a:ext cx="6841455" cy="58477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tx2"/>
                </a:solidFill>
              </a:rPr>
              <a:t>CAQES : le </a:t>
            </a:r>
            <a:r>
              <a:rPr lang="fr-FR" sz="3200" b="1" dirty="0" smtClean="0">
                <a:solidFill>
                  <a:schemeClr val="tx2"/>
                </a:solidFill>
              </a:rPr>
              <a:t>plan d’action annuel</a:t>
            </a:r>
            <a:endParaRPr lang="fr-FR" sz="3200" b="1" dirty="0">
              <a:solidFill>
                <a:schemeClr val="tx2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187624" y="980728"/>
            <a:ext cx="7704856" cy="532453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2060"/>
                </a:solidFill>
              </a:rPr>
              <a:t>Le REA devient le plan d’action annuel :</a:t>
            </a:r>
          </a:p>
          <a:p>
            <a:pPr marL="285750" indent="-285750">
              <a:buFontTx/>
              <a:buChar char="-"/>
            </a:pPr>
            <a:endParaRPr lang="fr-FR" sz="1600" b="1" dirty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sz="1600" b="1" dirty="0" smtClean="0">
                <a:solidFill>
                  <a:srgbClr val="002060"/>
                </a:solidFill>
              </a:rPr>
              <a:t>Réduction du nombre global d’indicateurs (43)</a:t>
            </a:r>
          </a:p>
          <a:p>
            <a:pPr marL="285750" indent="-285750">
              <a:buFontTx/>
              <a:buChar char="-"/>
            </a:pPr>
            <a:endParaRPr lang="fr-FR" sz="1600" b="1" dirty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sz="1600" b="1" dirty="0" smtClean="0">
                <a:solidFill>
                  <a:srgbClr val="002060"/>
                </a:solidFill>
              </a:rPr>
              <a:t>Mise en place d’indicateurs composites :</a:t>
            </a:r>
          </a:p>
          <a:p>
            <a:pPr marL="742950" lvl="1" indent="-285750">
              <a:buFontTx/>
              <a:buChar char="-"/>
            </a:pPr>
            <a:r>
              <a:rPr lang="fr-FR" sz="1600" b="1" dirty="0" smtClean="0">
                <a:solidFill>
                  <a:srgbClr val="002060"/>
                </a:solidFill>
              </a:rPr>
              <a:t>Associent critères quantitatifs et qualitatifs</a:t>
            </a:r>
          </a:p>
          <a:p>
            <a:pPr marL="742950" lvl="1" indent="-285750">
              <a:buFontTx/>
              <a:buChar char="-"/>
            </a:pPr>
            <a:r>
              <a:rPr lang="fr-FR" sz="1600" b="1" dirty="0" smtClean="0">
                <a:solidFill>
                  <a:srgbClr val="002060"/>
                </a:solidFill>
              </a:rPr>
              <a:t>Eléments de justification (éléments de preuve)</a:t>
            </a:r>
          </a:p>
          <a:p>
            <a:pPr marL="742950" lvl="1" indent="-285750">
              <a:buFontTx/>
              <a:buChar char="-"/>
            </a:pPr>
            <a:r>
              <a:rPr lang="fr-FR" sz="1600" b="1" dirty="0" smtClean="0">
                <a:solidFill>
                  <a:srgbClr val="002060"/>
                </a:solidFill>
              </a:rPr>
              <a:t>Cotation en 4 niveaux : A, B, C, D</a:t>
            </a:r>
          </a:p>
          <a:p>
            <a:pPr marL="742950" lvl="1" indent="-285750">
              <a:buFontTx/>
              <a:buChar char="-"/>
            </a:pPr>
            <a:r>
              <a:rPr lang="fr-FR" sz="1600" b="1" dirty="0" smtClean="0">
                <a:solidFill>
                  <a:srgbClr val="002060"/>
                </a:solidFill>
              </a:rPr>
              <a:t>Pondération des indicateurs pour la définition d’un score globale</a:t>
            </a:r>
          </a:p>
          <a:p>
            <a:pPr marL="742950" lvl="1" indent="-285750">
              <a:buFontTx/>
              <a:buChar char="-"/>
            </a:pPr>
            <a:r>
              <a:rPr lang="fr-FR" sz="1600" b="1" dirty="0" smtClean="0">
                <a:solidFill>
                  <a:srgbClr val="002060"/>
                </a:solidFill>
              </a:rPr>
              <a:t>Pondération adaptée aux activités et au statut d’un ES</a:t>
            </a:r>
          </a:p>
          <a:p>
            <a:pPr marL="742950" lvl="1" indent="-285750">
              <a:buFontTx/>
              <a:buChar char="-"/>
            </a:pPr>
            <a:endParaRPr lang="fr-FR" sz="1600" b="1" dirty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sz="1600" b="1" dirty="0" smtClean="0">
                <a:solidFill>
                  <a:srgbClr val="002060"/>
                </a:solidFill>
              </a:rPr>
              <a:t>Comparaison entre établissements :</a:t>
            </a:r>
          </a:p>
          <a:p>
            <a:pPr marL="742950" lvl="1" indent="-285750">
              <a:buFontTx/>
              <a:buChar char="-"/>
            </a:pPr>
            <a:r>
              <a:rPr lang="fr-FR" sz="1600" b="1" dirty="0" smtClean="0">
                <a:solidFill>
                  <a:srgbClr val="002060"/>
                </a:solidFill>
              </a:rPr>
              <a:t>Fonction de la taille</a:t>
            </a:r>
          </a:p>
          <a:p>
            <a:pPr marL="742950" lvl="1" indent="-285750">
              <a:buFontTx/>
              <a:buChar char="-"/>
            </a:pPr>
            <a:r>
              <a:rPr lang="fr-FR" sz="1600" b="1" dirty="0" smtClean="0">
                <a:solidFill>
                  <a:srgbClr val="002060"/>
                </a:solidFill>
              </a:rPr>
              <a:t>Fonction de l’activité autorisée : </a:t>
            </a:r>
            <a:r>
              <a:rPr lang="fr-FR" sz="1600" b="1" dirty="0" err="1" smtClean="0">
                <a:solidFill>
                  <a:srgbClr val="002060"/>
                </a:solidFill>
              </a:rPr>
              <a:t>Chir</a:t>
            </a:r>
            <a:r>
              <a:rPr lang="fr-FR" sz="1600" b="1" dirty="0" smtClean="0">
                <a:solidFill>
                  <a:srgbClr val="002060"/>
                </a:solidFill>
              </a:rPr>
              <a:t>, Cancérologie</a:t>
            </a:r>
          </a:p>
          <a:p>
            <a:pPr marL="742950" lvl="1" indent="-285750">
              <a:buFontTx/>
              <a:buChar char="-"/>
            </a:pPr>
            <a:r>
              <a:rPr lang="fr-FR" sz="1600" b="1" dirty="0" smtClean="0">
                <a:solidFill>
                  <a:srgbClr val="002060"/>
                </a:solidFill>
              </a:rPr>
              <a:t>Fonction du statut privé ou public</a:t>
            </a:r>
          </a:p>
          <a:p>
            <a:pPr marL="742950" lvl="1" indent="-285750">
              <a:buFontTx/>
              <a:buChar char="-"/>
            </a:pPr>
            <a:endParaRPr lang="fr-FR" sz="1600" b="1" dirty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sz="1600" b="1" dirty="0" smtClean="0">
                <a:solidFill>
                  <a:srgbClr val="002060"/>
                </a:solidFill>
              </a:rPr>
              <a:t>Mise en place d’un glossaire :</a:t>
            </a:r>
          </a:p>
          <a:p>
            <a:pPr marL="742950" lvl="1" indent="-285750">
              <a:buFontTx/>
              <a:buChar char="-"/>
            </a:pPr>
            <a:r>
              <a:rPr lang="fr-FR" sz="1600" b="1" dirty="0">
                <a:solidFill>
                  <a:srgbClr val="002060"/>
                </a:solidFill>
              </a:rPr>
              <a:t>A</a:t>
            </a:r>
            <a:r>
              <a:rPr lang="fr-FR" sz="1600" b="1" dirty="0" smtClean="0">
                <a:solidFill>
                  <a:srgbClr val="002060"/>
                </a:solidFill>
              </a:rPr>
              <a:t> visée d’aide à la saisie</a:t>
            </a:r>
          </a:p>
          <a:p>
            <a:pPr marL="742950" lvl="1" indent="-285750">
              <a:buFontTx/>
              <a:buChar char="-"/>
            </a:pPr>
            <a:r>
              <a:rPr lang="fr-FR" sz="1600" b="1" dirty="0" smtClean="0">
                <a:solidFill>
                  <a:srgbClr val="002060"/>
                </a:solidFill>
              </a:rPr>
              <a:t>Rappel des enjeux des indicateurs</a:t>
            </a:r>
          </a:p>
          <a:p>
            <a:pPr marL="742950" lvl="1" indent="-285750">
              <a:buFontTx/>
              <a:buChar char="-"/>
            </a:pPr>
            <a:r>
              <a:rPr lang="fr-FR" sz="1600" b="1" dirty="0" smtClean="0">
                <a:solidFill>
                  <a:srgbClr val="002060"/>
                </a:solidFill>
              </a:rPr>
              <a:t>Objectifs cibles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50825" y="6237288"/>
            <a:ext cx="8642350" cy="0"/>
          </a:xfrm>
          <a:prstGeom prst="line">
            <a:avLst/>
          </a:prstGeom>
          <a:noFill/>
          <a:ln w="158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7" name="Picture 9" descr="https://lh5.googleusercontent.com/fwVHQwLhIOsg8G9V6C02dauDs5MdvkPovqDld16fyug0B46sIcpHLy-S2Xj6I2-KnzpFnLQ05aRcLgulRr3nxy2JDjd9Gypny8wTPwhlPtbbp1WXZj9HmmpQimYS3LkQpJ0bZl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288088"/>
            <a:ext cx="1368425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620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http://www.ars.bretagne.sante.fr/typo3conf/ext/wm_arstpl/res/images/bg_head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49275"/>
            <a:ext cx="86423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Line 6"/>
          <p:cNvSpPr>
            <a:spLocks noChangeShapeType="1"/>
          </p:cNvSpPr>
          <p:nvPr/>
        </p:nvSpPr>
        <p:spPr bwMode="auto">
          <a:xfrm>
            <a:off x="250825" y="6237288"/>
            <a:ext cx="8642350" cy="0"/>
          </a:xfrm>
          <a:prstGeom prst="line">
            <a:avLst/>
          </a:prstGeom>
          <a:noFill/>
          <a:ln w="158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12292" name="Picture 7" descr="ARS_LOGOS_bretag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998538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9" descr="https://lh5.googleusercontent.com/fwVHQwLhIOsg8G9V6C02dauDs5MdvkPovqDld16fyug0B46sIcpHLy-S2Xj6I2-KnzpFnLQ05aRcLgulRr3nxy2JDjd9Gypny8wTPwhlPtbbp1WXZj9HmmpQimYS3LkQpJ0bZl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288088"/>
            <a:ext cx="1368425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051720" y="260350"/>
            <a:ext cx="5760640" cy="58477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tx2"/>
                </a:solidFill>
              </a:rPr>
              <a:t>CAQES : </a:t>
            </a:r>
            <a:endParaRPr lang="fr-FR" sz="3200" b="1" dirty="0">
              <a:solidFill>
                <a:schemeClr val="tx2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51520" y="1700808"/>
            <a:ext cx="8641655" cy="203132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Sanctions financières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- Dans la limite de 1% des régimes obligatoires d’assurance maladie par l ’établissement au titre du dernier exercice clos par volet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Et dans la limite de 5 % pour l’ensemble des volets</a:t>
            </a:r>
          </a:p>
          <a:p>
            <a:endParaRPr lang="fr-FR" dirty="0">
              <a:solidFill>
                <a:srgbClr val="FF0000"/>
              </a:solidFill>
            </a:endParaRPr>
          </a:p>
          <a:p>
            <a:r>
              <a:rPr lang="fr-FR" dirty="0" smtClean="0">
                <a:solidFill>
                  <a:schemeClr val="tx2"/>
                </a:solidFill>
              </a:rPr>
              <a:t>- Réduction dans la limite de 30% de la part prise en charge par l’assurance maladie des spécialités pharmaceutiques et LPP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250825" y="4005064"/>
            <a:ext cx="8641655" cy="64633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Mise sous entente préalable : </a:t>
            </a:r>
            <a:r>
              <a:rPr lang="fr-FR" dirty="0" smtClean="0">
                <a:solidFill>
                  <a:schemeClr val="tx2"/>
                </a:solidFill>
              </a:rPr>
              <a:t>pour les actes, prestations ou prescriptions ciblés, accord préalable du SM de l’AM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282851" y="5301208"/>
            <a:ext cx="784887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2060"/>
                </a:solidFill>
              </a:rPr>
              <a:t>Révision du contrat par voie d’avenant </a:t>
            </a:r>
          </a:p>
          <a:p>
            <a:r>
              <a:rPr lang="fr-FR" b="1" dirty="0" smtClean="0">
                <a:solidFill>
                  <a:srgbClr val="002060"/>
                </a:solidFill>
              </a:rPr>
              <a:t>Possibilité de résiliation d’un volet du contrat</a:t>
            </a:r>
          </a:p>
        </p:txBody>
      </p:sp>
      <p:cxnSp>
        <p:nvCxnSpPr>
          <p:cNvPr id="4" name="Connecteur droit 3"/>
          <p:cNvCxnSpPr/>
          <p:nvPr/>
        </p:nvCxnSpPr>
        <p:spPr>
          <a:xfrm>
            <a:off x="2339752" y="4941168"/>
            <a:ext cx="460851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277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336</Words>
  <Application>Microsoft Office PowerPoint</Application>
  <PresentationFormat>Affichage à l'écran (4:3)</PresentationFormat>
  <Paragraphs>67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GT de l’OMEDIT Bretagne : REA  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chic</dc:creator>
  <cp:lastModifiedBy>Gilles PIRIOU</cp:lastModifiedBy>
  <cp:revision>40</cp:revision>
  <dcterms:created xsi:type="dcterms:W3CDTF">2015-06-09T07:28:17Z</dcterms:created>
  <dcterms:modified xsi:type="dcterms:W3CDTF">2017-09-05T08:53:15Z</dcterms:modified>
</cp:coreProperties>
</file>