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4" r:id="rId2"/>
    <p:sldId id="411" r:id="rId3"/>
    <p:sldId id="414" r:id="rId4"/>
    <p:sldId id="421" r:id="rId5"/>
    <p:sldId id="415" r:id="rId6"/>
    <p:sldId id="416" r:id="rId7"/>
    <p:sldId id="417" r:id="rId8"/>
    <p:sldId id="418" r:id="rId9"/>
    <p:sldId id="419" r:id="rId10"/>
    <p:sldId id="420" r:id="rId11"/>
    <p:sldId id="422" r:id="rId12"/>
    <p:sldId id="424" r:id="rId13"/>
    <p:sldId id="423" r:id="rId14"/>
    <p:sldId id="425" r:id="rId15"/>
    <p:sldId id="446" r:id="rId16"/>
    <p:sldId id="447" r:id="rId17"/>
    <p:sldId id="426" r:id="rId18"/>
    <p:sldId id="427" r:id="rId19"/>
    <p:sldId id="428" r:id="rId20"/>
    <p:sldId id="410" r:id="rId21"/>
    <p:sldId id="377" r:id="rId22"/>
    <p:sldId id="383" r:id="rId23"/>
    <p:sldId id="429" r:id="rId24"/>
    <p:sldId id="430" r:id="rId25"/>
    <p:sldId id="431" r:id="rId26"/>
    <p:sldId id="432" r:id="rId27"/>
    <p:sldId id="433" r:id="rId28"/>
    <p:sldId id="434" r:id="rId29"/>
    <p:sldId id="435" r:id="rId30"/>
    <p:sldId id="436" r:id="rId31"/>
    <p:sldId id="437" r:id="rId32"/>
    <p:sldId id="438" r:id="rId33"/>
    <p:sldId id="413" r:id="rId34"/>
    <p:sldId id="440" r:id="rId35"/>
    <p:sldId id="441" r:id="rId36"/>
    <p:sldId id="444" r:id="rId37"/>
    <p:sldId id="439" r:id="rId38"/>
    <p:sldId id="445" r:id="rId39"/>
    <p:sldId id="442" r:id="rId40"/>
    <p:sldId id="443"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4F81BD"/>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72" autoAdjust="0"/>
  </p:normalViewPr>
  <p:slideViewPr>
    <p:cSldViewPr>
      <p:cViewPr>
        <p:scale>
          <a:sx n="89" d="100"/>
          <a:sy n="89" d="100"/>
        </p:scale>
        <p:origin x="-624" y="-4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2F4FE-EE7B-4E43-B35A-E98C5DDD8322}" type="datetimeFigureOut">
              <a:rPr lang="fr-FR" smtClean="0"/>
              <a:t>03/09/2018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39BC4-A615-43AA-8FA2-6AEEF2B8DBBF}" type="slidenum">
              <a:rPr lang="fr-FR" smtClean="0"/>
              <a:t>‹N°›</a:t>
            </a:fld>
            <a:endParaRPr lang="fr-FR"/>
          </a:p>
        </p:txBody>
      </p:sp>
    </p:spTree>
    <p:extLst>
      <p:ext uri="{BB962C8B-B14F-4D97-AF65-F5344CB8AC3E}">
        <p14:creationId xmlns:p14="http://schemas.microsoft.com/office/powerpoint/2010/main" val="146013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E028F0B-DCA7-407C-B373-3047ECE295BA}" type="datetimeFigureOut">
              <a:rPr lang="fr-FR" smtClean="0"/>
              <a:t>03/09/2018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3C0419-0144-4DFC-AC0D-101B50FECC81}" type="slidenum">
              <a:rPr lang="fr-FR" smtClean="0"/>
              <a:t>‹N°›</a:t>
            </a:fld>
            <a:endParaRPr lang="fr-FR"/>
          </a:p>
        </p:txBody>
      </p:sp>
    </p:spTree>
    <p:extLst>
      <p:ext uri="{BB962C8B-B14F-4D97-AF65-F5344CB8AC3E}">
        <p14:creationId xmlns:p14="http://schemas.microsoft.com/office/powerpoint/2010/main" val="2602175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028F0B-DCA7-407C-B373-3047ECE295BA}" type="datetimeFigureOut">
              <a:rPr lang="fr-FR" smtClean="0"/>
              <a:t>03/09/2018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3C0419-0144-4DFC-AC0D-101B50FECC81}" type="slidenum">
              <a:rPr lang="fr-FR" smtClean="0"/>
              <a:t>‹N°›</a:t>
            </a:fld>
            <a:endParaRPr lang="fr-FR"/>
          </a:p>
        </p:txBody>
      </p:sp>
    </p:spTree>
    <p:extLst>
      <p:ext uri="{BB962C8B-B14F-4D97-AF65-F5344CB8AC3E}">
        <p14:creationId xmlns:p14="http://schemas.microsoft.com/office/powerpoint/2010/main" val="311606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028F0B-DCA7-407C-B373-3047ECE295BA}" type="datetimeFigureOut">
              <a:rPr lang="fr-FR" smtClean="0"/>
              <a:t>03/09/2018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3C0419-0144-4DFC-AC0D-101B50FECC81}" type="slidenum">
              <a:rPr lang="fr-FR" smtClean="0"/>
              <a:t>‹N°›</a:t>
            </a:fld>
            <a:endParaRPr lang="fr-FR"/>
          </a:p>
        </p:txBody>
      </p:sp>
    </p:spTree>
    <p:extLst>
      <p:ext uri="{BB962C8B-B14F-4D97-AF65-F5344CB8AC3E}">
        <p14:creationId xmlns:p14="http://schemas.microsoft.com/office/powerpoint/2010/main" val="328682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028F0B-DCA7-407C-B373-3047ECE295BA}" type="datetimeFigureOut">
              <a:rPr lang="fr-FR" smtClean="0"/>
              <a:t>03/09/2018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3C0419-0144-4DFC-AC0D-101B50FECC81}" type="slidenum">
              <a:rPr lang="fr-FR" smtClean="0"/>
              <a:t>‹N°›</a:t>
            </a:fld>
            <a:endParaRPr lang="fr-FR"/>
          </a:p>
        </p:txBody>
      </p:sp>
    </p:spTree>
    <p:extLst>
      <p:ext uri="{BB962C8B-B14F-4D97-AF65-F5344CB8AC3E}">
        <p14:creationId xmlns:p14="http://schemas.microsoft.com/office/powerpoint/2010/main" val="1117938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E028F0B-DCA7-407C-B373-3047ECE295BA}" type="datetimeFigureOut">
              <a:rPr lang="fr-FR" smtClean="0"/>
              <a:t>03/09/2018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3C0419-0144-4DFC-AC0D-101B50FECC81}" type="slidenum">
              <a:rPr lang="fr-FR" smtClean="0"/>
              <a:t>‹N°›</a:t>
            </a:fld>
            <a:endParaRPr lang="fr-FR"/>
          </a:p>
        </p:txBody>
      </p:sp>
    </p:spTree>
    <p:extLst>
      <p:ext uri="{BB962C8B-B14F-4D97-AF65-F5344CB8AC3E}">
        <p14:creationId xmlns:p14="http://schemas.microsoft.com/office/powerpoint/2010/main" val="3212868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E028F0B-DCA7-407C-B373-3047ECE295BA}" type="datetimeFigureOut">
              <a:rPr lang="fr-FR" smtClean="0"/>
              <a:t>03/09/2018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3C0419-0144-4DFC-AC0D-101B50FECC81}" type="slidenum">
              <a:rPr lang="fr-FR" smtClean="0"/>
              <a:t>‹N°›</a:t>
            </a:fld>
            <a:endParaRPr lang="fr-FR"/>
          </a:p>
        </p:txBody>
      </p:sp>
    </p:spTree>
    <p:extLst>
      <p:ext uri="{BB962C8B-B14F-4D97-AF65-F5344CB8AC3E}">
        <p14:creationId xmlns:p14="http://schemas.microsoft.com/office/powerpoint/2010/main" val="759294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E028F0B-DCA7-407C-B373-3047ECE295BA}" type="datetimeFigureOut">
              <a:rPr lang="fr-FR" smtClean="0"/>
              <a:t>03/09/2018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73C0419-0144-4DFC-AC0D-101B50FECC81}" type="slidenum">
              <a:rPr lang="fr-FR" smtClean="0"/>
              <a:t>‹N°›</a:t>
            </a:fld>
            <a:endParaRPr lang="fr-FR"/>
          </a:p>
        </p:txBody>
      </p:sp>
    </p:spTree>
    <p:extLst>
      <p:ext uri="{BB962C8B-B14F-4D97-AF65-F5344CB8AC3E}">
        <p14:creationId xmlns:p14="http://schemas.microsoft.com/office/powerpoint/2010/main" val="223355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E028F0B-DCA7-407C-B373-3047ECE295BA}" type="datetimeFigureOut">
              <a:rPr lang="fr-FR" smtClean="0"/>
              <a:t>03/09/2018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73C0419-0144-4DFC-AC0D-101B50FECC81}" type="slidenum">
              <a:rPr lang="fr-FR" smtClean="0"/>
              <a:t>‹N°›</a:t>
            </a:fld>
            <a:endParaRPr lang="fr-FR"/>
          </a:p>
        </p:txBody>
      </p:sp>
    </p:spTree>
    <p:extLst>
      <p:ext uri="{BB962C8B-B14F-4D97-AF65-F5344CB8AC3E}">
        <p14:creationId xmlns:p14="http://schemas.microsoft.com/office/powerpoint/2010/main" val="176185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E028F0B-DCA7-407C-B373-3047ECE295BA}" type="datetimeFigureOut">
              <a:rPr lang="fr-FR" smtClean="0"/>
              <a:t>03/09/2018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73C0419-0144-4DFC-AC0D-101B50FECC81}" type="slidenum">
              <a:rPr lang="fr-FR" smtClean="0"/>
              <a:t>‹N°›</a:t>
            </a:fld>
            <a:endParaRPr lang="fr-FR"/>
          </a:p>
        </p:txBody>
      </p:sp>
    </p:spTree>
    <p:extLst>
      <p:ext uri="{BB962C8B-B14F-4D97-AF65-F5344CB8AC3E}">
        <p14:creationId xmlns:p14="http://schemas.microsoft.com/office/powerpoint/2010/main" val="375229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E028F0B-DCA7-407C-B373-3047ECE295BA}" type="datetimeFigureOut">
              <a:rPr lang="fr-FR" smtClean="0"/>
              <a:t>03/09/2018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3C0419-0144-4DFC-AC0D-101B50FECC81}" type="slidenum">
              <a:rPr lang="fr-FR" smtClean="0"/>
              <a:t>‹N°›</a:t>
            </a:fld>
            <a:endParaRPr lang="fr-FR"/>
          </a:p>
        </p:txBody>
      </p:sp>
    </p:spTree>
    <p:extLst>
      <p:ext uri="{BB962C8B-B14F-4D97-AF65-F5344CB8AC3E}">
        <p14:creationId xmlns:p14="http://schemas.microsoft.com/office/powerpoint/2010/main" val="364573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E028F0B-DCA7-407C-B373-3047ECE295BA}" type="datetimeFigureOut">
              <a:rPr lang="fr-FR" smtClean="0"/>
              <a:t>03/09/2018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3C0419-0144-4DFC-AC0D-101B50FECC81}" type="slidenum">
              <a:rPr lang="fr-FR" smtClean="0"/>
              <a:t>‹N°›</a:t>
            </a:fld>
            <a:endParaRPr lang="fr-FR"/>
          </a:p>
        </p:txBody>
      </p:sp>
    </p:spTree>
    <p:extLst>
      <p:ext uri="{BB962C8B-B14F-4D97-AF65-F5344CB8AC3E}">
        <p14:creationId xmlns:p14="http://schemas.microsoft.com/office/powerpoint/2010/main" val="304197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28F0B-DCA7-407C-B373-3047ECE295BA}" type="datetimeFigureOut">
              <a:rPr lang="fr-FR" smtClean="0"/>
              <a:t>03/09/2018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C0419-0144-4DFC-AC0D-101B50FECC81}" type="slidenum">
              <a:rPr lang="fr-FR" smtClean="0"/>
              <a:t>‹N°›</a:t>
            </a:fld>
            <a:endParaRPr lang="fr-FR"/>
          </a:p>
        </p:txBody>
      </p:sp>
    </p:spTree>
    <p:extLst>
      <p:ext uri="{BB962C8B-B14F-4D97-AF65-F5344CB8AC3E}">
        <p14:creationId xmlns:p14="http://schemas.microsoft.com/office/powerpoint/2010/main" val="1407462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6.emf"/><Relationship Id="rId4" Type="http://schemas.openxmlformats.org/officeDocument/2006/relationships/package" Target="../embeddings/Feuille_de_calcul_Microsoft_Excel8.xlsx"/></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7.emf"/><Relationship Id="rId4" Type="http://schemas.openxmlformats.org/officeDocument/2006/relationships/package" Target="../embeddings/Feuille_de_calcul_Microsoft_Excel9.xlsx"/></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7.emf"/><Relationship Id="rId4" Type="http://schemas.openxmlformats.org/officeDocument/2006/relationships/package" Target="../embeddings/Feuille_de_calcul_Microsoft_Excel10.xlsx"/></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7.emf"/><Relationship Id="rId4" Type="http://schemas.openxmlformats.org/officeDocument/2006/relationships/package" Target="../embeddings/Feuille_de_calcul_Microsoft_Excel11.xlsx"/></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8.emf"/><Relationship Id="rId4" Type="http://schemas.openxmlformats.org/officeDocument/2006/relationships/package" Target="../embeddings/Feuille_de_calcul_Microsoft_Excel12.xlsx"/></Relationships>
</file>

<file path=ppt/slides/_rels/slide15.xml.rels><?xml version="1.0" encoding="UTF-8" standalone="yes"?>
<Relationships xmlns="http://schemas.openxmlformats.org/package/2006/relationships"><Relationship Id="rId3" Type="http://schemas.openxmlformats.org/officeDocument/2006/relationships/package" Target="../embeddings/Feuille_de_calcul_Microsoft_Excel13.xlsx"/><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package" Target="../embeddings/Feuille_de_calcul_Microsoft_Excel14.xlsx"/><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1.emf"/><Relationship Id="rId4" Type="http://schemas.openxmlformats.org/officeDocument/2006/relationships/package" Target="../embeddings/Feuille_de_calcul_Microsoft_Excel15.xlsx"/></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2.emf"/><Relationship Id="rId4" Type="http://schemas.openxmlformats.org/officeDocument/2006/relationships/package" Target="../embeddings/Feuille_de_calcul_Microsoft_Excel16.xlsx"/></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3.emf"/><Relationship Id="rId4" Type="http://schemas.openxmlformats.org/officeDocument/2006/relationships/package" Target="../embeddings/Feuille_de_calcul_Microsoft_Excel17.xlsx"/></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Feuille_de_calcul_Microsoft_Excel1.xlsx"/></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Feuille_de_calcul_Microsoft_Excel2.xlsx"/></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package" Target="../embeddings/Feuille_de_calcul_Microsoft_Excel3.xlsx"/></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package" Target="../embeddings/Feuille_de_calcul_Microsoft_Excel4.xlsx"/></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package" Target="../embeddings/Feuille_de_calcul_Microsoft_Excel5.xlsx"/></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package" Target="../embeddings/Feuille_de_calcul_Microsoft_Excel6.xlsx"/></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package" Target="../embeddings/Feuille_de_calcul_Microsoft_Excel7.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2856"/>
            <a:ext cx="7772400" cy="1461145"/>
          </a:xfrm>
        </p:spPr>
        <p:txBody>
          <a:bodyPr>
            <a:normAutofit fontScale="90000"/>
          </a:bodyPr>
          <a:lstStyle/>
          <a:p>
            <a:r>
              <a:rPr lang="fr-FR" b="1" dirty="0" smtClean="0">
                <a:solidFill>
                  <a:srgbClr val="002060"/>
                </a:solidFill>
              </a:rPr>
              <a:t>Réunion CAQES</a:t>
            </a:r>
            <a:r>
              <a:rPr lang="fr-FR" dirty="0"/>
              <a:t/>
            </a:r>
            <a:br>
              <a:rPr lang="fr-FR" dirty="0"/>
            </a:br>
            <a:r>
              <a:rPr lang="fr-FR" dirty="0"/>
              <a:t/>
            </a:r>
            <a:br>
              <a:rPr lang="fr-FR" dirty="0"/>
            </a:br>
            <a:endParaRPr lang="fr-FR" dirty="0"/>
          </a:p>
        </p:txBody>
      </p:sp>
      <p:sp>
        <p:nvSpPr>
          <p:cNvPr id="4" name="Espace réservé du contenu 3"/>
          <p:cNvSpPr>
            <a:spLocks noGrp="1"/>
          </p:cNvSpPr>
          <p:nvPr>
            <p:ph type="subTitle" idx="1"/>
          </p:nvPr>
        </p:nvSpPr>
        <p:spPr/>
        <p:txBody>
          <a:bodyPr>
            <a:normAutofit/>
          </a:bodyPr>
          <a:lstStyle/>
          <a:p>
            <a:pPr lvl="1"/>
            <a:r>
              <a:rPr lang="fr-FR" b="1" dirty="0" smtClean="0"/>
              <a:t>Lundi 3 septembre 2018</a:t>
            </a:r>
          </a:p>
          <a:p>
            <a:pPr lvl="1"/>
            <a:endParaRPr lang="fr-FR" dirty="0"/>
          </a:p>
        </p:txBody>
      </p:sp>
    </p:spTree>
    <p:extLst>
      <p:ext uri="{BB962C8B-B14F-4D97-AF65-F5344CB8AC3E}">
        <p14:creationId xmlns:p14="http://schemas.microsoft.com/office/powerpoint/2010/main" val="1869569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0" y="21442"/>
            <a:ext cx="262778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sz="2400" dirty="0" smtClean="0">
                <a:solidFill>
                  <a:srgbClr val="1F497D"/>
                </a:solidFill>
              </a:rPr>
              <a:t>Page 4: </a:t>
            </a:r>
          </a:p>
          <a:p>
            <a:pPr lvl="0"/>
            <a:r>
              <a:rPr lang="fr-FR" sz="2400" dirty="0" smtClean="0">
                <a:solidFill>
                  <a:srgbClr val="1F497D"/>
                </a:solidFill>
              </a:rPr>
              <a:t>Pharmacie Clinique</a:t>
            </a:r>
          </a:p>
        </p:txBody>
      </p:sp>
      <p:sp>
        <p:nvSpPr>
          <p:cNvPr id="12" name="ZoneTexte 11"/>
          <p:cNvSpPr txBox="1"/>
          <p:nvPr/>
        </p:nvSpPr>
        <p:spPr>
          <a:xfrm>
            <a:off x="28228" y="3068960"/>
            <a:ext cx="262778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sz="2400" dirty="0" smtClean="0">
                <a:solidFill>
                  <a:srgbClr val="1F497D"/>
                </a:solidFill>
              </a:rPr>
              <a:t>Page 4: </a:t>
            </a:r>
          </a:p>
          <a:p>
            <a:pPr lvl="0"/>
            <a:r>
              <a:rPr lang="fr-FR" sz="2400" dirty="0" smtClean="0">
                <a:solidFill>
                  <a:srgbClr val="1F497D"/>
                </a:solidFill>
              </a:rPr>
              <a:t>Santé Publique</a:t>
            </a:r>
          </a:p>
        </p:txBody>
      </p:sp>
      <p:graphicFrame>
        <p:nvGraphicFramePr>
          <p:cNvPr id="10" name="Objet 9"/>
          <p:cNvGraphicFramePr>
            <a:graphicFrameLocks noChangeAspect="1"/>
          </p:cNvGraphicFramePr>
          <p:nvPr>
            <p:extLst>
              <p:ext uri="{D42A27DB-BD31-4B8C-83A1-F6EECF244321}">
                <p14:modId xmlns:p14="http://schemas.microsoft.com/office/powerpoint/2010/main" val="1853146999"/>
              </p:ext>
            </p:extLst>
          </p:nvPr>
        </p:nvGraphicFramePr>
        <p:xfrm>
          <a:off x="3563938" y="115888"/>
          <a:ext cx="5483225" cy="6684962"/>
        </p:xfrm>
        <a:graphic>
          <a:graphicData uri="http://schemas.openxmlformats.org/presentationml/2006/ole">
            <mc:AlternateContent xmlns:mc="http://schemas.openxmlformats.org/markup-compatibility/2006">
              <mc:Choice xmlns:v="urn:schemas-microsoft-com:vml" Requires="v">
                <p:oleObj spid="_x0000_s10260" name="Feuille de calcul" r:id="rId4" imgW="31765824" imgH="38719090" progId="Excel.Sheet.12">
                  <p:embed/>
                </p:oleObj>
              </mc:Choice>
              <mc:Fallback>
                <p:oleObj name="Feuille de calcul" r:id="rId4" imgW="31765824" imgH="38719090" progId="Excel.Sheet.12">
                  <p:embed/>
                  <p:pic>
                    <p:nvPicPr>
                      <p:cNvPr id="0" name=""/>
                      <p:cNvPicPr/>
                      <p:nvPr/>
                    </p:nvPicPr>
                    <p:blipFill>
                      <a:blip r:embed="rId5"/>
                      <a:stretch>
                        <a:fillRect/>
                      </a:stretch>
                    </p:blipFill>
                    <p:spPr>
                      <a:xfrm>
                        <a:off x="3563938" y="115888"/>
                        <a:ext cx="5483225" cy="6684962"/>
                      </a:xfrm>
                      <a:prstGeom prst="rect">
                        <a:avLst/>
                      </a:prstGeom>
                    </p:spPr>
                  </p:pic>
                </p:oleObj>
              </mc:Fallback>
            </mc:AlternateContent>
          </a:graphicData>
        </a:graphic>
      </p:graphicFrame>
      <p:sp>
        <p:nvSpPr>
          <p:cNvPr id="13" name="Ellipse 12"/>
          <p:cNvSpPr/>
          <p:nvPr/>
        </p:nvSpPr>
        <p:spPr>
          <a:xfrm>
            <a:off x="5940152" y="1916832"/>
            <a:ext cx="360040" cy="36004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4" name="Ellipse 13"/>
          <p:cNvSpPr/>
          <p:nvPr/>
        </p:nvSpPr>
        <p:spPr>
          <a:xfrm>
            <a:off x="6876256" y="2132856"/>
            <a:ext cx="360040" cy="288032"/>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1" name="Ellipse 20"/>
          <p:cNvSpPr/>
          <p:nvPr/>
        </p:nvSpPr>
        <p:spPr>
          <a:xfrm>
            <a:off x="6840252" y="2420888"/>
            <a:ext cx="432048" cy="576064"/>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2" name="Ellipse 21"/>
          <p:cNvSpPr/>
          <p:nvPr/>
        </p:nvSpPr>
        <p:spPr>
          <a:xfrm>
            <a:off x="5940152" y="2420888"/>
            <a:ext cx="360040" cy="288032"/>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3" name="Ellipse 22"/>
          <p:cNvSpPr/>
          <p:nvPr/>
        </p:nvSpPr>
        <p:spPr>
          <a:xfrm>
            <a:off x="5868144" y="5229200"/>
            <a:ext cx="432048" cy="576064"/>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4" name="Ellipse 23"/>
          <p:cNvSpPr/>
          <p:nvPr/>
        </p:nvSpPr>
        <p:spPr>
          <a:xfrm>
            <a:off x="6813755" y="4797152"/>
            <a:ext cx="432048" cy="576064"/>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5" name="Ellipse 24"/>
          <p:cNvSpPr/>
          <p:nvPr/>
        </p:nvSpPr>
        <p:spPr>
          <a:xfrm>
            <a:off x="5868144" y="5766500"/>
            <a:ext cx="432048" cy="576064"/>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010424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0" y="21442"/>
            <a:ext cx="262778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sz="2400" dirty="0" smtClean="0">
                <a:solidFill>
                  <a:srgbClr val="1F497D"/>
                </a:solidFill>
              </a:rPr>
              <a:t>Page 5 : </a:t>
            </a:r>
          </a:p>
          <a:p>
            <a:pPr lvl="0"/>
            <a:r>
              <a:rPr lang="fr-FR" sz="2400" dirty="0" smtClean="0">
                <a:solidFill>
                  <a:srgbClr val="1F497D"/>
                </a:solidFill>
              </a:rPr>
              <a:t>Médico </a:t>
            </a:r>
            <a:r>
              <a:rPr lang="fr-FR" sz="2400" dirty="0" err="1" smtClean="0">
                <a:solidFill>
                  <a:srgbClr val="1F497D"/>
                </a:solidFill>
              </a:rPr>
              <a:t>eco</a:t>
            </a:r>
            <a:endParaRPr lang="fr-FR" sz="2400" dirty="0" smtClean="0">
              <a:solidFill>
                <a:srgbClr val="1F497D"/>
              </a:solidFill>
            </a:endParaRPr>
          </a:p>
        </p:txBody>
      </p:sp>
      <p:graphicFrame>
        <p:nvGraphicFramePr>
          <p:cNvPr id="3" name="Objet 2"/>
          <p:cNvGraphicFramePr>
            <a:graphicFrameLocks noChangeAspect="1"/>
          </p:cNvGraphicFramePr>
          <p:nvPr>
            <p:extLst>
              <p:ext uri="{D42A27DB-BD31-4B8C-83A1-F6EECF244321}">
                <p14:modId xmlns:p14="http://schemas.microsoft.com/office/powerpoint/2010/main" val="2415298667"/>
              </p:ext>
            </p:extLst>
          </p:nvPr>
        </p:nvGraphicFramePr>
        <p:xfrm>
          <a:off x="3635896" y="57238"/>
          <a:ext cx="5484353" cy="6815507"/>
        </p:xfrm>
        <a:graphic>
          <a:graphicData uri="http://schemas.openxmlformats.org/presentationml/2006/ole">
            <mc:AlternateContent xmlns:mc="http://schemas.openxmlformats.org/markup-compatibility/2006">
              <mc:Choice xmlns:v="urn:schemas-microsoft-com:vml" Requires="v">
                <p:oleObj spid="_x0000_s11283" name="Feuille de calcul" r:id="rId4" imgW="31765824" imgH="39471549" progId="Excel.Sheet.12">
                  <p:embed/>
                </p:oleObj>
              </mc:Choice>
              <mc:Fallback>
                <p:oleObj name="Feuille de calcul" r:id="rId4" imgW="31765824" imgH="39471549" progId="Excel.Sheet.12">
                  <p:embed/>
                  <p:pic>
                    <p:nvPicPr>
                      <p:cNvPr id="0" name=""/>
                      <p:cNvPicPr/>
                      <p:nvPr/>
                    </p:nvPicPr>
                    <p:blipFill>
                      <a:blip r:embed="rId5"/>
                      <a:stretch>
                        <a:fillRect/>
                      </a:stretch>
                    </p:blipFill>
                    <p:spPr>
                      <a:xfrm>
                        <a:off x="3635896" y="57238"/>
                        <a:ext cx="5484353" cy="6815507"/>
                      </a:xfrm>
                      <a:prstGeom prst="rect">
                        <a:avLst/>
                      </a:prstGeom>
                    </p:spPr>
                  </p:pic>
                </p:oleObj>
              </mc:Fallback>
            </mc:AlternateContent>
          </a:graphicData>
        </a:graphic>
      </p:graphicFrame>
    </p:spTree>
    <p:extLst>
      <p:ext uri="{BB962C8B-B14F-4D97-AF65-F5344CB8AC3E}">
        <p14:creationId xmlns:p14="http://schemas.microsoft.com/office/powerpoint/2010/main" val="1392469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0" y="21442"/>
            <a:ext cx="262778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sz="2400" dirty="0" smtClean="0">
                <a:solidFill>
                  <a:srgbClr val="1F497D"/>
                </a:solidFill>
              </a:rPr>
              <a:t>Page 5 : </a:t>
            </a:r>
          </a:p>
          <a:p>
            <a:pPr lvl="0"/>
            <a:r>
              <a:rPr lang="fr-FR" sz="2400" dirty="0" smtClean="0">
                <a:solidFill>
                  <a:srgbClr val="1F497D"/>
                </a:solidFill>
              </a:rPr>
              <a:t>Médico </a:t>
            </a:r>
            <a:r>
              <a:rPr lang="fr-FR" sz="2400" dirty="0" err="1" smtClean="0">
                <a:solidFill>
                  <a:srgbClr val="1F497D"/>
                </a:solidFill>
              </a:rPr>
              <a:t>eco</a:t>
            </a:r>
            <a:endParaRPr lang="fr-FR" sz="2400" dirty="0" smtClean="0">
              <a:solidFill>
                <a:srgbClr val="1F497D"/>
              </a:solidFill>
            </a:endParaRPr>
          </a:p>
        </p:txBody>
      </p:sp>
      <p:graphicFrame>
        <p:nvGraphicFramePr>
          <p:cNvPr id="3" name="Objet 2"/>
          <p:cNvGraphicFramePr>
            <a:graphicFrameLocks noChangeAspect="1"/>
          </p:cNvGraphicFramePr>
          <p:nvPr>
            <p:extLst>
              <p:ext uri="{D42A27DB-BD31-4B8C-83A1-F6EECF244321}">
                <p14:modId xmlns:p14="http://schemas.microsoft.com/office/powerpoint/2010/main" val="837538493"/>
              </p:ext>
            </p:extLst>
          </p:nvPr>
        </p:nvGraphicFramePr>
        <p:xfrm>
          <a:off x="3635896" y="57238"/>
          <a:ext cx="5484353" cy="6815507"/>
        </p:xfrm>
        <a:graphic>
          <a:graphicData uri="http://schemas.openxmlformats.org/presentationml/2006/ole">
            <mc:AlternateContent xmlns:mc="http://schemas.openxmlformats.org/markup-compatibility/2006">
              <mc:Choice xmlns:v="urn:schemas-microsoft-com:vml" Requires="v">
                <p:oleObj spid="_x0000_s13330" name="Feuille de calcul" r:id="rId4" imgW="31765824" imgH="39471549" progId="Excel.Sheet.12">
                  <p:embed/>
                </p:oleObj>
              </mc:Choice>
              <mc:Fallback>
                <p:oleObj name="Feuille de calcul" r:id="rId4" imgW="31765824" imgH="39471549" progId="Excel.Sheet.12">
                  <p:embed/>
                  <p:pic>
                    <p:nvPicPr>
                      <p:cNvPr id="0" name=""/>
                      <p:cNvPicPr/>
                      <p:nvPr/>
                    </p:nvPicPr>
                    <p:blipFill>
                      <a:blip r:embed="rId5"/>
                      <a:stretch>
                        <a:fillRect/>
                      </a:stretch>
                    </p:blipFill>
                    <p:spPr>
                      <a:xfrm>
                        <a:off x="3635896" y="57238"/>
                        <a:ext cx="5484353" cy="6815507"/>
                      </a:xfrm>
                      <a:prstGeom prst="rect">
                        <a:avLst/>
                      </a:prstGeom>
                    </p:spPr>
                  </p:pic>
                </p:oleObj>
              </mc:Fallback>
            </mc:AlternateContent>
          </a:graphicData>
        </a:graphic>
      </p:graphicFrame>
    </p:spTree>
    <p:extLst>
      <p:ext uri="{BB962C8B-B14F-4D97-AF65-F5344CB8AC3E}">
        <p14:creationId xmlns:p14="http://schemas.microsoft.com/office/powerpoint/2010/main" val="3545900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0" y="21442"/>
            <a:ext cx="262778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sz="2400" dirty="0" smtClean="0">
                <a:solidFill>
                  <a:srgbClr val="1F497D"/>
                </a:solidFill>
              </a:rPr>
              <a:t>Page 5 : </a:t>
            </a:r>
          </a:p>
          <a:p>
            <a:pPr lvl="0"/>
            <a:r>
              <a:rPr lang="fr-FR" sz="2400" dirty="0" smtClean="0">
                <a:solidFill>
                  <a:srgbClr val="1F497D"/>
                </a:solidFill>
              </a:rPr>
              <a:t>Médico </a:t>
            </a:r>
            <a:r>
              <a:rPr lang="fr-FR" sz="2400" dirty="0" err="1" smtClean="0">
                <a:solidFill>
                  <a:srgbClr val="1F497D"/>
                </a:solidFill>
              </a:rPr>
              <a:t>eco</a:t>
            </a:r>
            <a:endParaRPr lang="fr-FR" sz="2400" dirty="0" smtClean="0">
              <a:solidFill>
                <a:srgbClr val="1F497D"/>
              </a:solidFill>
            </a:endParaRPr>
          </a:p>
        </p:txBody>
      </p:sp>
      <p:graphicFrame>
        <p:nvGraphicFramePr>
          <p:cNvPr id="3" name="Objet 2"/>
          <p:cNvGraphicFramePr>
            <a:graphicFrameLocks noChangeAspect="1"/>
          </p:cNvGraphicFramePr>
          <p:nvPr>
            <p:extLst>
              <p:ext uri="{D42A27DB-BD31-4B8C-83A1-F6EECF244321}">
                <p14:modId xmlns:p14="http://schemas.microsoft.com/office/powerpoint/2010/main" val="837538493"/>
              </p:ext>
            </p:extLst>
          </p:nvPr>
        </p:nvGraphicFramePr>
        <p:xfrm>
          <a:off x="3635896" y="57238"/>
          <a:ext cx="5484353" cy="6815507"/>
        </p:xfrm>
        <a:graphic>
          <a:graphicData uri="http://schemas.openxmlformats.org/presentationml/2006/ole">
            <mc:AlternateContent xmlns:mc="http://schemas.openxmlformats.org/markup-compatibility/2006">
              <mc:Choice xmlns:v="urn:schemas-microsoft-com:vml" Requires="v">
                <p:oleObj spid="_x0000_s12308" name="Feuille de calcul" r:id="rId4" imgW="31765824" imgH="39471549" progId="Excel.Sheet.12">
                  <p:embed/>
                </p:oleObj>
              </mc:Choice>
              <mc:Fallback>
                <p:oleObj name="Feuille de calcul" r:id="rId4" imgW="31765824" imgH="39471549" progId="Excel.Sheet.12">
                  <p:embed/>
                  <p:pic>
                    <p:nvPicPr>
                      <p:cNvPr id="0" name=""/>
                      <p:cNvPicPr/>
                      <p:nvPr/>
                    </p:nvPicPr>
                    <p:blipFill>
                      <a:blip r:embed="rId5"/>
                      <a:stretch>
                        <a:fillRect/>
                      </a:stretch>
                    </p:blipFill>
                    <p:spPr>
                      <a:xfrm>
                        <a:off x="3635896" y="57238"/>
                        <a:ext cx="5484353" cy="6815507"/>
                      </a:xfrm>
                      <a:prstGeom prst="rect">
                        <a:avLst/>
                      </a:prstGeom>
                    </p:spPr>
                  </p:pic>
                </p:oleObj>
              </mc:Fallback>
            </mc:AlternateContent>
          </a:graphicData>
        </a:graphic>
      </p:graphicFrame>
      <p:sp>
        <p:nvSpPr>
          <p:cNvPr id="25" name="Ellipse 24"/>
          <p:cNvSpPr/>
          <p:nvPr/>
        </p:nvSpPr>
        <p:spPr>
          <a:xfrm>
            <a:off x="5940152" y="2924944"/>
            <a:ext cx="648072" cy="576064"/>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5" name="Ellipse 4"/>
          <p:cNvSpPr/>
          <p:nvPr/>
        </p:nvSpPr>
        <p:spPr>
          <a:xfrm>
            <a:off x="6286956" y="3429000"/>
            <a:ext cx="324036" cy="504056"/>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6" name="Ellipse 5"/>
          <p:cNvSpPr/>
          <p:nvPr/>
        </p:nvSpPr>
        <p:spPr>
          <a:xfrm>
            <a:off x="5990161" y="4005064"/>
            <a:ext cx="648072" cy="20764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7" name="Ellipse 6"/>
          <p:cNvSpPr/>
          <p:nvPr/>
        </p:nvSpPr>
        <p:spPr>
          <a:xfrm>
            <a:off x="6630892" y="4509120"/>
            <a:ext cx="648072" cy="36004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8" name="Ellipse 7"/>
          <p:cNvSpPr/>
          <p:nvPr/>
        </p:nvSpPr>
        <p:spPr>
          <a:xfrm>
            <a:off x="6630892" y="5013176"/>
            <a:ext cx="648072" cy="423664"/>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0" name="Ellipse 9"/>
          <p:cNvSpPr/>
          <p:nvPr/>
        </p:nvSpPr>
        <p:spPr>
          <a:xfrm>
            <a:off x="6616210" y="5436840"/>
            <a:ext cx="692093" cy="504056"/>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2" name="Ellipse 11"/>
          <p:cNvSpPr/>
          <p:nvPr/>
        </p:nvSpPr>
        <p:spPr>
          <a:xfrm>
            <a:off x="6638220" y="5940896"/>
            <a:ext cx="648072" cy="423664"/>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545900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51520" y="116632"/>
            <a:ext cx="2232248" cy="49685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sz="2400" dirty="0" smtClean="0">
                <a:solidFill>
                  <a:srgbClr val="1F497D"/>
                </a:solidFill>
              </a:rPr>
              <a:t>PROFIL MCO Privé</a:t>
            </a:r>
          </a:p>
          <a:p>
            <a:pPr lvl="0"/>
            <a:r>
              <a:rPr lang="fr-FR" sz="2400" dirty="0" smtClean="0">
                <a:solidFill>
                  <a:srgbClr val="1F497D"/>
                </a:solidFill>
              </a:rPr>
              <a:t>Med </a:t>
            </a:r>
            <a:r>
              <a:rPr lang="fr-FR" sz="2400" dirty="0" err="1" smtClean="0">
                <a:solidFill>
                  <a:srgbClr val="1F497D"/>
                </a:solidFill>
              </a:rPr>
              <a:t>Chir</a:t>
            </a:r>
            <a:r>
              <a:rPr lang="fr-FR" sz="2400" dirty="0" smtClean="0">
                <a:solidFill>
                  <a:srgbClr val="1F497D"/>
                </a:solidFill>
              </a:rPr>
              <a:t> </a:t>
            </a:r>
            <a:r>
              <a:rPr lang="fr-FR" sz="2400" dirty="0" err="1" smtClean="0">
                <a:solidFill>
                  <a:srgbClr val="1F497D"/>
                </a:solidFill>
              </a:rPr>
              <a:t>Onco</a:t>
            </a:r>
            <a:r>
              <a:rPr lang="fr-FR" sz="2400" dirty="0" smtClean="0">
                <a:solidFill>
                  <a:srgbClr val="1F497D"/>
                </a:solidFill>
              </a:rPr>
              <a:t> </a:t>
            </a:r>
          </a:p>
          <a:p>
            <a:pPr lvl="0"/>
            <a:endParaRPr lang="fr-FR" sz="2400" dirty="0" smtClean="0">
              <a:solidFill>
                <a:srgbClr val="1F497D"/>
              </a:solidFill>
            </a:endParaRPr>
          </a:p>
          <a:p>
            <a:pPr lvl="0"/>
            <a:r>
              <a:rPr lang="fr-FR" sz="2400" dirty="0" smtClean="0">
                <a:solidFill>
                  <a:srgbClr val="1F497D"/>
                </a:solidFill>
              </a:rPr>
              <a:t>Page 1 : </a:t>
            </a:r>
          </a:p>
          <a:p>
            <a:pPr lvl="0"/>
            <a:endParaRPr lang="fr-FR" sz="2400" dirty="0">
              <a:solidFill>
                <a:srgbClr val="1F497D"/>
              </a:solidFill>
            </a:endParaRPr>
          </a:p>
          <a:p>
            <a:pPr marL="342900" lvl="0" indent="-342900">
              <a:buFont typeface="Arial" pitchFamily="34" charset="0"/>
              <a:buChar char="•"/>
            </a:pPr>
            <a:r>
              <a:rPr lang="fr-FR" sz="2000" dirty="0" smtClean="0">
                <a:solidFill>
                  <a:srgbClr val="1F497D"/>
                </a:solidFill>
              </a:rPr>
              <a:t>Synthèse (scores agrégés) des autoévaluations</a:t>
            </a:r>
          </a:p>
          <a:p>
            <a:pPr marL="342900" lvl="0" indent="-342900">
              <a:buFont typeface="Arial" pitchFamily="34" charset="0"/>
              <a:buChar char="•"/>
            </a:pPr>
            <a:endParaRPr lang="fr-FR" sz="2000" dirty="0">
              <a:solidFill>
                <a:srgbClr val="1F497D"/>
              </a:solidFill>
            </a:endParaRPr>
          </a:p>
          <a:p>
            <a:pPr marL="342900" lvl="0" indent="-342900">
              <a:buFont typeface="Arial" pitchFamily="34" charset="0"/>
              <a:buChar char="•"/>
            </a:pPr>
            <a:r>
              <a:rPr lang="fr-FR" sz="2000" dirty="0" smtClean="0">
                <a:solidFill>
                  <a:srgbClr val="1F497D"/>
                </a:solidFill>
              </a:rPr>
              <a:t>Résultats </a:t>
            </a:r>
          </a:p>
          <a:p>
            <a:pPr marL="342900" lvl="0" indent="-342900">
              <a:buFont typeface="Arial" pitchFamily="34" charset="0"/>
              <a:buChar char="•"/>
            </a:pPr>
            <a:endParaRPr lang="fr-FR" sz="2000" dirty="0">
              <a:solidFill>
                <a:srgbClr val="1F497D"/>
              </a:solidFill>
            </a:endParaRPr>
          </a:p>
          <a:p>
            <a:pPr lvl="0"/>
            <a:endParaRPr lang="fr-FR" sz="2400" dirty="0" smtClean="0">
              <a:solidFill>
                <a:srgbClr val="1F497D"/>
              </a:solidFill>
            </a:endParaRPr>
          </a:p>
        </p:txBody>
      </p:sp>
      <p:graphicFrame>
        <p:nvGraphicFramePr>
          <p:cNvPr id="4" name="Objet 3"/>
          <p:cNvGraphicFramePr>
            <a:graphicFrameLocks noChangeAspect="1"/>
          </p:cNvGraphicFramePr>
          <p:nvPr>
            <p:extLst>
              <p:ext uri="{D42A27DB-BD31-4B8C-83A1-F6EECF244321}">
                <p14:modId xmlns:p14="http://schemas.microsoft.com/office/powerpoint/2010/main" val="2534457016"/>
              </p:ext>
            </p:extLst>
          </p:nvPr>
        </p:nvGraphicFramePr>
        <p:xfrm>
          <a:off x="2668206" y="101936"/>
          <a:ext cx="6393046" cy="6639432"/>
        </p:xfrm>
        <a:graphic>
          <a:graphicData uri="http://schemas.openxmlformats.org/presentationml/2006/ole">
            <mc:AlternateContent xmlns:mc="http://schemas.openxmlformats.org/markup-compatibility/2006">
              <mc:Choice xmlns:v="urn:schemas-microsoft-com:vml" Requires="v">
                <p:oleObj spid="_x0000_s15378" name="Feuille de calcul" r:id="rId4" imgW="23088735" imgH="23974403" progId="Excel.Sheet.12">
                  <p:embed/>
                </p:oleObj>
              </mc:Choice>
              <mc:Fallback>
                <p:oleObj name="Feuille de calcul" r:id="rId4" imgW="23088735" imgH="23974403" progId="Excel.Sheet.12">
                  <p:embed/>
                  <p:pic>
                    <p:nvPicPr>
                      <p:cNvPr id="0" name=""/>
                      <p:cNvPicPr/>
                      <p:nvPr/>
                    </p:nvPicPr>
                    <p:blipFill>
                      <a:blip r:embed="rId5"/>
                      <a:stretch>
                        <a:fillRect/>
                      </a:stretch>
                    </p:blipFill>
                    <p:spPr>
                      <a:xfrm>
                        <a:off x="2668206" y="101936"/>
                        <a:ext cx="6393046" cy="6639432"/>
                      </a:xfrm>
                      <a:prstGeom prst="rect">
                        <a:avLst/>
                      </a:prstGeom>
                    </p:spPr>
                  </p:pic>
                </p:oleObj>
              </mc:Fallback>
            </mc:AlternateContent>
          </a:graphicData>
        </a:graphic>
      </p:graphicFrame>
      <p:sp>
        <p:nvSpPr>
          <p:cNvPr id="8" name="Ellipse 7"/>
          <p:cNvSpPr/>
          <p:nvPr/>
        </p:nvSpPr>
        <p:spPr>
          <a:xfrm>
            <a:off x="5868144" y="4725144"/>
            <a:ext cx="648072" cy="144016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9" name="Ellipse 8"/>
          <p:cNvSpPr/>
          <p:nvPr/>
        </p:nvSpPr>
        <p:spPr>
          <a:xfrm>
            <a:off x="6804248" y="3645024"/>
            <a:ext cx="648072" cy="1584176"/>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529444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51520" y="116632"/>
            <a:ext cx="2232248" cy="44627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sz="2400" dirty="0" smtClean="0">
                <a:solidFill>
                  <a:srgbClr val="1F497D"/>
                </a:solidFill>
              </a:rPr>
              <a:t>PROFIL </a:t>
            </a:r>
            <a:r>
              <a:rPr lang="fr-FR" sz="2400" dirty="0" smtClean="0">
                <a:solidFill>
                  <a:srgbClr val="1F497D"/>
                </a:solidFill>
              </a:rPr>
              <a:t>SSR PSY</a:t>
            </a:r>
          </a:p>
          <a:p>
            <a:pPr lvl="0"/>
            <a:r>
              <a:rPr lang="fr-FR" sz="2400" dirty="0" smtClean="0">
                <a:solidFill>
                  <a:srgbClr val="1F497D"/>
                </a:solidFill>
              </a:rPr>
              <a:t>Public et ESPIC</a:t>
            </a:r>
            <a:endParaRPr lang="fr-FR" sz="2400" dirty="0" smtClean="0">
              <a:solidFill>
                <a:srgbClr val="1F497D"/>
              </a:solidFill>
            </a:endParaRPr>
          </a:p>
          <a:p>
            <a:pPr lvl="0"/>
            <a:endParaRPr lang="fr-FR" sz="2400" dirty="0" smtClean="0">
              <a:solidFill>
                <a:srgbClr val="1F497D"/>
              </a:solidFill>
            </a:endParaRPr>
          </a:p>
          <a:p>
            <a:pPr lvl="0"/>
            <a:r>
              <a:rPr lang="fr-FR" sz="2400" dirty="0" smtClean="0">
                <a:solidFill>
                  <a:srgbClr val="1F497D"/>
                </a:solidFill>
              </a:rPr>
              <a:t>Page 1 : </a:t>
            </a:r>
          </a:p>
          <a:p>
            <a:pPr lvl="0"/>
            <a:endParaRPr lang="fr-FR" sz="2400" dirty="0">
              <a:solidFill>
                <a:srgbClr val="1F497D"/>
              </a:solidFill>
            </a:endParaRPr>
          </a:p>
          <a:p>
            <a:pPr marL="342900" lvl="0" indent="-342900">
              <a:buFont typeface="Arial" pitchFamily="34" charset="0"/>
              <a:buChar char="•"/>
            </a:pPr>
            <a:r>
              <a:rPr lang="fr-FR" sz="2000" dirty="0" smtClean="0">
                <a:solidFill>
                  <a:srgbClr val="1F497D"/>
                </a:solidFill>
              </a:rPr>
              <a:t>Synthèse (scores agrégés) des autoévaluations</a:t>
            </a:r>
          </a:p>
          <a:p>
            <a:pPr marL="342900" lvl="0" indent="-342900">
              <a:buFont typeface="Arial" pitchFamily="34" charset="0"/>
              <a:buChar char="•"/>
            </a:pPr>
            <a:endParaRPr lang="fr-FR" sz="2000" dirty="0">
              <a:solidFill>
                <a:srgbClr val="1F497D"/>
              </a:solidFill>
            </a:endParaRPr>
          </a:p>
          <a:p>
            <a:pPr marL="342900" lvl="0" indent="-342900">
              <a:buFont typeface="Arial" pitchFamily="34" charset="0"/>
              <a:buChar char="•"/>
            </a:pPr>
            <a:r>
              <a:rPr lang="fr-FR" sz="2000" dirty="0" smtClean="0">
                <a:solidFill>
                  <a:srgbClr val="1F497D"/>
                </a:solidFill>
              </a:rPr>
              <a:t>Résultats </a:t>
            </a:r>
          </a:p>
          <a:p>
            <a:pPr marL="342900" lvl="0" indent="-342900">
              <a:buFont typeface="Arial" pitchFamily="34" charset="0"/>
              <a:buChar char="•"/>
            </a:pPr>
            <a:endParaRPr lang="fr-FR" sz="2000" dirty="0">
              <a:solidFill>
                <a:srgbClr val="1F497D"/>
              </a:solidFill>
            </a:endParaRPr>
          </a:p>
          <a:p>
            <a:pPr lvl="0"/>
            <a:endParaRPr lang="fr-FR" sz="2400" dirty="0" smtClean="0">
              <a:solidFill>
                <a:srgbClr val="1F497D"/>
              </a:solidFill>
            </a:endParaRPr>
          </a:p>
        </p:txBody>
      </p:sp>
      <p:graphicFrame>
        <p:nvGraphicFramePr>
          <p:cNvPr id="3" name="Objet 2"/>
          <p:cNvGraphicFramePr>
            <a:graphicFrameLocks noChangeAspect="1"/>
          </p:cNvGraphicFramePr>
          <p:nvPr>
            <p:extLst>
              <p:ext uri="{D42A27DB-BD31-4B8C-83A1-F6EECF244321}">
                <p14:modId xmlns:p14="http://schemas.microsoft.com/office/powerpoint/2010/main" val="1021409487"/>
              </p:ext>
            </p:extLst>
          </p:nvPr>
        </p:nvGraphicFramePr>
        <p:xfrm>
          <a:off x="2699792" y="21515"/>
          <a:ext cx="6411630" cy="6887860"/>
        </p:xfrm>
        <a:graphic>
          <a:graphicData uri="http://schemas.openxmlformats.org/presentationml/2006/ole">
            <mc:AlternateContent xmlns:mc="http://schemas.openxmlformats.org/markup-compatibility/2006">
              <mc:Choice xmlns:v="urn:schemas-microsoft-com:vml" Requires="v">
                <p:oleObj spid="_x0000_s18434" name="Feuille de calcul" r:id="rId3" imgW="22317024" imgH="23974403" progId="Excel.Sheet.12">
                  <p:embed/>
                </p:oleObj>
              </mc:Choice>
              <mc:Fallback>
                <p:oleObj name="Feuille de calcul" r:id="rId3" imgW="22317024" imgH="23974403" progId="Excel.Sheet.12">
                  <p:embed/>
                  <p:pic>
                    <p:nvPicPr>
                      <p:cNvPr id="0" name=""/>
                      <p:cNvPicPr/>
                      <p:nvPr/>
                    </p:nvPicPr>
                    <p:blipFill>
                      <a:blip r:embed="rId4"/>
                      <a:stretch>
                        <a:fillRect/>
                      </a:stretch>
                    </p:blipFill>
                    <p:spPr>
                      <a:xfrm>
                        <a:off x="2699792" y="21515"/>
                        <a:ext cx="6411630" cy="6887860"/>
                      </a:xfrm>
                      <a:prstGeom prst="rect">
                        <a:avLst/>
                      </a:prstGeom>
                    </p:spPr>
                  </p:pic>
                </p:oleObj>
              </mc:Fallback>
            </mc:AlternateContent>
          </a:graphicData>
        </a:graphic>
      </p:graphicFrame>
      <p:sp>
        <p:nvSpPr>
          <p:cNvPr id="9" name="Ellipse 8"/>
          <p:cNvSpPr/>
          <p:nvPr/>
        </p:nvSpPr>
        <p:spPr>
          <a:xfrm>
            <a:off x="7884368" y="5085184"/>
            <a:ext cx="648072" cy="144016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8" name="Ellipse 7"/>
          <p:cNvSpPr/>
          <p:nvPr/>
        </p:nvSpPr>
        <p:spPr>
          <a:xfrm>
            <a:off x="6012160" y="5067189"/>
            <a:ext cx="648072" cy="144016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875620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51520" y="116632"/>
            <a:ext cx="2232248" cy="44627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sz="2400" dirty="0" smtClean="0">
                <a:solidFill>
                  <a:srgbClr val="1F497D"/>
                </a:solidFill>
              </a:rPr>
              <a:t>PROFIL </a:t>
            </a:r>
            <a:r>
              <a:rPr lang="fr-FR" sz="2400" dirty="0" smtClean="0">
                <a:solidFill>
                  <a:srgbClr val="1F497D"/>
                </a:solidFill>
              </a:rPr>
              <a:t>SSR PSY</a:t>
            </a:r>
          </a:p>
          <a:p>
            <a:pPr lvl="0"/>
            <a:r>
              <a:rPr lang="fr-FR" sz="2400" dirty="0" smtClean="0">
                <a:solidFill>
                  <a:srgbClr val="1F497D"/>
                </a:solidFill>
              </a:rPr>
              <a:t>Privé</a:t>
            </a:r>
            <a:endParaRPr lang="fr-FR" sz="2400" dirty="0" smtClean="0">
              <a:solidFill>
                <a:srgbClr val="1F497D"/>
              </a:solidFill>
            </a:endParaRPr>
          </a:p>
          <a:p>
            <a:pPr lvl="0"/>
            <a:endParaRPr lang="fr-FR" sz="2400" dirty="0" smtClean="0">
              <a:solidFill>
                <a:srgbClr val="1F497D"/>
              </a:solidFill>
            </a:endParaRPr>
          </a:p>
          <a:p>
            <a:pPr lvl="0"/>
            <a:r>
              <a:rPr lang="fr-FR" sz="2400" dirty="0" smtClean="0">
                <a:solidFill>
                  <a:srgbClr val="1F497D"/>
                </a:solidFill>
              </a:rPr>
              <a:t>Page 1 : </a:t>
            </a:r>
          </a:p>
          <a:p>
            <a:pPr lvl="0"/>
            <a:endParaRPr lang="fr-FR" sz="2400" dirty="0">
              <a:solidFill>
                <a:srgbClr val="1F497D"/>
              </a:solidFill>
            </a:endParaRPr>
          </a:p>
          <a:p>
            <a:pPr marL="342900" lvl="0" indent="-342900">
              <a:buFont typeface="Arial" pitchFamily="34" charset="0"/>
              <a:buChar char="•"/>
            </a:pPr>
            <a:r>
              <a:rPr lang="fr-FR" sz="2000" dirty="0" smtClean="0">
                <a:solidFill>
                  <a:srgbClr val="1F497D"/>
                </a:solidFill>
              </a:rPr>
              <a:t>Synthèse (scores agrégés) des autoévaluations</a:t>
            </a:r>
          </a:p>
          <a:p>
            <a:pPr marL="342900" lvl="0" indent="-342900">
              <a:buFont typeface="Arial" pitchFamily="34" charset="0"/>
              <a:buChar char="•"/>
            </a:pPr>
            <a:endParaRPr lang="fr-FR" sz="2000" dirty="0">
              <a:solidFill>
                <a:srgbClr val="1F497D"/>
              </a:solidFill>
            </a:endParaRPr>
          </a:p>
          <a:p>
            <a:pPr marL="342900" lvl="0" indent="-342900">
              <a:buFont typeface="Arial" pitchFamily="34" charset="0"/>
              <a:buChar char="•"/>
            </a:pPr>
            <a:r>
              <a:rPr lang="fr-FR" sz="2000" dirty="0" smtClean="0">
                <a:solidFill>
                  <a:srgbClr val="1F497D"/>
                </a:solidFill>
              </a:rPr>
              <a:t>Résultats </a:t>
            </a:r>
          </a:p>
          <a:p>
            <a:pPr marL="342900" lvl="0" indent="-342900">
              <a:buFont typeface="Arial" pitchFamily="34" charset="0"/>
              <a:buChar char="•"/>
            </a:pPr>
            <a:endParaRPr lang="fr-FR" sz="2000" dirty="0">
              <a:solidFill>
                <a:srgbClr val="1F497D"/>
              </a:solidFill>
            </a:endParaRPr>
          </a:p>
          <a:p>
            <a:pPr lvl="0"/>
            <a:endParaRPr lang="fr-FR" sz="2400" dirty="0" smtClean="0">
              <a:solidFill>
                <a:srgbClr val="1F497D"/>
              </a:solidFill>
            </a:endParaRPr>
          </a:p>
        </p:txBody>
      </p:sp>
      <p:graphicFrame>
        <p:nvGraphicFramePr>
          <p:cNvPr id="4" name="Objet 3"/>
          <p:cNvGraphicFramePr>
            <a:graphicFrameLocks noChangeAspect="1"/>
          </p:cNvGraphicFramePr>
          <p:nvPr>
            <p:extLst>
              <p:ext uri="{D42A27DB-BD31-4B8C-83A1-F6EECF244321}">
                <p14:modId xmlns:p14="http://schemas.microsoft.com/office/powerpoint/2010/main" val="3076655758"/>
              </p:ext>
            </p:extLst>
          </p:nvPr>
        </p:nvGraphicFramePr>
        <p:xfrm>
          <a:off x="2771800" y="50384"/>
          <a:ext cx="6212780" cy="6674240"/>
        </p:xfrm>
        <a:graphic>
          <a:graphicData uri="http://schemas.openxmlformats.org/presentationml/2006/ole">
            <mc:AlternateContent xmlns:mc="http://schemas.openxmlformats.org/markup-compatibility/2006">
              <mc:Choice xmlns:v="urn:schemas-microsoft-com:vml" Requires="v">
                <p:oleObj spid="_x0000_s19459" name="Feuille de calcul" r:id="rId3" imgW="22317024" imgH="23974403" progId="Excel.Sheet.12">
                  <p:embed/>
                </p:oleObj>
              </mc:Choice>
              <mc:Fallback>
                <p:oleObj name="Feuille de calcul" r:id="rId3" imgW="22317024" imgH="23974403" progId="Excel.Sheet.12">
                  <p:embed/>
                  <p:pic>
                    <p:nvPicPr>
                      <p:cNvPr id="0" name=""/>
                      <p:cNvPicPr/>
                      <p:nvPr/>
                    </p:nvPicPr>
                    <p:blipFill>
                      <a:blip r:embed="rId4"/>
                      <a:stretch>
                        <a:fillRect/>
                      </a:stretch>
                    </p:blipFill>
                    <p:spPr>
                      <a:xfrm>
                        <a:off x="2771800" y="50384"/>
                        <a:ext cx="6212780" cy="6674240"/>
                      </a:xfrm>
                      <a:prstGeom prst="rect">
                        <a:avLst/>
                      </a:prstGeom>
                    </p:spPr>
                  </p:pic>
                </p:oleObj>
              </mc:Fallback>
            </mc:AlternateContent>
          </a:graphicData>
        </a:graphic>
      </p:graphicFrame>
      <p:sp>
        <p:nvSpPr>
          <p:cNvPr id="8" name="Ellipse 7"/>
          <p:cNvSpPr/>
          <p:nvPr/>
        </p:nvSpPr>
        <p:spPr>
          <a:xfrm>
            <a:off x="6012160" y="5157193"/>
            <a:ext cx="648072" cy="1008112"/>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9" name="Ellipse 8"/>
          <p:cNvSpPr/>
          <p:nvPr/>
        </p:nvSpPr>
        <p:spPr>
          <a:xfrm>
            <a:off x="7820141" y="4869160"/>
            <a:ext cx="648072" cy="1638189"/>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2" name="Ellipse 11"/>
          <p:cNvSpPr/>
          <p:nvPr/>
        </p:nvSpPr>
        <p:spPr>
          <a:xfrm>
            <a:off x="6876256" y="3645024"/>
            <a:ext cx="648072" cy="1910735"/>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444232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51520" y="116632"/>
            <a:ext cx="2304256"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sz="2400" dirty="0" smtClean="0">
                <a:solidFill>
                  <a:srgbClr val="1F497D"/>
                </a:solidFill>
              </a:rPr>
              <a:t>PROFIL HAD</a:t>
            </a:r>
          </a:p>
          <a:p>
            <a:pPr lvl="0"/>
            <a:endParaRPr lang="fr-FR" sz="2400" dirty="0" smtClean="0">
              <a:solidFill>
                <a:srgbClr val="1F497D"/>
              </a:solidFill>
            </a:endParaRPr>
          </a:p>
          <a:p>
            <a:pPr lvl="0"/>
            <a:r>
              <a:rPr lang="fr-FR" sz="2400" dirty="0" smtClean="0">
                <a:solidFill>
                  <a:srgbClr val="1F497D"/>
                </a:solidFill>
              </a:rPr>
              <a:t>Page 1 : </a:t>
            </a:r>
          </a:p>
          <a:p>
            <a:pPr lvl="0"/>
            <a:endParaRPr lang="fr-FR" sz="2400" dirty="0">
              <a:solidFill>
                <a:srgbClr val="1F497D"/>
              </a:solidFill>
            </a:endParaRPr>
          </a:p>
          <a:p>
            <a:pPr marL="342900" lvl="0" indent="-342900">
              <a:buFont typeface="Arial" pitchFamily="34" charset="0"/>
              <a:buChar char="•"/>
            </a:pPr>
            <a:r>
              <a:rPr lang="fr-FR" sz="2000" dirty="0" smtClean="0">
                <a:solidFill>
                  <a:srgbClr val="1F497D"/>
                </a:solidFill>
              </a:rPr>
              <a:t>Synthèse (scores agrégés) des autoévaluations</a:t>
            </a:r>
          </a:p>
          <a:p>
            <a:pPr marL="342900" lvl="0" indent="-342900">
              <a:buFont typeface="Arial" pitchFamily="34" charset="0"/>
              <a:buChar char="•"/>
            </a:pPr>
            <a:endParaRPr lang="fr-FR" sz="2000" dirty="0">
              <a:solidFill>
                <a:srgbClr val="1F497D"/>
              </a:solidFill>
            </a:endParaRPr>
          </a:p>
          <a:p>
            <a:pPr marL="342900" lvl="0" indent="-342900">
              <a:buFont typeface="Arial" pitchFamily="34" charset="0"/>
              <a:buChar char="•"/>
            </a:pPr>
            <a:r>
              <a:rPr lang="fr-FR" sz="2000" dirty="0" smtClean="0">
                <a:solidFill>
                  <a:srgbClr val="1F497D"/>
                </a:solidFill>
              </a:rPr>
              <a:t>Résultats </a:t>
            </a:r>
          </a:p>
          <a:p>
            <a:pPr marL="342900" lvl="0" indent="-342900">
              <a:buFont typeface="Arial" pitchFamily="34" charset="0"/>
              <a:buChar char="•"/>
            </a:pPr>
            <a:endParaRPr lang="fr-FR" sz="2000" dirty="0">
              <a:solidFill>
                <a:srgbClr val="1F497D"/>
              </a:solidFill>
            </a:endParaRPr>
          </a:p>
          <a:p>
            <a:pPr lvl="0"/>
            <a:endParaRPr lang="fr-FR" sz="2400" dirty="0" smtClean="0">
              <a:solidFill>
                <a:srgbClr val="1F497D"/>
              </a:solidFill>
            </a:endParaRPr>
          </a:p>
        </p:txBody>
      </p:sp>
      <p:graphicFrame>
        <p:nvGraphicFramePr>
          <p:cNvPr id="3" name="Objet 2"/>
          <p:cNvGraphicFramePr>
            <a:graphicFrameLocks noChangeAspect="1"/>
          </p:cNvGraphicFramePr>
          <p:nvPr>
            <p:extLst>
              <p:ext uri="{D42A27DB-BD31-4B8C-83A1-F6EECF244321}">
                <p14:modId xmlns:p14="http://schemas.microsoft.com/office/powerpoint/2010/main" val="3333071457"/>
              </p:ext>
            </p:extLst>
          </p:nvPr>
        </p:nvGraphicFramePr>
        <p:xfrm>
          <a:off x="2613157" y="-14697"/>
          <a:ext cx="6505350" cy="6756065"/>
        </p:xfrm>
        <a:graphic>
          <a:graphicData uri="http://schemas.openxmlformats.org/presentationml/2006/ole">
            <mc:AlternateContent xmlns:mc="http://schemas.openxmlformats.org/markup-compatibility/2006">
              <mc:Choice xmlns:v="urn:schemas-microsoft-com:vml" Requires="v">
                <p:oleObj spid="_x0000_s14352" name="Feuille de calcul" r:id="rId4" imgW="23088735" imgH="23974403" progId="Excel.Sheet.12">
                  <p:embed/>
                </p:oleObj>
              </mc:Choice>
              <mc:Fallback>
                <p:oleObj name="Feuille de calcul" r:id="rId4" imgW="23088735" imgH="23974403" progId="Excel.Sheet.12">
                  <p:embed/>
                  <p:pic>
                    <p:nvPicPr>
                      <p:cNvPr id="0" name=""/>
                      <p:cNvPicPr/>
                      <p:nvPr/>
                    </p:nvPicPr>
                    <p:blipFill>
                      <a:blip r:embed="rId5"/>
                      <a:stretch>
                        <a:fillRect/>
                      </a:stretch>
                    </p:blipFill>
                    <p:spPr>
                      <a:xfrm>
                        <a:off x="2613157" y="-14697"/>
                        <a:ext cx="6505350" cy="6756065"/>
                      </a:xfrm>
                      <a:prstGeom prst="rect">
                        <a:avLst/>
                      </a:prstGeom>
                    </p:spPr>
                  </p:pic>
                </p:oleObj>
              </mc:Fallback>
            </mc:AlternateContent>
          </a:graphicData>
        </a:graphic>
      </p:graphicFrame>
      <p:sp>
        <p:nvSpPr>
          <p:cNvPr id="4" name="Ellipse 3"/>
          <p:cNvSpPr/>
          <p:nvPr/>
        </p:nvSpPr>
        <p:spPr>
          <a:xfrm>
            <a:off x="7740352" y="6165304"/>
            <a:ext cx="648072" cy="36004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94823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51520" y="116632"/>
            <a:ext cx="2304256"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sz="2400" dirty="0" smtClean="0">
                <a:solidFill>
                  <a:srgbClr val="1F497D"/>
                </a:solidFill>
              </a:rPr>
              <a:t>PROFIL Dialyse</a:t>
            </a:r>
          </a:p>
          <a:p>
            <a:pPr lvl="0"/>
            <a:endParaRPr lang="fr-FR" sz="2400" dirty="0" smtClean="0">
              <a:solidFill>
                <a:srgbClr val="1F497D"/>
              </a:solidFill>
            </a:endParaRPr>
          </a:p>
          <a:p>
            <a:pPr lvl="0"/>
            <a:r>
              <a:rPr lang="fr-FR" sz="2400" dirty="0" smtClean="0">
                <a:solidFill>
                  <a:srgbClr val="1F497D"/>
                </a:solidFill>
              </a:rPr>
              <a:t>Page 1 : </a:t>
            </a:r>
          </a:p>
          <a:p>
            <a:pPr lvl="0"/>
            <a:endParaRPr lang="fr-FR" sz="2400" dirty="0">
              <a:solidFill>
                <a:srgbClr val="1F497D"/>
              </a:solidFill>
            </a:endParaRPr>
          </a:p>
          <a:p>
            <a:pPr marL="342900" lvl="0" indent="-342900">
              <a:buFont typeface="Arial" pitchFamily="34" charset="0"/>
              <a:buChar char="•"/>
            </a:pPr>
            <a:r>
              <a:rPr lang="fr-FR" sz="2000" dirty="0" smtClean="0">
                <a:solidFill>
                  <a:srgbClr val="1F497D"/>
                </a:solidFill>
              </a:rPr>
              <a:t>Synthèse (scores agrégés) des autoévaluations</a:t>
            </a:r>
          </a:p>
          <a:p>
            <a:pPr marL="342900" lvl="0" indent="-342900">
              <a:buFont typeface="Arial" pitchFamily="34" charset="0"/>
              <a:buChar char="•"/>
            </a:pPr>
            <a:endParaRPr lang="fr-FR" sz="2000" dirty="0">
              <a:solidFill>
                <a:srgbClr val="1F497D"/>
              </a:solidFill>
            </a:endParaRPr>
          </a:p>
          <a:p>
            <a:pPr marL="342900" lvl="0" indent="-342900">
              <a:buFont typeface="Arial" pitchFamily="34" charset="0"/>
              <a:buChar char="•"/>
            </a:pPr>
            <a:r>
              <a:rPr lang="fr-FR" sz="2000" dirty="0" smtClean="0">
                <a:solidFill>
                  <a:srgbClr val="1F497D"/>
                </a:solidFill>
              </a:rPr>
              <a:t>Résultats </a:t>
            </a:r>
          </a:p>
          <a:p>
            <a:pPr marL="342900" lvl="0" indent="-342900">
              <a:buFont typeface="Arial" pitchFamily="34" charset="0"/>
              <a:buChar char="•"/>
            </a:pPr>
            <a:endParaRPr lang="fr-FR" sz="2000" dirty="0">
              <a:solidFill>
                <a:srgbClr val="1F497D"/>
              </a:solidFill>
            </a:endParaRPr>
          </a:p>
          <a:p>
            <a:pPr lvl="0"/>
            <a:endParaRPr lang="fr-FR" sz="2400" dirty="0" smtClean="0">
              <a:solidFill>
                <a:srgbClr val="1F497D"/>
              </a:solidFill>
            </a:endParaRPr>
          </a:p>
        </p:txBody>
      </p:sp>
      <p:graphicFrame>
        <p:nvGraphicFramePr>
          <p:cNvPr id="2" name="Objet 1"/>
          <p:cNvGraphicFramePr>
            <a:graphicFrameLocks noChangeAspect="1"/>
          </p:cNvGraphicFramePr>
          <p:nvPr>
            <p:extLst>
              <p:ext uri="{D42A27DB-BD31-4B8C-83A1-F6EECF244321}">
                <p14:modId xmlns:p14="http://schemas.microsoft.com/office/powerpoint/2010/main" val="207104626"/>
              </p:ext>
            </p:extLst>
          </p:nvPr>
        </p:nvGraphicFramePr>
        <p:xfrm>
          <a:off x="2643858" y="476672"/>
          <a:ext cx="6479498" cy="5932588"/>
        </p:xfrm>
        <a:graphic>
          <a:graphicData uri="http://schemas.openxmlformats.org/presentationml/2006/ole">
            <mc:AlternateContent xmlns:mc="http://schemas.openxmlformats.org/markup-compatibility/2006">
              <mc:Choice xmlns:v="urn:schemas-microsoft-com:vml" Requires="v">
                <p:oleObj spid="_x0000_s16400" name="Feuille de calcul" r:id="rId4" imgW="22317024" imgH="20431225" progId="Excel.Sheet.12">
                  <p:embed/>
                </p:oleObj>
              </mc:Choice>
              <mc:Fallback>
                <p:oleObj name="Feuille de calcul" r:id="rId4" imgW="22317024" imgH="20431225" progId="Excel.Sheet.12">
                  <p:embed/>
                  <p:pic>
                    <p:nvPicPr>
                      <p:cNvPr id="0" name=""/>
                      <p:cNvPicPr/>
                      <p:nvPr/>
                    </p:nvPicPr>
                    <p:blipFill>
                      <a:blip r:embed="rId5"/>
                      <a:stretch>
                        <a:fillRect/>
                      </a:stretch>
                    </p:blipFill>
                    <p:spPr>
                      <a:xfrm>
                        <a:off x="2643858" y="476672"/>
                        <a:ext cx="6479498" cy="5932588"/>
                      </a:xfrm>
                      <a:prstGeom prst="rect">
                        <a:avLst/>
                      </a:prstGeom>
                    </p:spPr>
                  </p:pic>
                </p:oleObj>
              </mc:Fallback>
            </mc:AlternateContent>
          </a:graphicData>
        </a:graphic>
      </p:graphicFrame>
      <p:sp>
        <p:nvSpPr>
          <p:cNvPr id="4" name="Ellipse 3"/>
          <p:cNvSpPr/>
          <p:nvPr/>
        </p:nvSpPr>
        <p:spPr>
          <a:xfrm>
            <a:off x="7884368" y="5856849"/>
            <a:ext cx="648072" cy="36004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457278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51520" y="116632"/>
            <a:ext cx="2304256"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400" dirty="0" smtClean="0">
                <a:solidFill>
                  <a:srgbClr val="1F497D"/>
                </a:solidFill>
              </a:rPr>
              <a:t>PROFIL SSR PSY</a:t>
            </a:r>
          </a:p>
          <a:p>
            <a:r>
              <a:rPr lang="fr-FR" sz="2400" dirty="0" smtClean="0">
                <a:solidFill>
                  <a:srgbClr val="1F497D"/>
                </a:solidFill>
              </a:rPr>
              <a:t>Public ESPIC</a:t>
            </a:r>
          </a:p>
          <a:p>
            <a:endParaRPr lang="fr-FR" sz="2400" dirty="0" smtClean="0">
              <a:solidFill>
                <a:srgbClr val="1F497D"/>
              </a:solidFill>
            </a:endParaRPr>
          </a:p>
          <a:p>
            <a:r>
              <a:rPr lang="fr-FR" sz="2400" dirty="0" smtClean="0">
                <a:solidFill>
                  <a:srgbClr val="1F497D"/>
                </a:solidFill>
              </a:rPr>
              <a:t>Page 1 : </a:t>
            </a:r>
          </a:p>
          <a:p>
            <a:endParaRPr lang="fr-FR" sz="2400" dirty="0">
              <a:solidFill>
                <a:srgbClr val="1F497D"/>
              </a:solidFill>
            </a:endParaRPr>
          </a:p>
          <a:p>
            <a:pPr marL="342900" indent="-342900">
              <a:buFont typeface="Arial" pitchFamily="34" charset="0"/>
              <a:buChar char="•"/>
            </a:pPr>
            <a:r>
              <a:rPr lang="fr-FR" sz="2000" dirty="0" smtClean="0">
                <a:solidFill>
                  <a:srgbClr val="1F497D"/>
                </a:solidFill>
              </a:rPr>
              <a:t>Synthèse (scores agrégés) des autoévaluations</a:t>
            </a:r>
          </a:p>
          <a:p>
            <a:pPr marL="342900" indent="-342900">
              <a:buFont typeface="Arial" pitchFamily="34" charset="0"/>
              <a:buChar char="•"/>
            </a:pPr>
            <a:endParaRPr lang="fr-FR" sz="2000" dirty="0">
              <a:solidFill>
                <a:srgbClr val="1F497D"/>
              </a:solidFill>
            </a:endParaRPr>
          </a:p>
          <a:p>
            <a:pPr marL="342900" indent="-342900">
              <a:buFont typeface="Arial" pitchFamily="34" charset="0"/>
              <a:buChar char="•"/>
            </a:pPr>
            <a:r>
              <a:rPr lang="fr-FR" sz="2000" dirty="0" smtClean="0">
                <a:solidFill>
                  <a:srgbClr val="1F497D"/>
                </a:solidFill>
              </a:rPr>
              <a:t>Résultats </a:t>
            </a:r>
          </a:p>
          <a:p>
            <a:pPr marL="342900" indent="-342900">
              <a:buFont typeface="Arial" pitchFamily="34" charset="0"/>
              <a:buChar char="•"/>
            </a:pPr>
            <a:endParaRPr lang="fr-FR" sz="2000" dirty="0">
              <a:solidFill>
                <a:srgbClr val="1F497D"/>
              </a:solidFill>
            </a:endParaRPr>
          </a:p>
          <a:p>
            <a:endParaRPr lang="fr-FR" sz="2400" dirty="0" smtClean="0">
              <a:solidFill>
                <a:srgbClr val="1F497D"/>
              </a:solidFill>
            </a:endParaRPr>
          </a:p>
        </p:txBody>
      </p:sp>
      <p:graphicFrame>
        <p:nvGraphicFramePr>
          <p:cNvPr id="3" name="Objet 2"/>
          <p:cNvGraphicFramePr>
            <a:graphicFrameLocks noChangeAspect="1"/>
          </p:cNvGraphicFramePr>
          <p:nvPr>
            <p:extLst>
              <p:ext uri="{D42A27DB-BD31-4B8C-83A1-F6EECF244321}">
                <p14:modId xmlns:p14="http://schemas.microsoft.com/office/powerpoint/2010/main" val="3176121944"/>
              </p:ext>
            </p:extLst>
          </p:nvPr>
        </p:nvGraphicFramePr>
        <p:xfrm>
          <a:off x="2771800" y="14282"/>
          <a:ext cx="6303293" cy="6771476"/>
        </p:xfrm>
        <a:graphic>
          <a:graphicData uri="http://schemas.openxmlformats.org/presentationml/2006/ole">
            <mc:AlternateContent xmlns:mc="http://schemas.openxmlformats.org/markup-compatibility/2006">
              <mc:Choice xmlns:v="urn:schemas-microsoft-com:vml" Requires="v">
                <p:oleObj spid="_x0000_s17424" name="Feuille de calcul" r:id="rId4" imgW="22317024" imgH="23974403" progId="Excel.Sheet.12">
                  <p:embed/>
                </p:oleObj>
              </mc:Choice>
              <mc:Fallback>
                <p:oleObj name="Feuille de calcul" r:id="rId4" imgW="22317024" imgH="23974403" progId="Excel.Sheet.12">
                  <p:embed/>
                  <p:pic>
                    <p:nvPicPr>
                      <p:cNvPr id="0" name=""/>
                      <p:cNvPicPr/>
                      <p:nvPr/>
                    </p:nvPicPr>
                    <p:blipFill>
                      <a:blip r:embed="rId5"/>
                      <a:stretch>
                        <a:fillRect/>
                      </a:stretch>
                    </p:blipFill>
                    <p:spPr>
                      <a:xfrm>
                        <a:off x="2771800" y="14282"/>
                        <a:ext cx="6303293" cy="6771476"/>
                      </a:xfrm>
                      <a:prstGeom prst="rect">
                        <a:avLst/>
                      </a:prstGeom>
                    </p:spPr>
                  </p:pic>
                </p:oleObj>
              </mc:Fallback>
            </mc:AlternateContent>
          </a:graphicData>
        </a:graphic>
      </p:graphicFrame>
      <p:sp>
        <p:nvSpPr>
          <p:cNvPr id="4" name="Ellipse 3"/>
          <p:cNvSpPr/>
          <p:nvPr/>
        </p:nvSpPr>
        <p:spPr>
          <a:xfrm>
            <a:off x="6084168" y="5085184"/>
            <a:ext cx="648072" cy="1023693"/>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solidFill>
                <a:prstClr val="black"/>
              </a:solidFill>
            </a:endParaRPr>
          </a:p>
        </p:txBody>
      </p:sp>
      <p:sp>
        <p:nvSpPr>
          <p:cNvPr id="6" name="Ellipse 5"/>
          <p:cNvSpPr/>
          <p:nvPr/>
        </p:nvSpPr>
        <p:spPr>
          <a:xfrm>
            <a:off x="7884368" y="5085183"/>
            <a:ext cx="648072" cy="1023693"/>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solidFill>
                <a:prstClr val="black"/>
              </a:solidFill>
            </a:endParaRPr>
          </a:p>
        </p:txBody>
      </p:sp>
    </p:spTree>
    <p:extLst>
      <p:ext uri="{BB962C8B-B14F-4D97-AF65-F5344CB8AC3E}">
        <p14:creationId xmlns:p14="http://schemas.microsoft.com/office/powerpoint/2010/main" val="4002188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2856"/>
            <a:ext cx="7772400" cy="1461145"/>
          </a:xfrm>
        </p:spPr>
        <p:txBody>
          <a:bodyPr>
            <a:normAutofit fontScale="90000"/>
          </a:bodyPr>
          <a:lstStyle/>
          <a:p>
            <a:r>
              <a:rPr lang="fr-FR" b="1" dirty="0" smtClean="0">
                <a:solidFill>
                  <a:srgbClr val="002060"/>
                </a:solidFill>
              </a:rPr>
              <a:t>Ordre du jour</a:t>
            </a:r>
            <a:r>
              <a:rPr lang="fr-FR" dirty="0"/>
              <a:t/>
            </a:r>
            <a:br>
              <a:rPr lang="fr-FR" dirty="0"/>
            </a:br>
            <a:r>
              <a:rPr lang="fr-FR" dirty="0"/>
              <a:t/>
            </a:r>
            <a:br>
              <a:rPr lang="fr-FR" dirty="0"/>
            </a:br>
            <a:endParaRPr lang="fr-FR" dirty="0"/>
          </a:p>
        </p:txBody>
      </p:sp>
      <p:sp>
        <p:nvSpPr>
          <p:cNvPr id="4" name="Espace réservé du contenu 3"/>
          <p:cNvSpPr>
            <a:spLocks noGrp="1"/>
          </p:cNvSpPr>
          <p:nvPr>
            <p:ph type="subTitle" idx="1"/>
          </p:nvPr>
        </p:nvSpPr>
        <p:spPr>
          <a:xfrm>
            <a:off x="259885" y="3116560"/>
            <a:ext cx="8642349" cy="1752600"/>
          </a:xfrm>
        </p:spPr>
        <p:txBody>
          <a:bodyPr>
            <a:normAutofit/>
          </a:bodyPr>
          <a:lstStyle/>
          <a:p>
            <a:pPr marL="971550" lvl="1" indent="-514350" algn="l">
              <a:buFont typeface="+mj-lt"/>
              <a:buAutoNum type="arabicPeriod"/>
            </a:pPr>
            <a:r>
              <a:rPr lang="fr-FR" b="1" dirty="0" smtClean="0">
                <a:solidFill>
                  <a:srgbClr val="FF0000"/>
                </a:solidFill>
              </a:rPr>
              <a:t>Présentation des profils </a:t>
            </a:r>
            <a:r>
              <a:rPr lang="fr-FR" b="1" dirty="0" err="1" smtClean="0">
                <a:solidFill>
                  <a:srgbClr val="FF0000"/>
                </a:solidFill>
              </a:rPr>
              <a:t>OMéDITs</a:t>
            </a:r>
            <a:endParaRPr lang="fr-FR" b="1" dirty="0">
              <a:solidFill>
                <a:srgbClr val="FF0000"/>
              </a:solidFill>
            </a:endParaRPr>
          </a:p>
          <a:p>
            <a:pPr marL="971550" lvl="1" indent="-514350" algn="l">
              <a:buFont typeface="+mj-lt"/>
              <a:buAutoNum type="arabicPeriod"/>
            </a:pPr>
            <a:endParaRPr lang="fr-FR" b="1" dirty="0" smtClean="0">
              <a:solidFill>
                <a:srgbClr val="FF0000"/>
              </a:solidFill>
            </a:endParaRPr>
          </a:p>
          <a:p>
            <a:pPr marL="971550" lvl="1" indent="-514350" algn="l">
              <a:buFont typeface="+mj-lt"/>
              <a:buAutoNum type="arabicPeriod"/>
            </a:pPr>
            <a:r>
              <a:rPr lang="fr-FR" b="1" dirty="0"/>
              <a:t>D</a:t>
            </a:r>
            <a:r>
              <a:rPr lang="fr-FR" b="1" dirty="0" smtClean="0"/>
              <a:t>émarche de simplification du recueil</a:t>
            </a:r>
          </a:p>
        </p:txBody>
      </p:sp>
    </p:spTree>
    <p:extLst>
      <p:ext uri="{BB962C8B-B14F-4D97-AF65-F5344CB8AC3E}">
        <p14:creationId xmlns:p14="http://schemas.microsoft.com/office/powerpoint/2010/main" val="486550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2856"/>
            <a:ext cx="7772400" cy="1461145"/>
          </a:xfrm>
        </p:spPr>
        <p:txBody>
          <a:bodyPr>
            <a:normAutofit fontScale="90000"/>
          </a:bodyPr>
          <a:lstStyle/>
          <a:p>
            <a:r>
              <a:rPr lang="fr-FR" b="1" dirty="0" smtClean="0">
                <a:solidFill>
                  <a:srgbClr val="002060"/>
                </a:solidFill>
              </a:rPr>
              <a:t>Ordre du jour</a:t>
            </a:r>
            <a:r>
              <a:rPr lang="fr-FR" dirty="0"/>
              <a:t/>
            </a:r>
            <a:br>
              <a:rPr lang="fr-FR" dirty="0"/>
            </a:br>
            <a:r>
              <a:rPr lang="fr-FR" dirty="0"/>
              <a:t/>
            </a:r>
            <a:br>
              <a:rPr lang="fr-FR" dirty="0"/>
            </a:br>
            <a:endParaRPr lang="fr-FR" dirty="0"/>
          </a:p>
        </p:txBody>
      </p:sp>
      <p:sp>
        <p:nvSpPr>
          <p:cNvPr id="4" name="Espace réservé du contenu 3"/>
          <p:cNvSpPr>
            <a:spLocks noGrp="1"/>
          </p:cNvSpPr>
          <p:nvPr>
            <p:ph type="subTitle" idx="1"/>
          </p:nvPr>
        </p:nvSpPr>
        <p:spPr>
          <a:xfrm>
            <a:off x="259885" y="3116560"/>
            <a:ext cx="8642349" cy="1752600"/>
          </a:xfrm>
        </p:spPr>
        <p:txBody>
          <a:bodyPr>
            <a:normAutofit/>
          </a:bodyPr>
          <a:lstStyle/>
          <a:p>
            <a:pPr marL="971550" lvl="1" indent="-514350" algn="l">
              <a:buFont typeface="+mj-lt"/>
              <a:buAutoNum type="arabicPeriod"/>
            </a:pPr>
            <a:r>
              <a:rPr lang="fr-FR" b="1" dirty="0"/>
              <a:t>Présentation des profils </a:t>
            </a:r>
            <a:r>
              <a:rPr lang="fr-FR" b="1" dirty="0" err="1"/>
              <a:t>OMéDITs</a:t>
            </a:r>
            <a:endParaRPr lang="fr-FR" b="1" dirty="0"/>
          </a:p>
          <a:p>
            <a:pPr marL="971550" lvl="1" indent="-514350" algn="l">
              <a:buFont typeface="+mj-lt"/>
              <a:buAutoNum type="arabicPeriod"/>
            </a:pPr>
            <a:endParaRPr lang="fr-FR" b="1" dirty="0" smtClean="0">
              <a:solidFill>
                <a:srgbClr val="FF0000"/>
              </a:solidFill>
            </a:endParaRPr>
          </a:p>
          <a:p>
            <a:pPr marL="971550" lvl="1" indent="-514350" algn="l">
              <a:buFont typeface="+mj-lt"/>
              <a:buAutoNum type="arabicPeriod"/>
            </a:pPr>
            <a:r>
              <a:rPr lang="fr-FR" b="1" dirty="0">
                <a:solidFill>
                  <a:srgbClr val="FF0000"/>
                </a:solidFill>
              </a:rPr>
              <a:t>D</a:t>
            </a:r>
            <a:r>
              <a:rPr lang="fr-FR" b="1" dirty="0" smtClean="0">
                <a:solidFill>
                  <a:srgbClr val="FF0000"/>
                </a:solidFill>
              </a:rPr>
              <a:t>émarche de simplification du recueil</a:t>
            </a:r>
          </a:p>
        </p:txBody>
      </p:sp>
    </p:spTree>
    <p:extLst>
      <p:ext uri="{BB962C8B-B14F-4D97-AF65-F5344CB8AC3E}">
        <p14:creationId xmlns:p14="http://schemas.microsoft.com/office/powerpoint/2010/main" val="1107014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1115616" y="3933056"/>
            <a:ext cx="792088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lvl="0" indent="-457200">
              <a:buFont typeface="Arial" pitchFamily="34" charset="0"/>
              <a:buChar char="•"/>
            </a:pPr>
            <a:r>
              <a:rPr lang="fr-FR" sz="2400" dirty="0" smtClean="0">
                <a:solidFill>
                  <a:srgbClr val="1F497D"/>
                </a:solidFill>
              </a:rPr>
              <a:t>La simplification du recueil cible la saisie des données </a:t>
            </a:r>
          </a:p>
          <a:p>
            <a:pPr marL="457200" lvl="0" indent="-457200">
              <a:buFont typeface="Arial" pitchFamily="34" charset="0"/>
              <a:buChar char="•"/>
            </a:pPr>
            <a:r>
              <a:rPr lang="fr-FR" sz="2400" dirty="0" smtClean="0">
                <a:solidFill>
                  <a:srgbClr val="1F497D"/>
                </a:solidFill>
              </a:rPr>
              <a:t>La </a:t>
            </a:r>
            <a:r>
              <a:rPr lang="fr-FR" sz="2400" dirty="0">
                <a:solidFill>
                  <a:srgbClr val="1F497D"/>
                </a:solidFill>
              </a:rPr>
              <a:t>simplification du recueil cible les éléments de </a:t>
            </a:r>
            <a:r>
              <a:rPr lang="fr-FR" sz="2400" dirty="0" smtClean="0">
                <a:solidFill>
                  <a:srgbClr val="1F497D"/>
                </a:solidFill>
              </a:rPr>
              <a:t>preuve</a:t>
            </a:r>
          </a:p>
          <a:p>
            <a:pPr marL="457200" lvl="0" indent="-457200">
              <a:buFont typeface="Arial" pitchFamily="34" charset="0"/>
              <a:buChar char="•"/>
            </a:pPr>
            <a:r>
              <a:rPr lang="fr-FR" sz="2400" dirty="0" smtClean="0">
                <a:solidFill>
                  <a:srgbClr val="1F497D"/>
                </a:solidFill>
              </a:rPr>
              <a:t>Le GT préconise un maintien de l’ensemble des indicateurs, même si les cibles sont atteintes par les ES</a:t>
            </a:r>
            <a:endParaRPr lang="fr-FR" sz="2400" dirty="0">
              <a:solidFill>
                <a:srgbClr val="1F497D"/>
              </a:solidFill>
            </a:endParaRPr>
          </a:p>
        </p:txBody>
      </p:sp>
      <p:sp>
        <p:nvSpPr>
          <p:cNvPr id="8" name="Flèche courbée vers la droite 7"/>
          <p:cNvSpPr/>
          <p:nvPr/>
        </p:nvSpPr>
        <p:spPr>
          <a:xfrm>
            <a:off x="214956" y="3356992"/>
            <a:ext cx="720081" cy="9361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ZoneTexte 2"/>
          <p:cNvSpPr txBox="1"/>
          <p:nvPr/>
        </p:nvSpPr>
        <p:spPr>
          <a:xfrm>
            <a:off x="289524" y="2319263"/>
            <a:ext cx="870965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marL="457200" lvl="0" indent="-457200">
              <a:buFont typeface="Arial" pitchFamily="34" charset="0"/>
              <a:buChar char="•"/>
              <a:defRPr sz="2400">
                <a:solidFill>
                  <a:srgbClr val="1F497D"/>
                </a:solidFill>
              </a:defRPr>
            </a:lvl1pPr>
            <a:lvl2pPr marL="914400" lvl="1" indent="-457200">
              <a:buFontTx/>
              <a:buChar char="-"/>
              <a:defRPr sz="2400">
                <a:solidFill>
                  <a:srgbClr val="1F497D"/>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buNone/>
            </a:pPr>
            <a:r>
              <a:rPr lang="fr-FR" dirty="0"/>
              <a:t>Rappel des conclusions de la réunion du GT CAQES du 27 juin </a:t>
            </a:r>
            <a:r>
              <a:rPr lang="fr-FR" dirty="0" smtClean="0"/>
              <a:t>2018 :</a:t>
            </a:r>
          </a:p>
          <a:p>
            <a:pPr marL="0" indent="0">
              <a:buNone/>
            </a:pPr>
            <a:r>
              <a:rPr lang="fr-FR" dirty="0" smtClean="0"/>
              <a:t>Simplification du recueil sans modification du contenu du contrat</a:t>
            </a:r>
            <a:endParaRPr lang="fr-FR" dirty="0"/>
          </a:p>
        </p:txBody>
      </p:sp>
      <p:sp>
        <p:nvSpPr>
          <p:cNvPr id="12" name="ZoneTexte 11"/>
          <p:cNvSpPr txBox="1"/>
          <p:nvPr/>
        </p:nvSpPr>
        <p:spPr>
          <a:xfrm>
            <a:off x="313581" y="1484783"/>
            <a:ext cx="870965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marL="457200" lvl="0" indent="-457200">
              <a:buFont typeface="Arial" pitchFamily="34" charset="0"/>
              <a:buChar char="•"/>
              <a:defRPr sz="2400">
                <a:solidFill>
                  <a:srgbClr val="1F497D"/>
                </a:solidFill>
              </a:defRPr>
            </a:lvl1pPr>
            <a:lvl2pPr marL="914400" lvl="1" indent="-457200">
              <a:buFontTx/>
              <a:buChar char="-"/>
              <a:defRPr sz="2400">
                <a:solidFill>
                  <a:srgbClr val="1F497D"/>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buNone/>
            </a:pPr>
            <a:r>
              <a:rPr lang="fr-FR" dirty="0" smtClean="0"/>
              <a:t>Constat : 43 indicateurs mais 172 lignes de données</a:t>
            </a:r>
            <a:endParaRPr lang="fr-FR" dirty="0"/>
          </a:p>
        </p:txBody>
      </p:sp>
      <p:sp>
        <p:nvSpPr>
          <p:cNvPr id="13" name="ZoneTexte 12"/>
          <p:cNvSpPr txBox="1"/>
          <p:nvPr/>
        </p:nvSpPr>
        <p:spPr>
          <a:xfrm>
            <a:off x="395535" y="260350"/>
            <a:ext cx="8497639" cy="584775"/>
          </a:xfrm>
          <a:prstGeom prst="rect">
            <a:avLst/>
          </a:prstGeom>
          <a:noFill/>
          <a:ln>
            <a:solidFill>
              <a:schemeClr val="tx2"/>
            </a:solidFill>
          </a:ln>
        </p:spPr>
        <p:txBody>
          <a:bodyPr wrap="square" rtlCol="0">
            <a:spAutoFit/>
          </a:bodyPr>
          <a:lstStyle/>
          <a:p>
            <a:pPr algn="ctr"/>
            <a:r>
              <a:rPr lang="fr-FR" sz="3200" b="1" dirty="0">
                <a:solidFill>
                  <a:srgbClr val="1F497D"/>
                </a:solidFill>
              </a:rPr>
              <a:t>Simplification du </a:t>
            </a:r>
            <a:r>
              <a:rPr lang="fr-FR" sz="3200" b="1" dirty="0" smtClean="0">
                <a:solidFill>
                  <a:srgbClr val="1F497D"/>
                </a:solidFill>
              </a:rPr>
              <a:t>recueil du RA du CAQES</a:t>
            </a:r>
            <a:endParaRPr lang="fr-FR" sz="3200" b="1" dirty="0">
              <a:solidFill>
                <a:srgbClr val="1F497D"/>
              </a:solidFill>
            </a:endParaRPr>
          </a:p>
        </p:txBody>
      </p:sp>
    </p:spTree>
    <p:extLst>
      <p:ext uri="{BB962C8B-B14F-4D97-AF65-F5344CB8AC3E}">
        <p14:creationId xmlns:p14="http://schemas.microsoft.com/office/powerpoint/2010/main" val="1080320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395534" y="1268760"/>
            <a:ext cx="8352929"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000" b="1" dirty="0" smtClean="0">
                <a:solidFill>
                  <a:srgbClr val="1F497D"/>
                </a:solidFill>
              </a:rPr>
              <a:t>Proposition de cibles de limitation du recueil de données par les ES validé par le GT validé le 27 juin </a:t>
            </a:r>
          </a:p>
          <a:p>
            <a:endParaRPr lang="fr-FR" sz="2000" b="1" dirty="0" smtClean="0">
              <a:solidFill>
                <a:srgbClr val="1F497D"/>
              </a:solidFill>
            </a:endParaRPr>
          </a:p>
          <a:p>
            <a:pPr marL="457200" indent="-457200">
              <a:buFontTx/>
              <a:buChar char="-"/>
            </a:pPr>
            <a:r>
              <a:rPr lang="fr-FR" sz="2000" dirty="0" smtClean="0">
                <a:solidFill>
                  <a:srgbClr val="1F497D"/>
                </a:solidFill>
              </a:rPr>
              <a:t>Indicateurs HN (2), </a:t>
            </a:r>
          </a:p>
          <a:p>
            <a:pPr marL="457200" indent="-457200">
              <a:buFontTx/>
              <a:buChar char="-"/>
            </a:pPr>
            <a:r>
              <a:rPr lang="fr-FR" sz="2000" dirty="0" smtClean="0">
                <a:solidFill>
                  <a:srgbClr val="1F497D"/>
                </a:solidFill>
              </a:rPr>
              <a:t>IPAQSS (12), </a:t>
            </a:r>
          </a:p>
          <a:p>
            <a:pPr marL="457200" indent="-457200">
              <a:buFontTx/>
              <a:buChar char="-"/>
            </a:pPr>
            <a:r>
              <a:rPr lang="fr-FR" sz="2000" dirty="0" err="1" smtClean="0">
                <a:solidFill>
                  <a:srgbClr val="1F497D"/>
                </a:solidFill>
              </a:rPr>
              <a:t>TbIN</a:t>
            </a:r>
            <a:r>
              <a:rPr lang="fr-FR" sz="2000" dirty="0" smtClean="0">
                <a:solidFill>
                  <a:srgbClr val="1F497D"/>
                </a:solidFill>
              </a:rPr>
              <a:t> (32)</a:t>
            </a:r>
          </a:p>
          <a:p>
            <a:pPr marL="457200" indent="-457200">
              <a:buFontTx/>
              <a:buChar char="-"/>
            </a:pPr>
            <a:endParaRPr lang="fr-FR" sz="2000" dirty="0" smtClean="0">
              <a:solidFill>
                <a:srgbClr val="1F497D"/>
              </a:solidFill>
            </a:endParaRPr>
          </a:p>
        </p:txBody>
      </p:sp>
      <p:sp>
        <p:nvSpPr>
          <p:cNvPr id="9" name="ZoneTexte 8"/>
          <p:cNvSpPr txBox="1"/>
          <p:nvPr/>
        </p:nvSpPr>
        <p:spPr>
          <a:xfrm>
            <a:off x="1331640" y="3789040"/>
            <a:ext cx="7416824"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lvl="0" indent="-457200">
              <a:buFont typeface="Arial" pitchFamily="34" charset="0"/>
              <a:buChar char="•"/>
            </a:pPr>
            <a:r>
              <a:rPr lang="fr-FR" sz="2400" dirty="0" smtClean="0">
                <a:solidFill>
                  <a:srgbClr val="1F497D"/>
                </a:solidFill>
              </a:rPr>
              <a:t>Suppression des lignes dans le recueil de données</a:t>
            </a:r>
          </a:p>
          <a:p>
            <a:pPr marL="457200" lvl="0" indent="-457200">
              <a:buFont typeface="Arial" pitchFamily="34" charset="0"/>
              <a:buChar char="•"/>
            </a:pPr>
            <a:r>
              <a:rPr lang="fr-FR" sz="2400" dirty="0" smtClean="0">
                <a:solidFill>
                  <a:srgbClr val="1F497D"/>
                </a:solidFill>
              </a:rPr>
              <a:t>Absence d’éléments </a:t>
            </a:r>
            <a:r>
              <a:rPr lang="fr-FR" sz="2400" dirty="0">
                <a:solidFill>
                  <a:srgbClr val="1F497D"/>
                </a:solidFill>
              </a:rPr>
              <a:t>de </a:t>
            </a:r>
            <a:r>
              <a:rPr lang="fr-FR" sz="2400" dirty="0" smtClean="0">
                <a:solidFill>
                  <a:srgbClr val="1F497D"/>
                </a:solidFill>
              </a:rPr>
              <a:t>preuve</a:t>
            </a:r>
          </a:p>
          <a:p>
            <a:pPr marL="457200" lvl="0" indent="-457200">
              <a:buFont typeface="Arial" pitchFamily="34" charset="0"/>
              <a:buChar char="•"/>
            </a:pPr>
            <a:endParaRPr lang="fr-FR" sz="2400" dirty="0" smtClean="0">
              <a:solidFill>
                <a:srgbClr val="1F497D"/>
              </a:solidFill>
            </a:endParaRPr>
          </a:p>
          <a:p>
            <a:pPr marL="457200" lvl="0" indent="-457200">
              <a:buFont typeface="Arial" pitchFamily="34" charset="0"/>
              <a:buChar char="•"/>
            </a:pPr>
            <a:r>
              <a:rPr lang="fr-FR" sz="2400" dirty="0" smtClean="0">
                <a:solidFill>
                  <a:srgbClr val="1F497D"/>
                </a:solidFill>
              </a:rPr>
              <a:t>Le fichier restitué prend en compte les résultats de l’ES</a:t>
            </a:r>
            <a:endParaRPr lang="fr-FR" sz="2400" dirty="0">
              <a:solidFill>
                <a:srgbClr val="1F497D"/>
              </a:solidFill>
            </a:endParaRPr>
          </a:p>
        </p:txBody>
      </p:sp>
      <p:sp>
        <p:nvSpPr>
          <p:cNvPr id="10" name="Flèche courbée vers la droite 9"/>
          <p:cNvSpPr/>
          <p:nvPr/>
        </p:nvSpPr>
        <p:spPr>
          <a:xfrm>
            <a:off x="395535" y="3717032"/>
            <a:ext cx="720081" cy="9361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p:cNvSpPr txBox="1"/>
          <p:nvPr/>
        </p:nvSpPr>
        <p:spPr>
          <a:xfrm>
            <a:off x="395535" y="260350"/>
            <a:ext cx="8497639" cy="584775"/>
          </a:xfrm>
          <a:prstGeom prst="rect">
            <a:avLst/>
          </a:prstGeom>
          <a:noFill/>
          <a:ln>
            <a:solidFill>
              <a:schemeClr val="tx2"/>
            </a:solidFill>
          </a:ln>
        </p:spPr>
        <p:txBody>
          <a:bodyPr wrap="square" rtlCol="0">
            <a:spAutoFit/>
          </a:bodyPr>
          <a:lstStyle/>
          <a:p>
            <a:pPr algn="ctr"/>
            <a:r>
              <a:rPr lang="fr-FR" sz="3200" b="1" dirty="0">
                <a:solidFill>
                  <a:srgbClr val="1F497D"/>
                </a:solidFill>
              </a:rPr>
              <a:t>Simplification du </a:t>
            </a:r>
            <a:r>
              <a:rPr lang="fr-FR" sz="3200" b="1" dirty="0" smtClean="0">
                <a:solidFill>
                  <a:srgbClr val="1F497D"/>
                </a:solidFill>
              </a:rPr>
              <a:t>recueil du RA du CAQES</a:t>
            </a:r>
            <a:endParaRPr lang="fr-FR" sz="3200" b="1" dirty="0">
              <a:solidFill>
                <a:srgbClr val="1F497D"/>
              </a:solidFill>
            </a:endParaRPr>
          </a:p>
        </p:txBody>
      </p:sp>
    </p:spTree>
    <p:extLst>
      <p:ext uri="{BB962C8B-B14F-4D97-AF65-F5344CB8AC3E}">
        <p14:creationId xmlns:p14="http://schemas.microsoft.com/office/powerpoint/2010/main" val="3169849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95535" y="260350"/>
            <a:ext cx="8497639" cy="584775"/>
          </a:xfrm>
          <a:prstGeom prst="rect">
            <a:avLst/>
          </a:prstGeom>
          <a:noFill/>
          <a:ln>
            <a:solidFill>
              <a:schemeClr val="tx2"/>
            </a:solidFill>
          </a:ln>
        </p:spPr>
        <p:txBody>
          <a:bodyPr wrap="square" rtlCol="0">
            <a:spAutoFit/>
          </a:bodyPr>
          <a:lstStyle/>
          <a:p>
            <a:pPr algn="ctr"/>
            <a:r>
              <a:rPr lang="fr-FR" sz="3200" b="1" dirty="0">
                <a:solidFill>
                  <a:srgbClr val="1F497D"/>
                </a:solidFill>
              </a:rPr>
              <a:t>Simplification du </a:t>
            </a:r>
            <a:r>
              <a:rPr lang="fr-FR" sz="3200" b="1" dirty="0" smtClean="0">
                <a:solidFill>
                  <a:srgbClr val="1F497D"/>
                </a:solidFill>
              </a:rPr>
              <a:t>recueil du RA du CAQES</a:t>
            </a:r>
            <a:endParaRPr lang="fr-FR" sz="3200" b="1" dirty="0">
              <a:solidFill>
                <a:srgbClr val="1F497D"/>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1782710233"/>
              </p:ext>
            </p:extLst>
          </p:nvPr>
        </p:nvGraphicFramePr>
        <p:xfrm>
          <a:off x="107504" y="1484784"/>
          <a:ext cx="8642349" cy="3679428"/>
        </p:xfrm>
        <a:graphic>
          <a:graphicData uri="http://schemas.openxmlformats.org/drawingml/2006/table">
            <a:tbl>
              <a:tblPr>
                <a:tableStyleId>{5C22544A-7EE6-4342-B048-85BDC9FD1C3A}</a:tableStyleId>
              </a:tblPr>
              <a:tblGrid>
                <a:gridCol w="1296837"/>
                <a:gridCol w="360040"/>
                <a:gridCol w="3260636"/>
                <a:gridCol w="533778"/>
                <a:gridCol w="1174138"/>
                <a:gridCol w="2016920"/>
              </a:tblGrid>
              <a:tr h="583931">
                <a:tc rowSpan="4">
                  <a:txBody>
                    <a:bodyPr/>
                    <a:lstStyle/>
                    <a:p>
                      <a:pPr algn="l" fontAlgn="ctr"/>
                      <a:r>
                        <a:rPr lang="fr-FR" sz="1200" u="none" strike="noStrike" dirty="0">
                          <a:effectLst/>
                        </a:rPr>
                        <a:t>Progression des scores des indicateurs des domaines D2 et D3 du plan Hôpital numérique</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4">
                  <a:txBody>
                    <a:bodyPr/>
                    <a:lstStyle/>
                    <a:p>
                      <a:pPr algn="ctr" fontAlgn="ctr"/>
                      <a:r>
                        <a:rPr lang="fr-FR" sz="1200" u="none" strike="noStrike" dirty="0">
                          <a:effectLst/>
                        </a:rPr>
                        <a:t>2</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solidFill>
                            <a:schemeClr val="tx1"/>
                          </a:solidFill>
                          <a:effectLst/>
                        </a:rPr>
                        <a:t>D 2.3 - Taux de services pour lesquels le dossier patient informatisé intègre les </a:t>
                      </a:r>
                      <a:r>
                        <a:rPr lang="fr-FR" sz="1200" u="none" strike="noStrike" dirty="0" err="1">
                          <a:solidFill>
                            <a:schemeClr val="tx1"/>
                          </a:solidFill>
                          <a:effectLst/>
                        </a:rPr>
                        <a:t>comptes-rendus</a:t>
                      </a:r>
                      <a:r>
                        <a:rPr lang="fr-FR" sz="1200" u="none" strike="noStrike" dirty="0">
                          <a:solidFill>
                            <a:schemeClr val="tx1"/>
                          </a:solidFill>
                          <a:effectLst/>
                        </a:rPr>
                        <a:t> (de consultation, d’hospitalisation, opératoires, d’examens d’imagerie), les traitements de sortie et les résultats de biologie </a:t>
                      </a:r>
                      <a:endParaRPr lang="fr-FR" sz="1200" b="0" i="0" u="none" strike="noStrike" dirty="0">
                        <a:solidFill>
                          <a:schemeClr val="tx1"/>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solidFill>
                            <a:schemeClr val="tx1"/>
                          </a:solidFill>
                          <a:effectLst/>
                        </a:rPr>
                        <a:t>60% (national)</a:t>
                      </a:r>
                      <a:endParaRPr lang="fr-FR" sz="1200" b="0" i="0" u="none" strike="noStrike">
                        <a:solidFill>
                          <a:schemeClr val="tx1"/>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solidFill>
                            <a:schemeClr val="tx1"/>
                          </a:solidFill>
                          <a:effectLst/>
                        </a:rPr>
                        <a:t>Indicateurs Hôpital Numérique</a:t>
                      </a:r>
                      <a:br>
                        <a:rPr lang="fr-FR" sz="1200" u="none" strike="noStrike" dirty="0">
                          <a:solidFill>
                            <a:schemeClr val="tx1"/>
                          </a:solidFill>
                          <a:effectLst/>
                        </a:rPr>
                      </a:br>
                      <a:r>
                        <a:rPr lang="fr-FR" sz="1200" u="none" strike="noStrike" dirty="0" err="1">
                          <a:solidFill>
                            <a:schemeClr val="tx1"/>
                          </a:solidFill>
                          <a:effectLst/>
                        </a:rPr>
                        <a:t>oSIS</a:t>
                      </a:r>
                      <a:r>
                        <a:rPr lang="fr-FR" sz="1200" u="none" strike="noStrike" dirty="0">
                          <a:solidFill>
                            <a:schemeClr val="tx1"/>
                          </a:solidFill>
                          <a:effectLst/>
                        </a:rPr>
                        <a:t> v2</a:t>
                      </a:r>
                      <a:endParaRPr lang="fr-FR" sz="1200" b="0" i="0" u="none" strike="noStrike" dirty="0">
                        <a:solidFill>
                          <a:schemeClr val="tx1"/>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solidFill>
                            <a:schemeClr val="tx1"/>
                          </a:solidFill>
                          <a:effectLst/>
                        </a:rPr>
                        <a:t>Cotation A : &gt; 60 %</a:t>
                      </a:r>
                      <a:br>
                        <a:rPr lang="fr-FR" sz="1200" u="none" strike="noStrike" dirty="0">
                          <a:solidFill>
                            <a:schemeClr val="tx1"/>
                          </a:solidFill>
                          <a:effectLst/>
                        </a:rPr>
                      </a:br>
                      <a:r>
                        <a:rPr lang="fr-FR" sz="1200" u="none" strike="noStrike" dirty="0">
                          <a:solidFill>
                            <a:schemeClr val="tx1"/>
                          </a:solidFill>
                          <a:effectLst/>
                        </a:rPr>
                        <a:t>Cotation B : 40 &lt; X ≤ 60 %</a:t>
                      </a:r>
                      <a:br>
                        <a:rPr lang="fr-FR" sz="1200" u="none" strike="noStrike" dirty="0">
                          <a:solidFill>
                            <a:schemeClr val="tx1"/>
                          </a:solidFill>
                          <a:effectLst/>
                        </a:rPr>
                      </a:br>
                      <a:r>
                        <a:rPr lang="fr-FR" sz="1200" u="none" strike="noStrike" dirty="0">
                          <a:solidFill>
                            <a:schemeClr val="tx1"/>
                          </a:solidFill>
                          <a:effectLst/>
                        </a:rPr>
                        <a:t>Cotation C : 10 &lt; X ≤ 40 %</a:t>
                      </a:r>
                      <a:br>
                        <a:rPr lang="fr-FR" sz="1200" u="none" strike="noStrike" dirty="0">
                          <a:solidFill>
                            <a:schemeClr val="tx1"/>
                          </a:solidFill>
                          <a:effectLst/>
                        </a:rPr>
                      </a:br>
                      <a:r>
                        <a:rPr lang="fr-FR" sz="1200" u="none" strike="noStrike" dirty="0">
                          <a:solidFill>
                            <a:schemeClr val="tx1"/>
                          </a:solidFill>
                          <a:effectLst/>
                        </a:rPr>
                        <a:t>Cotation D : X ≤ 10 % ou absence de mesure</a:t>
                      </a:r>
                      <a:endParaRPr lang="fr-FR" sz="1200" b="0" i="0" u="none" strike="noStrike" dirty="0">
                        <a:solidFill>
                          <a:schemeClr val="tx1"/>
                        </a:solidFill>
                        <a:effectLst/>
                        <a:latin typeface="Calibri"/>
                      </a:endParaRPr>
                    </a:p>
                  </a:txBody>
                  <a:tcPr marL="5457" marR="5457" marT="5457" marB="0" anchor="ctr">
                    <a:solidFill>
                      <a:schemeClr val="accent4">
                        <a:lumMod val="40000"/>
                        <a:lumOff val="60000"/>
                      </a:schemeClr>
                    </a:solidFill>
                  </a:tcPr>
                </a:tc>
              </a:tr>
              <a:tr h="485699">
                <a:tc vMerge="1">
                  <a:txBody>
                    <a:bodyPr/>
                    <a:lstStyle/>
                    <a:p>
                      <a:endParaRPr lang="fr-FR"/>
                    </a:p>
                  </a:txBody>
                  <a:tcPr/>
                </a:tc>
                <a:tc vMerge="1">
                  <a:txBody>
                    <a:bodyPr/>
                    <a:lstStyle/>
                    <a:p>
                      <a:endParaRPr lang="fr-FR"/>
                    </a:p>
                  </a:txBody>
                  <a:tcPr/>
                </a:tc>
                <a:tc>
                  <a:txBody>
                    <a:bodyPr/>
                    <a:lstStyle/>
                    <a:p>
                      <a:pPr algn="l" fontAlgn="ctr"/>
                      <a:r>
                        <a:rPr lang="fr-FR" sz="1200" u="none" strike="noStrike" dirty="0">
                          <a:solidFill>
                            <a:schemeClr val="tx1"/>
                          </a:solidFill>
                          <a:effectLst/>
                        </a:rPr>
                        <a:t>D 2.5 - Taux de consultations externes réalisées par des professionnels médicaux pour lesquelles le </a:t>
                      </a:r>
                      <a:r>
                        <a:rPr lang="fr-FR" sz="1200" u="none" strike="noStrike" kern="1200" dirty="0">
                          <a:solidFill>
                            <a:schemeClr val="tx1"/>
                          </a:solidFill>
                          <a:effectLst/>
                          <a:latin typeface="+mn-lt"/>
                          <a:ea typeface="+mn-ea"/>
                          <a:cs typeface="+mn-cs"/>
                        </a:rPr>
                        <a:t>dossier</a:t>
                      </a:r>
                      <a:r>
                        <a:rPr lang="fr-FR" sz="1200" u="none" strike="noStrike" dirty="0">
                          <a:solidFill>
                            <a:schemeClr val="tx1"/>
                          </a:solidFill>
                          <a:effectLst/>
                        </a:rPr>
                        <a:t> patient informatisé a été mis à jour</a:t>
                      </a:r>
                      <a:endParaRPr lang="fr-FR" sz="1200" b="0" i="0" u="none" strike="noStrike" dirty="0">
                        <a:solidFill>
                          <a:schemeClr val="tx1"/>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solidFill>
                            <a:schemeClr val="tx1"/>
                          </a:solidFill>
                          <a:effectLst/>
                        </a:rPr>
                        <a:t>80% (national)</a:t>
                      </a:r>
                      <a:endParaRPr lang="fr-FR" sz="1200" b="0" i="0" u="none" strike="noStrike">
                        <a:solidFill>
                          <a:schemeClr val="tx1"/>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solidFill>
                            <a:schemeClr val="tx1"/>
                          </a:solidFill>
                          <a:effectLst/>
                        </a:rPr>
                        <a:t>Indicateurs Hôpital Numérique</a:t>
                      </a:r>
                      <a:br>
                        <a:rPr lang="fr-FR" sz="1200" u="none" strike="noStrike" dirty="0">
                          <a:solidFill>
                            <a:schemeClr val="tx1"/>
                          </a:solidFill>
                          <a:effectLst/>
                        </a:rPr>
                      </a:br>
                      <a:r>
                        <a:rPr lang="fr-FR" sz="1200" u="none" strike="noStrike" dirty="0" err="1">
                          <a:solidFill>
                            <a:schemeClr val="tx1"/>
                          </a:solidFill>
                          <a:effectLst/>
                        </a:rPr>
                        <a:t>oSIS</a:t>
                      </a:r>
                      <a:r>
                        <a:rPr lang="fr-FR" sz="1200" u="none" strike="noStrike" dirty="0">
                          <a:solidFill>
                            <a:schemeClr val="tx1"/>
                          </a:solidFill>
                          <a:effectLst/>
                        </a:rPr>
                        <a:t> v2</a:t>
                      </a:r>
                      <a:endParaRPr lang="fr-FR" sz="1200" b="0" i="0" u="none" strike="noStrike" dirty="0">
                        <a:solidFill>
                          <a:schemeClr val="tx1"/>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solidFill>
                            <a:schemeClr val="tx1"/>
                          </a:solidFill>
                          <a:effectLst/>
                        </a:rPr>
                        <a:t>Cotation A : &gt; 80 %</a:t>
                      </a:r>
                      <a:br>
                        <a:rPr lang="fr-FR" sz="1200" u="none" strike="noStrike" dirty="0">
                          <a:solidFill>
                            <a:schemeClr val="tx1"/>
                          </a:solidFill>
                          <a:effectLst/>
                        </a:rPr>
                      </a:br>
                      <a:r>
                        <a:rPr lang="fr-FR" sz="1200" u="none" strike="noStrike" dirty="0">
                          <a:solidFill>
                            <a:schemeClr val="tx1"/>
                          </a:solidFill>
                          <a:effectLst/>
                        </a:rPr>
                        <a:t>Cotation B : 40 &lt; X ≤ 80 %</a:t>
                      </a:r>
                      <a:br>
                        <a:rPr lang="fr-FR" sz="1200" u="none" strike="noStrike" dirty="0">
                          <a:solidFill>
                            <a:schemeClr val="tx1"/>
                          </a:solidFill>
                          <a:effectLst/>
                        </a:rPr>
                      </a:br>
                      <a:r>
                        <a:rPr lang="fr-FR" sz="1200" u="none" strike="noStrike" dirty="0">
                          <a:solidFill>
                            <a:schemeClr val="tx1"/>
                          </a:solidFill>
                          <a:effectLst/>
                        </a:rPr>
                        <a:t>Cotation C : 10 &lt; X ≤ 40 %</a:t>
                      </a:r>
                      <a:br>
                        <a:rPr lang="fr-FR" sz="1200" u="none" strike="noStrike" dirty="0">
                          <a:solidFill>
                            <a:schemeClr val="tx1"/>
                          </a:solidFill>
                          <a:effectLst/>
                        </a:rPr>
                      </a:br>
                      <a:r>
                        <a:rPr lang="fr-FR" sz="1200" u="none" strike="noStrike" dirty="0">
                          <a:solidFill>
                            <a:schemeClr val="tx1"/>
                          </a:solidFill>
                          <a:effectLst/>
                        </a:rPr>
                        <a:t>Cotation D : X ≤ 10 % ou absence de mesure</a:t>
                      </a:r>
                      <a:endParaRPr lang="fr-FR" sz="1200" b="0" i="0" u="none" strike="noStrike" dirty="0">
                        <a:solidFill>
                          <a:schemeClr val="tx1"/>
                        </a:solidFill>
                        <a:effectLst/>
                        <a:latin typeface="Calibri"/>
                      </a:endParaRPr>
                    </a:p>
                  </a:txBody>
                  <a:tcPr marL="5457" marR="5457" marT="5457" marB="0" anchor="ctr">
                    <a:solidFill>
                      <a:schemeClr val="accent4">
                        <a:lumMod val="40000"/>
                        <a:lumOff val="60000"/>
                      </a:schemeClr>
                    </a:solidFill>
                  </a:tcPr>
                </a:tc>
              </a:tr>
              <a:tr h="583931">
                <a:tc vMerge="1">
                  <a:txBody>
                    <a:bodyPr/>
                    <a:lstStyle/>
                    <a:p>
                      <a:endParaRPr lang="fr-FR"/>
                    </a:p>
                  </a:txBody>
                  <a:tcPr/>
                </a:tc>
                <a:tc vMerge="1">
                  <a:txBody>
                    <a:bodyPr/>
                    <a:lstStyle/>
                    <a:p>
                      <a:endParaRPr lang="fr-FR"/>
                    </a:p>
                  </a:txBody>
                  <a:tcPr/>
                </a:tc>
                <a:tc>
                  <a:txBody>
                    <a:bodyPr/>
                    <a:lstStyle/>
                    <a:p>
                      <a:pPr algn="l" fontAlgn="ctr"/>
                      <a:r>
                        <a:rPr lang="fr-FR" sz="1200" u="none" strike="noStrike" dirty="0">
                          <a:solidFill>
                            <a:schemeClr val="tx1"/>
                          </a:solidFill>
                          <a:effectLst/>
                        </a:rPr>
                        <a:t>D 3.1 - Taux de séjours disposant de prescriptions de médicaments informatisées : Nombre de séjours comportant a minima une prescription de médicaments informatisée / Nombre de séjours total </a:t>
                      </a:r>
                      <a:endParaRPr lang="fr-FR" sz="1200" b="0" i="0" u="none" strike="noStrike" dirty="0">
                        <a:solidFill>
                          <a:schemeClr val="tx1"/>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dirty="0">
                          <a:solidFill>
                            <a:schemeClr val="tx1"/>
                          </a:solidFill>
                          <a:effectLst/>
                        </a:rPr>
                        <a:t>50% (national)</a:t>
                      </a:r>
                      <a:endParaRPr lang="fr-FR" sz="1200" b="0" i="0" u="none" strike="noStrike" dirty="0">
                        <a:solidFill>
                          <a:schemeClr val="tx1"/>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a:solidFill>
                            <a:schemeClr val="tx1"/>
                          </a:solidFill>
                          <a:effectLst/>
                        </a:rPr>
                        <a:t>Indicateurs Hôpital Numérique</a:t>
                      </a:r>
                      <a:br>
                        <a:rPr lang="fr-FR" sz="1200" u="none" strike="noStrike">
                          <a:solidFill>
                            <a:schemeClr val="tx1"/>
                          </a:solidFill>
                          <a:effectLst/>
                        </a:rPr>
                      </a:br>
                      <a:r>
                        <a:rPr lang="fr-FR" sz="1200" u="none" strike="noStrike">
                          <a:solidFill>
                            <a:schemeClr val="tx1"/>
                          </a:solidFill>
                          <a:effectLst/>
                        </a:rPr>
                        <a:t>oSIS v2</a:t>
                      </a:r>
                      <a:endParaRPr lang="fr-FR" sz="1200" b="0" i="0" u="none" strike="noStrike">
                        <a:solidFill>
                          <a:schemeClr val="tx1"/>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solidFill>
                            <a:schemeClr val="tx1"/>
                          </a:solidFill>
                          <a:effectLst/>
                        </a:rPr>
                        <a:t>Cotation A : &gt; 50 %</a:t>
                      </a:r>
                      <a:br>
                        <a:rPr lang="fr-FR" sz="1200" u="none" strike="noStrike" dirty="0">
                          <a:solidFill>
                            <a:schemeClr val="tx1"/>
                          </a:solidFill>
                          <a:effectLst/>
                        </a:rPr>
                      </a:br>
                      <a:r>
                        <a:rPr lang="fr-FR" sz="1200" u="none" strike="noStrike" dirty="0">
                          <a:solidFill>
                            <a:schemeClr val="tx1"/>
                          </a:solidFill>
                          <a:effectLst/>
                        </a:rPr>
                        <a:t>Cotation B : 30 &lt; X ≤ 50 %</a:t>
                      </a:r>
                      <a:br>
                        <a:rPr lang="fr-FR" sz="1200" u="none" strike="noStrike" dirty="0">
                          <a:solidFill>
                            <a:schemeClr val="tx1"/>
                          </a:solidFill>
                          <a:effectLst/>
                        </a:rPr>
                      </a:br>
                      <a:r>
                        <a:rPr lang="fr-FR" sz="1200" u="none" strike="noStrike" dirty="0">
                          <a:solidFill>
                            <a:schemeClr val="tx1"/>
                          </a:solidFill>
                          <a:effectLst/>
                        </a:rPr>
                        <a:t>Cotation C : 10 &lt; X ≤ 30 %</a:t>
                      </a:r>
                      <a:br>
                        <a:rPr lang="fr-FR" sz="1200" u="none" strike="noStrike" dirty="0">
                          <a:solidFill>
                            <a:schemeClr val="tx1"/>
                          </a:solidFill>
                          <a:effectLst/>
                        </a:rPr>
                      </a:br>
                      <a:r>
                        <a:rPr lang="fr-FR" sz="1200" u="none" strike="noStrike" dirty="0">
                          <a:solidFill>
                            <a:schemeClr val="tx1"/>
                          </a:solidFill>
                          <a:effectLst/>
                        </a:rPr>
                        <a:t>Cotation D : X ≤ 10 % ou absence de mesure</a:t>
                      </a:r>
                      <a:endParaRPr lang="fr-FR" sz="1200" b="0" i="0" u="none" strike="noStrike" dirty="0">
                        <a:solidFill>
                          <a:schemeClr val="tx1"/>
                        </a:solidFill>
                        <a:effectLst/>
                        <a:latin typeface="Calibri"/>
                      </a:endParaRPr>
                    </a:p>
                  </a:txBody>
                  <a:tcPr marL="5457" marR="5457" marT="5457" marB="0" anchor="ctr">
                    <a:solidFill>
                      <a:schemeClr val="accent4">
                        <a:lumMod val="40000"/>
                        <a:lumOff val="60000"/>
                      </a:schemeClr>
                    </a:solidFill>
                  </a:tcPr>
                </a:tc>
              </a:tr>
              <a:tr h="485699">
                <a:tc vMerge="1">
                  <a:txBody>
                    <a:bodyPr/>
                    <a:lstStyle/>
                    <a:p>
                      <a:endParaRPr lang="fr-FR"/>
                    </a:p>
                  </a:txBody>
                  <a:tcPr/>
                </a:tc>
                <a:tc vMerge="1">
                  <a:txBody>
                    <a:bodyPr/>
                    <a:lstStyle/>
                    <a:p>
                      <a:endParaRPr lang="fr-FR"/>
                    </a:p>
                  </a:txBody>
                  <a:tcPr/>
                </a:tc>
                <a:tc>
                  <a:txBody>
                    <a:bodyPr/>
                    <a:lstStyle/>
                    <a:p>
                      <a:pPr algn="l" fontAlgn="ctr"/>
                      <a:r>
                        <a:rPr lang="fr-FR" sz="1200" u="none" strike="noStrike">
                          <a:solidFill>
                            <a:schemeClr val="tx1"/>
                          </a:solidFill>
                          <a:effectLst/>
                        </a:rPr>
                        <a:t>D 3.5 - Taux de séjours disposant d’un plan de soins informatisé alimenté par l’ensemble des prescriptions </a:t>
                      </a:r>
                      <a:endParaRPr lang="fr-FR" sz="1200" b="0" i="0" u="none" strike="noStrike">
                        <a:solidFill>
                          <a:schemeClr val="tx1"/>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dirty="0">
                          <a:solidFill>
                            <a:schemeClr val="tx1"/>
                          </a:solidFill>
                          <a:effectLst/>
                        </a:rPr>
                        <a:t>50% (national)</a:t>
                      </a:r>
                      <a:endParaRPr lang="fr-FR" sz="1200" b="0" i="0" u="none" strike="noStrike" dirty="0">
                        <a:solidFill>
                          <a:schemeClr val="tx1"/>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solidFill>
                            <a:schemeClr val="tx1"/>
                          </a:solidFill>
                          <a:effectLst/>
                        </a:rPr>
                        <a:t>Indicateurs Hôpital Numérique</a:t>
                      </a:r>
                      <a:br>
                        <a:rPr lang="fr-FR" sz="1200" u="none" strike="noStrike" dirty="0">
                          <a:solidFill>
                            <a:schemeClr val="tx1"/>
                          </a:solidFill>
                          <a:effectLst/>
                        </a:rPr>
                      </a:br>
                      <a:r>
                        <a:rPr lang="fr-FR" sz="1200" u="none" strike="noStrike" dirty="0" err="1">
                          <a:solidFill>
                            <a:schemeClr val="tx1"/>
                          </a:solidFill>
                          <a:effectLst/>
                        </a:rPr>
                        <a:t>oSIS</a:t>
                      </a:r>
                      <a:r>
                        <a:rPr lang="fr-FR" sz="1200" u="none" strike="noStrike" dirty="0">
                          <a:solidFill>
                            <a:schemeClr val="tx1"/>
                          </a:solidFill>
                          <a:effectLst/>
                        </a:rPr>
                        <a:t> v2</a:t>
                      </a:r>
                      <a:endParaRPr lang="fr-FR" sz="1200" b="0" i="0" u="none" strike="noStrike" dirty="0">
                        <a:solidFill>
                          <a:schemeClr val="tx1"/>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solidFill>
                            <a:schemeClr val="tx1"/>
                          </a:solidFill>
                          <a:effectLst/>
                        </a:rPr>
                        <a:t>Cotation A : &gt; 50 %</a:t>
                      </a:r>
                      <a:br>
                        <a:rPr lang="fr-FR" sz="1200" u="none" strike="noStrike" dirty="0">
                          <a:solidFill>
                            <a:schemeClr val="tx1"/>
                          </a:solidFill>
                          <a:effectLst/>
                        </a:rPr>
                      </a:br>
                      <a:r>
                        <a:rPr lang="fr-FR" sz="1200" u="none" strike="noStrike" dirty="0">
                          <a:solidFill>
                            <a:schemeClr val="tx1"/>
                          </a:solidFill>
                          <a:effectLst/>
                        </a:rPr>
                        <a:t>Cotation B : 30 &lt; X ≤ 50 %</a:t>
                      </a:r>
                      <a:br>
                        <a:rPr lang="fr-FR" sz="1200" u="none" strike="noStrike" dirty="0">
                          <a:solidFill>
                            <a:schemeClr val="tx1"/>
                          </a:solidFill>
                          <a:effectLst/>
                        </a:rPr>
                      </a:br>
                      <a:r>
                        <a:rPr lang="fr-FR" sz="1200" u="none" strike="noStrike" dirty="0">
                          <a:solidFill>
                            <a:schemeClr val="tx1"/>
                          </a:solidFill>
                          <a:effectLst/>
                        </a:rPr>
                        <a:t>Cotation C : 10 &lt; X ≤ 30 %</a:t>
                      </a:r>
                      <a:br>
                        <a:rPr lang="fr-FR" sz="1200" u="none" strike="noStrike" dirty="0">
                          <a:solidFill>
                            <a:schemeClr val="tx1"/>
                          </a:solidFill>
                          <a:effectLst/>
                        </a:rPr>
                      </a:br>
                      <a:r>
                        <a:rPr lang="fr-FR" sz="1200" u="none" strike="noStrike" dirty="0">
                          <a:solidFill>
                            <a:schemeClr val="tx1"/>
                          </a:solidFill>
                          <a:effectLst/>
                        </a:rPr>
                        <a:t>Cotation D : X ≤ 10 % ou absence de mesure</a:t>
                      </a:r>
                      <a:endParaRPr lang="fr-FR" sz="1200" b="0" i="0" u="none" strike="noStrike" dirty="0">
                        <a:solidFill>
                          <a:schemeClr val="tx1"/>
                        </a:solidFill>
                        <a:effectLst/>
                        <a:latin typeface="Calibri"/>
                      </a:endParaRPr>
                    </a:p>
                  </a:txBody>
                  <a:tcPr marL="5457" marR="5457" marT="5457" marB="0" anchor="ctr">
                    <a:solidFill>
                      <a:schemeClr val="accent4">
                        <a:lumMod val="40000"/>
                        <a:lumOff val="60000"/>
                      </a:schemeClr>
                    </a:solidFill>
                  </a:tcPr>
                </a:tc>
              </a:tr>
            </a:tbl>
          </a:graphicData>
        </a:graphic>
      </p:graphicFrame>
      <p:sp>
        <p:nvSpPr>
          <p:cNvPr id="8" name="ZoneTexte 7"/>
          <p:cNvSpPr txBox="1"/>
          <p:nvPr/>
        </p:nvSpPr>
        <p:spPr>
          <a:xfrm>
            <a:off x="7596336" y="5517232"/>
            <a:ext cx="10801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dirty="0" smtClean="0">
                <a:solidFill>
                  <a:srgbClr val="1F497D"/>
                </a:solidFill>
              </a:rPr>
              <a:t>- 4 lignes</a:t>
            </a:r>
            <a:endParaRPr lang="fr-FR" dirty="0">
              <a:solidFill>
                <a:srgbClr val="1F497D"/>
              </a:solidFill>
            </a:endParaRPr>
          </a:p>
        </p:txBody>
      </p:sp>
    </p:spTree>
    <p:extLst>
      <p:ext uri="{BB962C8B-B14F-4D97-AF65-F5344CB8AC3E}">
        <p14:creationId xmlns:p14="http://schemas.microsoft.com/office/powerpoint/2010/main" val="4259981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au 5"/>
          <p:cNvGraphicFramePr>
            <a:graphicFrameLocks noGrp="1"/>
          </p:cNvGraphicFramePr>
          <p:nvPr>
            <p:extLst>
              <p:ext uri="{D42A27DB-BD31-4B8C-83A1-F6EECF244321}">
                <p14:modId xmlns:p14="http://schemas.microsoft.com/office/powerpoint/2010/main" val="3942436811"/>
              </p:ext>
            </p:extLst>
          </p:nvPr>
        </p:nvGraphicFramePr>
        <p:xfrm>
          <a:off x="251520" y="116632"/>
          <a:ext cx="8785671" cy="6074658"/>
        </p:xfrm>
        <a:graphic>
          <a:graphicData uri="http://schemas.openxmlformats.org/drawingml/2006/table">
            <a:tbl>
              <a:tblPr>
                <a:tableStyleId>{5C22544A-7EE6-4342-B048-85BDC9FD1C3A}</a:tableStyleId>
              </a:tblPr>
              <a:tblGrid>
                <a:gridCol w="1098209"/>
                <a:gridCol w="366070"/>
                <a:gridCol w="3367841"/>
                <a:gridCol w="658925"/>
                <a:gridCol w="1464279"/>
                <a:gridCol w="1830347"/>
              </a:tblGrid>
              <a:tr h="350232">
                <a:tc rowSpan="3">
                  <a:txBody>
                    <a:bodyPr/>
                    <a:lstStyle/>
                    <a:p>
                      <a:pPr algn="l" fontAlgn="ctr"/>
                      <a:r>
                        <a:rPr lang="fr-FR" sz="1200" u="none" strike="noStrike" dirty="0">
                          <a:effectLst/>
                        </a:rPr>
                        <a:t>Score Tenue du dossier patient (TDP) en MCO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13">
                  <a:txBody>
                    <a:bodyPr/>
                    <a:lstStyle/>
                    <a:p>
                      <a:pPr algn="ctr" fontAlgn="ctr"/>
                      <a:r>
                        <a:rPr lang="fr-FR" sz="1200" u="none" strike="noStrike" dirty="0">
                          <a:effectLst/>
                        </a:rPr>
                        <a:t>12</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a:effectLst/>
                        </a:rPr>
                        <a:t>Rédaction des prescriptions médicamenteuses établies pendant l'hospitalisation (MCO)</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a:effectLst/>
                        </a:rPr>
                        <a:t>IPAQSS</a:t>
                      </a:r>
                      <a:br>
                        <a:rPr lang="fr-FR" sz="1200" u="none" strike="noStrike">
                          <a:effectLst/>
                        </a:rPr>
                      </a:br>
                      <a:r>
                        <a:rPr lang="fr-FR" sz="1200" u="none" strike="noStrike">
                          <a:effectLst/>
                        </a:rPr>
                        <a:t>QUALHAS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rowSpan="13">
                  <a:txBody>
                    <a:bodyPr/>
                    <a:lstStyle/>
                    <a:p>
                      <a:pPr algn="l" fontAlgn="ctr"/>
                      <a:r>
                        <a:rPr lang="fr-FR" sz="1200" u="none" strike="noStrike" dirty="0">
                          <a:effectLst/>
                        </a:rPr>
                        <a:t>Cotation A : Ensemble des critères conformes</a:t>
                      </a:r>
                      <a:br>
                        <a:rPr lang="fr-FR" sz="1200" u="none" strike="noStrike" dirty="0">
                          <a:effectLst/>
                        </a:rPr>
                      </a:br>
                      <a:r>
                        <a:rPr lang="fr-FR" sz="1200" u="none" strike="noStrike" dirty="0">
                          <a:effectLst/>
                        </a:rPr>
                        <a:t>Cotation B : au moins 2/3  des critères conformes </a:t>
                      </a:r>
                      <a:br>
                        <a:rPr lang="fr-FR" sz="1200" u="none" strike="noStrike" dirty="0">
                          <a:effectLst/>
                        </a:rPr>
                      </a:br>
                      <a:r>
                        <a:rPr lang="fr-FR" sz="1200" u="none" strike="noStrike" dirty="0">
                          <a:effectLst/>
                        </a:rPr>
                        <a:t>Cotation C : au moins 1/3 des critères conformes</a:t>
                      </a:r>
                      <a:br>
                        <a:rPr lang="fr-FR" sz="1200" u="none" strike="noStrike" dirty="0">
                          <a:effectLst/>
                        </a:rPr>
                      </a:br>
                      <a:r>
                        <a:rPr lang="fr-FR" sz="1200" u="none" strike="noStrike" dirty="0">
                          <a:effectLst/>
                        </a:rPr>
                        <a:t>Cotation D :  absence de réponse ou moins d'1/3 critère conforme</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r>
              <a:tr h="350232">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Rédaction d'un traitement de sortie (MCO)</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effectLst/>
                        </a:rPr>
                        <a:t>IPAQSS</a:t>
                      </a:r>
                      <a:br>
                        <a:rPr lang="fr-FR" sz="1200" u="none" strike="noStrike" dirty="0">
                          <a:effectLst/>
                        </a:rPr>
                      </a:br>
                      <a:r>
                        <a:rPr lang="fr-FR" sz="1200" u="none" strike="noStrike" dirty="0">
                          <a:effectLst/>
                        </a:rPr>
                        <a:t>QUALHAS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522774">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Courrier de fin d'hospitalisation ou compte rendu d'hospitalisation comprenant les éléments nécessaires à la coordination en aval (SSR)</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a:effectLst/>
                        </a:rPr>
                        <a:t>IPAQSS</a:t>
                      </a:r>
                      <a:br>
                        <a:rPr lang="fr-FR" sz="1200" u="none" strike="noStrike">
                          <a:effectLst/>
                        </a:rPr>
                      </a:br>
                      <a:r>
                        <a:rPr lang="fr-FR" sz="1200" u="none" strike="noStrike">
                          <a:effectLst/>
                        </a:rPr>
                        <a:t>QUALHAS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350232">
                <a:tc rowSpan="3">
                  <a:txBody>
                    <a:bodyPr/>
                    <a:lstStyle/>
                    <a:p>
                      <a:pPr algn="l" fontAlgn="ctr"/>
                      <a:r>
                        <a:rPr lang="fr-FR" sz="1200" u="none" strike="noStrike">
                          <a:effectLst/>
                        </a:rPr>
                        <a:t>Score Tenue du dossier patient (TDP) en SSR</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a:txBody>
                    <a:bodyPr/>
                    <a:lstStyle/>
                    <a:p>
                      <a:pPr algn="l" fontAlgn="ctr"/>
                      <a:r>
                        <a:rPr lang="fr-FR" sz="1200" u="none" strike="noStrike" dirty="0">
                          <a:effectLst/>
                        </a:rPr>
                        <a:t>Rédaction des prescriptions médicamenteuses établies pendant l'hospitalisation (SSR)</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a:effectLst/>
                        </a:rPr>
                        <a:t>IPAQSS</a:t>
                      </a:r>
                      <a:br>
                        <a:rPr lang="fr-FR" sz="1200" u="none" strike="noStrike">
                          <a:effectLst/>
                        </a:rPr>
                      </a:br>
                      <a:r>
                        <a:rPr lang="fr-FR" sz="1200" u="none" strike="noStrike">
                          <a:effectLst/>
                        </a:rPr>
                        <a:t>QUALHAS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350232">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Rédaction d'un traitement de sortie (SSR)</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a:effectLst/>
                        </a:rPr>
                        <a:t>IPAQSS</a:t>
                      </a:r>
                      <a:br>
                        <a:rPr lang="fr-FR" sz="1200" u="none" strike="noStrike">
                          <a:effectLst/>
                        </a:rPr>
                      </a:br>
                      <a:r>
                        <a:rPr lang="fr-FR" sz="1200" u="none" strike="noStrike">
                          <a:effectLst/>
                        </a:rPr>
                        <a:t>QUALHAS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522774">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Courrier de fin d'hospitalisation ou compte rendu d'hospitalisation comprenant les éléments nécessaires à la coordination en aval (SSR)</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a:effectLst/>
                        </a:rPr>
                        <a:t>IPAQSS</a:t>
                      </a:r>
                      <a:br>
                        <a:rPr lang="fr-FR" sz="1200" u="none" strike="noStrike">
                          <a:effectLst/>
                        </a:rPr>
                      </a:br>
                      <a:r>
                        <a:rPr lang="fr-FR" sz="1200" u="none" strike="noStrike">
                          <a:effectLst/>
                        </a:rPr>
                        <a:t>QUALHAS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522774">
                <a:tc rowSpan="3">
                  <a:txBody>
                    <a:bodyPr/>
                    <a:lstStyle/>
                    <a:p>
                      <a:pPr algn="l" fontAlgn="ctr"/>
                      <a:r>
                        <a:rPr lang="fr-FR" sz="1200" u="none" strike="noStrike">
                          <a:effectLst/>
                        </a:rPr>
                        <a:t>Score Tenue du dossier patient (TDP) en Santé Mentale</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a:txBody>
                    <a:bodyPr/>
                    <a:lstStyle/>
                    <a:p>
                      <a:pPr algn="l" fontAlgn="ctr"/>
                      <a:r>
                        <a:rPr lang="fr-FR" sz="1200" u="none" strike="noStrike" dirty="0">
                          <a:effectLst/>
                        </a:rPr>
                        <a:t>Conformité  de  la  rédaction  des  prescriptions  médicamenteuses  établies  au  cours  de  l’hospitalisation (Psychiatrie)</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dirty="0">
                          <a:effectLst/>
                        </a:rPr>
                        <a:t>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a:effectLst/>
                        </a:rPr>
                        <a:t>IPAQSS</a:t>
                      </a:r>
                      <a:br>
                        <a:rPr lang="fr-FR" sz="1200" u="none" strike="noStrike">
                          <a:effectLst/>
                        </a:rPr>
                      </a:br>
                      <a:r>
                        <a:rPr lang="fr-FR" sz="1200" u="none" strike="noStrike">
                          <a:effectLst/>
                        </a:rPr>
                        <a:t>QUALHAS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350232">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Conformité de la rédaction du traitement de sortie  (Psychiatrie)</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dirty="0">
                          <a:effectLst/>
                        </a:rPr>
                        <a:t>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effectLst/>
                        </a:rPr>
                        <a:t>IPAQSS</a:t>
                      </a:r>
                      <a:br>
                        <a:rPr lang="fr-FR" sz="1200" u="none" strike="noStrike" dirty="0">
                          <a:effectLst/>
                        </a:rPr>
                      </a:br>
                      <a:r>
                        <a:rPr lang="fr-FR" sz="1200" u="none" strike="noStrike" dirty="0">
                          <a:effectLst/>
                        </a:rPr>
                        <a:t>QUALHAS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350232">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Conformité du courrier de fin d’hospitalisation ou compte rendu d’hospitalisation (Psychiatrie)</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dirty="0">
                          <a:effectLst/>
                        </a:rPr>
                        <a:t>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effectLst/>
                        </a:rPr>
                        <a:t>IPAQSS</a:t>
                      </a:r>
                      <a:br>
                        <a:rPr lang="fr-FR" sz="1200" u="none" strike="noStrike" dirty="0">
                          <a:effectLst/>
                        </a:rPr>
                      </a:br>
                      <a:r>
                        <a:rPr lang="fr-FR" sz="1200" u="none" strike="noStrike" dirty="0">
                          <a:effectLst/>
                        </a:rPr>
                        <a:t>QUALHAS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522774">
                <a:tc rowSpan="3">
                  <a:txBody>
                    <a:bodyPr/>
                    <a:lstStyle/>
                    <a:p>
                      <a:pPr algn="l" fontAlgn="ctr"/>
                      <a:r>
                        <a:rPr lang="fr-FR" sz="1200" u="none" strike="noStrike">
                          <a:effectLst/>
                        </a:rPr>
                        <a:t>Score Tenue du dossier patient (TDP) en HAD</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a:txBody>
                    <a:bodyPr/>
                    <a:lstStyle/>
                    <a:p>
                      <a:pPr algn="l" fontAlgn="ctr"/>
                      <a:r>
                        <a:rPr lang="fr-FR" sz="1200" u="none" strike="noStrike">
                          <a:effectLst/>
                        </a:rPr>
                        <a:t>Trace des prescriptions médicamenteuses nécessaires au démarrage de la prise en charge (HAD)</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effectLst/>
                        </a:rPr>
                        <a:t>IPAQSS</a:t>
                      </a:r>
                      <a:br>
                        <a:rPr lang="fr-FR" sz="1200" u="none" strike="noStrike" dirty="0">
                          <a:effectLst/>
                        </a:rPr>
                      </a:br>
                      <a:r>
                        <a:rPr lang="fr-FR" sz="1200" u="none" strike="noStrike" dirty="0">
                          <a:effectLst/>
                        </a:rPr>
                        <a:t>QUALHAS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350232">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Trace d’une organisation du traitement médicamenteux à l’admission (HAD)</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effectLst/>
                        </a:rPr>
                        <a:t>IPAQSS</a:t>
                      </a:r>
                      <a:br>
                        <a:rPr lang="fr-FR" sz="1200" u="none" strike="noStrike" dirty="0">
                          <a:effectLst/>
                        </a:rPr>
                      </a:br>
                      <a:r>
                        <a:rPr lang="fr-FR" sz="1200" u="none" strike="noStrike" dirty="0">
                          <a:effectLst/>
                        </a:rPr>
                        <a:t>QUALHAS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522774">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Courrier de fin d’hospitalisation ou compte-rendu d’hospitalisation comportant les éléments nécessaires à la coordination en aval (HAD)</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effectLst/>
                        </a:rPr>
                        <a:t>IPAQSS</a:t>
                      </a:r>
                      <a:br>
                        <a:rPr lang="fr-FR" sz="1200" u="none" strike="noStrike" dirty="0">
                          <a:effectLst/>
                        </a:rPr>
                      </a:br>
                      <a:r>
                        <a:rPr lang="fr-FR" sz="1200" u="none" strike="noStrike" dirty="0">
                          <a:effectLst/>
                        </a:rPr>
                        <a:t>QUALHAS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695316">
                <a:tc>
                  <a:txBody>
                    <a:bodyPr/>
                    <a:lstStyle/>
                    <a:p>
                      <a:pPr algn="l" fontAlgn="ctr"/>
                      <a:r>
                        <a:rPr lang="fr-FR" sz="1200" u="none" strike="noStrike" dirty="0">
                          <a:effectLst/>
                        </a:rPr>
                        <a:t>Taux de réponses conformes</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a:txBody>
                    <a:bodyPr/>
                    <a:lstStyle/>
                    <a:p>
                      <a:pPr algn="l" fontAlgn="ctr"/>
                      <a:r>
                        <a:rPr lang="fr-FR" sz="1200" u="none" strike="noStrike" dirty="0">
                          <a:effectLst/>
                        </a:rPr>
                        <a:t>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dirty="0">
                          <a:effectLst/>
                        </a:rPr>
                        <a:t>Totalité des réponses conforme</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effectLst/>
                        </a:rPr>
                        <a:t>IPAQSS</a:t>
                      </a:r>
                      <a:br>
                        <a:rPr lang="fr-FR" sz="1200" u="none" strike="noStrike" dirty="0">
                          <a:effectLst/>
                        </a:rPr>
                      </a:br>
                      <a:r>
                        <a:rPr lang="fr-FR" sz="1200" u="none" strike="noStrike" dirty="0">
                          <a:effectLst/>
                        </a:rPr>
                        <a:t>QUALHAS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bl>
          </a:graphicData>
        </a:graphic>
      </p:graphicFrame>
      <p:sp>
        <p:nvSpPr>
          <p:cNvPr id="11" name="ZoneTexte 10"/>
          <p:cNvSpPr txBox="1"/>
          <p:nvPr/>
        </p:nvSpPr>
        <p:spPr>
          <a:xfrm>
            <a:off x="7236296" y="5814556"/>
            <a:ext cx="129614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dirty="0" smtClean="0">
                <a:solidFill>
                  <a:srgbClr val="1F497D"/>
                </a:solidFill>
              </a:rPr>
              <a:t>- 13 lignes</a:t>
            </a:r>
            <a:endParaRPr lang="fr-FR" dirty="0">
              <a:solidFill>
                <a:srgbClr val="1F497D"/>
              </a:solidFill>
            </a:endParaRPr>
          </a:p>
        </p:txBody>
      </p:sp>
    </p:spTree>
    <p:extLst>
      <p:ext uri="{BB962C8B-B14F-4D97-AF65-F5344CB8AC3E}">
        <p14:creationId xmlns:p14="http://schemas.microsoft.com/office/powerpoint/2010/main" val="2560596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7236296" y="5814556"/>
            <a:ext cx="129614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dirty="0" smtClean="0">
                <a:solidFill>
                  <a:srgbClr val="1F497D"/>
                </a:solidFill>
              </a:rPr>
              <a:t>- 5 lignes</a:t>
            </a:r>
            <a:endParaRPr lang="fr-FR" dirty="0">
              <a:solidFill>
                <a:srgbClr val="1F497D"/>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2364898488"/>
              </p:ext>
            </p:extLst>
          </p:nvPr>
        </p:nvGraphicFramePr>
        <p:xfrm>
          <a:off x="179512" y="1628800"/>
          <a:ext cx="8784976" cy="2032264"/>
        </p:xfrm>
        <a:graphic>
          <a:graphicData uri="http://schemas.openxmlformats.org/drawingml/2006/table">
            <a:tbl>
              <a:tblPr>
                <a:tableStyleId>{5C22544A-7EE6-4342-B048-85BDC9FD1C3A}</a:tableStyleId>
              </a:tblPr>
              <a:tblGrid>
                <a:gridCol w="1624115"/>
                <a:gridCol w="295293"/>
                <a:gridCol w="2731463"/>
                <a:gridCol w="738233"/>
                <a:gridCol w="1402643"/>
                <a:gridCol w="1993229"/>
              </a:tblGrid>
              <a:tr h="628014">
                <a:tc rowSpan="5">
                  <a:txBody>
                    <a:bodyPr/>
                    <a:lstStyle/>
                    <a:p>
                      <a:pPr algn="l" fontAlgn="ctr"/>
                      <a:r>
                        <a:rPr lang="fr-FR" sz="1200" u="none" strike="noStrike" dirty="0">
                          <a:effectLst/>
                        </a:rPr>
                        <a:t>Indicateurs IQSS du </a:t>
                      </a:r>
                      <a:r>
                        <a:rPr lang="fr-FR" sz="1200" u="none" strike="noStrike" dirty="0" err="1">
                          <a:effectLst/>
                        </a:rPr>
                        <a:t>TdBIN</a:t>
                      </a:r>
                      <a:r>
                        <a:rPr lang="fr-FR" sz="1200" u="none" strike="noStrike" dirty="0">
                          <a:effectLst/>
                        </a:rPr>
                        <a:t>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5">
                  <a:txBody>
                    <a:bodyPr/>
                    <a:lstStyle/>
                    <a:p>
                      <a:pPr algn="ctr" fontAlgn="ctr"/>
                      <a:r>
                        <a:rPr lang="fr-FR" sz="1200" u="none" strike="noStrike" dirty="0">
                          <a:effectLst/>
                        </a:rPr>
                        <a:t>32</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effectLst/>
                        </a:rPr>
                        <a:t>ICSHA.2 est en progression</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5">
                  <a:txBody>
                    <a:bodyPr/>
                    <a:lstStyle/>
                    <a:p>
                      <a:pPr algn="ctr" fontAlgn="ctr"/>
                      <a:r>
                        <a:rPr lang="fr-FR" sz="1200" u="none" strike="noStrike">
                          <a:effectLst/>
                        </a:rPr>
                        <a:t>Classe A ou B</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rowSpan="5">
                  <a:txBody>
                    <a:bodyPr/>
                    <a:lstStyle/>
                    <a:p>
                      <a:pPr algn="l" fontAlgn="ctr"/>
                      <a:r>
                        <a:rPr lang="fr-FR" sz="1200" u="none" strike="noStrike">
                          <a:effectLst/>
                        </a:rPr>
                        <a:t>Rapport ICSHA, ICATB2, ICA-BMR, ICA-LISO Base QUALHAS</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rowSpan="5">
                  <a:txBody>
                    <a:bodyPr/>
                    <a:lstStyle/>
                    <a:p>
                      <a:pPr algn="l" fontAlgn="ctr"/>
                      <a:r>
                        <a:rPr lang="fr-FR" sz="1200" u="none" strike="noStrike">
                          <a:effectLst/>
                        </a:rPr>
                        <a:t>Cotation A : classe A ou B pour la totalité des  critères applicables</a:t>
                      </a:r>
                      <a:br>
                        <a:rPr lang="fr-FR" sz="1200" u="none" strike="noStrike">
                          <a:effectLst/>
                        </a:rPr>
                      </a:br>
                      <a:r>
                        <a:rPr lang="fr-FR" sz="1200" u="none" strike="noStrike">
                          <a:effectLst/>
                        </a:rPr>
                        <a:t>Cotation B :  classe A ou B pour au moins 75 % des critères applicables</a:t>
                      </a:r>
                      <a:br>
                        <a:rPr lang="fr-FR" sz="1200" u="none" strike="noStrike">
                          <a:effectLst/>
                        </a:rPr>
                      </a:br>
                      <a:r>
                        <a:rPr lang="fr-FR" sz="1200" u="none" strike="noStrike">
                          <a:effectLst/>
                        </a:rPr>
                        <a:t>Cotation C : classe A ou B pour moins de 75 % des critères applicables</a:t>
                      </a:r>
                      <a:br>
                        <a:rPr lang="fr-FR" sz="1200" u="none" strike="noStrike">
                          <a:effectLst/>
                        </a:rPr>
                      </a:br>
                      <a:r>
                        <a:rPr lang="fr-FR" sz="1200" u="none" strike="noStrike">
                          <a:effectLst/>
                        </a:rPr>
                        <a:t>Cotation D :  aucun critère applicable en classe A ou B</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r>
              <a:tr h="161444">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ICATB.2 a atteint la classe de performance A ou B</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161444">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ICA-BMR a atteint la classe de performance A ou B</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90599">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ICA-LISO a atteint la classe de performance A ou B</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90599">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Nombre d'indicateurs applicables</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1888982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250824" y="1303381"/>
            <a:ext cx="8642350" cy="32932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000" b="1" dirty="0" smtClean="0">
                <a:solidFill>
                  <a:srgbClr val="1F497D"/>
                </a:solidFill>
              </a:rPr>
              <a:t>Nouvelles propositions de cibles de limitation du recueil de données par les ES :</a:t>
            </a:r>
          </a:p>
          <a:p>
            <a:r>
              <a:rPr lang="fr-FR" sz="2000" b="1" dirty="0" smtClean="0">
                <a:solidFill>
                  <a:srgbClr val="1F497D"/>
                </a:solidFill>
              </a:rPr>
              <a:t>Données produites par l’assurance maladie :</a:t>
            </a:r>
          </a:p>
          <a:p>
            <a:pPr marL="285750" indent="-285750">
              <a:buFont typeface="Arial" pitchFamily="34" charset="0"/>
              <a:buChar char="•"/>
            </a:pPr>
            <a:r>
              <a:rPr lang="fr-FR" dirty="0" smtClean="0">
                <a:solidFill>
                  <a:srgbClr val="1F497D"/>
                </a:solidFill>
              </a:rPr>
              <a:t>Indicateur 5</a:t>
            </a:r>
          </a:p>
          <a:p>
            <a:pPr marL="285750" indent="-285750">
              <a:buFont typeface="Arial" pitchFamily="34" charset="0"/>
              <a:buChar char="•"/>
            </a:pPr>
            <a:r>
              <a:rPr lang="fr-FR" dirty="0" smtClean="0">
                <a:solidFill>
                  <a:srgbClr val="1F497D"/>
                </a:solidFill>
              </a:rPr>
              <a:t>Indicateurs médico-économiques PHEV 37 et 38 (répertoire et </a:t>
            </a:r>
            <a:r>
              <a:rPr lang="fr-FR" dirty="0" err="1" smtClean="0">
                <a:solidFill>
                  <a:srgbClr val="1F497D"/>
                </a:solidFill>
              </a:rPr>
              <a:t>Biosimilaires</a:t>
            </a:r>
            <a:r>
              <a:rPr lang="fr-FR" dirty="0" smtClean="0">
                <a:solidFill>
                  <a:srgbClr val="1F497D"/>
                </a:solidFill>
              </a:rPr>
              <a:t>)</a:t>
            </a:r>
          </a:p>
          <a:p>
            <a:pPr marL="285750" indent="-285750">
              <a:buFont typeface="Arial" pitchFamily="34" charset="0"/>
              <a:buChar char="•"/>
            </a:pPr>
            <a:r>
              <a:rPr lang="fr-FR" dirty="0" smtClean="0">
                <a:solidFill>
                  <a:srgbClr val="1F497D"/>
                </a:solidFill>
              </a:rPr>
              <a:t>Données chiffrées de l’indicateur 41 (évolutions des dépenses PHEV)</a:t>
            </a:r>
          </a:p>
          <a:p>
            <a:r>
              <a:rPr lang="da-DK" sz="2000" b="1" dirty="0">
                <a:solidFill>
                  <a:srgbClr val="1F497D"/>
                </a:solidFill>
              </a:rPr>
              <a:t>Données produites par l’ARS </a:t>
            </a:r>
            <a:r>
              <a:rPr lang="da-DK" sz="2000" b="1" dirty="0" smtClean="0">
                <a:solidFill>
                  <a:srgbClr val="1F497D"/>
                </a:solidFill>
              </a:rPr>
              <a:t>:</a:t>
            </a:r>
          </a:p>
          <a:p>
            <a:pPr marL="285750" indent="-285750">
              <a:buFont typeface="Arial" pitchFamily="34" charset="0"/>
              <a:buChar char="•"/>
            </a:pPr>
            <a:r>
              <a:rPr lang="fr-FR" dirty="0">
                <a:solidFill>
                  <a:srgbClr val="1F497D"/>
                </a:solidFill>
              </a:rPr>
              <a:t>Données chiffrées </a:t>
            </a:r>
            <a:r>
              <a:rPr lang="fr-FR" dirty="0" smtClean="0">
                <a:solidFill>
                  <a:srgbClr val="1F497D"/>
                </a:solidFill>
              </a:rPr>
              <a:t>des indicateurs 42 et 43 (évolution des dépenses MO et LPP</a:t>
            </a:r>
            <a:r>
              <a:rPr lang="fr-FR" b="1" dirty="0" smtClean="0">
                <a:solidFill>
                  <a:srgbClr val="1F497D"/>
                </a:solidFill>
              </a:rPr>
              <a:t>)</a:t>
            </a:r>
          </a:p>
          <a:p>
            <a:r>
              <a:rPr lang="fr-FR" sz="2000" b="1" dirty="0" smtClean="0">
                <a:solidFill>
                  <a:srgbClr val="1F497D"/>
                </a:solidFill>
              </a:rPr>
              <a:t>Données produites par </a:t>
            </a:r>
            <a:r>
              <a:rPr lang="fr-FR" sz="2000" b="1" dirty="0" err="1" smtClean="0">
                <a:solidFill>
                  <a:srgbClr val="1F497D"/>
                </a:solidFill>
              </a:rPr>
              <a:t>Onco</a:t>
            </a:r>
            <a:r>
              <a:rPr lang="fr-FR" sz="2000" b="1" dirty="0" smtClean="0">
                <a:solidFill>
                  <a:srgbClr val="1F497D"/>
                </a:solidFill>
              </a:rPr>
              <a:t> Bretagne :</a:t>
            </a:r>
          </a:p>
          <a:p>
            <a:pPr marL="285750" indent="-285750">
              <a:buFont typeface="Arial" pitchFamily="34" charset="0"/>
              <a:buChar char="•"/>
            </a:pPr>
            <a:r>
              <a:rPr lang="fr-FR" dirty="0">
                <a:solidFill>
                  <a:srgbClr val="1F497D"/>
                </a:solidFill>
              </a:rPr>
              <a:t>Indicateur 35 (PPS en cancérologie)</a:t>
            </a:r>
          </a:p>
          <a:p>
            <a:r>
              <a:rPr lang="fr-FR" sz="2000" b="1" dirty="0" smtClean="0">
                <a:solidFill>
                  <a:srgbClr val="1F497D"/>
                </a:solidFill>
              </a:rPr>
              <a:t>Données produites par l’</a:t>
            </a:r>
            <a:r>
              <a:rPr lang="fr-FR" sz="2000" b="1" dirty="0" err="1" smtClean="0">
                <a:solidFill>
                  <a:srgbClr val="1F497D"/>
                </a:solidFill>
              </a:rPr>
              <a:t>OMéDIT</a:t>
            </a:r>
            <a:r>
              <a:rPr lang="fr-FR" sz="2000" b="1" dirty="0" smtClean="0">
                <a:solidFill>
                  <a:srgbClr val="1F497D"/>
                </a:solidFill>
              </a:rPr>
              <a:t> :</a:t>
            </a:r>
          </a:p>
          <a:p>
            <a:pPr marL="285750" indent="-285750">
              <a:buFont typeface="Arial" pitchFamily="34" charset="0"/>
              <a:buChar char="•"/>
            </a:pPr>
            <a:r>
              <a:rPr lang="fr-FR" dirty="0">
                <a:solidFill>
                  <a:srgbClr val="1F497D"/>
                </a:solidFill>
              </a:rPr>
              <a:t>Indicateur </a:t>
            </a:r>
            <a:r>
              <a:rPr lang="fr-FR" dirty="0" smtClean="0">
                <a:solidFill>
                  <a:srgbClr val="1F497D"/>
                </a:solidFill>
              </a:rPr>
              <a:t>36 (participation aux travaux régionaux et ATIH)</a:t>
            </a:r>
            <a:endParaRPr lang="fr-FR" dirty="0">
              <a:solidFill>
                <a:srgbClr val="1F497D"/>
              </a:solidFill>
            </a:endParaRPr>
          </a:p>
        </p:txBody>
      </p:sp>
      <p:sp>
        <p:nvSpPr>
          <p:cNvPr id="9" name="ZoneTexte 8"/>
          <p:cNvSpPr txBox="1"/>
          <p:nvPr/>
        </p:nvSpPr>
        <p:spPr>
          <a:xfrm>
            <a:off x="1343950" y="4941168"/>
            <a:ext cx="754922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lvl="0" indent="-457200">
              <a:buFont typeface="Arial" pitchFamily="34" charset="0"/>
              <a:buChar char="•"/>
            </a:pPr>
            <a:r>
              <a:rPr lang="fr-FR" sz="2400" dirty="0" smtClean="0">
                <a:solidFill>
                  <a:srgbClr val="1F497D"/>
                </a:solidFill>
              </a:rPr>
              <a:t>Suppression des lignes dans le recueil de données</a:t>
            </a:r>
          </a:p>
          <a:p>
            <a:pPr marL="457200" lvl="0" indent="-457200">
              <a:buFont typeface="Arial" pitchFamily="34" charset="0"/>
              <a:buChar char="•"/>
            </a:pPr>
            <a:r>
              <a:rPr lang="fr-FR" sz="2400" dirty="0" smtClean="0">
                <a:solidFill>
                  <a:srgbClr val="1F497D"/>
                </a:solidFill>
              </a:rPr>
              <a:t>Absence d’éléments </a:t>
            </a:r>
            <a:r>
              <a:rPr lang="fr-FR" sz="2400" dirty="0">
                <a:solidFill>
                  <a:srgbClr val="1F497D"/>
                </a:solidFill>
              </a:rPr>
              <a:t>de </a:t>
            </a:r>
            <a:r>
              <a:rPr lang="fr-FR" sz="2400" dirty="0" smtClean="0">
                <a:solidFill>
                  <a:srgbClr val="1F497D"/>
                </a:solidFill>
              </a:rPr>
              <a:t>preuve</a:t>
            </a:r>
          </a:p>
          <a:p>
            <a:pPr marL="457200" lvl="0" indent="-457200">
              <a:buFont typeface="Arial" pitchFamily="34" charset="0"/>
              <a:buChar char="•"/>
            </a:pPr>
            <a:r>
              <a:rPr lang="fr-FR" sz="2400" dirty="0" smtClean="0">
                <a:solidFill>
                  <a:srgbClr val="1F497D"/>
                </a:solidFill>
              </a:rPr>
              <a:t>Le fichier restitué prend en compte les résultats de l’ES</a:t>
            </a:r>
            <a:endParaRPr lang="fr-FR" sz="2400" dirty="0">
              <a:solidFill>
                <a:srgbClr val="1F497D"/>
              </a:solidFill>
            </a:endParaRPr>
          </a:p>
        </p:txBody>
      </p:sp>
      <p:sp>
        <p:nvSpPr>
          <p:cNvPr id="10" name="Flèche courbée vers la droite 9"/>
          <p:cNvSpPr/>
          <p:nvPr/>
        </p:nvSpPr>
        <p:spPr>
          <a:xfrm>
            <a:off x="395535" y="4653136"/>
            <a:ext cx="720081" cy="9361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ZoneTexte 11"/>
          <p:cNvSpPr txBox="1"/>
          <p:nvPr/>
        </p:nvSpPr>
        <p:spPr>
          <a:xfrm>
            <a:off x="395535" y="260350"/>
            <a:ext cx="8497639" cy="584775"/>
          </a:xfrm>
          <a:prstGeom prst="rect">
            <a:avLst/>
          </a:prstGeom>
          <a:noFill/>
          <a:ln>
            <a:solidFill>
              <a:schemeClr val="tx2"/>
            </a:solidFill>
          </a:ln>
        </p:spPr>
        <p:txBody>
          <a:bodyPr wrap="square" rtlCol="0">
            <a:spAutoFit/>
          </a:bodyPr>
          <a:lstStyle/>
          <a:p>
            <a:pPr algn="ctr"/>
            <a:r>
              <a:rPr lang="fr-FR" sz="3200" b="1" dirty="0">
                <a:solidFill>
                  <a:srgbClr val="1F497D"/>
                </a:solidFill>
              </a:rPr>
              <a:t>Simplification du </a:t>
            </a:r>
            <a:r>
              <a:rPr lang="fr-FR" sz="3200" b="1" dirty="0" smtClean="0">
                <a:solidFill>
                  <a:srgbClr val="1F497D"/>
                </a:solidFill>
              </a:rPr>
              <a:t>recueil du RA du CAQES</a:t>
            </a:r>
            <a:endParaRPr lang="fr-FR" sz="3200" b="1" dirty="0">
              <a:solidFill>
                <a:srgbClr val="1F497D"/>
              </a:solidFill>
            </a:endParaRPr>
          </a:p>
        </p:txBody>
      </p:sp>
    </p:spTree>
    <p:extLst>
      <p:ext uri="{BB962C8B-B14F-4D97-AF65-F5344CB8AC3E}">
        <p14:creationId xmlns:p14="http://schemas.microsoft.com/office/powerpoint/2010/main" val="1852869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7236296" y="5814556"/>
            <a:ext cx="129614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dirty="0" smtClean="0">
                <a:solidFill>
                  <a:srgbClr val="1F497D"/>
                </a:solidFill>
              </a:rPr>
              <a:t>- 2 lignes</a:t>
            </a:r>
            <a:endParaRPr lang="fr-FR" dirty="0">
              <a:solidFill>
                <a:srgbClr val="1F497D"/>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2257564246"/>
              </p:ext>
            </p:extLst>
          </p:nvPr>
        </p:nvGraphicFramePr>
        <p:xfrm>
          <a:off x="179512" y="548680"/>
          <a:ext cx="8568952" cy="919686"/>
        </p:xfrm>
        <a:graphic>
          <a:graphicData uri="http://schemas.openxmlformats.org/drawingml/2006/table">
            <a:tbl>
              <a:tblPr>
                <a:tableStyleId>{5C22544A-7EE6-4342-B048-85BDC9FD1C3A}</a:tableStyleId>
              </a:tblPr>
              <a:tblGrid>
                <a:gridCol w="1624788"/>
                <a:gridCol w="466034"/>
                <a:gridCol w="2517690"/>
                <a:gridCol w="432048"/>
                <a:gridCol w="1512168"/>
                <a:gridCol w="2016224"/>
              </a:tblGrid>
              <a:tr h="205091">
                <a:tc rowSpan="2">
                  <a:txBody>
                    <a:bodyPr/>
                    <a:lstStyle/>
                    <a:p>
                      <a:pPr algn="l" fontAlgn="ctr"/>
                      <a:r>
                        <a:rPr lang="fr-FR" sz="1200" u="none" strike="noStrike" dirty="0">
                          <a:effectLst/>
                        </a:rPr>
                        <a:t>Taux de prescription incluant le numéro RPPS du prescripteur et le numéro FINESS de l'établissement </a:t>
                      </a:r>
                      <a:endParaRPr lang="fr-FR" sz="1200" b="0" i="0" u="none" strike="noStrike" dirty="0">
                        <a:solidFill>
                          <a:srgbClr val="000000"/>
                        </a:solidFill>
                        <a:effectLst/>
                        <a:latin typeface="Calibri"/>
                      </a:endParaRPr>
                    </a:p>
                  </a:txBody>
                  <a:tcPr marL="5286" marR="5286" marT="5286" marB="0" anchor="ctr">
                    <a:solidFill>
                      <a:schemeClr val="accent4">
                        <a:lumMod val="40000"/>
                        <a:lumOff val="60000"/>
                      </a:schemeClr>
                    </a:solidFill>
                  </a:tcPr>
                </a:tc>
                <a:tc rowSpan="2">
                  <a:txBody>
                    <a:bodyPr/>
                    <a:lstStyle/>
                    <a:p>
                      <a:pPr algn="ctr" fontAlgn="ctr"/>
                      <a:r>
                        <a:rPr lang="fr-FR" sz="1200" u="none" strike="noStrike" dirty="0">
                          <a:effectLst/>
                        </a:rPr>
                        <a:t>5</a:t>
                      </a:r>
                      <a:endParaRPr lang="fr-FR" sz="1200" b="0" i="0" u="none" strike="noStrike" dirty="0">
                        <a:solidFill>
                          <a:srgbClr val="000000"/>
                        </a:solidFill>
                        <a:effectLst/>
                        <a:latin typeface="Calibri"/>
                      </a:endParaRPr>
                    </a:p>
                  </a:txBody>
                  <a:tcPr marL="5286" marR="5286" marT="5286" marB="0" anchor="ctr">
                    <a:solidFill>
                      <a:schemeClr val="accent4">
                        <a:lumMod val="40000"/>
                        <a:lumOff val="60000"/>
                      </a:schemeClr>
                    </a:solidFill>
                  </a:tcPr>
                </a:tc>
                <a:tc>
                  <a:txBody>
                    <a:bodyPr/>
                    <a:lstStyle/>
                    <a:p>
                      <a:pPr algn="l" fontAlgn="ctr"/>
                      <a:r>
                        <a:rPr lang="fr-FR" sz="1200" u="none" strike="noStrike" dirty="0">
                          <a:effectLst/>
                        </a:rPr>
                        <a:t>Nombre d'ordonnances de sortie délivrées précisant le numéro FINESS et le RPPS</a:t>
                      </a:r>
                      <a:endParaRPr lang="fr-FR" sz="1200" b="0" i="0" u="none" strike="noStrike" dirty="0">
                        <a:solidFill>
                          <a:srgbClr val="000000"/>
                        </a:solidFill>
                        <a:effectLst/>
                        <a:latin typeface="Calibri"/>
                      </a:endParaRPr>
                    </a:p>
                  </a:txBody>
                  <a:tcPr marL="5286" marR="5286" marT="5286" marB="0" anchor="ctr">
                    <a:solidFill>
                      <a:schemeClr val="accent4">
                        <a:lumMod val="40000"/>
                        <a:lumOff val="60000"/>
                      </a:schemeClr>
                    </a:solidFill>
                  </a:tcPr>
                </a:tc>
                <a:tc rowSpan="2">
                  <a:txBody>
                    <a:bodyPr/>
                    <a:lstStyle/>
                    <a:p>
                      <a:pPr algn="ctr" fontAlgn="ctr"/>
                      <a:r>
                        <a:rPr lang="fr-FR" sz="1200" u="none" strike="noStrike" dirty="0">
                          <a:effectLst/>
                        </a:rPr>
                        <a:t>100%</a:t>
                      </a:r>
                      <a:endParaRPr lang="fr-FR" sz="1200" b="0" i="0" u="none" strike="noStrike" dirty="0">
                        <a:solidFill>
                          <a:srgbClr val="000000"/>
                        </a:solidFill>
                        <a:effectLst/>
                        <a:latin typeface="Calibri"/>
                      </a:endParaRPr>
                    </a:p>
                  </a:txBody>
                  <a:tcPr marL="5286" marR="5286" marT="5286" marB="0" anchor="ctr">
                    <a:solidFill>
                      <a:schemeClr val="accent4">
                        <a:lumMod val="40000"/>
                        <a:lumOff val="60000"/>
                      </a:schemeClr>
                    </a:solidFill>
                  </a:tcPr>
                </a:tc>
                <a:tc rowSpan="2">
                  <a:txBody>
                    <a:bodyPr/>
                    <a:lstStyle/>
                    <a:p>
                      <a:pPr algn="l" fontAlgn="ctr"/>
                      <a:r>
                        <a:rPr lang="fr-FR" sz="1200" u="none" strike="noStrike">
                          <a:effectLst/>
                        </a:rPr>
                        <a:t>Requête Assurance Maladie</a:t>
                      </a:r>
                      <a:endParaRPr lang="fr-FR" sz="1200" b="0" i="0" u="none" strike="noStrike">
                        <a:solidFill>
                          <a:srgbClr val="000000"/>
                        </a:solidFill>
                        <a:effectLst/>
                        <a:latin typeface="Calibri"/>
                      </a:endParaRPr>
                    </a:p>
                  </a:txBody>
                  <a:tcPr marL="5286" marR="5286" marT="5286" marB="0" anchor="ctr">
                    <a:solidFill>
                      <a:schemeClr val="accent4">
                        <a:lumMod val="40000"/>
                        <a:lumOff val="60000"/>
                      </a:schemeClr>
                    </a:solidFill>
                  </a:tcPr>
                </a:tc>
                <a:tc rowSpan="2">
                  <a:txBody>
                    <a:bodyPr/>
                    <a:lstStyle/>
                    <a:p>
                      <a:pPr algn="l" fontAlgn="ctr"/>
                      <a:r>
                        <a:rPr lang="fr-FR" sz="1200" u="none" strike="noStrike" dirty="0">
                          <a:effectLst/>
                        </a:rPr>
                        <a:t>Cotation A : &gt; 70 %</a:t>
                      </a:r>
                      <a:br>
                        <a:rPr lang="fr-FR" sz="1200" u="none" strike="noStrike" dirty="0">
                          <a:effectLst/>
                        </a:rPr>
                      </a:br>
                      <a:r>
                        <a:rPr lang="fr-FR" sz="1200" u="none" strike="noStrike" dirty="0">
                          <a:effectLst/>
                        </a:rPr>
                        <a:t>Cotation B : 50 &lt; X ≤ 70 %</a:t>
                      </a:r>
                      <a:br>
                        <a:rPr lang="fr-FR" sz="1200" u="none" strike="noStrike" dirty="0">
                          <a:effectLst/>
                        </a:rPr>
                      </a:br>
                      <a:r>
                        <a:rPr lang="fr-FR" sz="1200" u="none" strike="noStrike" dirty="0">
                          <a:effectLst/>
                        </a:rPr>
                        <a:t>Cotation C : 10 &lt; X ≤ 50 %</a:t>
                      </a:r>
                      <a:br>
                        <a:rPr lang="fr-FR" sz="1200" u="none" strike="noStrike" dirty="0">
                          <a:effectLst/>
                        </a:rPr>
                      </a:br>
                      <a:r>
                        <a:rPr lang="fr-FR" sz="1200" u="none" strike="noStrike" dirty="0">
                          <a:effectLst/>
                        </a:rPr>
                        <a:t>Cotation D : X ≤ 10 % ou absence de mesure</a:t>
                      </a:r>
                      <a:endParaRPr lang="fr-FR" sz="1200" b="0" i="0" u="none" strike="noStrike" dirty="0">
                        <a:solidFill>
                          <a:srgbClr val="000000"/>
                        </a:solidFill>
                        <a:effectLst/>
                        <a:latin typeface="Calibri"/>
                      </a:endParaRPr>
                    </a:p>
                  </a:txBody>
                  <a:tcPr marL="5286" marR="5286" marT="5286" marB="0" anchor="ctr">
                    <a:solidFill>
                      <a:schemeClr val="accent4">
                        <a:lumMod val="40000"/>
                        <a:lumOff val="60000"/>
                      </a:schemeClr>
                    </a:solidFill>
                  </a:tcPr>
                </a:tc>
              </a:tr>
              <a:tr h="268733">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Nombre total d'ordonnances de sortie</a:t>
                      </a:r>
                      <a:endParaRPr lang="fr-FR" sz="1200" b="0" i="0" u="none" strike="noStrike" dirty="0">
                        <a:solidFill>
                          <a:srgbClr val="000000"/>
                        </a:solidFill>
                        <a:effectLst/>
                        <a:latin typeface="Calibri"/>
                      </a:endParaRPr>
                    </a:p>
                  </a:txBody>
                  <a:tcPr marL="5286" marR="5286" marT="5286"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4069119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1378758403"/>
              </p:ext>
            </p:extLst>
          </p:nvPr>
        </p:nvGraphicFramePr>
        <p:xfrm>
          <a:off x="395536" y="44624"/>
          <a:ext cx="8568952" cy="6491355"/>
        </p:xfrm>
        <a:graphic>
          <a:graphicData uri="http://schemas.openxmlformats.org/drawingml/2006/table">
            <a:tbl>
              <a:tblPr>
                <a:tableStyleId>{5C22544A-7EE6-4342-B048-85BDC9FD1C3A}</a:tableStyleId>
              </a:tblPr>
              <a:tblGrid>
                <a:gridCol w="1264840"/>
                <a:gridCol w="590231"/>
                <a:gridCol w="2866898"/>
                <a:gridCol w="694082"/>
                <a:gridCol w="644418"/>
                <a:gridCol w="2508483"/>
              </a:tblGrid>
              <a:tr h="977997">
                <a:tc>
                  <a:txBody>
                    <a:bodyPr/>
                    <a:lstStyle/>
                    <a:p>
                      <a:pPr algn="l" fontAlgn="ctr"/>
                      <a:r>
                        <a:rPr lang="fr-FR" sz="1100" u="none" strike="noStrike" dirty="0">
                          <a:effectLst/>
                        </a:rPr>
                        <a:t>L'établissement fait la promotion de la politique  nationale des médicaments inscrits au répertoire</a:t>
                      </a:r>
                      <a:endParaRPr lang="fr-FR" sz="1100" b="0" i="0" u="none" strike="noStrike" dirty="0">
                        <a:solidFill>
                          <a:srgbClr val="000000"/>
                        </a:solidFill>
                        <a:effectLst/>
                        <a:latin typeface="Calibri"/>
                      </a:endParaRPr>
                    </a:p>
                  </a:txBody>
                  <a:tcPr marL="5457" marR="5457" marT="5457" marB="0" anchor="ctr"/>
                </a:tc>
                <a:tc rowSpan="3">
                  <a:txBody>
                    <a:bodyPr/>
                    <a:lstStyle/>
                    <a:p>
                      <a:pPr algn="ctr" fontAlgn="ctr"/>
                      <a:r>
                        <a:rPr lang="fr-FR" sz="1100" u="none" strike="noStrike" dirty="0">
                          <a:effectLst/>
                        </a:rPr>
                        <a:t>37</a:t>
                      </a:r>
                      <a:endParaRPr lang="fr-FR" sz="1100" b="0" i="0" u="none" strike="noStrike" dirty="0">
                        <a:solidFill>
                          <a:srgbClr val="000000"/>
                        </a:solidFill>
                        <a:effectLst/>
                        <a:latin typeface="Calibri"/>
                      </a:endParaRPr>
                    </a:p>
                  </a:txBody>
                  <a:tcPr marL="5457" marR="5457" marT="5457" marB="0" anchor="ctr"/>
                </a:tc>
                <a:tc>
                  <a:txBody>
                    <a:bodyPr/>
                    <a:lstStyle/>
                    <a:p>
                      <a:pPr algn="l" fontAlgn="ctr"/>
                      <a:r>
                        <a:rPr lang="fr-FR" sz="1100" u="none" strike="noStrike" dirty="0">
                          <a:effectLst/>
                        </a:rPr>
                        <a:t>L'établissement met en place un programme d'action favorisant la prescriptions des médicaments dans le répertoire</a:t>
                      </a:r>
                      <a:endParaRPr lang="fr-FR" sz="1100" b="0" i="0" u="none" strike="noStrike" dirty="0">
                        <a:solidFill>
                          <a:srgbClr val="000000"/>
                        </a:solidFill>
                        <a:effectLst/>
                        <a:latin typeface="Calibri"/>
                      </a:endParaRPr>
                    </a:p>
                  </a:txBody>
                  <a:tcPr marL="5457" marR="5457" marT="5457" marB="0" anchor="ctr"/>
                </a:tc>
                <a:tc>
                  <a:txBody>
                    <a:bodyPr/>
                    <a:lstStyle/>
                    <a:p>
                      <a:pPr algn="ctr" fontAlgn="ctr"/>
                      <a:r>
                        <a:rPr lang="fr-FR" sz="1100" u="none" strike="noStrike" dirty="0">
                          <a:effectLst/>
                        </a:rPr>
                        <a:t>Présence d'un plan d'action</a:t>
                      </a:r>
                      <a:endParaRPr lang="fr-FR" sz="1100" b="0" i="0" u="none" strike="noStrike" dirty="0">
                        <a:solidFill>
                          <a:srgbClr val="000000"/>
                        </a:solidFill>
                        <a:effectLst/>
                        <a:latin typeface="Calibri"/>
                      </a:endParaRPr>
                    </a:p>
                  </a:txBody>
                  <a:tcPr marL="5457" marR="5457" marT="5457" marB="0" anchor="ctr"/>
                </a:tc>
                <a:tc>
                  <a:txBody>
                    <a:bodyPr/>
                    <a:lstStyle/>
                    <a:p>
                      <a:pPr algn="l" fontAlgn="ctr"/>
                      <a:r>
                        <a:rPr lang="fr-FR" sz="1100" u="none" strike="noStrike">
                          <a:effectLst/>
                        </a:rPr>
                        <a:t>Programme d'action validé en instance</a:t>
                      </a:r>
                      <a:endParaRPr lang="fr-FR" sz="1100" b="0" i="0" u="none" strike="noStrike">
                        <a:solidFill>
                          <a:srgbClr val="000000"/>
                        </a:solidFill>
                        <a:effectLst/>
                        <a:latin typeface="Calibri"/>
                      </a:endParaRPr>
                    </a:p>
                  </a:txBody>
                  <a:tcPr marL="5457" marR="5457" marT="5457" marB="0" anchor="ctr"/>
                </a:tc>
                <a:tc rowSpan="3">
                  <a:txBody>
                    <a:bodyPr/>
                    <a:lstStyle/>
                    <a:p>
                      <a:pPr algn="l" fontAlgn="ctr"/>
                      <a:r>
                        <a:rPr lang="fr-FR" sz="1100" u="none" strike="noStrike" dirty="0">
                          <a:effectLst/>
                        </a:rPr>
                        <a:t>Cotation A : Taux de prescription dans le répertoire &gt;= taux fixé par arrêté </a:t>
                      </a:r>
                      <a:br>
                        <a:rPr lang="fr-FR" sz="1100" u="none" strike="noStrike" dirty="0">
                          <a:effectLst/>
                        </a:rPr>
                      </a:br>
                      <a:r>
                        <a:rPr lang="fr-FR" sz="1100" u="none" strike="noStrike" dirty="0">
                          <a:effectLst/>
                        </a:rPr>
                        <a:t>Cotation B : Taux de prescription &lt; taux fixé par arrêté  et existence d'un programme d'action</a:t>
                      </a:r>
                      <a:br>
                        <a:rPr lang="fr-FR" sz="1100" u="none" strike="noStrike" dirty="0">
                          <a:effectLst/>
                        </a:rPr>
                      </a:br>
                      <a:r>
                        <a:rPr lang="fr-FR" sz="1100" u="none" strike="noStrike" dirty="0">
                          <a:effectLst/>
                        </a:rPr>
                        <a:t>Cotation C :  Taux de prescription &gt; taux fixé par arrêté  et absence d'un programme d'action</a:t>
                      </a:r>
                      <a:br>
                        <a:rPr lang="fr-FR" sz="1100" u="none" strike="noStrike" dirty="0">
                          <a:effectLst/>
                        </a:rPr>
                      </a:br>
                      <a:r>
                        <a:rPr lang="fr-FR" sz="1100" u="none" strike="noStrike" dirty="0">
                          <a:effectLst/>
                        </a:rPr>
                        <a:t>Cotation D : Taux de prescription &lt; taux fixé par arrêté  et absence de programme d'action</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r>
              <a:tr h="619721">
                <a:tc rowSpan="2">
                  <a:txBody>
                    <a:bodyPr/>
                    <a:lstStyle/>
                    <a:p>
                      <a:pPr algn="l" fontAlgn="ctr"/>
                      <a:r>
                        <a:rPr lang="fr-FR" sz="1100" u="none" strike="noStrike" dirty="0">
                          <a:effectLst/>
                        </a:rPr>
                        <a:t>Taux de prescription dans le répertoire des génériques pour les PHEV </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a:txBody>
                    <a:bodyPr/>
                    <a:lstStyle/>
                    <a:p>
                      <a:pPr algn="l" fontAlgn="ctr"/>
                      <a:r>
                        <a:rPr lang="fr-FR" sz="1100" u="none" strike="noStrike" dirty="0">
                          <a:effectLst/>
                        </a:rPr>
                        <a:t>Nombre de boites (en excluant le paracétamol du calcul) dans le répertoire des génériques prescrites en PHEV</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2">
                  <a:txBody>
                    <a:bodyPr/>
                    <a:lstStyle/>
                    <a:p>
                      <a:pPr algn="ctr" fontAlgn="ctr"/>
                      <a:r>
                        <a:rPr lang="fr-FR" sz="1100" u="none" strike="noStrike">
                          <a:effectLst/>
                        </a:rPr>
                        <a:t>&gt;= taux fixé par arrêté</a:t>
                      </a:r>
                      <a:endParaRPr lang="fr-FR" sz="11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rowSpan="2">
                  <a:txBody>
                    <a:bodyPr/>
                    <a:lstStyle/>
                    <a:p>
                      <a:pPr algn="l" fontAlgn="ctr"/>
                      <a:r>
                        <a:rPr lang="fr-FR" sz="1100" u="none" strike="noStrike" dirty="0">
                          <a:effectLst/>
                        </a:rPr>
                        <a:t>Requête Assurance Maladie</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416375">
                <a:tc vMerge="1">
                  <a:txBody>
                    <a:bodyPr/>
                    <a:lstStyle/>
                    <a:p>
                      <a:endParaRPr lang="fr-FR"/>
                    </a:p>
                  </a:txBody>
                  <a:tcPr/>
                </a:tc>
                <a:tc vMerge="1">
                  <a:txBody>
                    <a:bodyPr/>
                    <a:lstStyle/>
                    <a:p>
                      <a:endParaRPr lang="fr-FR"/>
                    </a:p>
                  </a:txBody>
                  <a:tcPr/>
                </a:tc>
                <a:tc>
                  <a:txBody>
                    <a:bodyPr/>
                    <a:lstStyle/>
                    <a:p>
                      <a:pPr algn="l" fontAlgn="ctr"/>
                      <a:r>
                        <a:rPr lang="fr-FR" sz="1100" u="none" strike="noStrike" dirty="0">
                          <a:effectLst/>
                        </a:rPr>
                        <a:t>Nombre total de boites prescrites en PHEV</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813383">
                <a:tc>
                  <a:txBody>
                    <a:bodyPr/>
                    <a:lstStyle/>
                    <a:p>
                      <a:pPr algn="l" fontAlgn="ctr"/>
                      <a:r>
                        <a:rPr lang="fr-FR" sz="1100" u="none" strike="noStrike" dirty="0">
                          <a:effectLst/>
                        </a:rPr>
                        <a:t>L'établissement décline les politiques de promotion des </a:t>
                      </a:r>
                      <a:r>
                        <a:rPr lang="fr-FR" sz="1100" u="none" strike="noStrike" dirty="0" err="1">
                          <a:effectLst/>
                        </a:rPr>
                        <a:t>biosimilaires</a:t>
                      </a:r>
                      <a:endParaRPr lang="fr-FR" sz="1100" b="0" i="0" u="none" strike="noStrike" dirty="0">
                        <a:solidFill>
                          <a:srgbClr val="000000"/>
                        </a:solidFill>
                        <a:effectLst/>
                        <a:latin typeface="Calibri"/>
                      </a:endParaRPr>
                    </a:p>
                  </a:txBody>
                  <a:tcPr marL="5457" marR="5457" marT="5457" marB="0" anchor="ctr"/>
                </a:tc>
                <a:tc rowSpan="11">
                  <a:txBody>
                    <a:bodyPr/>
                    <a:lstStyle/>
                    <a:p>
                      <a:pPr algn="ctr" fontAlgn="ctr"/>
                      <a:r>
                        <a:rPr lang="fr-FR" sz="1100" u="none" strike="noStrike">
                          <a:effectLst/>
                        </a:rPr>
                        <a:t>38</a:t>
                      </a:r>
                      <a:endParaRPr lang="fr-FR" sz="1100" b="0" i="0" u="none" strike="noStrike">
                        <a:solidFill>
                          <a:srgbClr val="000000"/>
                        </a:solidFill>
                        <a:effectLst/>
                        <a:latin typeface="Calibri"/>
                      </a:endParaRPr>
                    </a:p>
                  </a:txBody>
                  <a:tcPr marL="5457" marR="5457" marT="5457" marB="0" anchor="ctr"/>
                </a:tc>
                <a:tc>
                  <a:txBody>
                    <a:bodyPr/>
                    <a:lstStyle/>
                    <a:p>
                      <a:pPr algn="l" fontAlgn="ctr"/>
                      <a:r>
                        <a:rPr lang="fr-FR" sz="1100" u="none" strike="noStrike">
                          <a:effectLst/>
                        </a:rPr>
                        <a:t>L'établissement met en place un programme d'action favorisant la prescriptions des biosimilaires pour les PHEV</a:t>
                      </a:r>
                      <a:endParaRPr lang="fr-FR" sz="1100" b="0" i="0" u="none" strike="noStrike">
                        <a:solidFill>
                          <a:srgbClr val="000000"/>
                        </a:solidFill>
                        <a:effectLst/>
                        <a:latin typeface="Calibri"/>
                      </a:endParaRPr>
                    </a:p>
                  </a:txBody>
                  <a:tcPr marL="5457" marR="5457" marT="5457" marB="0" anchor="ctr"/>
                </a:tc>
                <a:tc>
                  <a:txBody>
                    <a:bodyPr/>
                    <a:lstStyle/>
                    <a:p>
                      <a:pPr algn="ctr" fontAlgn="ctr"/>
                      <a:r>
                        <a:rPr lang="fr-FR" sz="1100" u="none" strike="noStrike">
                          <a:effectLst/>
                        </a:rPr>
                        <a:t>Présence d'un plan d'action</a:t>
                      </a:r>
                      <a:endParaRPr lang="fr-FR" sz="1100" b="0" i="0" u="none" strike="noStrike">
                        <a:solidFill>
                          <a:srgbClr val="000000"/>
                        </a:solidFill>
                        <a:effectLst/>
                        <a:latin typeface="Calibri"/>
                      </a:endParaRPr>
                    </a:p>
                  </a:txBody>
                  <a:tcPr marL="5457" marR="5457" marT="5457" marB="0" anchor="ctr"/>
                </a:tc>
                <a:tc>
                  <a:txBody>
                    <a:bodyPr/>
                    <a:lstStyle/>
                    <a:p>
                      <a:pPr algn="l" fontAlgn="ctr"/>
                      <a:r>
                        <a:rPr lang="fr-FR" sz="1100" u="none" strike="noStrike" dirty="0">
                          <a:effectLst/>
                        </a:rPr>
                        <a:t>Programme d'action validé en instance</a:t>
                      </a:r>
                      <a:endParaRPr lang="fr-FR" sz="1100" b="0" i="0" u="none" strike="noStrike" dirty="0">
                        <a:solidFill>
                          <a:srgbClr val="000000"/>
                        </a:solidFill>
                        <a:effectLst/>
                        <a:latin typeface="Calibri"/>
                      </a:endParaRPr>
                    </a:p>
                  </a:txBody>
                  <a:tcPr marL="5457" marR="5457" marT="5457" marB="0" anchor="ctr"/>
                </a:tc>
                <a:tc rowSpan="11">
                  <a:txBody>
                    <a:bodyPr/>
                    <a:lstStyle/>
                    <a:p>
                      <a:pPr algn="l" fontAlgn="ctr"/>
                      <a:r>
                        <a:rPr lang="fr-FR" sz="1100" u="none" strike="noStrike" dirty="0">
                          <a:effectLst/>
                        </a:rPr>
                        <a:t>Cotation A : Taux de prescription de </a:t>
                      </a:r>
                      <a:r>
                        <a:rPr lang="fr-FR" sz="1100" u="none" strike="noStrike" dirty="0" err="1">
                          <a:effectLst/>
                        </a:rPr>
                        <a:t>biosimailaire</a:t>
                      </a:r>
                      <a:r>
                        <a:rPr lang="fr-FR" sz="1100" u="none" strike="noStrike" dirty="0">
                          <a:effectLst/>
                        </a:rPr>
                        <a:t> &gt;=75% pour au moins 3 critères</a:t>
                      </a:r>
                      <a:br>
                        <a:rPr lang="fr-FR" sz="1100" u="none" strike="noStrike" dirty="0">
                          <a:effectLst/>
                        </a:rPr>
                      </a:br>
                      <a:r>
                        <a:rPr lang="fr-FR" sz="1100" u="none" strike="noStrike" dirty="0">
                          <a:effectLst/>
                        </a:rPr>
                        <a:t>Cotation B : Taux de prescription &gt;= 75% pour au moins 1 critère</a:t>
                      </a:r>
                      <a:br>
                        <a:rPr lang="fr-FR" sz="1100" u="none" strike="noStrike" dirty="0">
                          <a:effectLst/>
                        </a:rPr>
                      </a:br>
                      <a:r>
                        <a:rPr lang="fr-FR" sz="1100" u="none" strike="noStrike" dirty="0">
                          <a:effectLst/>
                        </a:rPr>
                        <a:t>Cotation C : Cotation inférieure à 75% pour les 5 critères mais présence d'un programme d'action</a:t>
                      </a:r>
                      <a:br>
                        <a:rPr lang="fr-FR" sz="1100" u="none" strike="noStrike" dirty="0">
                          <a:effectLst/>
                        </a:rPr>
                      </a:br>
                      <a:r>
                        <a:rPr lang="fr-FR" sz="1100" u="none" strike="noStrike" dirty="0">
                          <a:effectLst/>
                        </a:rPr>
                        <a:t>Cotation D : Cotation inférieure à 75% pour les 5 critères et absence de programme d'action</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r>
              <a:tr h="658453">
                <a:tc rowSpan="2">
                  <a:txBody>
                    <a:bodyPr/>
                    <a:lstStyle/>
                    <a:p>
                      <a:pPr algn="l" fontAlgn="ctr"/>
                      <a:r>
                        <a:rPr lang="fr-FR" sz="1100" u="none" strike="noStrike">
                          <a:effectLst/>
                        </a:rPr>
                        <a:t>Taux de prescription des biosimilaires</a:t>
                      </a:r>
                      <a:endParaRPr lang="fr-FR" sz="11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a:txBody>
                    <a:bodyPr/>
                    <a:lstStyle/>
                    <a:p>
                      <a:pPr algn="l" fontAlgn="ctr"/>
                      <a:r>
                        <a:rPr lang="fr-FR" sz="1100" u="none" strike="noStrike" dirty="0">
                          <a:effectLst/>
                        </a:rPr>
                        <a:t>Nombre de boîtes de médicaments </a:t>
                      </a:r>
                      <a:r>
                        <a:rPr lang="fr-FR" sz="1100" u="none" strike="noStrike" dirty="0" err="1">
                          <a:effectLst/>
                        </a:rPr>
                        <a:t>biosimilaires</a:t>
                      </a:r>
                      <a:r>
                        <a:rPr lang="fr-FR" sz="1100" u="none" strike="noStrike" dirty="0">
                          <a:effectLst/>
                        </a:rPr>
                        <a:t> prescrites (PHEV)</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2">
                  <a:txBody>
                    <a:bodyPr/>
                    <a:lstStyle/>
                    <a:p>
                      <a:pPr algn="ctr" fontAlgn="ctr"/>
                      <a:r>
                        <a:rPr lang="fr-FR" sz="1100" u="none" strike="noStrike" dirty="0">
                          <a:effectLst/>
                        </a:rPr>
                        <a:t>&gt;=75%</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10">
                  <a:txBody>
                    <a:bodyPr/>
                    <a:lstStyle/>
                    <a:p>
                      <a:pPr algn="ctr" fontAlgn="ctr"/>
                      <a:r>
                        <a:rPr lang="fr-FR" sz="1100" u="none" strike="noStrike" dirty="0">
                          <a:effectLst/>
                        </a:rPr>
                        <a:t>2</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580988">
                <a:tc vMerge="1">
                  <a:txBody>
                    <a:bodyPr/>
                    <a:lstStyle/>
                    <a:p>
                      <a:endParaRPr lang="fr-FR"/>
                    </a:p>
                  </a:txBody>
                  <a:tcPr/>
                </a:tc>
                <a:tc vMerge="1">
                  <a:txBody>
                    <a:bodyPr/>
                    <a:lstStyle/>
                    <a:p>
                      <a:endParaRPr lang="fr-FR"/>
                    </a:p>
                  </a:txBody>
                  <a:tcPr/>
                </a:tc>
                <a:tc>
                  <a:txBody>
                    <a:bodyPr/>
                    <a:lstStyle/>
                    <a:p>
                      <a:pPr algn="l" fontAlgn="ctr"/>
                      <a:r>
                        <a:rPr lang="fr-FR" sz="1100" u="none" strike="noStrike" dirty="0">
                          <a:effectLst/>
                        </a:rPr>
                        <a:t>Nombre de boîtes prescrites de médicaments biologiques appartenant à la liste de référence des groupes </a:t>
                      </a:r>
                      <a:r>
                        <a:rPr lang="fr-FR" sz="1100" u="none" strike="noStrike" dirty="0" err="1">
                          <a:effectLst/>
                        </a:rPr>
                        <a:t>biosimilaires</a:t>
                      </a:r>
                      <a:r>
                        <a:rPr lang="fr-FR" sz="1100" u="none" strike="noStrike" dirty="0">
                          <a:effectLst/>
                        </a:rPr>
                        <a:t> (PHEV)</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387326">
                <a:tc rowSpan="2">
                  <a:txBody>
                    <a:bodyPr/>
                    <a:lstStyle/>
                    <a:p>
                      <a:pPr algn="l" fontAlgn="ctr"/>
                      <a:r>
                        <a:rPr lang="fr-FR" sz="1100" u="none" strike="noStrike">
                          <a:effectLst/>
                        </a:rPr>
                        <a:t>Taux de prescription d'EPO similaire</a:t>
                      </a:r>
                      <a:endParaRPr lang="fr-FR" sz="11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a:txBody>
                    <a:bodyPr/>
                    <a:lstStyle/>
                    <a:p>
                      <a:pPr algn="l" fontAlgn="ctr"/>
                      <a:r>
                        <a:rPr lang="fr-FR" sz="1100" u="none" strike="noStrike" dirty="0">
                          <a:effectLst/>
                        </a:rPr>
                        <a:t>Nombre de boîtes d'EPO similaire prescrites (PHEV)</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2">
                  <a:txBody>
                    <a:bodyPr/>
                    <a:lstStyle/>
                    <a:p>
                      <a:pPr algn="ctr" fontAlgn="ctr"/>
                      <a:r>
                        <a:rPr lang="fr-FR" sz="1100" u="none" strike="noStrike" dirty="0">
                          <a:effectLst/>
                        </a:rPr>
                        <a:t>&gt;=75%</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r>
              <a:tr h="193662">
                <a:tc vMerge="1">
                  <a:txBody>
                    <a:bodyPr/>
                    <a:lstStyle/>
                    <a:p>
                      <a:endParaRPr lang="fr-FR"/>
                    </a:p>
                  </a:txBody>
                  <a:tcPr/>
                </a:tc>
                <a:tc vMerge="1">
                  <a:txBody>
                    <a:bodyPr/>
                    <a:lstStyle/>
                    <a:p>
                      <a:endParaRPr lang="fr-FR"/>
                    </a:p>
                  </a:txBody>
                  <a:tcPr/>
                </a:tc>
                <a:tc>
                  <a:txBody>
                    <a:bodyPr/>
                    <a:lstStyle/>
                    <a:p>
                      <a:pPr algn="l" fontAlgn="ctr"/>
                      <a:r>
                        <a:rPr lang="fr-FR" sz="1100" u="none" strike="noStrike" dirty="0">
                          <a:effectLst/>
                        </a:rPr>
                        <a:t>Nombre de boîtes d'EPO prescrites (PHEV)</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387326">
                <a:tc rowSpan="2">
                  <a:txBody>
                    <a:bodyPr/>
                    <a:lstStyle/>
                    <a:p>
                      <a:pPr algn="l" fontAlgn="ctr"/>
                      <a:r>
                        <a:rPr lang="fr-FR" sz="1100" u="none" strike="noStrike">
                          <a:effectLst/>
                        </a:rPr>
                        <a:t>Taux de prescription d'anti-TNF similaire</a:t>
                      </a:r>
                      <a:endParaRPr lang="fr-FR" sz="11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a:txBody>
                    <a:bodyPr/>
                    <a:lstStyle/>
                    <a:p>
                      <a:pPr algn="l" fontAlgn="ctr"/>
                      <a:r>
                        <a:rPr lang="fr-FR" sz="1100" u="none" strike="noStrike" dirty="0">
                          <a:effectLst/>
                        </a:rPr>
                        <a:t>Nombre de boîtes d'anti-TNF similaire prescrites (PHEV)</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2">
                  <a:txBody>
                    <a:bodyPr/>
                    <a:lstStyle/>
                    <a:p>
                      <a:pPr algn="ctr" fontAlgn="ctr"/>
                      <a:r>
                        <a:rPr lang="fr-FR" sz="1100" u="none" strike="noStrike" dirty="0">
                          <a:effectLst/>
                        </a:rPr>
                        <a:t>&gt;=75%</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r>
              <a:tr h="193662">
                <a:tc vMerge="1">
                  <a:txBody>
                    <a:bodyPr/>
                    <a:lstStyle/>
                    <a:p>
                      <a:endParaRPr lang="fr-FR"/>
                    </a:p>
                  </a:txBody>
                  <a:tcPr/>
                </a:tc>
                <a:tc vMerge="1">
                  <a:txBody>
                    <a:bodyPr/>
                    <a:lstStyle/>
                    <a:p>
                      <a:endParaRPr lang="fr-FR"/>
                    </a:p>
                  </a:txBody>
                  <a:tcPr/>
                </a:tc>
                <a:tc>
                  <a:txBody>
                    <a:bodyPr/>
                    <a:lstStyle/>
                    <a:p>
                      <a:pPr algn="l" fontAlgn="ctr"/>
                      <a:r>
                        <a:rPr lang="fr-FR" sz="1100" u="none" strike="noStrike" dirty="0">
                          <a:effectLst/>
                        </a:rPr>
                        <a:t>Nombre de boîtes d'anti-TNF prescrites (PHEV)</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387326">
                <a:tc rowSpan="2">
                  <a:txBody>
                    <a:bodyPr/>
                    <a:lstStyle/>
                    <a:p>
                      <a:pPr algn="l" fontAlgn="ctr"/>
                      <a:r>
                        <a:rPr lang="fr-FR" sz="1100" u="none" strike="noStrike">
                          <a:effectLst/>
                        </a:rPr>
                        <a:t>Taux de prescription d'insuline glargine similaire</a:t>
                      </a:r>
                      <a:endParaRPr lang="fr-FR" sz="11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a:txBody>
                    <a:bodyPr/>
                    <a:lstStyle/>
                    <a:p>
                      <a:pPr algn="l" fontAlgn="ctr"/>
                      <a:r>
                        <a:rPr lang="fr-FR" sz="1100" u="none" strike="noStrike" dirty="0">
                          <a:effectLst/>
                        </a:rPr>
                        <a:t>Nombre de boîtes d'insuline </a:t>
                      </a:r>
                      <a:r>
                        <a:rPr lang="fr-FR" sz="1100" u="none" strike="noStrike" dirty="0" err="1">
                          <a:effectLst/>
                        </a:rPr>
                        <a:t>glargine</a:t>
                      </a:r>
                      <a:r>
                        <a:rPr lang="fr-FR" sz="1100" u="none" strike="noStrike" dirty="0">
                          <a:effectLst/>
                        </a:rPr>
                        <a:t> similaire prescrites (PHEV)</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2">
                  <a:txBody>
                    <a:bodyPr/>
                    <a:lstStyle/>
                    <a:p>
                      <a:pPr algn="ctr" fontAlgn="ctr"/>
                      <a:r>
                        <a:rPr lang="fr-FR" sz="1100" u="none" strike="noStrike" dirty="0">
                          <a:effectLst/>
                        </a:rPr>
                        <a:t>&gt;=75%</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r>
              <a:tr h="193662">
                <a:tc vMerge="1">
                  <a:txBody>
                    <a:bodyPr/>
                    <a:lstStyle/>
                    <a:p>
                      <a:endParaRPr lang="fr-FR"/>
                    </a:p>
                  </a:txBody>
                  <a:tcPr/>
                </a:tc>
                <a:tc vMerge="1">
                  <a:txBody>
                    <a:bodyPr/>
                    <a:lstStyle/>
                    <a:p>
                      <a:endParaRPr lang="fr-FR"/>
                    </a:p>
                  </a:txBody>
                  <a:tcPr/>
                </a:tc>
                <a:tc>
                  <a:txBody>
                    <a:bodyPr/>
                    <a:lstStyle/>
                    <a:p>
                      <a:pPr algn="l" fontAlgn="ctr"/>
                      <a:r>
                        <a:rPr lang="fr-FR" sz="1100" u="none" strike="noStrike" dirty="0">
                          <a:effectLst/>
                        </a:rPr>
                        <a:t>Nombre de boîtes d'insuline </a:t>
                      </a:r>
                      <a:r>
                        <a:rPr lang="fr-FR" sz="1100" u="none" strike="noStrike" dirty="0" err="1">
                          <a:effectLst/>
                        </a:rPr>
                        <a:t>glargine</a:t>
                      </a:r>
                      <a:r>
                        <a:rPr lang="fr-FR" sz="1100" u="none" strike="noStrike" dirty="0">
                          <a:effectLst/>
                        </a:rPr>
                        <a:t> prescrites (PHEV)</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189143">
                <a:tc rowSpan="2">
                  <a:txBody>
                    <a:bodyPr/>
                    <a:lstStyle/>
                    <a:p>
                      <a:pPr algn="l" fontAlgn="ctr"/>
                      <a:r>
                        <a:rPr lang="fr-FR" sz="1100" u="none" strike="noStrike" dirty="0">
                          <a:effectLst/>
                        </a:rPr>
                        <a:t>Taux de prescription d'G-CSF similaire</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a:txBody>
                    <a:bodyPr/>
                    <a:lstStyle/>
                    <a:p>
                      <a:pPr algn="l" fontAlgn="ctr"/>
                      <a:r>
                        <a:rPr lang="fr-FR" sz="1100" u="none" strike="noStrike" dirty="0">
                          <a:effectLst/>
                        </a:rPr>
                        <a:t>Nombre de boîtes de G-CSF similaire prescrites (PHEV)</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2">
                  <a:txBody>
                    <a:bodyPr/>
                    <a:lstStyle/>
                    <a:p>
                      <a:pPr algn="ctr" fontAlgn="ctr"/>
                      <a:r>
                        <a:rPr lang="fr-FR" sz="1100" u="none" strike="noStrike" dirty="0">
                          <a:effectLst/>
                        </a:rPr>
                        <a:t>&gt;=75%</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r>
              <a:tr h="193662">
                <a:tc vMerge="1">
                  <a:txBody>
                    <a:bodyPr/>
                    <a:lstStyle/>
                    <a:p>
                      <a:endParaRPr lang="fr-FR"/>
                    </a:p>
                  </a:txBody>
                  <a:tcPr/>
                </a:tc>
                <a:tc vMerge="1">
                  <a:txBody>
                    <a:bodyPr/>
                    <a:lstStyle/>
                    <a:p>
                      <a:endParaRPr lang="fr-FR"/>
                    </a:p>
                  </a:txBody>
                  <a:tcPr/>
                </a:tc>
                <a:tc>
                  <a:txBody>
                    <a:bodyPr/>
                    <a:lstStyle/>
                    <a:p>
                      <a:pPr algn="l" fontAlgn="ctr"/>
                      <a:r>
                        <a:rPr lang="fr-FR" sz="1100" u="none" strike="noStrike" dirty="0">
                          <a:effectLst/>
                        </a:rPr>
                        <a:t>Nombre de boîtes de G-CSF prescrites d(PHEV)</a:t>
                      </a:r>
                      <a:endParaRPr lang="fr-FR" sz="11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
        <p:nvSpPr>
          <p:cNvPr id="11" name="ZoneTexte 10"/>
          <p:cNvSpPr txBox="1"/>
          <p:nvPr/>
        </p:nvSpPr>
        <p:spPr>
          <a:xfrm>
            <a:off x="7226104" y="5996821"/>
            <a:ext cx="129614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dirty="0" smtClean="0">
                <a:solidFill>
                  <a:srgbClr val="1F497D"/>
                </a:solidFill>
              </a:rPr>
              <a:t>- 12 lignes</a:t>
            </a:r>
            <a:endParaRPr lang="fr-FR" dirty="0">
              <a:solidFill>
                <a:srgbClr val="1F497D"/>
              </a:solidFill>
            </a:endParaRPr>
          </a:p>
        </p:txBody>
      </p:sp>
    </p:spTree>
    <p:extLst>
      <p:ext uri="{BB962C8B-B14F-4D97-AF65-F5344CB8AC3E}">
        <p14:creationId xmlns:p14="http://schemas.microsoft.com/office/powerpoint/2010/main" val="31000122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7236296" y="5866197"/>
            <a:ext cx="129614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dirty="0" smtClean="0">
                <a:solidFill>
                  <a:srgbClr val="1F497D"/>
                </a:solidFill>
              </a:rPr>
              <a:t>- 2 lignes</a:t>
            </a:r>
            <a:endParaRPr lang="fr-FR" dirty="0">
              <a:solidFill>
                <a:srgbClr val="1F497D"/>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2255743727"/>
              </p:ext>
            </p:extLst>
          </p:nvPr>
        </p:nvGraphicFramePr>
        <p:xfrm>
          <a:off x="431539" y="243054"/>
          <a:ext cx="8280921" cy="5571502"/>
        </p:xfrm>
        <a:graphic>
          <a:graphicData uri="http://schemas.openxmlformats.org/drawingml/2006/table">
            <a:tbl>
              <a:tblPr>
                <a:tableStyleId>{5C22544A-7EE6-4342-B048-85BDC9FD1C3A}</a:tableStyleId>
              </a:tblPr>
              <a:tblGrid>
                <a:gridCol w="1171829"/>
                <a:gridCol w="312488"/>
                <a:gridCol w="2260099"/>
                <a:gridCol w="1574135"/>
                <a:gridCol w="1304276"/>
                <a:gridCol w="1658094"/>
              </a:tblGrid>
              <a:tr h="1411444">
                <a:tc rowSpan="3">
                  <a:txBody>
                    <a:bodyPr/>
                    <a:lstStyle/>
                    <a:p>
                      <a:pPr algn="ctr" fontAlgn="ctr"/>
                      <a:r>
                        <a:rPr lang="fr-FR" sz="1200" u="none" strike="noStrike" dirty="0">
                          <a:effectLst/>
                        </a:rPr>
                        <a:t>Développer les actions en faveur de la maîtrise des dépenses des PHEV</a:t>
                      </a:r>
                      <a:endParaRPr lang="fr-FR" sz="1200" b="0" i="0" u="none" strike="noStrike" dirty="0">
                        <a:solidFill>
                          <a:srgbClr val="000000"/>
                        </a:solidFill>
                        <a:effectLst/>
                        <a:latin typeface="Calibri"/>
                      </a:endParaRPr>
                    </a:p>
                  </a:txBody>
                  <a:tcPr marL="5098" marR="5098" marT="5098" marB="0" anchor="ctr"/>
                </a:tc>
                <a:tc rowSpan="5">
                  <a:txBody>
                    <a:bodyPr/>
                    <a:lstStyle/>
                    <a:p>
                      <a:pPr algn="ctr" fontAlgn="ctr"/>
                      <a:r>
                        <a:rPr lang="fr-FR" sz="1200" u="none" strike="noStrike">
                          <a:effectLst/>
                        </a:rPr>
                        <a:t>41</a:t>
                      </a:r>
                      <a:endParaRPr lang="fr-FR" sz="1200" b="0" i="0" u="none" strike="noStrike">
                        <a:solidFill>
                          <a:srgbClr val="000000"/>
                        </a:solidFill>
                        <a:effectLst/>
                        <a:latin typeface="Calibri"/>
                      </a:endParaRPr>
                    </a:p>
                  </a:txBody>
                  <a:tcPr marL="5098" marR="5098" marT="5098" marB="0" anchor="ctr"/>
                </a:tc>
                <a:tc>
                  <a:txBody>
                    <a:bodyPr/>
                    <a:lstStyle/>
                    <a:p>
                      <a:pPr algn="l" fontAlgn="ctr"/>
                      <a:r>
                        <a:rPr lang="fr-FR" sz="1200" u="none" strike="noStrike">
                          <a:effectLst/>
                        </a:rPr>
                        <a:t>Existence d'un programme d'action permettant d'assurer la qualité des prescriptions de PHEV, intégrant en particulier la mise en place d'une charte avec les prestataires </a:t>
                      </a:r>
                      <a:endParaRPr lang="fr-FR" sz="1200" b="0" i="0" u="none" strike="noStrike">
                        <a:solidFill>
                          <a:srgbClr val="000000"/>
                        </a:solidFill>
                        <a:effectLst/>
                        <a:latin typeface="Calibri"/>
                      </a:endParaRPr>
                    </a:p>
                  </a:txBody>
                  <a:tcPr marL="5098" marR="5098" marT="5098" marB="0" anchor="ctr"/>
                </a:tc>
                <a:tc>
                  <a:txBody>
                    <a:bodyPr/>
                    <a:lstStyle/>
                    <a:p>
                      <a:pPr algn="ctr" fontAlgn="ctr"/>
                      <a:r>
                        <a:rPr lang="fr-FR" sz="1200" u="none" strike="noStrike" dirty="0">
                          <a:effectLst/>
                        </a:rPr>
                        <a:t>Présence d'un plan d'action validant la mise en place d'un charte avec les prestataires</a:t>
                      </a:r>
                      <a:endParaRPr lang="fr-FR" sz="1200" b="0" i="0" u="none" strike="noStrike" dirty="0">
                        <a:solidFill>
                          <a:srgbClr val="000000"/>
                        </a:solidFill>
                        <a:effectLst/>
                        <a:latin typeface="Calibri"/>
                      </a:endParaRPr>
                    </a:p>
                  </a:txBody>
                  <a:tcPr marL="5098" marR="5098" marT="5098" marB="0" anchor="ctr"/>
                </a:tc>
                <a:tc rowSpan="3">
                  <a:txBody>
                    <a:bodyPr/>
                    <a:lstStyle/>
                    <a:p>
                      <a:pPr algn="l" fontAlgn="ctr"/>
                      <a:r>
                        <a:rPr lang="fr-FR" sz="1200" u="none" strike="noStrike">
                          <a:effectLst/>
                        </a:rPr>
                        <a:t>Programme d'action validé en instance et liste des prestataires signataires de la charte si ces derniers interviennent au sein de l’ETS</a:t>
                      </a:r>
                      <a:endParaRPr lang="fr-FR" sz="1200" b="0" i="0" u="none" strike="noStrike">
                        <a:solidFill>
                          <a:srgbClr val="000000"/>
                        </a:solidFill>
                        <a:effectLst/>
                        <a:latin typeface="Calibri"/>
                      </a:endParaRPr>
                    </a:p>
                  </a:txBody>
                  <a:tcPr marL="5098" marR="5098" marT="5098" marB="0" anchor="ctr"/>
                </a:tc>
                <a:tc rowSpan="5">
                  <a:txBody>
                    <a:bodyPr/>
                    <a:lstStyle/>
                    <a:p>
                      <a:pPr algn="l" fontAlgn="ctr"/>
                      <a:r>
                        <a:rPr lang="fr-FR" sz="1200" u="none" strike="noStrike" dirty="0">
                          <a:effectLst/>
                        </a:rPr>
                        <a:t>Cotation A : Taux d'évolution &lt; taux régional et satisfaction des trois critères (plan d'action et taux de prestataires signataires)</a:t>
                      </a:r>
                      <a:br>
                        <a:rPr lang="fr-FR" sz="1200" u="none" strike="noStrike" dirty="0">
                          <a:effectLst/>
                        </a:rPr>
                      </a:br>
                      <a:r>
                        <a:rPr lang="fr-FR" sz="1200" u="none" strike="noStrike" dirty="0">
                          <a:effectLst/>
                        </a:rPr>
                        <a:t>Cotation B : Taux d'évolution &gt; taux régional et satisfaction des trois critères (plan d'action et taux de prestataires signataires)</a:t>
                      </a:r>
                      <a:br>
                        <a:rPr lang="fr-FR" sz="1200" u="none" strike="noStrike" dirty="0">
                          <a:effectLst/>
                        </a:rPr>
                      </a:br>
                      <a:r>
                        <a:rPr lang="fr-FR" sz="1200" u="none" strike="noStrike" dirty="0">
                          <a:effectLst/>
                        </a:rPr>
                        <a:t>Cotation C : Taux d'évolution &lt; taux régional mais absence de satisfaction des trois critères du plan d'action</a:t>
                      </a:r>
                      <a:br>
                        <a:rPr lang="fr-FR" sz="1200" u="none" strike="noStrike" dirty="0">
                          <a:effectLst/>
                        </a:rPr>
                      </a:br>
                      <a:r>
                        <a:rPr lang="fr-FR" sz="1200" u="none" strike="noStrike" dirty="0">
                          <a:effectLst/>
                        </a:rPr>
                        <a:t>Cotation D : Taux évolution &gt; taux régional et absence de satisfaction des trois  critères du plan d'action</a:t>
                      </a:r>
                      <a:endParaRPr lang="fr-FR" sz="1200" b="0" i="0" u="none" strike="noStrike" dirty="0">
                        <a:solidFill>
                          <a:srgbClr val="000000"/>
                        </a:solidFill>
                        <a:effectLst/>
                        <a:latin typeface="Calibri"/>
                      </a:endParaRPr>
                    </a:p>
                  </a:txBody>
                  <a:tcPr marL="5098" marR="5098" marT="5098" marB="0" anchor="ctr"/>
                </a:tc>
              </a:tr>
              <a:tr h="637724">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 Taux de prestataires signataires de la charte = nb de prestataires signataires/nb de prestataires intervenant dans l’ETS</a:t>
                      </a:r>
                      <a:endParaRPr lang="fr-FR" sz="1200" b="0" i="0" u="none" strike="noStrike">
                        <a:solidFill>
                          <a:srgbClr val="000000"/>
                        </a:solidFill>
                        <a:effectLst/>
                        <a:latin typeface="Calibri"/>
                      </a:endParaRPr>
                    </a:p>
                  </a:txBody>
                  <a:tcPr marL="5098" marR="5098" marT="5098" marB="0" anchor="ctr"/>
                </a:tc>
                <a:tc>
                  <a:txBody>
                    <a:bodyPr/>
                    <a:lstStyle/>
                    <a:p>
                      <a:pPr algn="ctr" fontAlgn="ctr"/>
                      <a:r>
                        <a:rPr lang="fr-FR" sz="1200" u="none" strike="noStrike">
                          <a:effectLst/>
                        </a:rPr>
                        <a:t>100% de signataires</a:t>
                      </a:r>
                      <a:endParaRPr lang="fr-FR" sz="1200" b="0" i="0" u="none" strike="noStrike">
                        <a:solidFill>
                          <a:srgbClr val="000000"/>
                        </a:solidFill>
                        <a:effectLst/>
                        <a:latin typeface="Calibri"/>
                      </a:endParaRPr>
                    </a:p>
                  </a:txBody>
                  <a:tcPr marL="5098" marR="5098" marT="5098" marB="0" anchor="ctr"/>
                </a:tc>
                <a:tc vMerge="1">
                  <a:txBody>
                    <a:bodyPr/>
                    <a:lstStyle/>
                    <a:p>
                      <a:endParaRPr lang="fr-FR"/>
                    </a:p>
                  </a:txBody>
                  <a:tcPr/>
                </a:tc>
                <a:tc vMerge="1">
                  <a:txBody>
                    <a:bodyPr/>
                    <a:lstStyle/>
                    <a:p>
                      <a:endParaRPr lang="fr-FR"/>
                    </a:p>
                  </a:txBody>
                  <a:tcPr/>
                </a:tc>
              </a:tr>
              <a:tr h="1314103">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Existence d'un programme d'action permettant d'assurer la qualité des prescriptions de PHEV, intégrant en particulier la mise en place  de mesures en faveur de la prescription de sortie en DCI </a:t>
                      </a:r>
                      <a:endParaRPr lang="fr-FR" sz="1200" b="0" i="0" u="none" strike="noStrike">
                        <a:solidFill>
                          <a:srgbClr val="000000"/>
                        </a:solidFill>
                        <a:effectLst/>
                        <a:latin typeface="Calibri"/>
                      </a:endParaRPr>
                    </a:p>
                  </a:txBody>
                  <a:tcPr marL="5098" marR="5098" marT="5098" marB="0" anchor="ctr"/>
                </a:tc>
                <a:tc>
                  <a:txBody>
                    <a:bodyPr/>
                    <a:lstStyle/>
                    <a:p>
                      <a:pPr algn="ctr" fontAlgn="ctr"/>
                      <a:r>
                        <a:rPr lang="fr-FR" sz="1200" u="none" strike="noStrike">
                          <a:effectLst/>
                        </a:rPr>
                        <a:t>Présence d'un plan d'action validé en instance favorisant la prescription de sortie en DCI</a:t>
                      </a:r>
                      <a:endParaRPr lang="fr-FR" sz="1200" b="0" i="0" u="none" strike="noStrike">
                        <a:solidFill>
                          <a:srgbClr val="000000"/>
                        </a:solidFill>
                        <a:effectLst/>
                        <a:latin typeface="Calibri"/>
                      </a:endParaRPr>
                    </a:p>
                  </a:txBody>
                  <a:tcPr marL="5098" marR="5098" marT="5098" marB="0" anchor="ctr"/>
                </a:tc>
                <a:tc vMerge="1">
                  <a:txBody>
                    <a:bodyPr/>
                    <a:lstStyle/>
                    <a:p>
                      <a:endParaRPr lang="fr-FR"/>
                    </a:p>
                  </a:txBody>
                  <a:tcPr/>
                </a:tc>
                <a:tc vMerge="1">
                  <a:txBody>
                    <a:bodyPr/>
                    <a:lstStyle/>
                    <a:p>
                      <a:endParaRPr lang="fr-FR"/>
                    </a:p>
                  </a:txBody>
                  <a:tcPr/>
                </a:tc>
              </a:tr>
              <a:tr h="535373">
                <a:tc rowSpan="2">
                  <a:txBody>
                    <a:bodyPr/>
                    <a:lstStyle/>
                    <a:p>
                      <a:pPr algn="ctr" fontAlgn="ctr"/>
                      <a:r>
                        <a:rPr lang="fr-FR" sz="1200" u="none" strike="noStrike" dirty="0">
                          <a:effectLst/>
                        </a:rPr>
                        <a:t>Taux d'évolution des dépenses de médicaments et produits et prestations prescrits en établissements de santé et remboursés sur l'enveloppe se soin de ville</a:t>
                      </a:r>
                      <a:endParaRPr lang="fr-FR" sz="1200" b="0" i="0" u="none" strike="noStrike" dirty="0">
                        <a:solidFill>
                          <a:srgbClr val="000000"/>
                        </a:solidFill>
                        <a:effectLst/>
                        <a:latin typeface="Calibri"/>
                      </a:endParaRPr>
                    </a:p>
                  </a:txBody>
                  <a:tcPr marL="5098" marR="5098" marT="5098" marB="0" anchor="ctr">
                    <a:solidFill>
                      <a:schemeClr val="accent4">
                        <a:lumMod val="40000"/>
                        <a:lumOff val="60000"/>
                      </a:schemeClr>
                    </a:solidFill>
                  </a:tcPr>
                </a:tc>
                <a:tc vMerge="1">
                  <a:txBody>
                    <a:bodyPr/>
                    <a:lstStyle/>
                    <a:p>
                      <a:endParaRPr lang="fr-FR"/>
                    </a:p>
                  </a:txBody>
                  <a:tcPr/>
                </a:tc>
                <a:tc>
                  <a:txBody>
                    <a:bodyPr/>
                    <a:lstStyle/>
                    <a:p>
                      <a:pPr algn="l" fontAlgn="ctr"/>
                      <a:r>
                        <a:rPr lang="fr-FR" sz="1200" u="none" strike="noStrike">
                          <a:effectLst/>
                        </a:rPr>
                        <a:t>Montant des dépenses remboursées de l'année évaluée</a:t>
                      </a:r>
                      <a:endParaRPr lang="fr-FR" sz="1200" b="0" i="0" u="none" strike="noStrike">
                        <a:solidFill>
                          <a:srgbClr val="000000"/>
                        </a:solidFill>
                        <a:effectLst/>
                        <a:latin typeface="Calibri"/>
                      </a:endParaRPr>
                    </a:p>
                  </a:txBody>
                  <a:tcPr marL="5098" marR="5098" marT="5098" marB="0" anchor="ctr">
                    <a:solidFill>
                      <a:schemeClr val="accent4">
                        <a:lumMod val="40000"/>
                        <a:lumOff val="60000"/>
                      </a:schemeClr>
                    </a:solidFill>
                  </a:tcPr>
                </a:tc>
                <a:tc rowSpan="2">
                  <a:txBody>
                    <a:bodyPr/>
                    <a:lstStyle/>
                    <a:p>
                      <a:pPr algn="ctr" fontAlgn="ctr"/>
                      <a:r>
                        <a:rPr lang="fr-FR" sz="1200" u="none" strike="noStrike">
                          <a:effectLst/>
                        </a:rPr>
                        <a:t>&lt; taux régional</a:t>
                      </a:r>
                      <a:endParaRPr lang="fr-FR" sz="1200" b="0" i="0" u="none" strike="noStrike">
                        <a:solidFill>
                          <a:srgbClr val="000000"/>
                        </a:solidFill>
                        <a:effectLst/>
                        <a:latin typeface="Calibri"/>
                      </a:endParaRPr>
                    </a:p>
                  </a:txBody>
                  <a:tcPr marL="5098" marR="5098" marT="5098" marB="0" anchor="ctr">
                    <a:solidFill>
                      <a:schemeClr val="accent4">
                        <a:lumMod val="40000"/>
                        <a:lumOff val="60000"/>
                      </a:schemeClr>
                    </a:solidFill>
                  </a:tcPr>
                </a:tc>
                <a:tc rowSpan="2">
                  <a:txBody>
                    <a:bodyPr/>
                    <a:lstStyle/>
                    <a:p>
                      <a:pPr algn="l" fontAlgn="ctr"/>
                      <a:r>
                        <a:rPr lang="fr-FR" sz="1200" u="none" strike="noStrike" dirty="0">
                          <a:effectLst/>
                        </a:rPr>
                        <a:t> </a:t>
                      </a:r>
                      <a:endParaRPr lang="fr-FR" sz="1200" b="0" i="0" u="none" strike="noStrike" dirty="0">
                        <a:solidFill>
                          <a:srgbClr val="000000"/>
                        </a:solidFill>
                        <a:effectLst/>
                        <a:latin typeface="Calibri"/>
                      </a:endParaRPr>
                    </a:p>
                  </a:txBody>
                  <a:tcPr marL="5098" marR="5098" marT="5098" marB="0" anchor="ctr">
                    <a:solidFill>
                      <a:schemeClr val="accent4">
                        <a:lumMod val="40000"/>
                        <a:lumOff val="60000"/>
                      </a:schemeClr>
                    </a:solidFill>
                  </a:tcPr>
                </a:tc>
                <a:tc vMerge="1">
                  <a:txBody>
                    <a:bodyPr/>
                    <a:lstStyle/>
                    <a:p>
                      <a:endParaRPr lang="fr-FR"/>
                    </a:p>
                  </a:txBody>
                  <a:tcPr/>
                </a:tc>
              </a:tr>
              <a:tr h="1573964">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Montant des dépenses remboursées de l'année précédent celle de l'évaluation -1 (hors rétrocession et hépatite C)</a:t>
                      </a:r>
                      <a:endParaRPr lang="fr-FR" sz="1200" b="0" i="0" u="none" strike="noStrike" dirty="0">
                        <a:solidFill>
                          <a:srgbClr val="000000"/>
                        </a:solidFill>
                        <a:effectLst/>
                        <a:latin typeface="Calibri"/>
                      </a:endParaRPr>
                    </a:p>
                  </a:txBody>
                  <a:tcPr marL="5098" marR="5098" marT="5098"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3100012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t 9"/>
          <p:cNvGraphicFramePr>
            <a:graphicFrameLocks noChangeAspect="1"/>
          </p:cNvGraphicFramePr>
          <p:nvPr>
            <p:extLst>
              <p:ext uri="{D42A27DB-BD31-4B8C-83A1-F6EECF244321}">
                <p14:modId xmlns:p14="http://schemas.microsoft.com/office/powerpoint/2010/main" val="3205258416"/>
              </p:ext>
            </p:extLst>
          </p:nvPr>
        </p:nvGraphicFramePr>
        <p:xfrm>
          <a:off x="4283968" y="47090"/>
          <a:ext cx="4752528" cy="6823595"/>
        </p:xfrm>
        <a:graphic>
          <a:graphicData uri="http://schemas.openxmlformats.org/presentationml/2006/ole">
            <mc:AlternateContent xmlns:mc="http://schemas.openxmlformats.org/markup-compatibility/2006">
              <mc:Choice xmlns:v="urn:schemas-microsoft-com:vml" Requires="v">
                <p:oleObj spid="_x0000_s2077" name="Feuille de calcul" r:id="rId4" imgW="23088735" imgH="33156566" progId="Excel.Sheet.12">
                  <p:embed/>
                </p:oleObj>
              </mc:Choice>
              <mc:Fallback>
                <p:oleObj name="Feuille de calcul" r:id="rId4" imgW="23088735" imgH="33156566" progId="Excel.Sheet.12">
                  <p:embed/>
                  <p:pic>
                    <p:nvPicPr>
                      <p:cNvPr id="0" name=""/>
                      <p:cNvPicPr/>
                      <p:nvPr/>
                    </p:nvPicPr>
                    <p:blipFill>
                      <a:blip r:embed="rId5"/>
                      <a:stretch>
                        <a:fillRect/>
                      </a:stretch>
                    </p:blipFill>
                    <p:spPr>
                      <a:xfrm>
                        <a:off x="4283968" y="47090"/>
                        <a:ext cx="4752528" cy="6823595"/>
                      </a:xfrm>
                      <a:prstGeom prst="rect">
                        <a:avLst/>
                      </a:prstGeom>
                    </p:spPr>
                  </p:pic>
                </p:oleObj>
              </mc:Fallback>
            </mc:AlternateContent>
          </a:graphicData>
        </a:graphic>
      </p:graphicFrame>
      <p:sp>
        <p:nvSpPr>
          <p:cNvPr id="11" name="ZoneTexte 10"/>
          <p:cNvSpPr txBox="1"/>
          <p:nvPr/>
        </p:nvSpPr>
        <p:spPr>
          <a:xfrm>
            <a:off x="251520" y="116632"/>
            <a:ext cx="3672408"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sz="2400" dirty="0" smtClean="0">
                <a:solidFill>
                  <a:srgbClr val="1F497D"/>
                </a:solidFill>
              </a:rPr>
              <a:t>PROFIL MCO-ESPIC</a:t>
            </a:r>
          </a:p>
          <a:p>
            <a:pPr lvl="0"/>
            <a:r>
              <a:rPr lang="fr-FR" sz="2400" dirty="0" smtClean="0">
                <a:solidFill>
                  <a:srgbClr val="1F497D"/>
                </a:solidFill>
              </a:rPr>
              <a:t>Med </a:t>
            </a:r>
            <a:r>
              <a:rPr lang="fr-FR" sz="2400" dirty="0" err="1" smtClean="0">
                <a:solidFill>
                  <a:srgbClr val="1F497D"/>
                </a:solidFill>
              </a:rPr>
              <a:t>Chir</a:t>
            </a:r>
            <a:r>
              <a:rPr lang="fr-FR" sz="2400" dirty="0" smtClean="0">
                <a:solidFill>
                  <a:srgbClr val="1F497D"/>
                </a:solidFill>
              </a:rPr>
              <a:t> </a:t>
            </a:r>
            <a:r>
              <a:rPr lang="fr-FR" sz="2400" dirty="0" err="1" smtClean="0">
                <a:solidFill>
                  <a:srgbClr val="1F497D"/>
                </a:solidFill>
              </a:rPr>
              <a:t>Onco</a:t>
            </a:r>
            <a:r>
              <a:rPr lang="fr-FR" sz="2400" dirty="0" smtClean="0">
                <a:solidFill>
                  <a:srgbClr val="1F497D"/>
                </a:solidFill>
              </a:rPr>
              <a:t> </a:t>
            </a:r>
          </a:p>
          <a:p>
            <a:pPr lvl="0"/>
            <a:endParaRPr lang="fr-FR" sz="2400" dirty="0" smtClean="0">
              <a:solidFill>
                <a:srgbClr val="1F497D"/>
              </a:solidFill>
            </a:endParaRPr>
          </a:p>
          <a:p>
            <a:pPr lvl="0"/>
            <a:r>
              <a:rPr lang="fr-FR" sz="2400" dirty="0" smtClean="0">
                <a:solidFill>
                  <a:srgbClr val="1F497D"/>
                </a:solidFill>
              </a:rPr>
              <a:t>Page 1 : </a:t>
            </a:r>
          </a:p>
          <a:p>
            <a:pPr lvl="0"/>
            <a:endParaRPr lang="fr-FR" sz="2400" dirty="0">
              <a:solidFill>
                <a:srgbClr val="1F497D"/>
              </a:solidFill>
            </a:endParaRPr>
          </a:p>
          <a:p>
            <a:pPr marL="342900" lvl="0" indent="-342900">
              <a:buFont typeface="Arial" pitchFamily="34" charset="0"/>
              <a:buChar char="•"/>
            </a:pPr>
            <a:r>
              <a:rPr lang="fr-FR" sz="2000" dirty="0" smtClean="0">
                <a:solidFill>
                  <a:srgbClr val="1F497D"/>
                </a:solidFill>
              </a:rPr>
              <a:t>Synthèse (scores agrégés) des autoévaluations</a:t>
            </a:r>
          </a:p>
          <a:p>
            <a:pPr marL="342900" lvl="0" indent="-342900">
              <a:buFont typeface="Arial" pitchFamily="34" charset="0"/>
              <a:buChar char="•"/>
            </a:pPr>
            <a:endParaRPr lang="fr-FR" sz="2000" dirty="0">
              <a:solidFill>
                <a:srgbClr val="1F497D"/>
              </a:solidFill>
            </a:endParaRPr>
          </a:p>
          <a:p>
            <a:pPr marL="342900" lvl="0" indent="-342900">
              <a:buFont typeface="Arial" pitchFamily="34" charset="0"/>
              <a:buChar char="•"/>
            </a:pPr>
            <a:r>
              <a:rPr lang="fr-FR" sz="2000" dirty="0" smtClean="0">
                <a:solidFill>
                  <a:srgbClr val="1F497D"/>
                </a:solidFill>
              </a:rPr>
              <a:t>Résultats </a:t>
            </a:r>
          </a:p>
          <a:p>
            <a:pPr marL="342900" lvl="0" indent="-342900">
              <a:buFont typeface="Arial" pitchFamily="34" charset="0"/>
              <a:buChar char="•"/>
            </a:pPr>
            <a:endParaRPr lang="fr-FR" sz="2000" dirty="0">
              <a:solidFill>
                <a:srgbClr val="1F497D"/>
              </a:solidFill>
            </a:endParaRPr>
          </a:p>
          <a:p>
            <a:pPr marL="342900" lvl="0" indent="-342900">
              <a:buFont typeface="Arial" pitchFamily="34" charset="0"/>
              <a:buChar char="•"/>
            </a:pPr>
            <a:r>
              <a:rPr lang="fr-FR" sz="2000" dirty="0" smtClean="0">
                <a:solidFill>
                  <a:srgbClr val="1F497D"/>
                </a:solidFill>
              </a:rPr>
              <a:t>Approche territoriale </a:t>
            </a:r>
          </a:p>
          <a:p>
            <a:pPr lvl="0"/>
            <a:r>
              <a:rPr lang="fr-FR" sz="2000" dirty="0" smtClean="0">
                <a:solidFill>
                  <a:srgbClr val="1F497D"/>
                </a:solidFill>
              </a:rPr>
              <a:t>(proposition 2019 : cotation oui si document produit par le territoire de santé)</a:t>
            </a:r>
          </a:p>
          <a:p>
            <a:pPr lvl="0"/>
            <a:endParaRPr lang="fr-FR" sz="2400" dirty="0" smtClean="0">
              <a:solidFill>
                <a:srgbClr val="1F497D"/>
              </a:solidFill>
            </a:endParaRPr>
          </a:p>
        </p:txBody>
      </p:sp>
    </p:spTree>
    <p:extLst>
      <p:ext uri="{BB962C8B-B14F-4D97-AF65-F5344CB8AC3E}">
        <p14:creationId xmlns:p14="http://schemas.microsoft.com/office/powerpoint/2010/main" val="3234976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7236296" y="5866197"/>
            <a:ext cx="129614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solidFill>
                  <a:srgbClr val="1F497D"/>
                </a:solidFill>
              </a:rPr>
              <a:t>- 2 lignes</a:t>
            </a:r>
            <a:endParaRPr lang="fr-FR" dirty="0">
              <a:solidFill>
                <a:srgbClr val="1F497D"/>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1612413713"/>
              </p:ext>
            </p:extLst>
          </p:nvPr>
        </p:nvGraphicFramePr>
        <p:xfrm>
          <a:off x="467544" y="808870"/>
          <a:ext cx="8280921" cy="4780370"/>
        </p:xfrm>
        <a:graphic>
          <a:graphicData uri="http://schemas.openxmlformats.org/drawingml/2006/table">
            <a:tbl>
              <a:tblPr>
                <a:tableStyleId>{5C22544A-7EE6-4342-B048-85BDC9FD1C3A}</a:tableStyleId>
              </a:tblPr>
              <a:tblGrid>
                <a:gridCol w="1171829"/>
                <a:gridCol w="312488"/>
                <a:gridCol w="2499899"/>
                <a:gridCol w="1334335"/>
                <a:gridCol w="1304276"/>
                <a:gridCol w="1658094"/>
              </a:tblGrid>
              <a:tr h="416329">
                <a:tc rowSpan="2">
                  <a:txBody>
                    <a:bodyPr/>
                    <a:lstStyle/>
                    <a:p>
                      <a:pPr algn="l" fontAlgn="ctr"/>
                      <a:r>
                        <a:rPr lang="fr-FR" sz="1200" u="none" strike="noStrike" dirty="0">
                          <a:effectLst/>
                        </a:rPr>
                        <a:t>Taux d'évolution des dépenses de médicaments inscrits sur la liste en sus</a:t>
                      </a:r>
                      <a:endParaRPr lang="fr-FR" sz="1200" b="0" i="0" u="none" strike="noStrike" dirty="0">
                        <a:solidFill>
                          <a:srgbClr val="000000"/>
                        </a:solidFill>
                        <a:effectLst/>
                        <a:latin typeface="Calibri"/>
                      </a:endParaRPr>
                    </a:p>
                  </a:txBody>
                  <a:tcPr marL="5098" marR="5098" marT="5098" marB="0" anchor="ctr">
                    <a:solidFill>
                      <a:schemeClr val="accent4">
                        <a:lumMod val="40000"/>
                        <a:lumOff val="60000"/>
                      </a:schemeClr>
                    </a:solidFill>
                  </a:tcPr>
                </a:tc>
                <a:tc rowSpan="6">
                  <a:txBody>
                    <a:bodyPr/>
                    <a:lstStyle/>
                    <a:p>
                      <a:pPr algn="ctr" fontAlgn="ctr"/>
                      <a:r>
                        <a:rPr lang="fr-FR" sz="1200" u="none" strike="noStrike">
                          <a:effectLst/>
                        </a:rPr>
                        <a:t>42</a:t>
                      </a:r>
                      <a:endParaRPr lang="fr-FR" sz="1200" b="0" i="0" u="none" strike="noStrike">
                        <a:solidFill>
                          <a:srgbClr val="000000"/>
                        </a:solidFill>
                        <a:effectLst/>
                        <a:latin typeface="Calibri"/>
                      </a:endParaRPr>
                    </a:p>
                  </a:txBody>
                  <a:tcPr marL="5098" marR="5098" marT="5098" marB="0" anchor="ctr">
                    <a:solidFill>
                      <a:schemeClr val="accent4">
                        <a:lumMod val="40000"/>
                        <a:lumOff val="60000"/>
                      </a:schemeClr>
                    </a:solidFill>
                  </a:tcPr>
                </a:tc>
                <a:tc>
                  <a:txBody>
                    <a:bodyPr/>
                    <a:lstStyle/>
                    <a:p>
                      <a:pPr algn="l" fontAlgn="ctr"/>
                      <a:r>
                        <a:rPr lang="fr-FR" sz="1200" u="none" strike="noStrike">
                          <a:effectLst/>
                        </a:rPr>
                        <a:t>Montant des dépenses de médicaments de la liste en sus remboursés l'année évaluée</a:t>
                      </a:r>
                      <a:endParaRPr lang="fr-FR" sz="1200" b="0" i="0" u="none" strike="noStrike">
                        <a:solidFill>
                          <a:srgbClr val="000000"/>
                        </a:solidFill>
                        <a:effectLst/>
                        <a:latin typeface="Calibri"/>
                      </a:endParaRPr>
                    </a:p>
                  </a:txBody>
                  <a:tcPr marL="5098" marR="5098" marT="5098" marB="0" anchor="ctr">
                    <a:solidFill>
                      <a:schemeClr val="accent4">
                        <a:lumMod val="40000"/>
                        <a:lumOff val="60000"/>
                      </a:schemeClr>
                    </a:solidFill>
                  </a:tcPr>
                </a:tc>
                <a:tc rowSpan="2">
                  <a:txBody>
                    <a:bodyPr/>
                    <a:lstStyle/>
                    <a:p>
                      <a:pPr algn="ctr" fontAlgn="ctr"/>
                      <a:r>
                        <a:rPr lang="fr-FR" sz="1200" u="none" strike="noStrike" dirty="0">
                          <a:effectLst/>
                        </a:rPr>
                        <a:t>&lt; taux régional</a:t>
                      </a:r>
                      <a:endParaRPr lang="fr-FR" sz="1200" b="0" i="0" u="none" strike="noStrike" dirty="0">
                        <a:solidFill>
                          <a:srgbClr val="000000"/>
                        </a:solidFill>
                        <a:effectLst/>
                        <a:latin typeface="Calibri"/>
                      </a:endParaRPr>
                    </a:p>
                  </a:txBody>
                  <a:tcPr marL="5098" marR="5098" marT="5098" marB="0" anchor="ctr">
                    <a:solidFill>
                      <a:schemeClr val="accent4">
                        <a:lumMod val="40000"/>
                        <a:lumOff val="60000"/>
                      </a:schemeClr>
                    </a:solidFill>
                  </a:tcPr>
                </a:tc>
                <a:tc rowSpan="2">
                  <a:txBody>
                    <a:bodyPr/>
                    <a:lstStyle/>
                    <a:p>
                      <a:pPr algn="l" fontAlgn="ctr"/>
                      <a:r>
                        <a:rPr lang="fr-FR" sz="1200" u="none" strike="noStrike" dirty="0">
                          <a:effectLst/>
                        </a:rPr>
                        <a:t> </a:t>
                      </a:r>
                      <a:endParaRPr lang="fr-FR" sz="1200" b="0" i="0" u="none" strike="noStrike" dirty="0">
                        <a:solidFill>
                          <a:srgbClr val="000000"/>
                        </a:solidFill>
                        <a:effectLst/>
                        <a:latin typeface="Calibri"/>
                      </a:endParaRPr>
                    </a:p>
                  </a:txBody>
                  <a:tcPr marL="5098" marR="5098" marT="5098" marB="0" anchor="ctr">
                    <a:solidFill>
                      <a:schemeClr val="accent4">
                        <a:lumMod val="40000"/>
                        <a:lumOff val="60000"/>
                      </a:schemeClr>
                    </a:solidFill>
                  </a:tcPr>
                </a:tc>
                <a:tc rowSpan="6">
                  <a:txBody>
                    <a:bodyPr/>
                    <a:lstStyle/>
                    <a:p>
                      <a:pPr algn="l" fontAlgn="ctr"/>
                      <a:r>
                        <a:rPr lang="fr-FR" sz="1200" u="none" strike="noStrike" dirty="0">
                          <a:effectLst/>
                        </a:rPr>
                        <a:t>Cotation A : Taux d'évolution &lt; taux régional et présence d'une évaluation validée et transmise aux tutelles</a:t>
                      </a:r>
                      <a:br>
                        <a:rPr lang="fr-FR" sz="1200" u="none" strike="noStrike" dirty="0">
                          <a:effectLst/>
                        </a:rPr>
                      </a:br>
                      <a:r>
                        <a:rPr lang="fr-FR" sz="1200" u="none" strike="noStrike" dirty="0">
                          <a:effectLst/>
                        </a:rPr>
                        <a:t>Cotation B : Taux d'évolution &gt; taux régional et présence d'une évaluation validée et transmise aux tutelles</a:t>
                      </a:r>
                      <a:br>
                        <a:rPr lang="fr-FR" sz="1200" u="none" strike="noStrike" dirty="0">
                          <a:effectLst/>
                        </a:rPr>
                      </a:br>
                      <a:r>
                        <a:rPr lang="fr-FR" sz="1200" u="none" strike="noStrike" dirty="0">
                          <a:effectLst/>
                        </a:rPr>
                        <a:t>Cotation C : Taux d'évolution &lt; taux régional mais absence d'une évaluation validée et transmise aux tutelles</a:t>
                      </a:r>
                      <a:br>
                        <a:rPr lang="fr-FR" sz="1200" u="none" strike="noStrike" dirty="0">
                          <a:effectLst/>
                        </a:rPr>
                      </a:br>
                      <a:r>
                        <a:rPr lang="fr-FR" sz="1200" u="none" strike="noStrike" dirty="0">
                          <a:effectLst/>
                        </a:rPr>
                        <a:t>Cotation D : Taux évolution &gt; taux régional et absence d'évaluation validée et transmise aux tutelles</a:t>
                      </a:r>
                      <a:endParaRPr lang="fr-FR" sz="1200" b="0" i="0" u="none" strike="noStrike" dirty="0">
                        <a:solidFill>
                          <a:srgbClr val="000000"/>
                        </a:solidFill>
                        <a:effectLst/>
                        <a:latin typeface="Calibri"/>
                      </a:endParaRPr>
                    </a:p>
                  </a:txBody>
                  <a:tcPr marL="5098" marR="5098" marT="5098" marB="0" anchor="ctr"/>
                </a:tc>
              </a:tr>
              <a:tr h="548991">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Montant des dépenses de médicaments de la liste en sus remboursées l'année précédent celle de l'évaluation -1</a:t>
                      </a:r>
                      <a:endParaRPr lang="fr-FR" sz="1200" b="0" i="0" u="none" strike="noStrike" dirty="0">
                        <a:solidFill>
                          <a:srgbClr val="000000"/>
                        </a:solidFill>
                        <a:effectLst/>
                        <a:latin typeface="Calibri"/>
                      </a:endParaRPr>
                    </a:p>
                  </a:txBody>
                  <a:tcPr marL="5098" marR="5098" marT="5098"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564514">
                <a:tc rowSpan="2">
                  <a:txBody>
                    <a:bodyPr/>
                    <a:lstStyle/>
                    <a:p>
                      <a:pPr algn="l" fontAlgn="ctr"/>
                      <a:r>
                        <a:rPr lang="fr-FR" sz="1200" u="none" strike="noStrike" dirty="0">
                          <a:effectLst/>
                        </a:rPr>
                        <a:t>Suivi et analyse de la pertinence et des indications de médicaments inscrits sur la liste en sus </a:t>
                      </a:r>
                      <a:endParaRPr lang="fr-FR" sz="1200" b="0" i="0" u="none" strike="noStrike" dirty="0">
                        <a:solidFill>
                          <a:srgbClr val="000000"/>
                        </a:solidFill>
                        <a:effectLst/>
                        <a:latin typeface="Calibri"/>
                      </a:endParaRPr>
                    </a:p>
                  </a:txBody>
                  <a:tcPr marL="5098" marR="5098" marT="5098" marB="0" anchor="ctr"/>
                </a:tc>
                <a:tc vMerge="1">
                  <a:txBody>
                    <a:bodyPr/>
                    <a:lstStyle/>
                    <a:p>
                      <a:endParaRPr lang="fr-FR"/>
                    </a:p>
                  </a:txBody>
                  <a:tcPr/>
                </a:tc>
                <a:tc>
                  <a:txBody>
                    <a:bodyPr/>
                    <a:lstStyle/>
                    <a:p>
                      <a:pPr algn="l" fontAlgn="ctr"/>
                      <a:r>
                        <a:rPr lang="fr-FR" sz="1200" u="none" strike="noStrike">
                          <a:effectLst/>
                        </a:rPr>
                        <a:t>L’établissement présente le suivi semestriel et l'analyse de la répartition des prescriptions des médicaments hors GHS, accompagnées le cas échéant de leur argumentaire, à la CME / CfME </a:t>
                      </a:r>
                      <a:endParaRPr lang="fr-FR" sz="1200" b="0" i="0" u="none" strike="noStrike">
                        <a:solidFill>
                          <a:srgbClr val="000000"/>
                        </a:solidFill>
                        <a:effectLst/>
                        <a:latin typeface="Calibri"/>
                      </a:endParaRPr>
                    </a:p>
                  </a:txBody>
                  <a:tcPr marL="5098" marR="5098" marT="5098" marB="0" anchor="ctr"/>
                </a:tc>
                <a:tc rowSpan="4">
                  <a:txBody>
                    <a:bodyPr/>
                    <a:lstStyle/>
                    <a:p>
                      <a:pPr algn="ctr" fontAlgn="ctr"/>
                      <a:r>
                        <a:rPr lang="fr-FR" sz="1200" u="none" strike="noStrike">
                          <a:effectLst/>
                        </a:rPr>
                        <a:t>Existence d'un suivi et analyse semestriel validé en instance, adressé à l'ARS, l'OMéDIT et l'AM</a:t>
                      </a:r>
                      <a:endParaRPr lang="fr-FR" sz="1200" b="0" i="0" u="none" strike="noStrike">
                        <a:solidFill>
                          <a:srgbClr val="000000"/>
                        </a:solidFill>
                        <a:effectLst/>
                        <a:latin typeface="Calibri"/>
                      </a:endParaRPr>
                    </a:p>
                  </a:txBody>
                  <a:tcPr marL="5098" marR="5098" marT="5098" marB="0" anchor="ctr"/>
                </a:tc>
                <a:tc rowSpan="4">
                  <a:txBody>
                    <a:bodyPr/>
                    <a:lstStyle/>
                    <a:p>
                      <a:pPr algn="l" fontAlgn="ctr"/>
                      <a:r>
                        <a:rPr lang="fr-FR" sz="1200" u="none" strike="noStrike" dirty="0">
                          <a:effectLst/>
                        </a:rPr>
                        <a:t>Suivi et analyse semestriel validé en instance</a:t>
                      </a:r>
                      <a:endParaRPr lang="fr-FR" sz="1200" b="0" i="0" u="none" strike="noStrike" dirty="0">
                        <a:solidFill>
                          <a:srgbClr val="000000"/>
                        </a:solidFill>
                        <a:effectLst/>
                        <a:latin typeface="Calibri"/>
                      </a:endParaRPr>
                    </a:p>
                  </a:txBody>
                  <a:tcPr marL="5098" marR="5098" marT="5098" marB="0" anchor="ctr"/>
                </a:tc>
                <a:tc vMerge="1">
                  <a:txBody>
                    <a:bodyPr/>
                    <a:lstStyle/>
                    <a:p>
                      <a:endParaRPr lang="fr-FR"/>
                    </a:p>
                  </a:txBody>
                  <a:tcPr/>
                </a:tc>
              </a:tr>
              <a:tr h="719755">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L’établissement adresse le suivi semestriel de la répartition des prescriptions des médicaments hors GHS, accompagnées le cas échéant de leur argumentaire, à l’ARS, à l’OMEDIT et à l'organisme local d'assurance maladie</a:t>
                      </a:r>
                      <a:endParaRPr lang="fr-FR" sz="1200" b="0" i="0" u="none" strike="noStrike">
                        <a:solidFill>
                          <a:srgbClr val="000000"/>
                        </a:solidFill>
                        <a:effectLst/>
                        <a:latin typeface="Calibri"/>
                      </a:endParaRPr>
                    </a:p>
                  </a:txBody>
                  <a:tcPr marL="5098" marR="5098" marT="5098" marB="0" anchor="ctr"/>
                </a:tc>
                <a:tc vMerge="1">
                  <a:txBody>
                    <a:bodyPr/>
                    <a:lstStyle/>
                    <a:p>
                      <a:endParaRPr lang="fr-FR"/>
                    </a:p>
                  </a:txBody>
                  <a:tcPr/>
                </a:tc>
                <a:tc vMerge="1">
                  <a:txBody>
                    <a:bodyPr/>
                    <a:lstStyle/>
                    <a:p>
                      <a:endParaRPr lang="fr-FR"/>
                    </a:p>
                  </a:txBody>
                  <a:tcPr/>
                </a:tc>
                <a:tc vMerge="1">
                  <a:txBody>
                    <a:bodyPr/>
                    <a:lstStyle/>
                    <a:p>
                      <a:endParaRPr lang="fr-FR"/>
                    </a:p>
                  </a:txBody>
                  <a:tcPr/>
                </a:tc>
              </a:tr>
              <a:tr h="282257">
                <a:tc rowSpan="2">
                  <a:txBody>
                    <a:bodyPr/>
                    <a:lstStyle/>
                    <a:p>
                      <a:pPr algn="l" fontAlgn="ctr"/>
                      <a:r>
                        <a:rPr lang="fr-FR" sz="1200" u="none" strike="noStrike">
                          <a:effectLst/>
                        </a:rPr>
                        <a:t>Taux de prescription hors référentiels (RTU, AMM) pour les médicaments et produits et prestations de la liste en sus </a:t>
                      </a:r>
                      <a:endParaRPr lang="fr-FR" sz="1200" b="0" i="0" u="none" strike="noStrike">
                        <a:solidFill>
                          <a:srgbClr val="000000"/>
                        </a:solidFill>
                        <a:effectLst/>
                        <a:latin typeface="Calibri"/>
                      </a:endParaRPr>
                    </a:p>
                  </a:txBody>
                  <a:tcPr marL="5098" marR="5098" marT="5098" marB="0" anchor="ctr"/>
                </a:tc>
                <a:tc vMerge="1">
                  <a:txBody>
                    <a:bodyPr/>
                    <a:lstStyle/>
                    <a:p>
                      <a:endParaRPr lang="fr-FR"/>
                    </a:p>
                  </a:txBody>
                  <a:tcPr/>
                </a:tc>
                <a:tc>
                  <a:txBody>
                    <a:bodyPr/>
                    <a:lstStyle/>
                    <a:p>
                      <a:pPr algn="l" fontAlgn="ctr"/>
                      <a:r>
                        <a:rPr lang="fr-FR" sz="1200" u="none" strike="noStrike">
                          <a:effectLst/>
                        </a:rPr>
                        <a:t>Nombre d'initiation de traitement hors référentiel (Patients)</a:t>
                      </a:r>
                      <a:endParaRPr lang="fr-FR" sz="1200" b="0" i="0" u="none" strike="noStrike">
                        <a:solidFill>
                          <a:srgbClr val="000000"/>
                        </a:solidFill>
                        <a:effectLst/>
                        <a:latin typeface="Calibri"/>
                      </a:endParaRPr>
                    </a:p>
                  </a:txBody>
                  <a:tcPr marL="5098" marR="5098" marT="5098" marB="0" anchor="ctr"/>
                </a:tc>
                <a:tc vMerge="1">
                  <a:txBody>
                    <a:bodyPr/>
                    <a:lstStyle/>
                    <a:p>
                      <a:endParaRPr lang="fr-FR"/>
                    </a:p>
                  </a:txBody>
                  <a:tcPr/>
                </a:tc>
                <a:tc vMerge="1">
                  <a:txBody>
                    <a:bodyPr/>
                    <a:lstStyle/>
                    <a:p>
                      <a:endParaRPr lang="fr-FR"/>
                    </a:p>
                  </a:txBody>
                  <a:tcPr/>
                </a:tc>
                <a:tc vMerge="1">
                  <a:txBody>
                    <a:bodyPr/>
                    <a:lstStyle/>
                    <a:p>
                      <a:endParaRPr lang="fr-FR"/>
                    </a:p>
                  </a:txBody>
                  <a:tcPr/>
                </a:tc>
              </a:tr>
              <a:tr h="409272">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Nombre d'initiation de traitement (patients) total</a:t>
                      </a:r>
                      <a:endParaRPr lang="fr-FR" sz="1200" b="0" i="0" u="none" strike="noStrike" dirty="0">
                        <a:solidFill>
                          <a:srgbClr val="000000"/>
                        </a:solidFill>
                        <a:effectLst/>
                        <a:latin typeface="Calibri"/>
                      </a:endParaRPr>
                    </a:p>
                  </a:txBody>
                  <a:tcPr marL="5098" marR="5098" marT="5098" marB="0" anchor="ct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446591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7236296" y="5733256"/>
            <a:ext cx="129614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solidFill>
                  <a:srgbClr val="1F497D"/>
                </a:solidFill>
              </a:rPr>
              <a:t>- 2 lignes</a:t>
            </a:r>
            <a:endParaRPr lang="fr-FR" dirty="0">
              <a:solidFill>
                <a:srgbClr val="1F497D"/>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1839190137"/>
              </p:ext>
            </p:extLst>
          </p:nvPr>
        </p:nvGraphicFramePr>
        <p:xfrm>
          <a:off x="457200" y="620688"/>
          <a:ext cx="8219255" cy="4896545"/>
        </p:xfrm>
        <a:graphic>
          <a:graphicData uri="http://schemas.openxmlformats.org/drawingml/2006/table">
            <a:tbl>
              <a:tblPr>
                <a:tableStyleId>{5C22544A-7EE6-4342-B048-85BDC9FD1C3A}</a:tableStyleId>
              </a:tblPr>
              <a:tblGrid>
                <a:gridCol w="2075176"/>
                <a:gridCol w="377144"/>
                <a:gridCol w="2076946"/>
                <a:gridCol w="665757"/>
                <a:gridCol w="1331512"/>
                <a:gridCol w="1692720"/>
              </a:tblGrid>
              <a:tr h="906768">
                <a:tc rowSpan="2">
                  <a:txBody>
                    <a:bodyPr/>
                    <a:lstStyle/>
                    <a:p>
                      <a:pPr algn="l" fontAlgn="ctr"/>
                      <a:r>
                        <a:rPr lang="fr-FR" sz="1200" u="none" strike="noStrike">
                          <a:effectLst/>
                        </a:rPr>
                        <a:t>Taux d'évolution des dépenses de produits et prestations inscrits sur la liste en sus</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rowSpan="4">
                  <a:txBody>
                    <a:bodyPr/>
                    <a:lstStyle/>
                    <a:p>
                      <a:pPr algn="ctr" fontAlgn="ctr"/>
                      <a:r>
                        <a:rPr lang="fr-FR" sz="1200" u="none" strike="noStrike">
                          <a:effectLst/>
                        </a:rPr>
                        <a:t>43</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a:effectLst/>
                        </a:rPr>
                        <a:t>Montant des dépenses des DMI de la liste en sus remboursés l'année évaluée</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rowSpan="2">
                  <a:txBody>
                    <a:bodyPr/>
                    <a:lstStyle/>
                    <a:p>
                      <a:pPr algn="ctr" fontAlgn="ctr"/>
                      <a:r>
                        <a:rPr lang="fr-FR" sz="1200" u="none" strike="noStrike" dirty="0">
                          <a:effectLst/>
                        </a:rPr>
                        <a:t>&lt; taux régional</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2">
                  <a:txBody>
                    <a:bodyPr/>
                    <a:lstStyle/>
                    <a:p>
                      <a:pPr algn="l" fontAlgn="ctr"/>
                      <a:r>
                        <a:rPr lang="fr-FR" sz="1200" u="none" strike="noStrike" dirty="0">
                          <a:effectLst/>
                        </a:rPr>
                        <a:t>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4">
                  <a:txBody>
                    <a:bodyPr/>
                    <a:lstStyle/>
                    <a:p>
                      <a:pPr algn="l" fontAlgn="ctr"/>
                      <a:r>
                        <a:rPr lang="fr-FR" sz="1200" u="none" strike="noStrike">
                          <a:effectLst/>
                        </a:rPr>
                        <a:t>Cotation A : Taux d'évolution &lt; taux régional et présence d'une évaluation validée et transmise aux tutelles</a:t>
                      </a:r>
                      <a:br>
                        <a:rPr lang="fr-FR" sz="1200" u="none" strike="noStrike">
                          <a:effectLst/>
                        </a:rPr>
                      </a:br>
                      <a:r>
                        <a:rPr lang="fr-FR" sz="1200" u="none" strike="noStrike">
                          <a:effectLst/>
                        </a:rPr>
                        <a:t>Cotation B : Taux d'évolution &gt; taux régional et présence d'une évaluation validée et transmise aux tutelles</a:t>
                      </a:r>
                      <a:br>
                        <a:rPr lang="fr-FR" sz="1200" u="none" strike="noStrike">
                          <a:effectLst/>
                        </a:rPr>
                      </a:br>
                      <a:r>
                        <a:rPr lang="fr-FR" sz="1200" u="none" strike="noStrike">
                          <a:effectLst/>
                        </a:rPr>
                        <a:t>Cotation C : Taux d'évolution &lt; taux régional mais absence d'une évaluation validée et transmise aux tutelles</a:t>
                      </a:r>
                      <a:br>
                        <a:rPr lang="fr-FR" sz="1200" u="none" strike="noStrike">
                          <a:effectLst/>
                        </a:rPr>
                      </a:br>
                      <a:r>
                        <a:rPr lang="fr-FR" sz="1200" u="none" strike="noStrike">
                          <a:effectLst/>
                        </a:rPr>
                        <a:t>Cotation D : Taux évolution &gt; taux régional et absence d'évaluation validée et transmise aux tutelles</a:t>
                      </a:r>
                      <a:endParaRPr lang="fr-FR" sz="1200" b="0" i="0" u="none" strike="noStrike">
                        <a:solidFill>
                          <a:srgbClr val="000000"/>
                        </a:solidFill>
                        <a:effectLst/>
                        <a:latin typeface="Calibri"/>
                      </a:endParaRPr>
                    </a:p>
                  </a:txBody>
                  <a:tcPr marL="5457" marR="5457" marT="5457" marB="0" anchor="ctr"/>
                </a:tc>
              </a:tr>
              <a:tr h="906768">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Montant des dépenses des DMI de la liste en sus remboursées l'année précédent celle de l'évaluation -1</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1367127">
                <a:tc rowSpan="2">
                  <a:txBody>
                    <a:bodyPr/>
                    <a:lstStyle/>
                    <a:p>
                      <a:pPr algn="l" fontAlgn="ctr"/>
                      <a:r>
                        <a:rPr lang="fr-FR" sz="1200" u="none" strike="noStrike">
                          <a:effectLst/>
                        </a:rPr>
                        <a:t>Suivi et analyse de la pertinence des indications des  dispositifs médicaux hors GHS de la liste en sus</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a:txBody>
                    <a:bodyPr/>
                    <a:lstStyle/>
                    <a:p>
                      <a:pPr algn="l" fontAlgn="ctr"/>
                      <a:r>
                        <a:rPr lang="fr-FR" sz="1200" u="none" strike="noStrike">
                          <a:effectLst/>
                        </a:rPr>
                        <a:t>L’établissement présente le suivi semestriel et l'analyse de la répartition des prescriptions des  dispositifs médicaux hors GHS, accompagnées le cas échéant de leur argumentaire, à la CME / CfME </a:t>
                      </a:r>
                      <a:endParaRPr lang="fr-FR" sz="1200" b="0" i="0" u="none" strike="noStrike">
                        <a:solidFill>
                          <a:srgbClr val="000000"/>
                        </a:solidFill>
                        <a:effectLst/>
                        <a:latin typeface="Calibri"/>
                      </a:endParaRPr>
                    </a:p>
                  </a:txBody>
                  <a:tcPr marL="5457" marR="5457" marT="5457" marB="0" anchor="ctr"/>
                </a:tc>
                <a:tc rowSpan="2">
                  <a:txBody>
                    <a:bodyPr/>
                    <a:lstStyle/>
                    <a:p>
                      <a:pPr algn="ctr" fontAlgn="ctr"/>
                      <a:r>
                        <a:rPr lang="fr-FR" sz="1200" u="none" strike="noStrike">
                          <a:effectLst/>
                        </a:rPr>
                        <a:t>Existence d'un suivi et analyse semestriel adressé à l'ARS, l'OMéDIT et l'AM</a:t>
                      </a:r>
                      <a:endParaRPr lang="fr-FR" sz="1200" b="0" i="0" u="none" strike="noStrike">
                        <a:solidFill>
                          <a:srgbClr val="000000"/>
                        </a:solidFill>
                        <a:effectLst/>
                        <a:latin typeface="Calibri"/>
                      </a:endParaRPr>
                    </a:p>
                  </a:txBody>
                  <a:tcPr marL="5457" marR="5457" marT="5457" marB="0" anchor="ctr"/>
                </a:tc>
                <a:tc rowSpan="2">
                  <a:txBody>
                    <a:bodyPr/>
                    <a:lstStyle/>
                    <a:p>
                      <a:pPr algn="l" fontAlgn="ctr"/>
                      <a:r>
                        <a:rPr lang="fr-FR" sz="1200" u="none" strike="noStrike">
                          <a:effectLst/>
                        </a:rPr>
                        <a:t>Suivi et analyse semestriel validé en instance</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r>
              <a:tr h="1715882">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L’établissement adresse le suivi semestriel et l'analyse de la répartition des prescriptions  des dispositifs médicaux hors GHS, accompagnées le cas échéant de leur argumentaire, à l’ARS, à l’OMEDIT et à l'organisme local d'assurance maladie</a:t>
                      </a:r>
                      <a:endParaRPr lang="fr-FR" sz="1200" b="0" i="0" u="none" strike="noStrike" dirty="0">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2372685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7236296" y="5866197"/>
            <a:ext cx="129614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solidFill>
                  <a:srgbClr val="1F497D"/>
                </a:solidFill>
              </a:rPr>
              <a:t>- 9 lignes</a:t>
            </a:r>
            <a:endParaRPr lang="fr-FR" dirty="0">
              <a:solidFill>
                <a:srgbClr val="1F497D"/>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412494071"/>
              </p:ext>
            </p:extLst>
          </p:nvPr>
        </p:nvGraphicFramePr>
        <p:xfrm>
          <a:off x="251520" y="548680"/>
          <a:ext cx="8496944" cy="1468497"/>
        </p:xfrm>
        <a:graphic>
          <a:graphicData uri="http://schemas.openxmlformats.org/drawingml/2006/table">
            <a:tbl>
              <a:tblPr>
                <a:tableStyleId>{5C22544A-7EE6-4342-B048-85BDC9FD1C3A}</a:tableStyleId>
              </a:tblPr>
              <a:tblGrid>
                <a:gridCol w="1080120"/>
                <a:gridCol w="432048"/>
                <a:gridCol w="2664296"/>
                <a:gridCol w="1080120"/>
                <a:gridCol w="1584176"/>
                <a:gridCol w="1656184"/>
              </a:tblGrid>
              <a:tr h="215745">
                <a:tc rowSpan="3">
                  <a:txBody>
                    <a:bodyPr/>
                    <a:lstStyle/>
                    <a:p>
                      <a:pPr algn="l" fontAlgn="ctr"/>
                      <a:r>
                        <a:rPr lang="fr-FR" sz="1200" u="none" strike="noStrike" dirty="0">
                          <a:effectLst/>
                        </a:rPr>
                        <a:t>Mise en place du Projet Personnalisé de Soins après RCP</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3">
                  <a:txBody>
                    <a:bodyPr/>
                    <a:lstStyle/>
                    <a:p>
                      <a:pPr algn="ctr" fontAlgn="ctr"/>
                      <a:r>
                        <a:rPr lang="fr-FR" sz="1200" u="none" strike="noStrike" dirty="0">
                          <a:effectLst/>
                        </a:rPr>
                        <a:t>35</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200" u="none" strike="noStrike" kern="1200" dirty="0" smtClean="0">
                          <a:solidFill>
                            <a:schemeClr val="dk1"/>
                          </a:solidFill>
                          <a:effectLst/>
                          <a:latin typeface="+mn-lt"/>
                          <a:ea typeface="+mn-ea"/>
                          <a:cs typeface="+mn-cs"/>
                        </a:rPr>
                        <a:t>Activité de cancérologie</a:t>
                      </a:r>
                    </a:p>
                  </a:txBody>
                  <a:tcPr marL="5457" marR="5457" marT="5457" marB="0" anchor="ctr">
                    <a:solidFill>
                      <a:schemeClr val="accent4">
                        <a:lumMod val="40000"/>
                        <a:lumOff val="60000"/>
                      </a:schemeClr>
                    </a:solidFill>
                  </a:tcPr>
                </a:tc>
                <a:tc rowSpan="3">
                  <a:txBody>
                    <a:bodyPr/>
                    <a:lstStyle/>
                    <a:p>
                      <a:pPr algn="ctr" fontAlgn="ctr"/>
                      <a:r>
                        <a:rPr lang="fr-FR" sz="1200" u="none" strike="noStrike">
                          <a:effectLst/>
                        </a:rPr>
                        <a:t>Non connu</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rowSpan="3">
                  <a:txBody>
                    <a:bodyPr/>
                    <a:lstStyle/>
                    <a:p>
                      <a:pPr algn="l" fontAlgn="ctr"/>
                      <a:r>
                        <a:rPr lang="fr-FR" sz="1200" u="none" strike="noStrike">
                          <a:effectLst/>
                        </a:rPr>
                        <a:t>Bilan d'activité de cancérologie</a:t>
                      </a:r>
                      <a:br>
                        <a:rPr lang="fr-FR" sz="1200" u="none" strike="noStrike">
                          <a:effectLst/>
                        </a:rPr>
                      </a:br>
                      <a:r>
                        <a:rPr lang="fr-FR" sz="1200" u="none" strike="noStrike">
                          <a:effectLst/>
                        </a:rPr>
                        <a:t>OncoBretagne</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rowSpan="3">
                  <a:txBody>
                    <a:bodyPr/>
                    <a:lstStyle/>
                    <a:p>
                      <a:pPr algn="l" fontAlgn="ctr"/>
                      <a:r>
                        <a:rPr lang="fr-FR" sz="1200" u="none" strike="noStrike" dirty="0">
                          <a:effectLst/>
                        </a:rPr>
                        <a:t>Cotation A : Taux de PPS &gt; 80 % ou Non Applicable</a:t>
                      </a:r>
                      <a:br>
                        <a:rPr lang="fr-FR" sz="1200" u="none" strike="noStrike" dirty="0">
                          <a:effectLst/>
                        </a:rPr>
                      </a:br>
                      <a:r>
                        <a:rPr lang="fr-FR" sz="1200" u="none" strike="noStrike" dirty="0">
                          <a:effectLst/>
                        </a:rPr>
                        <a:t>Cotation B :  Taux de PPS &gt; 50 %</a:t>
                      </a:r>
                      <a:br>
                        <a:rPr lang="fr-FR" sz="1200" u="none" strike="noStrike" dirty="0">
                          <a:effectLst/>
                        </a:rPr>
                      </a:br>
                      <a:r>
                        <a:rPr lang="fr-FR" sz="1200" u="none" strike="noStrike" dirty="0">
                          <a:effectLst/>
                        </a:rPr>
                        <a:t>Cotation C : Taux de PPS &gt; 10 %</a:t>
                      </a:r>
                      <a:br>
                        <a:rPr lang="fr-FR" sz="1200" u="none" strike="noStrike" dirty="0">
                          <a:effectLst/>
                        </a:rPr>
                      </a:br>
                      <a:r>
                        <a:rPr lang="fr-FR" sz="1200" u="none" strike="noStrike" dirty="0">
                          <a:effectLst/>
                        </a:rPr>
                        <a:t>Cotation D :  absence de réponse ou de PPS</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r>
              <a:tr h="197554">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Nombre de projets personnalisés de soins (PPS)</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66316">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Nombre de patients suivis pour cancer dans l'établissement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218501542"/>
              </p:ext>
            </p:extLst>
          </p:nvPr>
        </p:nvGraphicFramePr>
        <p:xfrm>
          <a:off x="179512" y="2348880"/>
          <a:ext cx="8640961" cy="3409110"/>
        </p:xfrm>
        <a:graphic>
          <a:graphicData uri="http://schemas.openxmlformats.org/drawingml/2006/table">
            <a:tbl>
              <a:tblPr>
                <a:tableStyleId>{5C22544A-7EE6-4342-B048-85BDC9FD1C3A}</a:tableStyleId>
              </a:tblPr>
              <a:tblGrid>
                <a:gridCol w="1656185"/>
                <a:gridCol w="360040"/>
                <a:gridCol w="2745424"/>
                <a:gridCol w="782968"/>
                <a:gridCol w="1316775"/>
                <a:gridCol w="1779569"/>
              </a:tblGrid>
              <a:tr h="294694">
                <a:tc rowSpan="6">
                  <a:txBody>
                    <a:bodyPr/>
                    <a:lstStyle/>
                    <a:p>
                      <a:pPr algn="ctr" fontAlgn="ctr"/>
                      <a:r>
                        <a:rPr lang="fr-FR" sz="1200" u="none" strike="noStrike" dirty="0">
                          <a:effectLst/>
                        </a:rPr>
                        <a:t>Lorsqu’il est sollicité, l’établissement participe aux enquêtes ou actions régionales et nationales portant sur les produits de santé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6">
                  <a:txBody>
                    <a:bodyPr/>
                    <a:lstStyle/>
                    <a:p>
                      <a:pPr algn="ctr" fontAlgn="ctr"/>
                      <a:r>
                        <a:rPr lang="fr-FR" sz="1200" u="none" strike="noStrike">
                          <a:effectLst/>
                        </a:rPr>
                        <a:t>36</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effectLst/>
                        </a:rPr>
                        <a:t>Participation au suivi des stocks régionaux d'antidotes sur l'e outil SLOGAN</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6">
                  <a:txBody>
                    <a:bodyPr/>
                    <a:lstStyle/>
                    <a:p>
                      <a:pPr algn="ctr" fontAlgn="ctr"/>
                      <a:r>
                        <a:rPr lang="fr-FR" sz="1200" u="none" strike="noStrike" dirty="0">
                          <a:effectLst/>
                        </a:rPr>
                        <a:t>Réponse positive à l'ensemble des indicateurs applicables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effectLst/>
                        </a:rPr>
                        <a:t>Stocks saisis et suivis sur Slogan</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6">
                  <a:txBody>
                    <a:bodyPr/>
                    <a:lstStyle/>
                    <a:p>
                      <a:pPr algn="l" fontAlgn="ctr"/>
                      <a:r>
                        <a:rPr lang="fr-FR" sz="1200" u="none" strike="noStrike" dirty="0">
                          <a:effectLst/>
                        </a:rPr>
                        <a:t>Cotation A : Participation pour la totalité des  critères applicables</a:t>
                      </a:r>
                      <a:br>
                        <a:rPr lang="fr-FR" sz="1200" u="none" strike="noStrike" dirty="0">
                          <a:effectLst/>
                        </a:rPr>
                      </a:br>
                      <a:r>
                        <a:rPr lang="fr-FR" sz="1200" u="none" strike="noStrike" dirty="0">
                          <a:effectLst/>
                        </a:rPr>
                        <a:t>Cotation B :  Participation pour au moins 75 % des critères applicables</a:t>
                      </a:r>
                      <a:br>
                        <a:rPr lang="fr-FR" sz="1200" u="none" strike="noStrike" dirty="0">
                          <a:effectLst/>
                        </a:rPr>
                      </a:br>
                      <a:r>
                        <a:rPr lang="fr-FR" sz="1200" u="none" strike="noStrike" dirty="0">
                          <a:effectLst/>
                        </a:rPr>
                        <a:t>Cotation C : Participation pour moins de 75 % des critères applicables</a:t>
                      </a:r>
                      <a:br>
                        <a:rPr lang="fr-FR" sz="1200" u="none" strike="noStrike" dirty="0">
                          <a:effectLst/>
                        </a:rPr>
                      </a:br>
                      <a:r>
                        <a:rPr lang="fr-FR" sz="1200" u="none" strike="noStrike" dirty="0">
                          <a:effectLst/>
                        </a:rPr>
                        <a:t>Cotation D :  Aucun </a:t>
                      </a:r>
                      <a:r>
                        <a:rPr lang="fr-FR" sz="1200" u="none" strike="noStrike" dirty="0" err="1">
                          <a:effectLst/>
                        </a:rPr>
                        <a:t>particpation</a:t>
                      </a:r>
                      <a:r>
                        <a:rPr lang="fr-FR" sz="1200" u="none" strike="noStrike" dirty="0">
                          <a:effectLst/>
                        </a:rPr>
                        <a:t>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r>
              <a:tr h="442041">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Participation au programme régional permettant d'optimiser la prise en charge des patients atteints de maladie cancéreuse en phase palliative (Palliachim)</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a:txBody>
                    <a:bodyPr/>
                    <a:lstStyle/>
                    <a:p>
                      <a:pPr algn="l" fontAlgn="ctr"/>
                      <a:r>
                        <a:rPr lang="fr-FR" sz="1200" u="none" strike="noStrike">
                          <a:effectLst/>
                        </a:rPr>
                        <a:t>Evaluation Observatoire dédié au cancer</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376553">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Participation aux travaux, réunions d'information de l'ARS, l'Assurance Maladie et l'</a:t>
                      </a:r>
                      <a:r>
                        <a:rPr lang="fr-FR" sz="1200" u="none" strike="noStrike" dirty="0" err="1">
                          <a:effectLst/>
                        </a:rPr>
                        <a:t>OMéDIT</a:t>
                      </a:r>
                      <a:r>
                        <a:rPr lang="fr-FR" sz="1200" u="none" strike="noStrike" dirty="0">
                          <a:effectLst/>
                        </a:rPr>
                        <a:t>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a:txBody>
                    <a:bodyPr/>
                    <a:lstStyle/>
                    <a:p>
                      <a:pPr algn="l" fontAlgn="ctr"/>
                      <a:r>
                        <a:rPr lang="fr-FR" sz="1200" u="none" strike="noStrike">
                          <a:effectLst/>
                        </a:rPr>
                        <a:t>Evaluation ARS, AM et OMéDIT</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442041">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Participation aux enquêtes régionales sur la politique d'achat et le bon usage des produits de santé et mise en œuvre des recommandations sur le parcours thérapeutique du patient</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rowSpan="2">
                  <a:txBody>
                    <a:bodyPr/>
                    <a:lstStyle/>
                    <a:p>
                      <a:pPr algn="l" fontAlgn="ctr"/>
                      <a:r>
                        <a:rPr lang="fr-FR" sz="1200" u="none" strike="noStrike">
                          <a:effectLst/>
                        </a:rPr>
                        <a:t>Résultat enregistré dans la base ATIH</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272865">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Saisie des données de consommation de médicament de l'année 2016 sur la base ATIH</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72865">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Nombre de critères applicables</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a:txBody>
                    <a:bodyPr/>
                    <a:lstStyle/>
                    <a:p>
                      <a:pPr algn="l" fontAlgn="ctr"/>
                      <a:r>
                        <a:rPr lang="fr-FR" sz="1200" u="none" strike="noStrike" dirty="0">
                          <a:effectLst/>
                        </a:rPr>
                        <a:t>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bl>
          </a:graphicData>
        </a:graphic>
      </p:graphicFrame>
      <p:sp>
        <p:nvSpPr>
          <p:cNvPr id="7" name="ZoneTexte 6"/>
          <p:cNvSpPr txBox="1"/>
          <p:nvPr/>
        </p:nvSpPr>
        <p:spPr>
          <a:xfrm>
            <a:off x="4427984" y="6364300"/>
            <a:ext cx="4104456" cy="369332"/>
          </a:xfrm>
          <a:prstGeom prst="rect">
            <a:avLst/>
          </a:prstGeom>
          <a:solidFill>
            <a:schemeClr val="tx2"/>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smtClean="0">
                <a:solidFill>
                  <a:schemeClr val="bg1"/>
                </a:solidFill>
              </a:rPr>
              <a:t>TOTAL : réduction de 51 lignes</a:t>
            </a:r>
            <a:endParaRPr lang="fr-FR" b="1" dirty="0">
              <a:solidFill>
                <a:schemeClr val="bg1"/>
              </a:solidFill>
            </a:endParaRPr>
          </a:p>
        </p:txBody>
      </p:sp>
      <p:sp>
        <p:nvSpPr>
          <p:cNvPr id="4" name="Flèche droite 3"/>
          <p:cNvSpPr/>
          <p:nvPr/>
        </p:nvSpPr>
        <p:spPr>
          <a:xfrm>
            <a:off x="2780627" y="6324341"/>
            <a:ext cx="1224136" cy="449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89367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395535" y="1340768"/>
            <a:ext cx="7981440" cy="40934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000" b="1" dirty="0" smtClean="0">
                <a:solidFill>
                  <a:srgbClr val="1F497D"/>
                </a:solidFill>
              </a:rPr>
              <a:t>Validation du maintien des indicateurs:</a:t>
            </a:r>
          </a:p>
          <a:p>
            <a:endParaRPr lang="fr-FR" sz="2000" b="1" dirty="0">
              <a:solidFill>
                <a:srgbClr val="1F497D"/>
              </a:solidFill>
            </a:endParaRPr>
          </a:p>
          <a:p>
            <a:r>
              <a:rPr lang="fr-FR" sz="2000" b="1" dirty="0" smtClean="0">
                <a:solidFill>
                  <a:srgbClr val="1F497D"/>
                </a:solidFill>
              </a:rPr>
              <a:t>Historique des propositions :</a:t>
            </a:r>
          </a:p>
          <a:p>
            <a:pPr marL="457200" indent="-457200">
              <a:buFontTx/>
              <a:buChar char="-"/>
            </a:pPr>
            <a:r>
              <a:rPr lang="fr-FR" sz="2000" dirty="0" smtClean="0">
                <a:solidFill>
                  <a:srgbClr val="1F497D"/>
                </a:solidFill>
              </a:rPr>
              <a:t>Remplacer le taux de DMI tracés (sanitaire) par nom du logiciel de traçabilité</a:t>
            </a:r>
          </a:p>
          <a:p>
            <a:pPr marL="457200" indent="-457200">
              <a:buFontTx/>
              <a:buChar char="-"/>
            </a:pPr>
            <a:r>
              <a:rPr lang="fr-FR" sz="2000" dirty="0" smtClean="0">
                <a:solidFill>
                  <a:srgbClr val="1F497D"/>
                </a:solidFill>
              </a:rPr>
              <a:t>Item « Politique du médicament » dans prescription en DCI (11)</a:t>
            </a:r>
          </a:p>
          <a:p>
            <a:pPr marL="457200" indent="-457200">
              <a:buFontTx/>
              <a:buChar char="-"/>
            </a:pPr>
            <a:r>
              <a:rPr lang="fr-FR" sz="2000" dirty="0">
                <a:solidFill>
                  <a:srgbClr val="1F497D"/>
                </a:solidFill>
              </a:rPr>
              <a:t>Limitation du nombre d’items (3 ou 4) pour programme action et étude de risque qualité sécurité de la PCEM (13 à 16</a:t>
            </a:r>
            <a:r>
              <a:rPr lang="fr-FR" sz="2000" dirty="0" smtClean="0">
                <a:solidFill>
                  <a:srgbClr val="1F497D"/>
                </a:solidFill>
              </a:rPr>
              <a:t>)</a:t>
            </a:r>
          </a:p>
          <a:p>
            <a:pPr marL="457200" indent="-457200">
              <a:buFontTx/>
              <a:buChar char="-"/>
            </a:pPr>
            <a:r>
              <a:rPr lang="fr-FR" sz="2000" dirty="0" smtClean="0">
                <a:solidFill>
                  <a:srgbClr val="1F497D"/>
                </a:solidFill>
              </a:rPr>
              <a:t>Plan de formation des professionnels (17 )</a:t>
            </a:r>
          </a:p>
          <a:p>
            <a:pPr marL="457200" indent="-457200">
              <a:buFontTx/>
              <a:buChar char="-"/>
            </a:pPr>
            <a:r>
              <a:rPr lang="fr-FR" sz="2000" dirty="0" smtClean="0">
                <a:solidFill>
                  <a:srgbClr val="1F497D"/>
                </a:solidFill>
              </a:rPr>
              <a:t>Uniquement 1 item dédié aux outils dans partage d’information ville/hôpital (22)</a:t>
            </a:r>
          </a:p>
          <a:p>
            <a:pPr marL="457200" indent="-457200">
              <a:buFontTx/>
              <a:buChar char="-"/>
            </a:pPr>
            <a:r>
              <a:rPr lang="fr-FR" sz="2000" dirty="0" smtClean="0">
                <a:solidFill>
                  <a:srgbClr val="1F497D"/>
                </a:solidFill>
              </a:rPr>
              <a:t>Non mesure des DNI (29) dans conciliation</a:t>
            </a:r>
          </a:p>
          <a:p>
            <a:pPr marL="457200" indent="-457200">
              <a:buFontTx/>
              <a:buChar char="-"/>
            </a:pPr>
            <a:r>
              <a:rPr lang="fr-FR" sz="2000" dirty="0" smtClean="0">
                <a:solidFill>
                  <a:srgbClr val="1F497D"/>
                </a:solidFill>
              </a:rPr>
              <a:t>Non mesure de l’indicateur 34 relatif à l’antibioprophylaxie</a:t>
            </a:r>
            <a:endParaRPr lang="fr-FR" sz="2000" dirty="0">
              <a:solidFill>
                <a:srgbClr val="1F497D"/>
              </a:solidFill>
            </a:endParaRPr>
          </a:p>
        </p:txBody>
      </p:sp>
      <p:sp>
        <p:nvSpPr>
          <p:cNvPr id="7" name="ZoneTexte 6"/>
          <p:cNvSpPr txBox="1"/>
          <p:nvPr/>
        </p:nvSpPr>
        <p:spPr>
          <a:xfrm>
            <a:off x="395535" y="260350"/>
            <a:ext cx="8497639" cy="584775"/>
          </a:xfrm>
          <a:prstGeom prst="rect">
            <a:avLst/>
          </a:prstGeom>
          <a:noFill/>
          <a:ln>
            <a:solidFill>
              <a:schemeClr val="tx2"/>
            </a:solidFill>
          </a:ln>
        </p:spPr>
        <p:txBody>
          <a:bodyPr wrap="square" rtlCol="0">
            <a:spAutoFit/>
          </a:bodyPr>
          <a:lstStyle/>
          <a:p>
            <a:pPr algn="ctr"/>
            <a:r>
              <a:rPr lang="fr-FR" sz="3200" b="1" dirty="0">
                <a:solidFill>
                  <a:srgbClr val="1F497D"/>
                </a:solidFill>
              </a:rPr>
              <a:t>Simplification du </a:t>
            </a:r>
            <a:r>
              <a:rPr lang="fr-FR" sz="3200" b="1" dirty="0" smtClean="0">
                <a:solidFill>
                  <a:srgbClr val="1F497D"/>
                </a:solidFill>
              </a:rPr>
              <a:t>recueil du RA du CAQES</a:t>
            </a:r>
            <a:endParaRPr lang="fr-FR" sz="3200" b="1" dirty="0">
              <a:solidFill>
                <a:srgbClr val="1F497D"/>
              </a:solidFill>
            </a:endParaRPr>
          </a:p>
        </p:txBody>
      </p:sp>
    </p:spTree>
    <p:extLst>
      <p:ext uri="{BB962C8B-B14F-4D97-AF65-F5344CB8AC3E}">
        <p14:creationId xmlns:p14="http://schemas.microsoft.com/office/powerpoint/2010/main" val="3306167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95535" y="260350"/>
            <a:ext cx="8497639" cy="584775"/>
          </a:xfrm>
          <a:prstGeom prst="rect">
            <a:avLst/>
          </a:prstGeom>
          <a:noFill/>
          <a:ln>
            <a:solidFill>
              <a:schemeClr val="tx2"/>
            </a:solidFill>
          </a:ln>
        </p:spPr>
        <p:txBody>
          <a:bodyPr wrap="square" rtlCol="0">
            <a:spAutoFit/>
          </a:bodyPr>
          <a:lstStyle/>
          <a:p>
            <a:pPr algn="ctr"/>
            <a:r>
              <a:rPr lang="fr-FR" sz="3200" b="1" dirty="0">
                <a:solidFill>
                  <a:srgbClr val="1F497D"/>
                </a:solidFill>
              </a:rPr>
              <a:t>Simplification du rapport d’étape du CAQES</a:t>
            </a:r>
          </a:p>
        </p:txBody>
      </p:sp>
      <p:graphicFrame>
        <p:nvGraphicFramePr>
          <p:cNvPr id="3" name="Tableau 2"/>
          <p:cNvGraphicFramePr>
            <a:graphicFrameLocks noGrp="1"/>
          </p:cNvGraphicFramePr>
          <p:nvPr>
            <p:extLst>
              <p:ext uri="{D42A27DB-BD31-4B8C-83A1-F6EECF244321}">
                <p14:modId xmlns:p14="http://schemas.microsoft.com/office/powerpoint/2010/main" val="2599918821"/>
              </p:ext>
            </p:extLst>
          </p:nvPr>
        </p:nvGraphicFramePr>
        <p:xfrm>
          <a:off x="323874" y="2852936"/>
          <a:ext cx="8640959" cy="1528411"/>
        </p:xfrm>
        <a:graphic>
          <a:graphicData uri="http://schemas.openxmlformats.org/drawingml/2006/table">
            <a:tbl>
              <a:tblPr>
                <a:tableStyleId>{5C22544A-7EE6-4342-B048-85BDC9FD1C3A}</a:tableStyleId>
              </a:tblPr>
              <a:tblGrid>
                <a:gridCol w="1080120"/>
                <a:gridCol w="360040"/>
                <a:gridCol w="3312368"/>
                <a:gridCol w="648072"/>
                <a:gridCol w="1440160"/>
                <a:gridCol w="1800199"/>
              </a:tblGrid>
              <a:tr h="420217">
                <a:tc rowSpan="3">
                  <a:txBody>
                    <a:bodyPr/>
                    <a:lstStyle/>
                    <a:p>
                      <a:pPr algn="l" fontAlgn="ctr"/>
                      <a:r>
                        <a:rPr lang="fr-FR" sz="1200" u="none" strike="noStrike" dirty="0">
                          <a:effectLst/>
                        </a:rPr>
                        <a:t>Développement des prescriptions en DCI</a:t>
                      </a:r>
                      <a:endParaRPr lang="fr-FR" sz="1200" b="0" i="0" u="none" strike="noStrike" dirty="0">
                        <a:solidFill>
                          <a:srgbClr val="000000"/>
                        </a:solidFill>
                        <a:effectLst/>
                        <a:latin typeface="Calibri"/>
                      </a:endParaRPr>
                    </a:p>
                  </a:txBody>
                  <a:tcPr marL="5457" marR="5457" marT="5457" marB="0" anchor="ctr"/>
                </a:tc>
                <a:tc rowSpan="3">
                  <a:txBody>
                    <a:bodyPr/>
                    <a:lstStyle/>
                    <a:p>
                      <a:pPr algn="ctr" fontAlgn="ctr"/>
                      <a:r>
                        <a:rPr lang="fr-FR" sz="1200" u="none" strike="noStrike" dirty="0">
                          <a:effectLst/>
                        </a:rPr>
                        <a:t>11</a:t>
                      </a:r>
                      <a:endParaRPr lang="fr-FR" sz="1200" b="0" i="0" u="none" strike="noStrike" dirty="0">
                        <a:solidFill>
                          <a:srgbClr val="000000"/>
                        </a:solidFill>
                        <a:effectLst/>
                        <a:latin typeface="Calibri"/>
                      </a:endParaRPr>
                    </a:p>
                  </a:txBody>
                  <a:tcPr marL="5457" marR="5457" marT="5457" marB="0" anchor="ctr"/>
                </a:tc>
                <a:tc>
                  <a:txBody>
                    <a:bodyPr/>
                    <a:lstStyle/>
                    <a:p>
                      <a:pPr algn="l" fontAlgn="ctr"/>
                      <a:r>
                        <a:rPr lang="fr-FR" sz="1200" u="none" strike="noStrike" dirty="0">
                          <a:effectLst/>
                        </a:rPr>
                        <a:t>Les prescriptions de sorties sont informatisées et réalisées obligatoirement en DCI</a:t>
                      </a:r>
                      <a:endParaRPr lang="fr-FR" sz="1200" b="0" i="0" u="none" strike="noStrike" dirty="0">
                        <a:solidFill>
                          <a:srgbClr val="000000"/>
                        </a:solidFill>
                        <a:effectLst/>
                        <a:latin typeface="Calibri"/>
                      </a:endParaRPr>
                    </a:p>
                  </a:txBody>
                  <a:tcPr marL="5457" marR="5457" marT="5457" marB="0" anchor="ctr"/>
                </a:tc>
                <a:tc rowSpan="3">
                  <a:txBody>
                    <a:bodyPr/>
                    <a:lstStyle/>
                    <a:p>
                      <a:pPr algn="ctr" fontAlgn="ctr"/>
                      <a:r>
                        <a:rPr lang="fr-FR" sz="1200" u="none" strike="noStrike" dirty="0">
                          <a:effectLst/>
                        </a:rPr>
                        <a:t>3 réponses "oui"</a:t>
                      </a:r>
                      <a:endParaRPr lang="fr-FR" sz="1200" b="0" i="0" u="none" strike="noStrike" dirty="0">
                        <a:solidFill>
                          <a:srgbClr val="000000"/>
                        </a:solidFill>
                        <a:effectLst/>
                        <a:latin typeface="Calibri"/>
                      </a:endParaRPr>
                    </a:p>
                  </a:txBody>
                  <a:tcPr marL="5457" marR="5457" marT="5457" marB="0" anchor="ctr"/>
                </a:tc>
                <a:tc rowSpan="3">
                  <a:txBody>
                    <a:bodyPr/>
                    <a:lstStyle/>
                    <a:p>
                      <a:pPr algn="l" fontAlgn="ctr"/>
                      <a:r>
                        <a:rPr lang="fr-FR" sz="1200" u="none" strike="noStrike" dirty="0">
                          <a:effectLst/>
                        </a:rPr>
                        <a:t>Livret du médicament,</a:t>
                      </a:r>
                      <a:br>
                        <a:rPr lang="fr-FR" sz="1200" u="none" strike="noStrike" dirty="0">
                          <a:effectLst/>
                        </a:rPr>
                      </a:br>
                      <a:r>
                        <a:rPr lang="fr-FR" sz="1200" u="none" strike="sngStrike" dirty="0" smtClean="0">
                          <a:effectLst/>
                        </a:rPr>
                        <a:t>Copie écran paramétrage du logiciel pour la prescription en DCI</a:t>
                      </a:r>
                    </a:p>
                    <a:p>
                      <a:pPr algn="l" fontAlgn="ctr"/>
                      <a:r>
                        <a:rPr lang="fr-FR" sz="1200" b="0" i="0" u="none" strike="sngStrike" dirty="0" smtClean="0">
                          <a:solidFill>
                            <a:srgbClr val="000000"/>
                          </a:solidFill>
                          <a:effectLst/>
                          <a:latin typeface="Calibri"/>
                        </a:rPr>
                        <a:t>(</a:t>
                      </a:r>
                      <a:r>
                        <a:rPr lang="fr-FR" sz="1200" b="1" i="0" u="none" strike="noStrike" dirty="0" smtClean="0">
                          <a:solidFill>
                            <a:srgbClr val="FF0000"/>
                          </a:solidFill>
                          <a:effectLst/>
                          <a:latin typeface="Calibri"/>
                        </a:rPr>
                        <a:t>LAP et GEF)</a:t>
                      </a:r>
                      <a:endParaRPr lang="fr-FR" sz="1200" b="1" i="0" u="none" strike="noStrike" dirty="0">
                        <a:solidFill>
                          <a:srgbClr val="FF0000"/>
                        </a:solidFill>
                        <a:effectLst/>
                        <a:latin typeface="Calibri"/>
                      </a:endParaRPr>
                    </a:p>
                  </a:txBody>
                  <a:tcPr marL="5457" marR="5457" marT="5457" marB="0" anchor="ctr"/>
                </a:tc>
                <a:tc rowSpan="3">
                  <a:txBody>
                    <a:bodyPr/>
                    <a:lstStyle/>
                    <a:p>
                      <a:pPr algn="l" fontAlgn="ctr"/>
                      <a:r>
                        <a:rPr lang="fr-FR" sz="1200" u="none" strike="noStrike">
                          <a:effectLst/>
                        </a:rPr>
                        <a:t>Cotation A : Ensemble des critères satisfaits</a:t>
                      </a:r>
                      <a:br>
                        <a:rPr lang="fr-FR" sz="1200" u="none" strike="noStrike">
                          <a:effectLst/>
                        </a:rPr>
                      </a:br>
                      <a:r>
                        <a:rPr lang="fr-FR" sz="1200" u="none" strike="noStrike">
                          <a:effectLst/>
                        </a:rPr>
                        <a:t>Cotation B : 2 critères satisfaits</a:t>
                      </a:r>
                      <a:br>
                        <a:rPr lang="fr-FR" sz="1200" u="none" strike="noStrike">
                          <a:effectLst/>
                        </a:rPr>
                      </a:br>
                      <a:r>
                        <a:rPr lang="fr-FR" sz="1200" u="none" strike="noStrike">
                          <a:effectLst/>
                        </a:rPr>
                        <a:t>Cotation C : 1 critère satisfait</a:t>
                      </a:r>
                      <a:br>
                        <a:rPr lang="fr-FR" sz="1200" u="none" strike="noStrike">
                          <a:effectLst/>
                        </a:rPr>
                      </a:br>
                      <a:r>
                        <a:rPr lang="fr-FR" sz="1200" u="none" strike="noStrike">
                          <a:effectLst/>
                        </a:rPr>
                        <a:t>Cotation D :  absence de réponse ou aucun critère satisfait</a:t>
                      </a:r>
                      <a:endParaRPr lang="fr-FR" sz="1200" b="0" i="0" u="none" strike="noStrike">
                        <a:solidFill>
                          <a:srgbClr val="000000"/>
                        </a:solidFill>
                        <a:effectLst/>
                        <a:latin typeface="Calibri"/>
                      </a:endParaRPr>
                    </a:p>
                  </a:txBody>
                  <a:tcPr marL="5457" marR="5457" marT="5457" marB="0" anchor="ctr"/>
                </a:tc>
              </a:tr>
              <a:tr h="420217">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La dénomination des médicaments inscrits au livret est réalisée en DCI, et autorise une prescription intra-hospitalière et un stockage en DCI</a:t>
                      </a:r>
                      <a:endParaRPr lang="fr-FR" sz="1200" b="0" i="0" u="none" strike="noStrike" dirty="0">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420217">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La politique du médicament du comité du médicament (ou équivalent) est en faveur de la prescription  en DCI</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
        <p:nvSpPr>
          <p:cNvPr id="9" name="ZoneTexte 8"/>
          <p:cNvSpPr txBox="1"/>
          <p:nvPr/>
        </p:nvSpPr>
        <p:spPr>
          <a:xfrm>
            <a:off x="395535" y="1340768"/>
            <a:ext cx="1872209"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000" b="1" dirty="0" smtClean="0">
                <a:solidFill>
                  <a:srgbClr val="1F497D"/>
                </a:solidFill>
              </a:rPr>
              <a:t>Les Attendus :</a:t>
            </a:r>
            <a:endParaRPr lang="fr-FR" sz="2000" dirty="0">
              <a:solidFill>
                <a:srgbClr val="1F497D"/>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2844985666"/>
              </p:ext>
            </p:extLst>
          </p:nvPr>
        </p:nvGraphicFramePr>
        <p:xfrm>
          <a:off x="287524" y="1844824"/>
          <a:ext cx="8568952" cy="924972"/>
        </p:xfrm>
        <a:graphic>
          <a:graphicData uri="http://schemas.openxmlformats.org/drawingml/2006/table">
            <a:tbl>
              <a:tblPr>
                <a:tableStyleId>{5C22544A-7EE6-4342-B048-85BDC9FD1C3A}</a:tableStyleId>
              </a:tblPr>
              <a:tblGrid>
                <a:gridCol w="1624788"/>
                <a:gridCol w="466034"/>
                <a:gridCol w="2517690"/>
                <a:gridCol w="432048"/>
                <a:gridCol w="1512168"/>
                <a:gridCol w="2016224"/>
              </a:tblGrid>
              <a:tr h="284379">
                <a:tc rowSpan="2">
                  <a:txBody>
                    <a:bodyPr/>
                    <a:lstStyle/>
                    <a:p>
                      <a:pPr algn="l" fontAlgn="ctr"/>
                      <a:r>
                        <a:rPr lang="fr-FR" sz="1200" u="none" strike="noStrike" dirty="0">
                          <a:effectLst/>
                        </a:rPr>
                        <a:t>Traçabilité des DMI</a:t>
                      </a:r>
                      <a:endParaRPr lang="fr-FR" sz="1200" b="0" i="0" u="none" strike="noStrike" dirty="0">
                        <a:solidFill>
                          <a:srgbClr val="000000"/>
                        </a:solidFill>
                        <a:effectLst/>
                        <a:latin typeface="Calibri"/>
                      </a:endParaRPr>
                    </a:p>
                  </a:txBody>
                  <a:tcPr marL="5286" marR="5286" marT="5286" marB="0" anchor="ctr"/>
                </a:tc>
                <a:tc rowSpan="2">
                  <a:txBody>
                    <a:bodyPr/>
                    <a:lstStyle/>
                    <a:p>
                      <a:pPr algn="ctr" fontAlgn="ctr"/>
                      <a:r>
                        <a:rPr lang="fr-FR" sz="1200" u="none" strike="noStrike" dirty="0">
                          <a:effectLst/>
                        </a:rPr>
                        <a:t>8</a:t>
                      </a:r>
                      <a:endParaRPr lang="fr-FR" sz="1200" b="0" i="0" u="none" strike="noStrike" dirty="0">
                        <a:solidFill>
                          <a:srgbClr val="000000"/>
                        </a:solidFill>
                        <a:effectLst/>
                        <a:latin typeface="Calibri"/>
                      </a:endParaRPr>
                    </a:p>
                  </a:txBody>
                  <a:tcPr marL="5286" marR="5286" marT="5286" marB="0" anchor="ctr"/>
                </a:tc>
                <a:tc>
                  <a:txBody>
                    <a:bodyPr/>
                    <a:lstStyle/>
                    <a:p>
                      <a:pPr algn="l" fontAlgn="ctr"/>
                      <a:r>
                        <a:rPr lang="fr-FR" sz="1200" u="none" strike="noStrike" dirty="0">
                          <a:effectLst/>
                        </a:rPr>
                        <a:t>Nombre d'unités de DMI dont l'implantation est informatiquement tracée</a:t>
                      </a:r>
                      <a:endParaRPr lang="fr-FR" sz="1200" b="0" i="0" u="none" strike="noStrike" dirty="0">
                        <a:solidFill>
                          <a:srgbClr val="000000"/>
                        </a:solidFill>
                        <a:effectLst/>
                        <a:latin typeface="Calibri"/>
                      </a:endParaRPr>
                    </a:p>
                  </a:txBody>
                  <a:tcPr marL="5286" marR="5286" marT="5286" marB="0" anchor="ctr">
                    <a:solidFill>
                      <a:schemeClr val="accent4">
                        <a:lumMod val="40000"/>
                        <a:lumOff val="60000"/>
                      </a:schemeClr>
                    </a:solidFill>
                  </a:tcPr>
                </a:tc>
                <a:tc rowSpan="2">
                  <a:txBody>
                    <a:bodyPr/>
                    <a:lstStyle/>
                    <a:p>
                      <a:pPr algn="ctr" fontAlgn="ctr"/>
                      <a:r>
                        <a:rPr lang="fr-FR" sz="1200" u="none" strike="noStrike">
                          <a:effectLst/>
                        </a:rPr>
                        <a:t>100%</a:t>
                      </a:r>
                      <a:endParaRPr lang="fr-FR" sz="1200" b="0" i="0" u="none" strike="noStrike">
                        <a:solidFill>
                          <a:srgbClr val="000000"/>
                        </a:solidFill>
                        <a:effectLst/>
                        <a:latin typeface="Calibri"/>
                      </a:endParaRPr>
                    </a:p>
                  </a:txBody>
                  <a:tcPr marL="5286" marR="5286" marT="5286" marB="0" anchor="ctr">
                    <a:solidFill>
                      <a:schemeClr val="accent4">
                        <a:lumMod val="40000"/>
                        <a:lumOff val="60000"/>
                      </a:schemeClr>
                    </a:solidFill>
                  </a:tcPr>
                </a:tc>
                <a:tc rowSpan="2">
                  <a:txBody>
                    <a:bodyPr/>
                    <a:lstStyle/>
                    <a:p>
                      <a:pPr algn="l" fontAlgn="ctr"/>
                      <a:r>
                        <a:rPr lang="fr-FR" sz="1200" u="none" strike="noStrike">
                          <a:effectLst/>
                        </a:rPr>
                        <a:t>Tableau de bord  SI de l'établissement </a:t>
                      </a:r>
                      <a:endParaRPr lang="fr-FR" sz="1200" b="0" i="0" u="none" strike="noStrike">
                        <a:solidFill>
                          <a:srgbClr val="000000"/>
                        </a:solidFill>
                        <a:effectLst/>
                        <a:latin typeface="Calibri"/>
                      </a:endParaRPr>
                    </a:p>
                  </a:txBody>
                  <a:tcPr marL="5286" marR="5286" marT="5286" marB="0" anchor="ctr">
                    <a:solidFill>
                      <a:schemeClr val="accent4">
                        <a:lumMod val="40000"/>
                        <a:lumOff val="60000"/>
                      </a:schemeClr>
                    </a:solidFill>
                  </a:tcPr>
                </a:tc>
                <a:tc rowSpan="2">
                  <a:txBody>
                    <a:bodyPr/>
                    <a:lstStyle/>
                    <a:p>
                      <a:pPr algn="l" fontAlgn="ctr"/>
                      <a:r>
                        <a:rPr lang="fr-FR" sz="1200" u="none" strike="noStrike" dirty="0">
                          <a:effectLst/>
                        </a:rPr>
                        <a:t>Cotation A : &gt; 90 %</a:t>
                      </a:r>
                      <a:br>
                        <a:rPr lang="fr-FR" sz="1200" u="none" strike="noStrike" dirty="0">
                          <a:effectLst/>
                        </a:rPr>
                      </a:br>
                      <a:r>
                        <a:rPr lang="fr-FR" sz="1200" u="none" strike="noStrike" dirty="0">
                          <a:effectLst/>
                        </a:rPr>
                        <a:t>Cotation B : 70 &lt; X ≤ 90 %</a:t>
                      </a:r>
                      <a:br>
                        <a:rPr lang="fr-FR" sz="1200" u="none" strike="noStrike" dirty="0">
                          <a:effectLst/>
                        </a:rPr>
                      </a:br>
                      <a:r>
                        <a:rPr lang="fr-FR" sz="1200" u="none" strike="noStrike" dirty="0">
                          <a:effectLst/>
                        </a:rPr>
                        <a:t>Cotation C : 10 &lt; X ≤ 70 %</a:t>
                      </a:r>
                      <a:br>
                        <a:rPr lang="fr-FR" sz="1200" u="none" strike="noStrike" dirty="0">
                          <a:effectLst/>
                        </a:rPr>
                      </a:br>
                      <a:r>
                        <a:rPr lang="fr-FR" sz="1200" u="none" strike="noStrike" dirty="0">
                          <a:effectLst/>
                        </a:rPr>
                        <a:t>Cotation D : X ≤ 10 % ou absence de mesure</a:t>
                      </a:r>
                      <a:endParaRPr lang="fr-FR" sz="1200" b="0" i="0" u="none" strike="noStrike" dirty="0">
                        <a:solidFill>
                          <a:srgbClr val="000000"/>
                        </a:solidFill>
                        <a:effectLst/>
                        <a:latin typeface="Calibri"/>
                      </a:endParaRPr>
                    </a:p>
                  </a:txBody>
                  <a:tcPr marL="5286" marR="5286" marT="5286" marB="0" anchor="ctr">
                    <a:solidFill>
                      <a:schemeClr val="accent4">
                        <a:lumMod val="40000"/>
                        <a:lumOff val="60000"/>
                      </a:schemeClr>
                    </a:solidFill>
                  </a:tcPr>
                </a:tc>
              </a:tr>
              <a:tr h="243149">
                <a:tc vMerge="1">
                  <a:txBody>
                    <a:bodyPr/>
                    <a:lstStyle/>
                    <a:p>
                      <a:endParaRPr lang="fr-FR"/>
                    </a:p>
                  </a:txBody>
                  <a:tcPr/>
                </a:tc>
                <a:tc vMerge="1">
                  <a:txBody>
                    <a:bodyPr/>
                    <a:lstStyle/>
                    <a:p>
                      <a:endParaRPr lang="fr-FR"/>
                    </a:p>
                  </a:txBody>
                  <a:tcPr/>
                </a:tc>
                <a:tc>
                  <a:txBody>
                    <a:bodyPr/>
                    <a:lstStyle/>
                    <a:p>
                      <a:pPr algn="l" fontAlgn="ctr"/>
                      <a:r>
                        <a:rPr lang="fr-FR" sz="1200" u="none" strike="sngStrike" dirty="0">
                          <a:effectLst/>
                        </a:rPr>
                        <a:t>Nombre total d'unités de DMI </a:t>
                      </a:r>
                      <a:r>
                        <a:rPr lang="fr-FR" sz="1200" u="none" strike="sngStrike" dirty="0" smtClean="0">
                          <a:effectLst/>
                        </a:rPr>
                        <a:t>implantés</a:t>
                      </a:r>
                    </a:p>
                    <a:p>
                      <a:pPr algn="l" fontAlgn="ctr"/>
                      <a:r>
                        <a:rPr lang="fr-FR" sz="1200" b="1" i="0" u="none" strike="noStrike" dirty="0" smtClean="0">
                          <a:solidFill>
                            <a:srgbClr val="FF0000"/>
                          </a:solidFill>
                          <a:effectLst/>
                          <a:latin typeface="Calibri"/>
                        </a:rPr>
                        <a:t>Nom du logiciel</a:t>
                      </a:r>
                      <a:endParaRPr lang="fr-FR" sz="1200" b="1" i="0" u="none" strike="noStrike" dirty="0">
                        <a:solidFill>
                          <a:srgbClr val="FF0000"/>
                        </a:solidFill>
                        <a:effectLst/>
                        <a:latin typeface="Calibri"/>
                      </a:endParaRPr>
                    </a:p>
                  </a:txBody>
                  <a:tcPr marL="5286" marR="5286" marT="5286" marB="0" anchor="ct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998539890"/>
              </p:ext>
            </p:extLst>
          </p:nvPr>
        </p:nvGraphicFramePr>
        <p:xfrm>
          <a:off x="323874" y="4581128"/>
          <a:ext cx="8640960" cy="2017137"/>
        </p:xfrm>
        <a:graphic>
          <a:graphicData uri="http://schemas.openxmlformats.org/drawingml/2006/table">
            <a:tbl>
              <a:tblPr>
                <a:tableStyleId>{5C22544A-7EE6-4342-B048-85BDC9FD1C3A}</a:tableStyleId>
              </a:tblPr>
              <a:tblGrid>
                <a:gridCol w="1638442"/>
                <a:gridCol w="385753"/>
                <a:gridCol w="3232390"/>
                <a:gridCol w="720080"/>
                <a:gridCol w="936104"/>
                <a:gridCol w="1728191"/>
              </a:tblGrid>
              <a:tr h="427124">
                <a:tc rowSpan="2">
                  <a:txBody>
                    <a:bodyPr/>
                    <a:lstStyle/>
                    <a:p>
                      <a:pPr algn="l" fontAlgn="ctr"/>
                      <a:r>
                        <a:rPr lang="fr-FR" sz="1200" u="none" strike="noStrike" dirty="0">
                          <a:effectLst/>
                        </a:rPr>
                        <a:t>Le plan de formation de l'établissement propose et met en œuvre des formations ciblées sur la qualité et la sécurité de la prise en charge médicamenteuse en fonction des responsabilités et missions exécutées par les agents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2">
                  <a:txBody>
                    <a:bodyPr/>
                    <a:lstStyle/>
                    <a:p>
                      <a:pPr algn="ctr" fontAlgn="ctr"/>
                      <a:r>
                        <a:rPr lang="fr-FR" sz="1200" u="none" strike="noStrike" dirty="0">
                          <a:effectLst/>
                        </a:rPr>
                        <a:t>17</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b"/>
                      <a:r>
                        <a:rPr lang="fr-FR" sz="1200" u="none" strike="noStrike" dirty="0">
                          <a:effectLst/>
                        </a:rPr>
                        <a:t>Taux de couverture de la formation des professionnels identifiés, sur 3 ans, sur la thématique PCEM :</a:t>
                      </a:r>
                      <a:br>
                        <a:rPr lang="fr-FR" sz="1200" u="none" strike="noStrike" dirty="0">
                          <a:effectLst/>
                        </a:rPr>
                      </a:br>
                      <a:r>
                        <a:rPr lang="fr-FR" sz="1200" u="none" strike="noStrike" dirty="0" err="1">
                          <a:effectLst/>
                        </a:rPr>
                        <a:t>Nbr</a:t>
                      </a:r>
                      <a:r>
                        <a:rPr lang="fr-FR" sz="1200" u="none" strike="noStrike" dirty="0">
                          <a:effectLst/>
                        </a:rPr>
                        <a:t> de professionnels formés sur 3 ans</a:t>
                      </a:r>
                      <a:endParaRPr lang="fr-FR" sz="1200" b="0" i="0" u="none" strike="noStrike" dirty="0">
                        <a:solidFill>
                          <a:srgbClr val="000000"/>
                        </a:solidFill>
                        <a:effectLst/>
                        <a:latin typeface="Calibri"/>
                      </a:endParaRPr>
                    </a:p>
                  </a:txBody>
                  <a:tcPr marL="5457" marR="5457" marT="5457" marB="0" anchor="b">
                    <a:solidFill>
                      <a:schemeClr val="accent4">
                        <a:lumMod val="40000"/>
                        <a:lumOff val="60000"/>
                      </a:schemeClr>
                    </a:solidFill>
                  </a:tcPr>
                </a:tc>
                <a:tc rowSpan="2">
                  <a:txBody>
                    <a:bodyPr/>
                    <a:lstStyle/>
                    <a:p>
                      <a:pPr algn="ctr" fontAlgn="ctr"/>
                      <a:r>
                        <a:rPr lang="fr-FR" sz="1200" u="none" strike="noStrike">
                          <a:effectLst/>
                        </a:rPr>
                        <a:t>Supérieur à 95 %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rowSpan="2">
                  <a:txBody>
                    <a:bodyPr/>
                    <a:lstStyle/>
                    <a:p>
                      <a:pPr algn="l" fontAlgn="ctr"/>
                      <a:r>
                        <a:rPr lang="fr-FR" sz="1200" u="none" strike="noStrike">
                          <a:effectLst/>
                        </a:rPr>
                        <a:t>Plan de formation des 3 dernières années</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rowSpan="2">
                  <a:txBody>
                    <a:bodyPr/>
                    <a:lstStyle/>
                    <a:p>
                      <a:pPr algn="l" fontAlgn="ctr"/>
                      <a:r>
                        <a:rPr lang="fr-FR" sz="1200" u="none" strike="noStrike" dirty="0">
                          <a:effectLst/>
                        </a:rPr>
                        <a:t>Cotation A : Plus de 90 % de professionnels formés</a:t>
                      </a:r>
                      <a:br>
                        <a:rPr lang="fr-FR" sz="1200" u="none" strike="noStrike" dirty="0">
                          <a:effectLst/>
                        </a:rPr>
                      </a:br>
                      <a:r>
                        <a:rPr lang="fr-FR" sz="1200" u="none" strike="noStrike" dirty="0">
                          <a:effectLst/>
                        </a:rPr>
                        <a:t>Cotation B :  Entre 50 et 90 % de professionnels formés</a:t>
                      </a:r>
                      <a:br>
                        <a:rPr lang="fr-FR" sz="1200" u="none" strike="noStrike" dirty="0">
                          <a:effectLst/>
                        </a:rPr>
                      </a:br>
                      <a:r>
                        <a:rPr lang="fr-FR" sz="1200" u="none" strike="noStrike" dirty="0">
                          <a:effectLst/>
                        </a:rPr>
                        <a:t>Cotation C :  Entre 5% et 50 % de professionnels formés</a:t>
                      </a:r>
                      <a:br>
                        <a:rPr lang="fr-FR" sz="1200" u="none" strike="noStrike" dirty="0">
                          <a:effectLst/>
                        </a:rPr>
                      </a:br>
                      <a:r>
                        <a:rPr lang="fr-FR" sz="1200" u="none" strike="noStrike" dirty="0">
                          <a:effectLst/>
                        </a:rPr>
                        <a:t>Cotation D :  absence de programme ou moins de 5 % de professionnels formés</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r>
              <a:tr h="653320">
                <a:tc vMerge="1">
                  <a:txBody>
                    <a:bodyPr/>
                    <a:lstStyle/>
                    <a:p>
                      <a:endParaRPr lang="fr-FR"/>
                    </a:p>
                  </a:txBody>
                  <a:tcPr/>
                </a:tc>
                <a:tc vMerge="1">
                  <a:txBody>
                    <a:bodyPr/>
                    <a:lstStyle/>
                    <a:p>
                      <a:endParaRPr lang="fr-FR"/>
                    </a:p>
                  </a:txBody>
                  <a:tcPr/>
                </a:tc>
                <a:tc>
                  <a:txBody>
                    <a:bodyPr/>
                    <a:lstStyle/>
                    <a:p>
                      <a:endParaRPr lang="fr-FR" dirty="0"/>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23868489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228332530"/>
              </p:ext>
            </p:extLst>
          </p:nvPr>
        </p:nvGraphicFramePr>
        <p:xfrm>
          <a:off x="179512" y="44624"/>
          <a:ext cx="8712968" cy="6647675"/>
        </p:xfrm>
        <a:graphic>
          <a:graphicData uri="http://schemas.openxmlformats.org/drawingml/2006/table">
            <a:tbl>
              <a:tblPr>
                <a:tableStyleId>{5C22544A-7EE6-4342-B048-85BDC9FD1C3A}</a:tableStyleId>
              </a:tblPr>
              <a:tblGrid>
                <a:gridCol w="1335164"/>
                <a:gridCol w="349566"/>
                <a:gridCol w="4020013"/>
                <a:gridCol w="699133"/>
                <a:gridCol w="961479"/>
                <a:gridCol w="1347613"/>
              </a:tblGrid>
              <a:tr h="601819">
                <a:tc rowSpan="16">
                  <a:txBody>
                    <a:bodyPr/>
                    <a:lstStyle/>
                    <a:p>
                      <a:pPr algn="l" fontAlgn="ctr"/>
                      <a:r>
                        <a:rPr lang="fr-FR" sz="1200" u="none" strike="noStrike" dirty="0">
                          <a:effectLst/>
                        </a:rPr>
                        <a:t>Mise en place au sein de l'établissement ou du GHT du programme d'action déclinant la politique d'amélioration continue de la qualité et de la sécurité de la prise en charge thérapeutique (médicaments et DM) des patients :</a:t>
                      </a:r>
                      <a:endParaRPr lang="fr-FR" sz="1200" b="0" i="0" u="none" strike="noStrike" dirty="0">
                        <a:solidFill>
                          <a:srgbClr val="000000"/>
                        </a:solidFill>
                        <a:effectLst/>
                        <a:latin typeface="Calibri"/>
                      </a:endParaRPr>
                    </a:p>
                  </a:txBody>
                  <a:tcPr marL="5279" marR="5279" marT="5279" marB="0" anchor="ctr"/>
                </a:tc>
                <a:tc>
                  <a:txBody>
                    <a:bodyPr/>
                    <a:lstStyle/>
                    <a:p>
                      <a:pPr algn="ctr" fontAlgn="ctr"/>
                      <a:r>
                        <a:rPr lang="fr-FR" sz="1200" u="none" strike="noStrike">
                          <a:effectLst/>
                        </a:rPr>
                        <a:t>13</a:t>
                      </a:r>
                      <a:endParaRPr lang="fr-FR" sz="1200" b="0" i="0" u="none" strike="noStrike">
                        <a:solidFill>
                          <a:srgbClr val="000000"/>
                        </a:solidFill>
                        <a:effectLst/>
                        <a:latin typeface="Calibri"/>
                      </a:endParaRPr>
                    </a:p>
                  </a:txBody>
                  <a:tcPr marL="5279" marR="5279" marT="5279" marB="0" anchor="ctr"/>
                </a:tc>
                <a:tc>
                  <a:txBody>
                    <a:bodyPr/>
                    <a:lstStyle/>
                    <a:p>
                      <a:pPr algn="l" fontAlgn="ctr"/>
                      <a:r>
                        <a:rPr lang="fr-FR" sz="1200" u="none" strike="noStrike" dirty="0">
                          <a:effectLst/>
                        </a:rPr>
                        <a:t>Actualisation et validation annuelle en instance du programme d'actions, et communication aux professionnels de santé  : </a:t>
                      </a:r>
                      <a:br>
                        <a:rPr lang="fr-FR" sz="1200" u="none" strike="noStrike" dirty="0">
                          <a:effectLst/>
                        </a:rPr>
                      </a:br>
                      <a:r>
                        <a:rPr lang="fr-FR" sz="1200" u="none" strike="noStrike" dirty="0">
                          <a:effectLst/>
                        </a:rPr>
                        <a:t>Date d'actualisation du programme d'actions (JJ/MM/AAAA)</a:t>
                      </a:r>
                      <a:endParaRPr lang="fr-FR" sz="1200" b="0" i="0" u="none" strike="noStrike" dirty="0">
                        <a:solidFill>
                          <a:srgbClr val="000000"/>
                        </a:solidFill>
                        <a:effectLst/>
                        <a:latin typeface="Calibri"/>
                      </a:endParaRPr>
                    </a:p>
                  </a:txBody>
                  <a:tcPr marL="5279" marR="5279" marT="5279" marB="0" anchor="ctr"/>
                </a:tc>
                <a:tc>
                  <a:txBody>
                    <a:bodyPr/>
                    <a:lstStyle/>
                    <a:p>
                      <a:pPr algn="ctr" fontAlgn="ctr"/>
                      <a:r>
                        <a:rPr lang="fr-FR" sz="1200" u="none" strike="noStrike" dirty="0">
                          <a:effectLst/>
                        </a:rPr>
                        <a:t>&lt; 1 an</a:t>
                      </a:r>
                      <a:endParaRPr lang="fr-FR" sz="1200" b="0" i="0" u="none" strike="noStrike" dirty="0">
                        <a:solidFill>
                          <a:srgbClr val="000000"/>
                        </a:solidFill>
                        <a:effectLst/>
                        <a:latin typeface="Calibri"/>
                      </a:endParaRPr>
                    </a:p>
                  </a:txBody>
                  <a:tcPr marL="5279" marR="5279" marT="5279" marB="0" anchor="ctr"/>
                </a:tc>
                <a:tc>
                  <a:txBody>
                    <a:bodyPr/>
                    <a:lstStyle/>
                    <a:p>
                      <a:pPr algn="l" fontAlgn="ctr"/>
                      <a:r>
                        <a:rPr lang="fr-FR" sz="1200" u="none" strike="noStrike">
                          <a:effectLst/>
                        </a:rPr>
                        <a:t>Programme d'action validé en instance</a:t>
                      </a:r>
                      <a:endParaRPr lang="fr-FR" sz="1200" b="0" i="0" u="none" strike="noStrike">
                        <a:solidFill>
                          <a:srgbClr val="000000"/>
                        </a:solidFill>
                        <a:effectLst/>
                        <a:latin typeface="Calibri"/>
                      </a:endParaRPr>
                    </a:p>
                  </a:txBody>
                  <a:tcPr marL="5279" marR="5279" marT="5279" marB="0" anchor="ctr"/>
                </a:tc>
                <a:tc>
                  <a:txBody>
                    <a:bodyPr/>
                    <a:lstStyle/>
                    <a:p>
                      <a:pPr algn="l" fontAlgn="ctr"/>
                      <a:r>
                        <a:rPr lang="fr-FR" sz="1200" u="none" strike="noStrike">
                          <a:effectLst/>
                        </a:rPr>
                        <a:t>Cotation A : Moins d'un an</a:t>
                      </a:r>
                      <a:br>
                        <a:rPr lang="fr-FR" sz="1200" u="none" strike="noStrike">
                          <a:effectLst/>
                        </a:rPr>
                      </a:br>
                      <a:r>
                        <a:rPr lang="fr-FR" sz="1200" u="none" strike="noStrike">
                          <a:effectLst/>
                        </a:rPr>
                        <a:t>Cotation B : entre 1 an et 3 ans</a:t>
                      </a:r>
                      <a:br>
                        <a:rPr lang="fr-FR" sz="1200" u="none" strike="noStrike">
                          <a:effectLst/>
                        </a:rPr>
                      </a:br>
                      <a:r>
                        <a:rPr lang="fr-FR" sz="1200" u="none" strike="noStrike">
                          <a:effectLst/>
                        </a:rPr>
                        <a:t>Cotation C : plus de 3 ans</a:t>
                      </a:r>
                      <a:br>
                        <a:rPr lang="fr-FR" sz="1200" u="none" strike="noStrike">
                          <a:effectLst/>
                        </a:rPr>
                      </a:br>
                      <a:r>
                        <a:rPr lang="fr-FR" sz="1200" u="none" strike="noStrike">
                          <a:effectLst/>
                        </a:rPr>
                        <a:t>Cotation D :  absence de programme</a:t>
                      </a:r>
                      <a:endParaRPr lang="fr-FR" sz="1200" b="0" i="0" u="none" strike="noStrike">
                        <a:solidFill>
                          <a:srgbClr val="000000"/>
                        </a:solidFill>
                        <a:effectLst/>
                        <a:latin typeface="Calibri"/>
                      </a:endParaRPr>
                    </a:p>
                  </a:txBody>
                  <a:tcPr marL="5279" marR="5279" marT="5279" marB="0" anchor="ctr"/>
                </a:tc>
              </a:tr>
              <a:tr h="527912">
                <a:tc vMerge="1">
                  <a:txBody>
                    <a:bodyPr/>
                    <a:lstStyle/>
                    <a:p>
                      <a:endParaRPr lang="fr-FR"/>
                    </a:p>
                  </a:txBody>
                  <a:tcPr/>
                </a:tc>
                <a:tc rowSpan="15">
                  <a:txBody>
                    <a:bodyPr/>
                    <a:lstStyle/>
                    <a:p>
                      <a:pPr algn="ctr" fontAlgn="ctr"/>
                      <a:r>
                        <a:rPr lang="fr-FR" sz="1200" u="none" strike="noStrike">
                          <a:effectLst/>
                        </a:rPr>
                        <a:t>14</a:t>
                      </a:r>
                      <a:endParaRPr lang="fr-FR" sz="1200" b="0" i="0" u="none" strike="noStrike">
                        <a:solidFill>
                          <a:srgbClr val="000000"/>
                        </a:solidFill>
                        <a:effectLst/>
                        <a:latin typeface="Calibri"/>
                      </a:endParaRPr>
                    </a:p>
                  </a:txBody>
                  <a:tcPr marL="5279" marR="5279" marT="5279" marB="0" anchor="ctr"/>
                </a:tc>
                <a:tc>
                  <a:txBody>
                    <a:bodyPr/>
                    <a:lstStyle/>
                    <a:p>
                      <a:pPr algn="l" fontAlgn="ctr"/>
                      <a:r>
                        <a:rPr lang="fr-FR" sz="1200" u="none" strike="noStrike" dirty="0">
                          <a:effectLst/>
                        </a:rPr>
                        <a:t> Le  programme d'action prend en compte l'ensemble des risques identifiés, notamment  :</a:t>
                      </a:r>
                      <a:br>
                        <a:rPr lang="fr-FR" sz="1200" u="none" strike="noStrike" dirty="0">
                          <a:effectLst/>
                        </a:rPr>
                      </a:br>
                      <a:r>
                        <a:rPr lang="fr-FR" sz="1200" u="none" strike="noStrike" dirty="0">
                          <a:effectLst/>
                        </a:rPr>
                        <a:t>cible la qualité, la sécurité et l'efficience de la PCEM et des Dispositifs Médicaux</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rowSpan="15">
                  <a:txBody>
                    <a:bodyPr/>
                    <a:lstStyle/>
                    <a:p>
                      <a:pPr algn="ctr" fontAlgn="ctr"/>
                      <a:r>
                        <a:rPr lang="fr-FR" sz="1200" u="none" strike="noStrike" dirty="0">
                          <a:effectLst/>
                        </a:rPr>
                        <a:t>15 réponses Oui</a:t>
                      </a:r>
                      <a:endParaRPr lang="fr-FR" sz="1200" b="0" i="0" u="none" strike="noStrike" dirty="0">
                        <a:solidFill>
                          <a:srgbClr val="000000"/>
                        </a:solidFill>
                        <a:effectLst/>
                        <a:latin typeface="Calibri"/>
                      </a:endParaRPr>
                    </a:p>
                  </a:txBody>
                  <a:tcPr marL="5279" marR="5279" marT="5279" marB="0" anchor="ctr"/>
                </a:tc>
                <a:tc rowSpan="15">
                  <a:txBody>
                    <a:bodyPr/>
                    <a:lstStyle/>
                    <a:p>
                      <a:pPr algn="l" fontAlgn="ctr"/>
                      <a:r>
                        <a:rPr lang="fr-FR" sz="1200" u="none" strike="noStrike">
                          <a:effectLst/>
                        </a:rPr>
                        <a:t>Programme d'action validé en instance</a:t>
                      </a:r>
                      <a:endParaRPr lang="fr-FR" sz="1200" b="0" i="0" u="none" strike="noStrike">
                        <a:solidFill>
                          <a:srgbClr val="000000"/>
                        </a:solidFill>
                        <a:effectLst/>
                        <a:latin typeface="Calibri"/>
                      </a:endParaRPr>
                    </a:p>
                  </a:txBody>
                  <a:tcPr marL="5279" marR="5279" marT="5279" marB="0" anchor="ctr"/>
                </a:tc>
                <a:tc rowSpan="15">
                  <a:txBody>
                    <a:bodyPr/>
                    <a:lstStyle/>
                    <a:p>
                      <a:pPr algn="l" fontAlgn="ctr"/>
                      <a:r>
                        <a:rPr lang="fr-FR" sz="1200" u="none" strike="noStrike" dirty="0">
                          <a:effectLst/>
                        </a:rPr>
                        <a:t>Cotation A : Plus de 10 items identifiés</a:t>
                      </a:r>
                      <a:br>
                        <a:rPr lang="fr-FR" sz="1200" u="none" strike="noStrike" dirty="0">
                          <a:effectLst/>
                        </a:rPr>
                      </a:br>
                      <a:r>
                        <a:rPr lang="fr-FR" sz="1200" u="none" strike="noStrike" dirty="0">
                          <a:effectLst/>
                        </a:rPr>
                        <a:t>Cotation B : entre 6 et 10 items</a:t>
                      </a:r>
                      <a:br>
                        <a:rPr lang="fr-FR" sz="1200" u="none" strike="noStrike" dirty="0">
                          <a:effectLst/>
                        </a:rPr>
                      </a:br>
                      <a:r>
                        <a:rPr lang="fr-FR" sz="1200" u="none" strike="noStrike" dirty="0">
                          <a:effectLst/>
                        </a:rPr>
                        <a:t>Cotation C : entre 1 et 5 items</a:t>
                      </a:r>
                      <a:br>
                        <a:rPr lang="fr-FR" sz="1200" u="none" strike="noStrike" dirty="0">
                          <a:effectLst/>
                        </a:rPr>
                      </a:br>
                      <a:r>
                        <a:rPr lang="fr-FR" sz="1200" u="none" strike="noStrike" dirty="0">
                          <a:effectLst/>
                        </a:rPr>
                        <a:t>Cotation D :  absence de programme ou aucun item</a:t>
                      </a:r>
                      <a:endParaRPr lang="fr-FR" sz="1200" b="0" i="0" u="none" strike="noStrike" dirty="0">
                        <a:solidFill>
                          <a:srgbClr val="000000"/>
                        </a:solidFill>
                        <a:effectLst/>
                        <a:latin typeface="Calibri"/>
                      </a:endParaRPr>
                    </a:p>
                  </a:txBody>
                  <a:tcPr marL="5279" marR="5279" marT="5279" marB="0" anchor="ctr"/>
                </a:tc>
              </a:tr>
              <a:tr h="105582">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s'appuie  sur un état des lieux</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84016">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prévoit un suivi des actions, un calendrier, des indicateurs de suivi, ainsi que les responsabilités associées</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84016">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est assorti d'indicateurs d'impact ou d'évaluation de la politique d'amélioration de la qualité</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11165">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intègre des actions issues des analyses des évènements indésirables des CREX</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427608">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intègre des actions issues des évaluations internes (étude de risque a priori, audits, EPP) et externes (certification, inspections, indicateurs nationaux, audits croisés…)</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84016">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prévoit des actions sur le bon usage des dispositifs médicaux (DM) et le circuit des DM</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84016">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prévoit des actions sur le médicament et la prévention de la iatrogénie médicamenteuse</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11165">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prend en compte des actions de lutte contre l'</a:t>
                      </a:r>
                      <a:r>
                        <a:rPr lang="fr-FR" sz="1200" u="none" strike="noStrike" dirty="0" err="1">
                          <a:effectLst/>
                        </a:rPr>
                        <a:t>antibio</a:t>
                      </a:r>
                      <a:r>
                        <a:rPr lang="fr-FR" sz="1200" u="none" strike="noStrike" dirty="0">
                          <a:effectLst/>
                        </a:rPr>
                        <a:t> résistance</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11165">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prévoit un volet sur les achats de médicaments et dispositifs médicaux</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105582">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inclut un volet sur les </a:t>
                      </a:r>
                      <a:r>
                        <a:rPr lang="fr-FR" sz="1200" u="none" strike="noStrike" dirty="0" err="1">
                          <a:effectLst/>
                        </a:rPr>
                        <a:t>never</a:t>
                      </a:r>
                      <a:r>
                        <a:rPr lang="fr-FR" sz="1200" u="none" strike="noStrike" dirty="0">
                          <a:effectLst/>
                        </a:rPr>
                        <a:t> </a:t>
                      </a:r>
                      <a:r>
                        <a:rPr lang="fr-FR" sz="1200" u="none" strike="noStrike" dirty="0" err="1">
                          <a:effectLst/>
                        </a:rPr>
                        <a:t>events</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84016">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 intègre le déploiement de l'informatisation et les risques liés à l'informatisation de la PCEM</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11165">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prend en compte l'ensemble du parcours de soins ville/hôpital</a:t>
                      </a:r>
                      <a:endParaRPr lang="fr-FR" sz="1200" b="0" i="0" u="none" strike="noStrike" dirty="0">
                        <a:solidFill>
                          <a:srgbClr val="000000"/>
                        </a:solidFill>
                        <a:effectLst/>
                        <a:latin typeface="Calibri"/>
                      </a:endParaRPr>
                    </a:p>
                  </a:txBody>
                  <a:tcPr marL="5279" marR="5279" marT="5279" marB="0" anchor="ctr"/>
                </a:tc>
                <a:tc vMerge="1">
                  <a:txBody>
                    <a:bodyPr/>
                    <a:lstStyle/>
                    <a:p>
                      <a:endParaRPr lang="fr-FR"/>
                    </a:p>
                  </a:txBody>
                  <a:tcPr/>
                </a:tc>
                <a:tc vMerge="1">
                  <a:txBody>
                    <a:bodyPr/>
                    <a:lstStyle/>
                    <a:p>
                      <a:endParaRPr lang="fr-FR"/>
                    </a:p>
                  </a:txBody>
                  <a:tcPr/>
                </a:tc>
                <a:tc vMerge="1">
                  <a:txBody>
                    <a:bodyPr/>
                    <a:lstStyle/>
                    <a:p>
                      <a:endParaRPr lang="fr-FR"/>
                    </a:p>
                  </a:txBody>
                  <a:tcPr/>
                </a:tc>
              </a:tr>
              <a:tr h="272050">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prend en compte l'organisation des filières de soins</a:t>
                      </a:r>
                      <a:endParaRPr lang="fr-FR" sz="1200" b="0" i="0" u="none" strike="noStrike" dirty="0">
                        <a:solidFill>
                          <a:srgbClr val="000000"/>
                        </a:solidFill>
                        <a:effectLst/>
                        <a:latin typeface="Calibri"/>
                      </a:endParaRPr>
                    </a:p>
                  </a:txBody>
                  <a:tcPr marL="5279" marR="5279" marT="5279" marB="0" anchor="ctr"/>
                </a:tc>
                <a:tc vMerge="1">
                  <a:txBody>
                    <a:bodyPr/>
                    <a:lstStyle/>
                    <a:p>
                      <a:endParaRPr lang="fr-FR"/>
                    </a:p>
                  </a:txBody>
                  <a:tcPr/>
                </a:tc>
                <a:tc vMerge="1">
                  <a:txBody>
                    <a:bodyPr/>
                    <a:lstStyle/>
                    <a:p>
                      <a:endParaRPr lang="fr-FR"/>
                    </a:p>
                  </a:txBody>
                  <a:tcPr/>
                </a:tc>
                <a:tc vMerge="1">
                  <a:txBody>
                    <a:bodyPr/>
                    <a:lstStyle/>
                    <a:p>
                      <a:endParaRPr lang="fr-FR"/>
                    </a:p>
                  </a:txBody>
                  <a:tcPr/>
                </a:tc>
              </a:tr>
              <a:tr h="220667">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présente une dimension territoriale sur  des objectifs identifiés</a:t>
                      </a:r>
                      <a:endParaRPr lang="fr-FR" sz="1200" b="0" i="0" u="none" strike="noStrike" dirty="0">
                        <a:solidFill>
                          <a:srgbClr val="000000"/>
                        </a:solidFill>
                        <a:effectLst/>
                        <a:latin typeface="Calibri"/>
                      </a:endParaRPr>
                    </a:p>
                  </a:txBody>
                  <a:tcPr marL="5279" marR="5279" marT="5279" marB="0" anchor="ct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
        <p:nvSpPr>
          <p:cNvPr id="5" name="ZoneTexte 4"/>
          <p:cNvSpPr txBox="1"/>
          <p:nvPr/>
        </p:nvSpPr>
        <p:spPr>
          <a:xfrm>
            <a:off x="6228184" y="5301208"/>
            <a:ext cx="1800200" cy="646331"/>
          </a:xfrm>
          <a:prstGeom prst="rect">
            <a:avLst/>
          </a:prstGeom>
          <a:solidFill>
            <a:srgbClr val="92D050"/>
          </a:solidFill>
        </p:spPr>
        <p:txBody>
          <a:bodyPr wrap="square" rtlCol="0">
            <a:spAutoFit/>
          </a:bodyPr>
          <a:lstStyle/>
          <a:p>
            <a:r>
              <a:rPr lang="fr-FR" sz="1200" dirty="0" smtClean="0">
                <a:solidFill>
                  <a:prstClr val="black"/>
                </a:solidFill>
              </a:rPr>
              <a:t>+ Volet Interruption de tâche (ou indicateur 36</a:t>
            </a:r>
          </a:p>
          <a:p>
            <a:r>
              <a:rPr lang="fr-FR" sz="1200" dirty="0" smtClean="0">
                <a:solidFill>
                  <a:prstClr val="black"/>
                </a:solidFill>
              </a:rPr>
              <a:t>ET Trigger Tools</a:t>
            </a:r>
            <a:endParaRPr lang="fr-FR" sz="1200" dirty="0">
              <a:solidFill>
                <a:prstClr val="black"/>
              </a:solidFill>
            </a:endParaRPr>
          </a:p>
        </p:txBody>
      </p:sp>
    </p:spTree>
    <p:extLst>
      <p:ext uri="{BB962C8B-B14F-4D97-AF65-F5344CB8AC3E}">
        <p14:creationId xmlns:p14="http://schemas.microsoft.com/office/powerpoint/2010/main" val="28279134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174097399"/>
              </p:ext>
            </p:extLst>
          </p:nvPr>
        </p:nvGraphicFramePr>
        <p:xfrm>
          <a:off x="251520" y="692696"/>
          <a:ext cx="8640960" cy="2017137"/>
        </p:xfrm>
        <a:graphic>
          <a:graphicData uri="http://schemas.openxmlformats.org/drawingml/2006/table">
            <a:tbl>
              <a:tblPr>
                <a:tableStyleId>{5C22544A-7EE6-4342-B048-85BDC9FD1C3A}</a:tableStyleId>
              </a:tblPr>
              <a:tblGrid>
                <a:gridCol w="1638442"/>
                <a:gridCol w="385753"/>
                <a:gridCol w="3232390"/>
                <a:gridCol w="720080"/>
                <a:gridCol w="936104"/>
                <a:gridCol w="1728191"/>
              </a:tblGrid>
              <a:tr h="427124">
                <a:tc rowSpan="2">
                  <a:txBody>
                    <a:bodyPr/>
                    <a:lstStyle/>
                    <a:p>
                      <a:pPr algn="l" fontAlgn="ctr"/>
                      <a:r>
                        <a:rPr lang="fr-FR" sz="1200" u="none" strike="noStrike" dirty="0">
                          <a:effectLst/>
                        </a:rPr>
                        <a:t>Le plan de formation de l'établissement propose et met en œuvre des formations ciblées sur la qualité et la sécurité de la prise en charge médicamenteuse en fonction des responsabilités et missions exécutées par les agents </a:t>
                      </a:r>
                      <a:endParaRPr lang="fr-FR" sz="1200" b="0" i="0" u="none" strike="noStrike" dirty="0">
                        <a:solidFill>
                          <a:srgbClr val="000000"/>
                        </a:solidFill>
                        <a:effectLst/>
                        <a:latin typeface="Calibri"/>
                      </a:endParaRPr>
                    </a:p>
                  </a:txBody>
                  <a:tcPr marL="5457" marR="5457" marT="5457" marB="0" anchor="ctr">
                    <a:solidFill>
                      <a:schemeClr val="accent4">
                        <a:lumMod val="20000"/>
                        <a:lumOff val="80000"/>
                      </a:schemeClr>
                    </a:solidFill>
                  </a:tcPr>
                </a:tc>
                <a:tc rowSpan="2">
                  <a:txBody>
                    <a:bodyPr/>
                    <a:lstStyle/>
                    <a:p>
                      <a:pPr algn="ctr" fontAlgn="ctr"/>
                      <a:r>
                        <a:rPr lang="fr-FR" sz="1200" u="none" strike="noStrike" dirty="0">
                          <a:effectLst/>
                        </a:rPr>
                        <a:t>17</a:t>
                      </a:r>
                      <a:endParaRPr lang="fr-FR" sz="1200" b="0" i="0" u="none" strike="noStrike" dirty="0">
                        <a:solidFill>
                          <a:srgbClr val="000000"/>
                        </a:solidFill>
                        <a:effectLst/>
                        <a:latin typeface="Calibri"/>
                      </a:endParaRPr>
                    </a:p>
                  </a:txBody>
                  <a:tcPr marL="5457" marR="5457" marT="5457" marB="0" anchor="ctr">
                    <a:solidFill>
                      <a:schemeClr val="accent4">
                        <a:lumMod val="20000"/>
                        <a:lumOff val="80000"/>
                      </a:schemeClr>
                    </a:solidFill>
                  </a:tcPr>
                </a:tc>
                <a:tc>
                  <a:txBody>
                    <a:bodyPr/>
                    <a:lstStyle/>
                    <a:p>
                      <a:pPr algn="l" fontAlgn="b"/>
                      <a:r>
                        <a:rPr lang="fr-FR" sz="1200" u="none" strike="noStrike" dirty="0">
                          <a:effectLst/>
                        </a:rPr>
                        <a:t>Taux de couverture de la formation des professionnels identifiés, sur 3 ans, sur la thématique PCEM :</a:t>
                      </a:r>
                      <a:br>
                        <a:rPr lang="fr-FR" sz="1200" u="none" strike="noStrike" dirty="0">
                          <a:effectLst/>
                        </a:rPr>
                      </a:br>
                      <a:r>
                        <a:rPr lang="fr-FR" sz="1200" u="none" strike="noStrike" dirty="0" err="1">
                          <a:effectLst/>
                        </a:rPr>
                        <a:t>Nbr</a:t>
                      </a:r>
                      <a:r>
                        <a:rPr lang="fr-FR" sz="1200" u="none" strike="noStrike" dirty="0">
                          <a:effectLst/>
                        </a:rPr>
                        <a:t> de professionnels formés sur 3 ans</a:t>
                      </a:r>
                      <a:endParaRPr lang="fr-FR" sz="1200" b="0" i="0" u="none" strike="noStrike" dirty="0">
                        <a:solidFill>
                          <a:srgbClr val="000000"/>
                        </a:solidFill>
                        <a:effectLst/>
                        <a:latin typeface="Calibri"/>
                      </a:endParaRPr>
                    </a:p>
                  </a:txBody>
                  <a:tcPr marL="5457" marR="5457" marT="5457" marB="0" anchor="b">
                    <a:solidFill>
                      <a:schemeClr val="accent4">
                        <a:lumMod val="20000"/>
                        <a:lumOff val="80000"/>
                      </a:schemeClr>
                    </a:solidFill>
                  </a:tcPr>
                </a:tc>
                <a:tc rowSpan="2">
                  <a:txBody>
                    <a:bodyPr/>
                    <a:lstStyle/>
                    <a:p>
                      <a:pPr algn="ctr" fontAlgn="ctr"/>
                      <a:r>
                        <a:rPr lang="fr-FR" sz="1200" u="none" strike="noStrike">
                          <a:effectLst/>
                        </a:rPr>
                        <a:t>Supérieur à 95 %</a:t>
                      </a:r>
                      <a:endParaRPr lang="fr-FR" sz="1200" b="0" i="0" u="none" strike="noStrike">
                        <a:solidFill>
                          <a:srgbClr val="000000"/>
                        </a:solidFill>
                        <a:effectLst/>
                        <a:latin typeface="Calibri"/>
                      </a:endParaRPr>
                    </a:p>
                  </a:txBody>
                  <a:tcPr marL="5457" marR="5457" marT="5457" marB="0" anchor="ctr">
                    <a:solidFill>
                      <a:schemeClr val="accent4">
                        <a:lumMod val="20000"/>
                        <a:lumOff val="80000"/>
                      </a:schemeClr>
                    </a:solidFill>
                  </a:tcPr>
                </a:tc>
                <a:tc rowSpan="2">
                  <a:txBody>
                    <a:bodyPr/>
                    <a:lstStyle/>
                    <a:p>
                      <a:pPr algn="l" fontAlgn="ctr"/>
                      <a:r>
                        <a:rPr lang="fr-FR" sz="1200" u="none" strike="noStrike">
                          <a:effectLst/>
                        </a:rPr>
                        <a:t>Plan de formation des 3 dernières années</a:t>
                      </a:r>
                      <a:endParaRPr lang="fr-FR" sz="1200" b="0" i="0" u="none" strike="noStrike">
                        <a:solidFill>
                          <a:srgbClr val="000000"/>
                        </a:solidFill>
                        <a:effectLst/>
                        <a:latin typeface="Calibri"/>
                      </a:endParaRPr>
                    </a:p>
                  </a:txBody>
                  <a:tcPr marL="5457" marR="5457" marT="5457" marB="0" anchor="ctr">
                    <a:solidFill>
                      <a:schemeClr val="accent4">
                        <a:lumMod val="20000"/>
                        <a:lumOff val="80000"/>
                      </a:schemeClr>
                    </a:solidFill>
                  </a:tcPr>
                </a:tc>
                <a:tc rowSpan="2">
                  <a:txBody>
                    <a:bodyPr/>
                    <a:lstStyle/>
                    <a:p>
                      <a:pPr algn="l" fontAlgn="ctr"/>
                      <a:r>
                        <a:rPr lang="fr-FR" sz="1200" u="none" strike="noStrike" dirty="0">
                          <a:effectLst/>
                        </a:rPr>
                        <a:t>Cotation A : Plus de 90 % de professionnels formés</a:t>
                      </a:r>
                      <a:br>
                        <a:rPr lang="fr-FR" sz="1200" u="none" strike="noStrike" dirty="0">
                          <a:effectLst/>
                        </a:rPr>
                      </a:br>
                      <a:r>
                        <a:rPr lang="fr-FR" sz="1200" u="none" strike="noStrike" dirty="0">
                          <a:effectLst/>
                        </a:rPr>
                        <a:t>Cotation B :  Entre 50 et 90 % de professionnels formés</a:t>
                      </a:r>
                      <a:br>
                        <a:rPr lang="fr-FR" sz="1200" u="none" strike="noStrike" dirty="0">
                          <a:effectLst/>
                        </a:rPr>
                      </a:br>
                      <a:r>
                        <a:rPr lang="fr-FR" sz="1200" u="none" strike="noStrike" dirty="0">
                          <a:effectLst/>
                        </a:rPr>
                        <a:t>Cotation C :  Entre 5% et 50 % de professionnels formés</a:t>
                      </a:r>
                      <a:br>
                        <a:rPr lang="fr-FR" sz="1200" u="none" strike="noStrike" dirty="0">
                          <a:effectLst/>
                        </a:rPr>
                      </a:br>
                      <a:r>
                        <a:rPr lang="fr-FR" sz="1200" u="none" strike="noStrike" dirty="0">
                          <a:effectLst/>
                        </a:rPr>
                        <a:t>Cotation D :  absence de programme ou moins de 5 % de professionnels formés</a:t>
                      </a:r>
                      <a:endParaRPr lang="fr-FR" sz="1200" b="0" i="0" u="none" strike="noStrike" dirty="0">
                        <a:solidFill>
                          <a:srgbClr val="000000"/>
                        </a:solidFill>
                        <a:effectLst/>
                        <a:latin typeface="Calibri"/>
                      </a:endParaRPr>
                    </a:p>
                  </a:txBody>
                  <a:tcPr marL="5457" marR="5457" marT="5457" marB="0" anchor="ctr">
                    <a:solidFill>
                      <a:schemeClr val="accent4">
                        <a:lumMod val="20000"/>
                        <a:lumOff val="80000"/>
                      </a:schemeClr>
                    </a:solidFill>
                  </a:tcPr>
                </a:tc>
              </a:tr>
              <a:tr h="757473">
                <a:tc vMerge="1">
                  <a:txBody>
                    <a:bodyPr/>
                    <a:lstStyle/>
                    <a:p>
                      <a:endParaRPr lang="fr-FR"/>
                    </a:p>
                  </a:txBody>
                  <a:tcPr/>
                </a:tc>
                <a:tc vMerge="1">
                  <a:txBody>
                    <a:bodyPr/>
                    <a:lstStyle/>
                    <a:p>
                      <a:endParaRPr lang="fr-FR"/>
                    </a:p>
                  </a:txBody>
                  <a:tcPr/>
                </a:tc>
                <a:tc>
                  <a:txBody>
                    <a:bodyPr/>
                    <a:lstStyle/>
                    <a:p>
                      <a:endParaRPr lang="fr-FR" dirty="0"/>
                    </a:p>
                  </a:txBody>
                  <a:tcPr marL="5457" marR="5457" marT="5457" marB="0" anchor="ctr">
                    <a:solidFill>
                      <a:schemeClr val="accent4">
                        <a:lumMod val="20000"/>
                        <a:lumOff val="8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326289206"/>
              </p:ext>
            </p:extLst>
          </p:nvPr>
        </p:nvGraphicFramePr>
        <p:xfrm>
          <a:off x="251520" y="2996952"/>
          <a:ext cx="8640961" cy="1662291"/>
        </p:xfrm>
        <a:graphic>
          <a:graphicData uri="http://schemas.openxmlformats.org/drawingml/2006/table">
            <a:tbl>
              <a:tblPr>
                <a:tableStyleId>{5C22544A-7EE6-4342-B048-85BDC9FD1C3A}</a:tableStyleId>
              </a:tblPr>
              <a:tblGrid>
                <a:gridCol w="1800201"/>
                <a:gridCol w="360040"/>
                <a:gridCol w="2601409"/>
                <a:gridCol w="699915"/>
                <a:gridCol w="1399828"/>
                <a:gridCol w="1779568"/>
              </a:tblGrid>
              <a:tr h="387468">
                <a:tc rowSpan="3">
                  <a:txBody>
                    <a:bodyPr/>
                    <a:lstStyle/>
                    <a:p>
                      <a:pPr algn="l" fontAlgn="ctr"/>
                      <a:r>
                        <a:rPr lang="fr-FR" sz="1200" u="none" strike="noStrike" dirty="0">
                          <a:effectLst/>
                        </a:rPr>
                        <a:t>le partage d'information entre la ville et l'hôpital d'une part, auprès du patient d'autre part est organisé et évalué</a:t>
                      </a:r>
                      <a:endParaRPr lang="fr-FR" sz="1200" b="0" i="0" u="none" strike="noStrike" dirty="0">
                        <a:solidFill>
                          <a:srgbClr val="000000"/>
                        </a:solidFill>
                        <a:effectLst/>
                        <a:latin typeface="Calibri"/>
                      </a:endParaRPr>
                    </a:p>
                  </a:txBody>
                  <a:tcPr marL="5457" marR="5457" marT="5457" marB="0" anchor="ctr"/>
                </a:tc>
                <a:tc rowSpan="3">
                  <a:txBody>
                    <a:bodyPr/>
                    <a:lstStyle/>
                    <a:p>
                      <a:pPr algn="ctr" fontAlgn="ctr"/>
                      <a:r>
                        <a:rPr lang="fr-FR" sz="1200" u="none" strike="noStrike" dirty="0">
                          <a:effectLst/>
                        </a:rPr>
                        <a:t>22</a:t>
                      </a:r>
                      <a:endParaRPr lang="fr-FR" sz="1200" b="0" i="0" u="none" strike="noStrike" dirty="0">
                        <a:solidFill>
                          <a:srgbClr val="000000"/>
                        </a:solidFill>
                        <a:effectLst/>
                        <a:latin typeface="Calibri"/>
                      </a:endParaRPr>
                    </a:p>
                  </a:txBody>
                  <a:tcPr marL="5457" marR="5457" marT="5457" marB="0" anchor="ctr"/>
                </a:tc>
                <a:tc>
                  <a:txBody>
                    <a:bodyPr/>
                    <a:lstStyle/>
                    <a:p>
                      <a:pPr algn="l" fontAlgn="ctr"/>
                      <a:r>
                        <a:rPr lang="fr-FR" sz="1200" u="none" strike="noStrike">
                          <a:effectLst/>
                        </a:rPr>
                        <a:t>Existence et utilisation d'outils de partage d'information sécurisés et collaboratifs (exemple : messagerie sécurisée)</a:t>
                      </a:r>
                      <a:endParaRPr lang="fr-FR" sz="1200" b="0" i="0" u="none" strike="noStrike">
                        <a:solidFill>
                          <a:srgbClr val="000000"/>
                        </a:solidFill>
                        <a:effectLst/>
                        <a:latin typeface="Calibri"/>
                      </a:endParaRPr>
                    </a:p>
                  </a:txBody>
                  <a:tcPr marL="5457" marR="5457" marT="5457" marB="0" anchor="ctr"/>
                </a:tc>
                <a:tc rowSpan="3">
                  <a:txBody>
                    <a:bodyPr/>
                    <a:lstStyle/>
                    <a:p>
                      <a:pPr algn="ctr" fontAlgn="ctr"/>
                      <a:r>
                        <a:rPr lang="fr-FR" sz="1200" u="none" strike="noStrike" dirty="0">
                          <a:effectLst/>
                        </a:rPr>
                        <a:t>3 réponses positives</a:t>
                      </a:r>
                      <a:endParaRPr lang="fr-FR" sz="1200" b="0" i="0" u="none" strike="noStrike" dirty="0">
                        <a:solidFill>
                          <a:srgbClr val="000000"/>
                        </a:solidFill>
                        <a:effectLst/>
                        <a:latin typeface="Calibri"/>
                      </a:endParaRPr>
                    </a:p>
                  </a:txBody>
                  <a:tcPr marL="5457" marR="5457" marT="5457" marB="0" anchor="ctr"/>
                </a:tc>
                <a:tc rowSpan="3">
                  <a:txBody>
                    <a:bodyPr/>
                    <a:lstStyle/>
                    <a:p>
                      <a:pPr algn="l" fontAlgn="ctr"/>
                      <a:r>
                        <a:rPr lang="fr-FR" sz="1200" u="none" strike="noStrike">
                          <a:effectLst/>
                        </a:rPr>
                        <a:t>Procédure et Evaluation des pratiques validées en instance</a:t>
                      </a:r>
                      <a:endParaRPr lang="fr-FR" sz="1200" b="0" i="0" u="none" strike="noStrike">
                        <a:solidFill>
                          <a:srgbClr val="000000"/>
                        </a:solidFill>
                        <a:effectLst/>
                        <a:latin typeface="Calibri"/>
                      </a:endParaRPr>
                    </a:p>
                  </a:txBody>
                  <a:tcPr marL="5457" marR="5457" marT="5457" marB="0" anchor="ctr"/>
                </a:tc>
                <a:tc rowSpan="3">
                  <a:txBody>
                    <a:bodyPr/>
                    <a:lstStyle/>
                    <a:p>
                      <a:pPr algn="l" fontAlgn="ctr"/>
                      <a:r>
                        <a:rPr lang="fr-FR" sz="1200" u="none" strike="noStrike" dirty="0">
                          <a:effectLst/>
                        </a:rPr>
                        <a:t>Cotation A : 3 réponses positives</a:t>
                      </a:r>
                      <a:br>
                        <a:rPr lang="fr-FR" sz="1200" u="none" strike="noStrike" dirty="0">
                          <a:effectLst/>
                        </a:rPr>
                      </a:br>
                      <a:r>
                        <a:rPr lang="fr-FR" sz="1200" u="none" strike="noStrike" dirty="0">
                          <a:effectLst/>
                        </a:rPr>
                        <a:t>Cotation B :  2 réponses positives</a:t>
                      </a:r>
                      <a:br>
                        <a:rPr lang="fr-FR" sz="1200" u="none" strike="noStrike" dirty="0">
                          <a:effectLst/>
                        </a:rPr>
                      </a:br>
                      <a:r>
                        <a:rPr lang="fr-FR" sz="1200" u="none" strike="noStrike" dirty="0">
                          <a:effectLst/>
                        </a:rPr>
                        <a:t>Cotation C : 1 réponse positive</a:t>
                      </a:r>
                      <a:br>
                        <a:rPr lang="fr-FR" sz="1200" u="none" strike="noStrike" dirty="0">
                          <a:effectLst/>
                        </a:rPr>
                      </a:br>
                      <a:r>
                        <a:rPr lang="fr-FR" sz="1200" u="none" strike="noStrike" dirty="0">
                          <a:effectLst/>
                        </a:rPr>
                        <a:t>Cotation D :  absence de réponse ou trois réponses négatives</a:t>
                      </a:r>
                      <a:endParaRPr lang="fr-FR" sz="1200" b="0" i="0" u="none" strike="noStrike" dirty="0">
                        <a:solidFill>
                          <a:srgbClr val="000000"/>
                        </a:solidFill>
                        <a:effectLst/>
                        <a:latin typeface="Calibri"/>
                      </a:endParaRPr>
                    </a:p>
                  </a:txBody>
                  <a:tcPr marL="5457" marR="5457" marT="5457" marB="0" anchor="ctr"/>
                </a:tc>
              </a:tr>
              <a:tr h="305608">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Existence d'une organisation permettant la continuité de la prise en charge thérapeutique</a:t>
                      </a:r>
                      <a:endParaRPr lang="fr-FR" sz="1200" b="0" i="0" u="none" strike="noStrike" dirty="0">
                        <a:solidFill>
                          <a:srgbClr val="000000"/>
                        </a:solidFill>
                        <a:effectLst/>
                        <a:latin typeface="Calibri"/>
                      </a:endParaRPr>
                    </a:p>
                  </a:txBody>
                  <a:tcPr marL="5457" marR="5457" marT="5457" marB="0" anchor="ctr">
                    <a:solidFill>
                      <a:schemeClr val="accent4">
                        <a:lumMod val="20000"/>
                        <a:lumOff val="8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376553">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La prescription de tout médicament s’accompagne d’une information adaptée au patient</a:t>
                      </a:r>
                      <a:endParaRPr lang="fr-FR" sz="1200" b="0" i="0" u="none" strike="noStrike" dirty="0">
                        <a:solidFill>
                          <a:srgbClr val="000000"/>
                        </a:solidFill>
                        <a:effectLst/>
                        <a:latin typeface="Calibri"/>
                      </a:endParaRPr>
                    </a:p>
                  </a:txBody>
                  <a:tcPr marL="5457" marR="5457" marT="5457" marB="0" anchor="ctr">
                    <a:solidFill>
                      <a:schemeClr val="accent4">
                        <a:lumMod val="20000"/>
                        <a:lumOff val="8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3883239127"/>
              </p:ext>
            </p:extLst>
          </p:nvPr>
        </p:nvGraphicFramePr>
        <p:xfrm>
          <a:off x="179512" y="4869160"/>
          <a:ext cx="8712969" cy="1543462"/>
        </p:xfrm>
        <a:graphic>
          <a:graphicData uri="http://schemas.openxmlformats.org/drawingml/2006/table">
            <a:tbl>
              <a:tblPr>
                <a:tableStyleId>{5C22544A-7EE6-4342-B048-85BDC9FD1C3A}</a:tableStyleId>
              </a:tblPr>
              <a:tblGrid>
                <a:gridCol w="1543324"/>
                <a:gridCol w="274455"/>
                <a:gridCol w="1926067"/>
                <a:gridCol w="699876"/>
                <a:gridCol w="1147809"/>
                <a:gridCol w="3121438"/>
              </a:tblGrid>
              <a:tr h="517119">
                <a:tc rowSpan="2">
                  <a:txBody>
                    <a:bodyPr/>
                    <a:lstStyle/>
                    <a:p>
                      <a:pPr algn="l" fontAlgn="ctr"/>
                      <a:r>
                        <a:rPr lang="fr-FR" sz="1100" u="none" strike="noStrike" dirty="0">
                          <a:effectLst/>
                        </a:rPr>
                        <a:t>Repérage et analyse des divergences intentionnelles et non intensionnelles des patients ayant bénéficié d'une conciliation médicamenteuse, à l'entrée, à la sortie, ou à l'entrée et à la sortie : </a:t>
                      </a:r>
                      <a:endParaRPr lang="fr-FR" sz="1100" b="0" i="0" u="none" strike="noStrike" dirty="0">
                        <a:solidFill>
                          <a:srgbClr val="000000"/>
                        </a:solidFill>
                        <a:effectLst/>
                        <a:latin typeface="Calibri"/>
                      </a:endParaRPr>
                    </a:p>
                  </a:txBody>
                  <a:tcPr marL="4220" marR="4220" marT="4220" marB="0" anchor="ctr">
                    <a:solidFill>
                      <a:schemeClr val="accent4">
                        <a:lumMod val="40000"/>
                        <a:lumOff val="60000"/>
                      </a:schemeClr>
                    </a:solidFill>
                  </a:tcPr>
                </a:tc>
                <a:tc rowSpan="2">
                  <a:txBody>
                    <a:bodyPr/>
                    <a:lstStyle/>
                    <a:p>
                      <a:pPr algn="ctr" fontAlgn="ctr"/>
                      <a:r>
                        <a:rPr lang="fr-FR" sz="1100" u="none" strike="noStrike">
                          <a:effectLst/>
                        </a:rPr>
                        <a:t>29</a:t>
                      </a:r>
                      <a:endParaRPr lang="fr-FR" sz="1100" b="0" i="0" u="none" strike="noStrike">
                        <a:solidFill>
                          <a:srgbClr val="000000"/>
                        </a:solidFill>
                        <a:effectLst/>
                        <a:latin typeface="Calibri"/>
                      </a:endParaRPr>
                    </a:p>
                  </a:txBody>
                  <a:tcPr marL="4220" marR="4220" marT="4220" marB="0" anchor="ctr">
                    <a:solidFill>
                      <a:schemeClr val="accent4">
                        <a:lumMod val="40000"/>
                        <a:lumOff val="60000"/>
                      </a:schemeClr>
                    </a:solidFill>
                  </a:tcPr>
                </a:tc>
                <a:tc>
                  <a:txBody>
                    <a:bodyPr/>
                    <a:lstStyle/>
                    <a:p>
                      <a:pPr algn="l" fontAlgn="ctr"/>
                      <a:r>
                        <a:rPr lang="fr-FR" sz="1100" u="none" strike="noStrike">
                          <a:effectLst/>
                        </a:rPr>
                        <a:t>Nombre de divergences non intentionnelles + Nombre de divergences intentionnelles</a:t>
                      </a:r>
                      <a:endParaRPr lang="fr-FR" sz="1100" b="0" i="0" u="none" strike="noStrike">
                        <a:solidFill>
                          <a:srgbClr val="000000"/>
                        </a:solidFill>
                        <a:effectLst/>
                        <a:latin typeface="Calibri"/>
                      </a:endParaRPr>
                    </a:p>
                  </a:txBody>
                  <a:tcPr marL="4220" marR="4220" marT="4220" marB="0" anchor="ctr">
                    <a:solidFill>
                      <a:schemeClr val="accent4">
                        <a:lumMod val="40000"/>
                        <a:lumOff val="60000"/>
                      </a:schemeClr>
                    </a:solidFill>
                  </a:tcPr>
                </a:tc>
                <a:tc rowSpan="2">
                  <a:txBody>
                    <a:bodyPr/>
                    <a:lstStyle/>
                    <a:p>
                      <a:pPr algn="ctr" fontAlgn="ctr"/>
                      <a:r>
                        <a:rPr lang="fr-FR" sz="1100" u="none" strike="noStrike">
                          <a:effectLst/>
                        </a:rPr>
                        <a:t>supérieur à 80%</a:t>
                      </a:r>
                      <a:endParaRPr lang="fr-FR" sz="1100" b="0" i="0" u="none" strike="noStrike">
                        <a:solidFill>
                          <a:srgbClr val="000000"/>
                        </a:solidFill>
                        <a:effectLst/>
                        <a:latin typeface="Calibri"/>
                      </a:endParaRPr>
                    </a:p>
                  </a:txBody>
                  <a:tcPr marL="4220" marR="4220" marT="4220" marB="0" anchor="ctr">
                    <a:solidFill>
                      <a:schemeClr val="accent4">
                        <a:lumMod val="40000"/>
                        <a:lumOff val="60000"/>
                      </a:schemeClr>
                    </a:solidFill>
                  </a:tcPr>
                </a:tc>
                <a:tc rowSpan="2">
                  <a:txBody>
                    <a:bodyPr/>
                    <a:lstStyle/>
                    <a:p>
                      <a:pPr algn="l" fontAlgn="ctr"/>
                      <a:r>
                        <a:rPr lang="fr-FR" sz="1100" u="none" strike="noStrike">
                          <a:effectLst/>
                        </a:rPr>
                        <a:t>Cartographie des risques pour la pharmacie clinique </a:t>
                      </a:r>
                      <a:br>
                        <a:rPr lang="fr-FR" sz="1100" u="none" strike="noStrike">
                          <a:effectLst/>
                        </a:rPr>
                      </a:br>
                      <a:r>
                        <a:rPr lang="fr-FR" sz="1100" u="none" strike="noStrike">
                          <a:effectLst/>
                        </a:rPr>
                        <a:t>+ Bilan d'activité de la pharmacie</a:t>
                      </a:r>
                      <a:endParaRPr lang="fr-FR" sz="1100" b="0" i="0" u="none" strike="noStrike">
                        <a:solidFill>
                          <a:srgbClr val="000000"/>
                        </a:solidFill>
                        <a:effectLst/>
                        <a:latin typeface="Calibri"/>
                      </a:endParaRPr>
                    </a:p>
                  </a:txBody>
                  <a:tcPr marL="4220" marR="4220" marT="4220" marB="0" anchor="ctr">
                    <a:solidFill>
                      <a:schemeClr val="accent4">
                        <a:lumMod val="40000"/>
                        <a:lumOff val="60000"/>
                      </a:schemeClr>
                    </a:solidFill>
                  </a:tcPr>
                </a:tc>
                <a:tc rowSpan="2">
                  <a:txBody>
                    <a:bodyPr/>
                    <a:lstStyle/>
                    <a:p>
                      <a:pPr algn="l" fontAlgn="ctr"/>
                      <a:r>
                        <a:rPr lang="fr-FR" sz="1100" u="none" strike="noStrike" dirty="0">
                          <a:effectLst/>
                        </a:rPr>
                        <a:t>Cotation A : Taux de divergence chez les patients conciliés &gt; 80 %</a:t>
                      </a:r>
                      <a:br>
                        <a:rPr lang="fr-FR" sz="1100" u="none" strike="noStrike" dirty="0">
                          <a:effectLst/>
                        </a:rPr>
                      </a:br>
                      <a:r>
                        <a:rPr lang="fr-FR" sz="1100" u="none" strike="noStrike" dirty="0">
                          <a:effectLst/>
                        </a:rPr>
                        <a:t>Cotation B :  Taux de divergence chez les patients conciliés  &gt; 50 %</a:t>
                      </a:r>
                      <a:br>
                        <a:rPr lang="fr-FR" sz="1100" u="none" strike="noStrike" dirty="0">
                          <a:effectLst/>
                        </a:rPr>
                      </a:br>
                      <a:r>
                        <a:rPr lang="fr-FR" sz="1100" u="none" strike="noStrike" dirty="0">
                          <a:effectLst/>
                        </a:rPr>
                        <a:t>Cotation C :  Taux de divergence chez les patients conciliés  &gt; 10 %</a:t>
                      </a:r>
                      <a:br>
                        <a:rPr lang="fr-FR" sz="1100" u="none" strike="noStrike" dirty="0">
                          <a:effectLst/>
                        </a:rPr>
                      </a:br>
                      <a:r>
                        <a:rPr lang="fr-FR" sz="1100" u="none" strike="noStrike" dirty="0">
                          <a:effectLst/>
                        </a:rPr>
                        <a:t>Cotation D :  absence de mesure ou taux de divergence chez les patients conciliés &lt; 10 %</a:t>
                      </a:r>
                      <a:endParaRPr lang="fr-FR" sz="1100" b="0" i="0" u="none" strike="noStrike" dirty="0">
                        <a:solidFill>
                          <a:srgbClr val="000000"/>
                        </a:solidFill>
                        <a:effectLst/>
                        <a:latin typeface="Calibri"/>
                      </a:endParaRPr>
                    </a:p>
                  </a:txBody>
                  <a:tcPr marL="4220" marR="4220" marT="4220" marB="0" anchor="ctr">
                    <a:solidFill>
                      <a:schemeClr val="accent4">
                        <a:lumMod val="40000"/>
                        <a:lumOff val="60000"/>
                      </a:schemeClr>
                    </a:solidFill>
                  </a:tcPr>
                </a:tc>
              </a:tr>
              <a:tr h="1026343">
                <a:tc vMerge="1">
                  <a:txBody>
                    <a:bodyPr/>
                    <a:lstStyle/>
                    <a:p>
                      <a:endParaRPr lang="fr-FR"/>
                    </a:p>
                  </a:txBody>
                  <a:tcPr/>
                </a:tc>
                <a:tc vMerge="1">
                  <a:txBody>
                    <a:bodyPr/>
                    <a:lstStyle/>
                    <a:p>
                      <a:endParaRPr lang="fr-FR"/>
                    </a:p>
                  </a:txBody>
                  <a:tcPr/>
                </a:tc>
                <a:tc>
                  <a:txBody>
                    <a:bodyPr/>
                    <a:lstStyle/>
                    <a:p>
                      <a:pPr algn="l" fontAlgn="ctr"/>
                      <a:r>
                        <a:rPr lang="fr-FR" sz="1100" u="none" strike="noStrike" dirty="0">
                          <a:effectLst/>
                        </a:rPr>
                        <a:t>Nombre de séjours de patients conciliés</a:t>
                      </a:r>
                      <a:endParaRPr lang="fr-FR" sz="1100" b="0" i="0" u="none" strike="noStrike" dirty="0">
                        <a:solidFill>
                          <a:srgbClr val="000000"/>
                        </a:solidFill>
                        <a:effectLst/>
                        <a:latin typeface="Calibri"/>
                      </a:endParaRPr>
                    </a:p>
                  </a:txBody>
                  <a:tcPr marL="4220" marR="4220" marT="4220"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20293496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95535" y="260350"/>
            <a:ext cx="8497639" cy="584775"/>
          </a:xfrm>
          <a:prstGeom prst="rect">
            <a:avLst/>
          </a:prstGeom>
          <a:noFill/>
          <a:ln>
            <a:solidFill>
              <a:schemeClr val="tx2"/>
            </a:solidFill>
          </a:ln>
        </p:spPr>
        <p:txBody>
          <a:bodyPr wrap="square" rtlCol="0">
            <a:spAutoFit/>
          </a:bodyPr>
          <a:lstStyle/>
          <a:p>
            <a:pPr algn="ctr"/>
            <a:r>
              <a:rPr lang="fr-FR" sz="3200" b="1" dirty="0">
                <a:solidFill>
                  <a:srgbClr val="1F497D"/>
                </a:solidFill>
              </a:rPr>
              <a:t>Simplification du rapport d’étape du CAQES</a:t>
            </a:r>
          </a:p>
        </p:txBody>
      </p:sp>
      <p:graphicFrame>
        <p:nvGraphicFramePr>
          <p:cNvPr id="3" name="Tableau 2"/>
          <p:cNvGraphicFramePr>
            <a:graphicFrameLocks noGrp="1"/>
          </p:cNvGraphicFramePr>
          <p:nvPr/>
        </p:nvGraphicFramePr>
        <p:xfrm>
          <a:off x="457200" y="1600200"/>
          <a:ext cx="8496944" cy="3119874"/>
        </p:xfrm>
        <a:graphic>
          <a:graphicData uri="http://schemas.openxmlformats.org/drawingml/2006/table">
            <a:tbl>
              <a:tblPr>
                <a:tableStyleId>{5C22544A-7EE6-4342-B048-85BDC9FD1C3A}</a:tableStyleId>
              </a:tblPr>
              <a:tblGrid>
                <a:gridCol w="1080120"/>
                <a:gridCol w="432048"/>
                <a:gridCol w="2664296"/>
                <a:gridCol w="1080120"/>
                <a:gridCol w="1584176"/>
                <a:gridCol w="1656184"/>
              </a:tblGrid>
              <a:tr h="317978">
                <a:tc rowSpan="6">
                  <a:txBody>
                    <a:bodyPr/>
                    <a:lstStyle/>
                    <a:p>
                      <a:pPr algn="l" fontAlgn="ctr"/>
                      <a:r>
                        <a:rPr lang="fr-FR" sz="1200" u="none" strike="noStrike" dirty="0">
                          <a:effectLst/>
                        </a:rPr>
                        <a:t>Indicateurs du PROPIAS</a:t>
                      </a:r>
                      <a:endParaRPr lang="fr-FR" sz="1200" b="0" i="0" u="none" strike="noStrike" dirty="0">
                        <a:solidFill>
                          <a:srgbClr val="000000"/>
                        </a:solidFill>
                        <a:effectLst/>
                        <a:latin typeface="Calibri"/>
                      </a:endParaRPr>
                    </a:p>
                  </a:txBody>
                  <a:tcPr marL="5457" marR="5457" marT="5457" marB="0" anchor="ctr"/>
                </a:tc>
                <a:tc rowSpan="3">
                  <a:txBody>
                    <a:bodyPr/>
                    <a:lstStyle/>
                    <a:p>
                      <a:pPr algn="ctr" fontAlgn="ctr"/>
                      <a:r>
                        <a:rPr lang="fr-FR" sz="1200" u="none" strike="noStrike">
                          <a:effectLst/>
                        </a:rPr>
                        <a:t>33</a:t>
                      </a:r>
                      <a:endParaRPr lang="fr-FR" sz="1200" b="0" i="0" u="none" strike="noStrike">
                        <a:solidFill>
                          <a:srgbClr val="000000"/>
                        </a:solidFill>
                        <a:effectLst/>
                        <a:latin typeface="Calibri"/>
                      </a:endParaRPr>
                    </a:p>
                  </a:txBody>
                  <a:tcPr marL="5457" marR="5457" marT="5457" marB="0" anchor="ctr"/>
                </a:tc>
                <a:tc>
                  <a:txBody>
                    <a:bodyPr/>
                    <a:lstStyle/>
                    <a:p>
                      <a:pPr algn="l" fontAlgn="ctr"/>
                      <a:r>
                        <a:rPr lang="fr-FR" sz="1200" u="none" strike="noStrike" dirty="0">
                          <a:effectLst/>
                        </a:rPr>
                        <a:t>Stabilisation ou réduction de la consommation d’antibiotiques (en nombre de DDJ/1000JH)</a:t>
                      </a:r>
                      <a:endParaRPr lang="fr-FR" sz="1200" b="0" i="0" u="none" strike="noStrike" dirty="0">
                        <a:solidFill>
                          <a:srgbClr val="000000"/>
                        </a:solidFill>
                        <a:effectLst/>
                        <a:latin typeface="Calibri"/>
                      </a:endParaRPr>
                    </a:p>
                  </a:txBody>
                  <a:tcPr marL="5457" marR="5457" marT="5457" marB="0" anchor="ctr"/>
                </a:tc>
                <a:tc rowSpan="3">
                  <a:txBody>
                    <a:bodyPr/>
                    <a:lstStyle/>
                    <a:p>
                      <a:pPr algn="ctr" fontAlgn="ctr"/>
                      <a:r>
                        <a:rPr lang="fr-FR" sz="1200" u="none" strike="noStrike" dirty="0">
                          <a:effectLst/>
                        </a:rPr>
                        <a:t>Stabilisation ou réduction</a:t>
                      </a:r>
                      <a:endParaRPr lang="fr-FR" sz="1200" b="0" i="0" u="none" strike="noStrike" dirty="0">
                        <a:solidFill>
                          <a:srgbClr val="000000"/>
                        </a:solidFill>
                        <a:effectLst/>
                        <a:latin typeface="Calibri"/>
                      </a:endParaRPr>
                    </a:p>
                  </a:txBody>
                  <a:tcPr marL="5457" marR="5457" marT="5457" marB="0" anchor="ctr"/>
                </a:tc>
                <a:tc rowSpan="3">
                  <a:txBody>
                    <a:bodyPr/>
                    <a:lstStyle/>
                    <a:p>
                      <a:pPr algn="l" fontAlgn="ctr"/>
                      <a:r>
                        <a:rPr lang="fr-FR" sz="1200" u="none" strike="noStrike">
                          <a:effectLst/>
                        </a:rPr>
                        <a:t>Saisie dans Consores et CR de la commission anti-infectieux</a:t>
                      </a:r>
                      <a:endParaRPr lang="fr-FR" sz="1200" b="0" i="0" u="none" strike="noStrike">
                        <a:solidFill>
                          <a:srgbClr val="000000"/>
                        </a:solidFill>
                        <a:effectLst/>
                        <a:latin typeface="Calibri"/>
                      </a:endParaRPr>
                    </a:p>
                  </a:txBody>
                  <a:tcPr marL="5457" marR="5457" marT="5457" marB="0" anchor="ctr"/>
                </a:tc>
                <a:tc rowSpan="3">
                  <a:txBody>
                    <a:bodyPr/>
                    <a:lstStyle/>
                    <a:p>
                      <a:pPr algn="l" fontAlgn="ctr"/>
                      <a:r>
                        <a:rPr lang="fr-FR" sz="1200" u="none" strike="noStrike">
                          <a:effectLst/>
                        </a:rPr>
                        <a:t>Cotation A : Réduction de la consommation</a:t>
                      </a:r>
                      <a:br>
                        <a:rPr lang="fr-FR" sz="1200" u="none" strike="noStrike">
                          <a:effectLst/>
                        </a:rPr>
                      </a:br>
                      <a:r>
                        <a:rPr lang="fr-FR" sz="1200" u="none" strike="noStrike">
                          <a:effectLst/>
                        </a:rPr>
                        <a:t>Cotation B :  Stabilité de la consommation</a:t>
                      </a:r>
                      <a:br>
                        <a:rPr lang="fr-FR" sz="1200" u="none" strike="noStrike">
                          <a:effectLst/>
                        </a:rPr>
                      </a:br>
                      <a:r>
                        <a:rPr lang="fr-FR" sz="1200" u="none" strike="noStrike">
                          <a:effectLst/>
                        </a:rPr>
                        <a:t>Cotation C :  Augmentation de la consommation</a:t>
                      </a:r>
                      <a:br>
                        <a:rPr lang="fr-FR" sz="1200" u="none" strike="noStrike">
                          <a:effectLst/>
                        </a:rPr>
                      </a:br>
                      <a:r>
                        <a:rPr lang="fr-FR" sz="1200" u="none" strike="noStrike">
                          <a:effectLst/>
                        </a:rPr>
                        <a:t>Cotation D :  Absence de mesure </a:t>
                      </a:r>
                      <a:endParaRPr lang="fr-FR" sz="1200" b="0" i="0" u="none" strike="noStrike">
                        <a:solidFill>
                          <a:srgbClr val="000000"/>
                        </a:solidFill>
                        <a:effectLst/>
                        <a:latin typeface="Calibri"/>
                      </a:endParaRPr>
                    </a:p>
                  </a:txBody>
                  <a:tcPr marL="5457" marR="5457" marT="5457" marB="0" anchor="ctr"/>
                </a:tc>
              </a:tr>
              <a:tr h="109146">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DDJ/1000 JH Année N</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250672">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DDJ/1000 JH Année N-1</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427124">
                <a:tc vMerge="1">
                  <a:txBody>
                    <a:bodyPr/>
                    <a:lstStyle/>
                    <a:p>
                      <a:endParaRPr lang="fr-FR"/>
                    </a:p>
                  </a:txBody>
                  <a:tcPr/>
                </a:tc>
                <a:tc rowSpan="3">
                  <a:txBody>
                    <a:bodyPr/>
                    <a:lstStyle/>
                    <a:p>
                      <a:pPr algn="ctr" fontAlgn="ctr"/>
                      <a:r>
                        <a:rPr lang="fr-FR" sz="1200" u="none" strike="noStrike">
                          <a:effectLst/>
                        </a:rPr>
                        <a:t>34</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effectLst/>
                        </a:rPr>
                        <a:t>Proportion d’antibioprophylaxies péri-opératoires de plus de 24h ≤ 10% : date d'évaluation</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dirty="0">
                          <a:effectLst/>
                        </a:rPr>
                        <a:t>&lt; 3 ans</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3">
                  <a:txBody>
                    <a:bodyPr/>
                    <a:lstStyle/>
                    <a:p>
                      <a:pPr algn="l" fontAlgn="ctr"/>
                      <a:r>
                        <a:rPr lang="fr-FR" sz="1200" u="none" strike="noStrike">
                          <a:effectLst/>
                        </a:rPr>
                        <a:t>Résultat d'audit sur l'antibioprophylaxie de moins de trois ans :(le nombre de dossiers à analyser correspond à au moins 10% du nombre de lits et places de chirurgie</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rowSpan="3">
                  <a:txBody>
                    <a:bodyPr/>
                    <a:lstStyle/>
                    <a:p>
                      <a:pPr algn="l" fontAlgn="ctr"/>
                      <a:r>
                        <a:rPr lang="fr-FR" sz="1200" u="none" strike="noStrike" dirty="0">
                          <a:effectLst/>
                        </a:rPr>
                        <a:t>Cotation A : Réduction de la consommation</a:t>
                      </a:r>
                      <a:br>
                        <a:rPr lang="fr-FR" sz="1200" u="none" strike="noStrike" dirty="0">
                          <a:effectLst/>
                        </a:rPr>
                      </a:br>
                      <a:r>
                        <a:rPr lang="fr-FR" sz="1200" u="none" strike="noStrike" dirty="0">
                          <a:effectLst/>
                        </a:rPr>
                        <a:t>Cotation B :  Stabilité de la consommation</a:t>
                      </a:r>
                      <a:br>
                        <a:rPr lang="fr-FR" sz="1200" u="none" strike="noStrike" dirty="0">
                          <a:effectLst/>
                        </a:rPr>
                      </a:br>
                      <a:r>
                        <a:rPr lang="fr-FR" sz="1200" u="none" strike="noStrike" dirty="0">
                          <a:effectLst/>
                        </a:rPr>
                        <a:t>Cotation C :  Mesure datant de plus de trois ans</a:t>
                      </a:r>
                      <a:br>
                        <a:rPr lang="fr-FR" sz="1200" u="none" strike="noStrike" dirty="0">
                          <a:effectLst/>
                        </a:rPr>
                      </a:br>
                      <a:r>
                        <a:rPr lang="fr-FR" sz="1200" u="none" strike="noStrike" dirty="0">
                          <a:effectLst/>
                        </a:rPr>
                        <a:t>Cotation D :  Absence de mesure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r>
              <a:tr h="458413">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Nombre de prescription d'antibioprophylaxie de plus de 24h</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rowSpan="2">
                  <a:txBody>
                    <a:bodyPr/>
                    <a:lstStyle/>
                    <a:p>
                      <a:pPr algn="ctr" fontAlgn="ctr"/>
                      <a:r>
                        <a:rPr lang="fr-FR" sz="1200" u="none" strike="noStrike" dirty="0">
                          <a:effectLst/>
                        </a:rPr>
                        <a:t>&lt;=10%</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r>
              <a:tr h="380919">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Nombre de prescription d'antibioprophylaxie</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2699315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95535" y="260350"/>
            <a:ext cx="8497639" cy="584775"/>
          </a:xfrm>
          <a:prstGeom prst="rect">
            <a:avLst/>
          </a:prstGeom>
          <a:noFill/>
          <a:ln>
            <a:solidFill>
              <a:schemeClr val="tx2"/>
            </a:solidFill>
          </a:ln>
        </p:spPr>
        <p:txBody>
          <a:bodyPr wrap="square" rtlCol="0">
            <a:spAutoFit/>
          </a:bodyPr>
          <a:lstStyle/>
          <a:p>
            <a:pPr algn="ctr"/>
            <a:r>
              <a:rPr lang="fr-FR" sz="3200" b="1" dirty="0">
                <a:solidFill>
                  <a:srgbClr val="1F497D"/>
                </a:solidFill>
              </a:rPr>
              <a:t>Simplification du rapport d’étape du CAQES</a:t>
            </a:r>
          </a:p>
        </p:txBody>
      </p:sp>
      <p:sp>
        <p:nvSpPr>
          <p:cNvPr id="5" name="ZoneTexte 4"/>
          <p:cNvSpPr txBox="1"/>
          <p:nvPr/>
        </p:nvSpPr>
        <p:spPr>
          <a:xfrm>
            <a:off x="395535" y="1340768"/>
            <a:ext cx="798144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000" b="1" dirty="0" smtClean="0">
                <a:solidFill>
                  <a:srgbClr val="1F497D"/>
                </a:solidFill>
              </a:rPr>
              <a:t>Validation du maintien des cotations  ? :</a:t>
            </a:r>
          </a:p>
          <a:p>
            <a:endParaRPr lang="fr-FR" sz="2000" b="1" dirty="0" smtClean="0">
              <a:solidFill>
                <a:srgbClr val="1F497D"/>
              </a:solidFill>
            </a:endParaRPr>
          </a:p>
          <a:p>
            <a:pPr marL="457200" indent="-457200">
              <a:buFontTx/>
              <a:buChar char="-"/>
            </a:pPr>
            <a:r>
              <a:rPr lang="fr-FR" sz="2000" dirty="0" smtClean="0">
                <a:solidFill>
                  <a:srgbClr val="1F497D"/>
                </a:solidFill>
              </a:rPr>
              <a:t>Item organisation de la déclaration des EIG dans 19</a:t>
            </a:r>
          </a:p>
          <a:p>
            <a:pPr marL="457200" indent="-457200">
              <a:buFontTx/>
              <a:buChar char="-"/>
            </a:pPr>
            <a:r>
              <a:rPr lang="fr-FR" sz="2000" dirty="0" smtClean="0">
                <a:solidFill>
                  <a:srgbClr val="1F497D"/>
                </a:solidFill>
              </a:rPr>
              <a:t>Regroupement des niveaux </a:t>
            </a:r>
            <a:r>
              <a:rPr lang="fr-FR" sz="2000" dirty="0">
                <a:solidFill>
                  <a:srgbClr val="1F497D"/>
                </a:solidFill>
              </a:rPr>
              <a:t>1 et 2 pour analyse </a:t>
            </a:r>
            <a:r>
              <a:rPr lang="fr-FR" sz="2000" dirty="0" smtClean="0">
                <a:solidFill>
                  <a:srgbClr val="1F497D"/>
                </a:solidFill>
              </a:rPr>
              <a:t>ordonnance (24 et 25)</a:t>
            </a:r>
          </a:p>
        </p:txBody>
      </p:sp>
    </p:spTree>
    <p:extLst>
      <p:ext uri="{BB962C8B-B14F-4D97-AF65-F5344CB8AC3E}">
        <p14:creationId xmlns:p14="http://schemas.microsoft.com/office/powerpoint/2010/main" val="2520937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95535" y="260350"/>
            <a:ext cx="8497639" cy="584775"/>
          </a:xfrm>
          <a:prstGeom prst="rect">
            <a:avLst/>
          </a:prstGeom>
          <a:noFill/>
          <a:ln>
            <a:solidFill>
              <a:schemeClr val="tx2"/>
            </a:solidFill>
          </a:ln>
        </p:spPr>
        <p:txBody>
          <a:bodyPr wrap="square" rtlCol="0">
            <a:spAutoFit/>
          </a:bodyPr>
          <a:lstStyle/>
          <a:p>
            <a:pPr algn="ctr"/>
            <a:r>
              <a:rPr lang="fr-FR" sz="3200" b="1" dirty="0">
                <a:solidFill>
                  <a:srgbClr val="1F497D"/>
                </a:solidFill>
              </a:rPr>
              <a:t>Simplification du rapport d’étape du CAQES</a:t>
            </a:r>
          </a:p>
        </p:txBody>
      </p:sp>
      <p:graphicFrame>
        <p:nvGraphicFramePr>
          <p:cNvPr id="3" name="Tableau 2"/>
          <p:cNvGraphicFramePr>
            <a:graphicFrameLocks noGrp="1"/>
          </p:cNvGraphicFramePr>
          <p:nvPr>
            <p:extLst>
              <p:ext uri="{D42A27DB-BD31-4B8C-83A1-F6EECF244321}">
                <p14:modId xmlns:p14="http://schemas.microsoft.com/office/powerpoint/2010/main" val="4195458963"/>
              </p:ext>
            </p:extLst>
          </p:nvPr>
        </p:nvGraphicFramePr>
        <p:xfrm>
          <a:off x="180206" y="1628800"/>
          <a:ext cx="8712968" cy="2255966"/>
        </p:xfrm>
        <a:graphic>
          <a:graphicData uri="http://schemas.openxmlformats.org/drawingml/2006/table">
            <a:tbl>
              <a:tblPr>
                <a:tableStyleId>{5C22544A-7EE6-4342-B048-85BDC9FD1C3A}</a:tableStyleId>
              </a:tblPr>
              <a:tblGrid>
                <a:gridCol w="1823175"/>
                <a:gridCol w="435313"/>
                <a:gridCol w="3212591"/>
                <a:gridCol w="584909"/>
                <a:gridCol w="1169818"/>
                <a:gridCol w="1487162"/>
              </a:tblGrid>
              <a:tr h="982564">
                <a:tc rowSpan="3">
                  <a:txBody>
                    <a:bodyPr/>
                    <a:lstStyle/>
                    <a:p>
                      <a:pPr algn="l" fontAlgn="ctr"/>
                      <a:r>
                        <a:rPr lang="fr-FR" sz="1200" u="none" strike="noStrike" dirty="0">
                          <a:effectLst/>
                        </a:rPr>
                        <a:t>Mise en œuvre d'une politique de déclaration systématique des évènements indésirables graves impliquant des produits de santé</a:t>
                      </a:r>
                      <a:endParaRPr lang="fr-FR" sz="1200" b="0" i="0" u="none" strike="noStrike" dirty="0">
                        <a:solidFill>
                          <a:srgbClr val="000000"/>
                        </a:solidFill>
                        <a:effectLst/>
                        <a:latin typeface="Calibri"/>
                      </a:endParaRPr>
                    </a:p>
                  </a:txBody>
                  <a:tcPr marL="5457" marR="5457" marT="5457" marB="0" anchor="ctr"/>
                </a:tc>
                <a:tc rowSpan="3">
                  <a:txBody>
                    <a:bodyPr/>
                    <a:lstStyle/>
                    <a:p>
                      <a:pPr algn="ctr" fontAlgn="ctr"/>
                      <a:r>
                        <a:rPr lang="fr-FR" sz="1200" u="none" strike="noStrike" dirty="0">
                          <a:effectLst/>
                        </a:rPr>
                        <a:t>19</a:t>
                      </a:r>
                      <a:endParaRPr lang="fr-FR" sz="1200" b="0" i="0" u="none" strike="noStrike" dirty="0">
                        <a:solidFill>
                          <a:srgbClr val="000000"/>
                        </a:solidFill>
                        <a:effectLst/>
                        <a:latin typeface="Calibri"/>
                      </a:endParaRPr>
                    </a:p>
                  </a:txBody>
                  <a:tcPr marL="5457" marR="5457" marT="5457" marB="0" anchor="ctr"/>
                </a:tc>
                <a:tc>
                  <a:txBody>
                    <a:bodyPr/>
                    <a:lstStyle/>
                    <a:p>
                      <a:pPr algn="l" fontAlgn="ctr"/>
                      <a:r>
                        <a:rPr lang="fr-FR" sz="1200" u="none" strike="noStrike" dirty="0">
                          <a:effectLst/>
                        </a:rPr>
                        <a:t>Mise en place d'une organisation relative à la déclaration systématique des évènements indésirables graves (EIG) à l’ARS</a:t>
                      </a:r>
                      <a:endParaRPr lang="fr-FR" sz="1200" b="1"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3">
                  <a:txBody>
                    <a:bodyPr/>
                    <a:lstStyle/>
                    <a:p>
                      <a:pPr algn="ctr" fontAlgn="ctr"/>
                      <a:r>
                        <a:rPr lang="fr-FR" sz="1200" u="none" strike="noStrike">
                          <a:effectLst/>
                        </a:rPr>
                        <a:t>3 réponses positives</a:t>
                      </a:r>
                      <a:endParaRPr lang="fr-FR" sz="1200" b="0" i="0" u="none" strike="noStrike">
                        <a:solidFill>
                          <a:srgbClr val="000000"/>
                        </a:solidFill>
                        <a:effectLst/>
                        <a:latin typeface="Calibri"/>
                      </a:endParaRPr>
                    </a:p>
                  </a:txBody>
                  <a:tcPr marL="5457" marR="5457" marT="5457" marB="0" anchor="ctr"/>
                </a:tc>
                <a:tc rowSpan="3">
                  <a:txBody>
                    <a:bodyPr/>
                    <a:lstStyle/>
                    <a:p>
                      <a:pPr algn="l" fontAlgn="ctr"/>
                      <a:r>
                        <a:rPr lang="fr-FR" sz="1200" u="none" strike="noStrike">
                          <a:effectLst/>
                        </a:rPr>
                        <a:t>Relevé de déclaration des EIG</a:t>
                      </a:r>
                      <a:endParaRPr lang="fr-FR" sz="1200" b="0" i="0" u="none" strike="noStrike">
                        <a:solidFill>
                          <a:srgbClr val="000000"/>
                        </a:solidFill>
                        <a:effectLst/>
                        <a:latin typeface="Calibri"/>
                      </a:endParaRPr>
                    </a:p>
                  </a:txBody>
                  <a:tcPr marL="5457" marR="5457" marT="5457" marB="0" anchor="ctr"/>
                </a:tc>
                <a:tc rowSpan="3">
                  <a:txBody>
                    <a:bodyPr/>
                    <a:lstStyle/>
                    <a:p>
                      <a:pPr algn="l" fontAlgn="ctr"/>
                      <a:r>
                        <a:rPr lang="fr-FR" sz="1200" u="none" strike="noStrike" dirty="0">
                          <a:effectLst/>
                        </a:rPr>
                        <a:t>Cotation A : 3 réponses positives</a:t>
                      </a:r>
                      <a:br>
                        <a:rPr lang="fr-FR" sz="1200" u="none" strike="noStrike" dirty="0">
                          <a:effectLst/>
                        </a:rPr>
                      </a:br>
                      <a:r>
                        <a:rPr lang="fr-FR" sz="1200" u="none" strike="noStrike" dirty="0">
                          <a:effectLst/>
                        </a:rPr>
                        <a:t>Cotation B :  2 réponses positives</a:t>
                      </a:r>
                      <a:br>
                        <a:rPr lang="fr-FR" sz="1200" u="none" strike="noStrike" dirty="0">
                          <a:effectLst/>
                        </a:rPr>
                      </a:br>
                      <a:r>
                        <a:rPr lang="fr-FR" sz="1200" u="none" strike="noStrike" dirty="0">
                          <a:effectLst/>
                        </a:rPr>
                        <a:t>Cotation C : 1 réponse positive</a:t>
                      </a:r>
                      <a:br>
                        <a:rPr lang="fr-FR" sz="1200" u="none" strike="noStrike" dirty="0">
                          <a:effectLst/>
                        </a:rPr>
                      </a:br>
                      <a:r>
                        <a:rPr lang="fr-FR" sz="1200" u="none" strike="noStrike" dirty="0">
                          <a:effectLst/>
                        </a:rPr>
                        <a:t>Cotation D :  absence de réponse</a:t>
                      </a:r>
                      <a:endParaRPr lang="fr-FR" sz="1200" b="1" i="0" u="none" strike="noStrike" dirty="0">
                        <a:solidFill>
                          <a:srgbClr val="000000"/>
                        </a:solidFill>
                        <a:effectLst/>
                        <a:latin typeface="Calibri"/>
                      </a:endParaRPr>
                    </a:p>
                  </a:txBody>
                  <a:tcPr marL="5457" marR="5457" marT="5457" marB="0" anchor="ctr"/>
                </a:tc>
              </a:tr>
              <a:tr h="636701">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Nombre d'EIG relatifs aux produits de santé déclarés à l'ARS Année N-1</a:t>
                      </a:r>
                      <a:endParaRPr lang="fr-FR" sz="1200" b="1" i="0" u="none" strike="noStrike" dirty="0">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636701">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Nombre d'EIG relatifs aux produits de santé déclarés </a:t>
                      </a:r>
                      <a:r>
                        <a:rPr lang="fr-FR" sz="1200" u="none" strike="sngStrike" dirty="0">
                          <a:effectLst/>
                        </a:rPr>
                        <a:t>à l'ARS Année </a:t>
                      </a:r>
                      <a:r>
                        <a:rPr lang="fr-FR" sz="1200" u="none" strike="sngStrike" dirty="0" smtClean="0">
                          <a:effectLst/>
                        </a:rPr>
                        <a:t>N-2 </a:t>
                      </a:r>
                      <a:r>
                        <a:rPr lang="fr-FR" sz="1200" b="1" u="none" strike="noStrike" dirty="0" smtClean="0">
                          <a:solidFill>
                            <a:srgbClr val="FF0000"/>
                          </a:solidFill>
                          <a:effectLst/>
                        </a:rPr>
                        <a:t>dans l’ES</a:t>
                      </a:r>
                      <a:endParaRPr lang="fr-FR" sz="1200" b="1" i="0" u="none" strike="noStrike" dirty="0">
                        <a:solidFill>
                          <a:srgbClr val="FF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
        <p:nvSpPr>
          <p:cNvPr id="8" name="ZoneTexte 7"/>
          <p:cNvSpPr txBox="1"/>
          <p:nvPr/>
        </p:nvSpPr>
        <p:spPr>
          <a:xfrm>
            <a:off x="6948264" y="3535354"/>
            <a:ext cx="1800200" cy="276999"/>
          </a:xfrm>
          <a:prstGeom prst="rect">
            <a:avLst/>
          </a:prstGeom>
          <a:solidFill>
            <a:schemeClr val="accent6"/>
          </a:solidFill>
        </p:spPr>
        <p:txBody>
          <a:bodyPr wrap="square" rtlCol="0">
            <a:spAutoFit/>
          </a:bodyPr>
          <a:lstStyle/>
          <a:p>
            <a:r>
              <a:rPr lang="fr-FR" sz="1200" dirty="0" smtClean="0"/>
              <a:t>Seuils : 25/50/75</a:t>
            </a:r>
            <a:endParaRPr lang="fr-FR" sz="1200" dirty="0"/>
          </a:p>
        </p:txBody>
      </p:sp>
    </p:spTree>
    <p:extLst>
      <p:ext uri="{BB962C8B-B14F-4D97-AF65-F5344CB8AC3E}">
        <p14:creationId xmlns:p14="http://schemas.microsoft.com/office/powerpoint/2010/main" val="521672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t 9"/>
          <p:cNvGraphicFramePr>
            <a:graphicFrameLocks noChangeAspect="1"/>
          </p:cNvGraphicFramePr>
          <p:nvPr>
            <p:extLst>
              <p:ext uri="{D42A27DB-BD31-4B8C-83A1-F6EECF244321}">
                <p14:modId xmlns:p14="http://schemas.microsoft.com/office/powerpoint/2010/main" val="2842292591"/>
              </p:ext>
            </p:extLst>
          </p:nvPr>
        </p:nvGraphicFramePr>
        <p:xfrm>
          <a:off x="4283968" y="47090"/>
          <a:ext cx="4752528" cy="6823595"/>
        </p:xfrm>
        <a:graphic>
          <a:graphicData uri="http://schemas.openxmlformats.org/presentationml/2006/ole">
            <mc:AlternateContent xmlns:mc="http://schemas.openxmlformats.org/markup-compatibility/2006">
              <mc:Choice xmlns:v="urn:schemas-microsoft-com:vml" Requires="v">
                <p:oleObj spid="_x0000_s9236" name="Feuille de calcul" r:id="rId4" imgW="23088735" imgH="33156566" progId="Excel.Sheet.12">
                  <p:embed/>
                </p:oleObj>
              </mc:Choice>
              <mc:Fallback>
                <p:oleObj name="Feuille de calcul" r:id="rId4" imgW="23088735" imgH="33156566" progId="Excel.Sheet.12">
                  <p:embed/>
                  <p:pic>
                    <p:nvPicPr>
                      <p:cNvPr id="0" name=""/>
                      <p:cNvPicPr/>
                      <p:nvPr/>
                    </p:nvPicPr>
                    <p:blipFill>
                      <a:blip r:embed="rId5"/>
                      <a:stretch>
                        <a:fillRect/>
                      </a:stretch>
                    </p:blipFill>
                    <p:spPr>
                      <a:xfrm>
                        <a:off x="4283968" y="47090"/>
                        <a:ext cx="4752528" cy="6823595"/>
                      </a:xfrm>
                      <a:prstGeom prst="rect">
                        <a:avLst/>
                      </a:prstGeom>
                    </p:spPr>
                  </p:pic>
                </p:oleObj>
              </mc:Fallback>
            </mc:AlternateContent>
          </a:graphicData>
        </a:graphic>
      </p:graphicFrame>
      <p:sp>
        <p:nvSpPr>
          <p:cNvPr id="11" name="ZoneTexte 10"/>
          <p:cNvSpPr txBox="1"/>
          <p:nvPr/>
        </p:nvSpPr>
        <p:spPr>
          <a:xfrm>
            <a:off x="251520" y="116632"/>
            <a:ext cx="3672408"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sz="2400" dirty="0" smtClean="0">
                <a:solidFill>
                  <a:srgbClr val="1F497D"/>
                </a:solidFill>
              </a:rPr>
              <a:t>Page 1 : </a:t>
            </a:r>
          </a:p>
          <a:p>
            <a:pPr lvl="0"/>
            <a:endParaRPr lang="fr-FR" sz="2400" dirty="0">
              <a:solidFill>
                <a:srgbClr val="1F497D"/>
              </a:solidFill>
            </a:endParaRPr>
          </a:p>
          <a:p>
            <a:pPr marL="342900" lvl="0" indent="-342900">
              <a:buFont typeface="Arial" pitchFamily="34" charset="0"/>
              <a:buChar char="•"/>
            </a:pPr>
            <a:r>
              <a:rPr lang="fr-FR" sz="2000" dirty="0" smtClean="0">
                <a:solidFill>
                  <a:srgbClr val="1F497D"/>
                </a:solidFill>
              </a:rPr>
              <a:t>Synthèse (scores agrégés) des autoévaluations</a:t>
            </a:r>
          </a:p>
          <a:p>
            <a:pPr marL="342900" lvl="0" indent="-342900">
              <a:buFont typeface="Arial" pitchFamily="34" charset="0"/>
              <a:buChar char="•"/>
            </a:pPr>
            <a:endParaRPr lang="fr-FR" sz="2000" dirty="0">
              <a:solidFill>
                <a:srgbClr val="1F497D"/>
              </a:solidFill>
            </a:endParaRPr>
          </a:p>
          <a:p>
            <a:pPr marL="342900" lvl="0" indent="-342900">
              <a:buFont typeface="Arial" pitchFamily="34" charset="0"/>
              <a:buChar char="•"/>
            </a:pPr>
            <a:r>
              <a:rPr lang="fr-FR" sz="2000" dirty="0" smtClean="0">
                <a:solidFill>
                  <a:srgbClr val="1F497D"/>
                </a:solidFill>
              </a:rPr>
              <a:t>Résultats </a:t>
            </a:r>
          </a:p>
          <a:p>
            <a:pPr marL="342900" lvl="0" indent="-342900">
              <a:buFont typeface="Arial" pitchFamily="34" charset="0"/>
              <a:buChar char="•"/>
            </a:pPr>
            <a:endParaRPr lang="fr-FR" sz="2000" dirty="0">
              <a:solidFill>
                <a:srgbClr val="1F497D"/>
              </a:solidFill>
            </a:endParaRPr>
          </a:p>
          <a:p>
            <a:pPr marL="342900" lvl="0" indent="-342900">
              <a:buFont typeface="Arial" pitchFamily="34" charset="0"/>
              <a:buChar char="•"/>
            </a:pPr>
            <a:r>
              <a:rPr lang="fr-FR" sz="2000" dirty="0" smtClean="0">
                <a:solidFill>
                  <a:srgbClr val="1F497D"/>
                </a:solidFill>
              </a:rPr>
              <a:t>Approche territoriale </a:t>
            </a:r>
          </a:p>
          <a:p>
            <a:pPr lvl="0"/>
            <a:r>
              <a:rPr lang="fr-FR" sz="2000" dirty="0" smtClean="0">
                <a:solidFill>
                  <a:srgbClr val="1F497D"/>
                </a:solidFill>
              </a:rPr>
              <a:t>(proposition 2019 : cotation oui si document produit par le territoire de santé)</a:t>
            </a:r>
          </a:p>
          <a:p>
            <a:pPr lvl="0"/>
            <a:endParaRPr lang="fr-FR" sz="2400" dirty="0" smtClean="0">
              <a:solidFill>
                <a:srgbClr val="1F497D"/>
              </a:solidFill>
            </a:endParaRPr>
          </a:p>
        </p:txBody>
      </p:sp>
      <p:sp>
        <p:nvSpPr>
          <p:cNvPr id="4" name="Ellipse 3"/>
          <p:cNvSpPr/>
          <p:nvPr/>
        </p:nvSpPr>
        <p:spPr>
          <a:xfrm>
            <a:off x="6660232" y="3916605"/>
            <a:ext cx="504056" cy="1312593"/>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5" name="Ellipse 4"/>
          <p:cNvSpPr/>
          <p:nvPr/>
        </p:nvSpPr>
        <p:spPr>
          <a:xfrm>
            <a:off x="6804249" y="2706598"/>
            <a:ext cx="432048" cy="216024"/>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6" name="Ellipse 5"/>
          <p:cNvSpPr/>
          <p:nvPr/>
        </p:nvSpPr>
        <p:spPr>
          <a:xfrm>
            <a:off x="6804249" y="3075022"/>
            <a:ext cx="432048" cy="216024"/>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9933060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95535" y="260350"/>
            <a:ext cx="8497639" cy="584775"/>
          </a:xfrm>
          <a:prstGeom prst="rect">
            <a:avLst/>
          </a:prstGeom>
          <a:noFill/>
          <a:ln>
            <a:solidFill>
              <a:schemeClr val="tx2"/>
            </a:solidFill>
          </a:ln>
        </p:spPr>
        <p:txBody>
          <a:bodyPr wrap="square" rtlCol="0">
            <a:spAutoFit/>
          </a:bodyPr>
          <a:lstStyle/>
          <a:p>
            <a:pPr algn="ctr"/>
            <a:r>
              <a:rPr lang="fr-FR" sz="3200" b="1" dirty="0">
                <a:solidFill>
                  <a:srgbClr val="1F497D"/>
                </a:solidFill>
              </a:rPr>
              <a:t>Simplification du rapport d’étape du CAQES</a:t>
            </a:r>
          </a:p>
        </p:txBody>
      </p:sp>
      <p:graphicFrame>
        <p:nvGraphicFramePr>
          <p:cNvPr id="7" name="Tableau 6"/>
          <p:cNvGraphicFramePr>
            <a:graphicFrameLocks noGrp="1"/>
          </p:cNvGraphicFramePr>
          <p:nvPr>
            <p:extLst>
              <p:ext uri="{D42A27DB-BD31-4B8C-83A1-F6EECF244321}">
                <p14:modId xmlns:p14="http://schemas.microsoft.com/office/powerpoint/2010/main" val="4037848062"/>
              </p:ext>
            </p:extLst>
          </p:nvPr>
        </p:nvGraphicFramePr>
        <p:xfrm>
          <a:off x="457200" y="914476"/>
          <a:ext cx="8435281" cy="5106812"/>
        </p:xfrm>
        <a:graphic>
          <a:graphicData uri="http://schemas.openxmlformats.org/drawingml/2006/table">
            <a:tbl>
              <a:tblPr>
                <a:tableStyleId>{5C22544A-7EE6-4342-B048-85BDC9FD1C3A}</a:tableStyleId>
              </a:tblPr>
              <a:tblGrid>
                <a:gridCol w="1810544"/>
                <a:gridCol w="360040"/>
                <a:gridCol w="2477725"/>
                <a:gridCol w="683254"/>
                <a:gridCol w="1366508"/>
                <a:gridCol w="1737210"/>
              </a:tblGrid>
              <a:tr h="349267">
                <a:tc rowSpan="3">
                  <a:txBody>
                    <a:bodyPr/>
                    <a:lstStyle/>
                    <a:p>
                      <a:pPr algn="ctr" fontAlgn="ctr"/>
                      <a:r>
                        <a:rPr lang="fr-FR" sz="1200" u="none" strike="noStrike" dirty="0">
                          <a:effectLst/>
                        </a:rPr>
                        <a:t>Définition d'un taux cible d'ordonnances intra hospitalières avec validation pharmaceutique tracée de niveau 1, 2 ou 3 (SFPC), adapté à la cartographie des risques</a:t>
                      </a:r>
                      <a:endParaRPr lang="fr-FR" sz="1200" b="0" i="0" u="none" strike="noStrike" dirty="0">
                        <a:solidFill>
                          <a:srgbClr val="000000"/>
                        </a:solidFill>
                        <a:effectLst/>
                        <a:latin typeface="Calibri"/>
                      </a:endParaRPr>
                    </a:p>
                  </a:txBody>
                  <a:tcPr marL="5457" marR="5457" marT="5457" marB="0" anchor="ctr"/>
                </a:tc>
                <a:tc rowSpan="3">
                  <a:txBody>
                    <a:bodyPr/>
                    <a:lstStyle/>
                    <a:p>
                      <a:pPr algn="ctr" fontAlgn="ctr"/>
                      <a:r>
                        <a:rPr lang="fr-FR" sz="1200" u="none" strike="noStrike">
                          <a:effectLst/>
                        </a:rPr>
                        <a:t>24</a:t>
                      </a:r>
                      <a:endParaRPr lang="fr-FR" sz="1200" b="0" i="0" u="none" strike="noStrike">
                        <a:solidFill>
                          <a:srgbClr val="000000"/>
                        </a:solidFill>
                        <a:effectLst/>
                        <a:latin typeface="Calibri"/>
                      </a:endParaRPr>
                    </a:p>
                  </a:txBody>
                  <a:tcPr marL="5457" marR="5457" marT="5457" marB="0" anchor="ctr"/>
                </a:tc>
                <a:tc>
                  <a:txBody>
                    <a:bodyPr/>
                    <a:lstStyle/>
                    <a:p>
                      <a:pPr algn="l" fontAlgn="ctr"/>
                      <a:r>
                        <a:rPr lang="fr-FR" sz="1200" u="none" strike="noStrike">
                          <a:effectLst/>
                        </a:rPr>
                        <a:t>Taux cible d'analyse d'ordonnances intra hospitalières avec validation pharmaceutique tracée avec un objectif de niveau 1 (SFPC)</a:t>
                      </a:r>
                      <a:endParaRPr lang="fr-FR" sz="1200" b="0" i="0" u="none" strike="noStrike">
                        <a:solidFill>
                          <a:srgbClr val="000000"/>
                        </a:solidFill>
                        <a:effectLst/>
                        <a:latin typeface="Calibri"/>
                      </a:endParaRPr>
                    </a:p>
                  </a:txBody>
                  <a:tcPr marL="5457" marR="5457" marT="5457" marB="0" anchor="ctr"/>
                </a:tc>
                <a:tc rowSpan="3">
                  <a:txBody>
                    <a:bodyPr/>
                    <a:lstStyle/>
                    <a:p>
                      <a:pPr algn="ctr" fontAlgn="ctr"/>
                      <a:r>
                        <a:rPr lang="fr-FR" sz="1200" u="none" strike="noStrike" dirty="0">
                          <a:effectLst/>
                        </a:rPr>
                        <a:t>Taux cible défini</a:t>
                      </a:r>
                      <a:endParaRPr lang="fr-FR" sz="1200" b="0" i="0" u="none" strike="noStrike" dirty="0">
                        <a:solidFill>
                          <a:srgbClr val="000000"/>
                        </a:solidFill>
                        <a:effectLst/>
                        <a:latin typeface="Calibri"/>
                      </a:endParaRPr>
                    </a:p>
                  </a:txBody>
                  <a:tcPr marL="5457" marR="5457" marT="5457" marB="0" anchor="ctr"/>
                </a:tc>
                <a:tc rowSpan="10">
                  <a:txBody>
                    <a:bodyPr/>
                    <a:lstStyle/>
                    <a:p>
                      <a:pPr algn="l" fontAlgn="ctr"/>
                      <a:r>
                        <a:rPr lang="fr-FR" sz="1200" u="none" strike="noStrike" dirty="0">
                          <a:effectLst/>
                        </a:rPr>
                        <a:t>Tableau de bord  SI de l'établissement </a:t>
                      </a:r>
                      <a:endParaRPr lang="fr-FR" sz="1200" b="0" i="0" u="none" strike="noStrike" dirty="0">
                        <a:solidFill>
                          <a:srgbClr val="000000"/>
                        </a:solidFill>
                        <a:effectLst/>
                        <a:latin typeface="Calibri"/>
                      </a:endParaRPr>
                    </a:p>
                  </a:txBody>
                  <a:tcPr marL="5457" marR="5457" marT="5457" marB="0" anchor="ctr"/>
                </a:tc>
                <a:tc rowSpan="10">
                  <a:txBody>
                    <a:bodyPr/>
                    <a:lstStyle/>
                    <a:p>
                      <a:pPr algn="ctr" fontAlgn="ctr"/>
                      <a:r>
                        <a:rPr lang="fr-FR" sz="1200" u="none" strike="noStrike">
                          <a:effectLst/>
                        </a:rPr>
                        <a:t>Cotation A : Taux d'analyse de niveau 2 et 3 supérieur à 80% et taux de satisfaction de 80%</a:t>
                      </a:r>
                      <a:br>
                        <a:rPr lang="fr-FR" sz="1200" u="none" strike="noStrike">
                          <a:effectLst/>
                        </a:rPr>
                      </a:br>
                      <a:r>
                        <a:rPr lang="fr-FR" sz="1200" u="none" strike="noStrike">
                          <a:effectLst/>
                        </a:rPr>
                        <a:t>Cotation B :  Taux d'analyse de niveau 2 et 3 supérieur à 50% et taux de satisfaction de 80%</a:t>
                      </a:r>
                      <a:br>
                        <a:rPr lang="fr-FR" sz="1200" u="none" strike="noStrike">
                          <a:effectLst/>
                        </a:rPr>
                      </a:br>
                      <a:r>
                        <a:rPr lang="fr-FR" sz="1200" u="none" strike="noStrike">
                          <a:effectLst/>
                        </a:rPr>
                        <a:t>Cotation C :  Taux d'analyse de niveau 2 et 3 supérieur à 20% et taux de satisfaction de 80%</a:t>
                      </a:r>
                      <a:br>
                        <a:rPr lang="fr-FR" sz="1200" u="none" strike="noStrike">
                          <a:effectLst/>
                        </a:rPr>
                      </a:br>
                      <a:r>
                        <a:rPr lang="fr-FR" sz="1200" u="none" strike="noStrike">
                          <a:effectLst/>
                        </a:rPr>
                        <a:t>Cotation D :  absence de mesure ou absence de niveau cible ou taux d'analyse de niveau 2 ou 3 inférieur à 20 %</a:t>
                      </a:r>
                      <a:endParaRPr lang="fr-FR" sz="1200" b="0" i="0" u="none" strike="noStrike">
                        <a:solidFill>
                          <a:srgbClr val="000000"/>
                        </a:solidFill>
                        <a:effectLst/>
                        <a:latin typeface="Calibri"/>
                      </a:endParaRPr>
                    </a:p>
                  </a:txBody>
                  <a:tcPr marL="5457" marR="5457" marT="5457" marB="0" anchor="ctr"/>
                </a:tc>
              </a:tr>
              <a:tr h="316523">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Taux cible d'analyse d'ordonnances intra hospitalières avec validation pharmaceutique tracée de niveau 2</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365639">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Taux cible d'analyse d'ordonnances intra hospitalières avec validation pharmaceutique tracée de niveau 3</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502071">
                <a:tc rowSpan="7">
                  <a:txBody>
                    <a:bodyPr/>
                    <a:lstStyle/>
                    <a:p>
                      <a:pPr algn="ctr" fontAlgn="ctr"/>
                      <a:r>
                        <a:rPr lang="fr-FR" sz="1200" u="none" strike="noStrike" dirty="0">
                          <a:effectLst/>
                        </a:rPr>
                        <a:t>Mesure du taux d'ordonnances intra hospitalières avec validation pharmaceutique tracée de niveau 1, 2 ou 3 (classification SFPC) : </a:t>
                      </a:r>
                      <a:endParaRPr lang="fr-FR" sz="1200" b="0" i="0" u="none" strike="noStrike" dirty="0">
                        <a:solidFill>
                          <a:srgbClr val="000000"/>
                        </a:solidFill>
                        <a:effectLst/>
                        <a:latin typeface="Calibri"/>
                      </a:endParaRPr>
                    </a:p>
                  </a:txBody>
                  <a:tcPr marL="5457" marR="5457" marT="5457" marB="0" anchor="ctr"/>
                </a:tc>
                <a:tc rowSpan="7">
                  <a:txBody>
                    <a:bodyPr/>
                    <a:lstStyle/>
                    <a:p>
                      <a:pPr algn="ctr" fontAlgn="ctr"/>
                      <a:r>
                        <a:rPr lang="fr-FR" sz="1200" u="none" strike="noStrike">
                          <a:effectLst/>
                        </a:rPr>
                        <a:t>25</a:t>
                      </a:r>
                      <a:endParaRPr lang="fr-FR" sz="1200" b="0" i="0" u="none" strike="noStrike">
                        <a:solidFill>
                          <a:srgbClr val="000000"/>
                        </a:solidFill>
                        <a:effectLst/>
                        <a:latin typeface="Calibri"/>
                      </a:endParaRPr>
                    </a:p>
                  </a:txBody>
                  <a:tcPr marL="5457" marR="5457" marT="5457" marB="0" anchor="ctr"/>
                </a:tc>
                <a:tc>
                  <a:txBody>
                    <a:bodyPr/>
                    <a:lstStyle/>
                    <a:p>
                      <a:pPr algn="l" fontAlgn="ctr"/>
                      <a:r>
                        <a:rPr lang="fr-FR" sz="1200" u="none" strike="noStrike">
                          <a:effectLst/>
                        </a:rPr>
                        <a:t>Nombre d'ordonnances intra hospitalière avec validation pharmaceutique tracée de niveau 1</a:t>
                      </a:r>
                      <a:endParaRPr lang="fr-FR" sz="1200" b="0" i="0" u="none" strike="noStrike">
                        <a:solidFill>
                          <a:srgbClr val="000000"/>
                        </a:solidFill>
                        <a:effectLst/>
                        <a:latin typeface="Calibri"/>
                      </a:endParaRPr>
                    </a:p>
                  </a:txBody>
                  <a:tcPr marL="5457" marR="5457" marT="5457" marB="0" anchor="ctr"/>
                </a:tc>
                <a:tc rowSpan="4">
                  <a:txBody>
                    <a:bodyPr/>
                    <a:lstStyle/>
                    <a:p>
                      <a:pPr algn="ctr" fontAlgn="ctr"/>
                      <a:r>
                        <a:rPr lang="fr-FR" sz="1200" u="none" strike="noStrike">
                          <a:effectLst/>
                        </a:rPr>
                        <a:t>Taux mesuré</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r>
              <a:tr h="534815">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Nombre d'ordonnances intra hospitalière avec validation pharmaceutique tracée de niveau 2</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436584">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Nombre d'ordonnances intra hospitalière avec validation pharmaceutique tracée de niveau 3 </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485699">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Nombre d'ordonnances intra hospitalières</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211743">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Satisfaction du taux cible d'analyse de niveau 1</a:t>
                      </a:r>
                      <a:endParaRPr lang="fr-FR" sz="1200" b="0" i="0" u="none" strike="noStrike">
                        <a:solidFill>
                          <a:srgbClr val="000000"/>
                        </a:solidFill>
                        <a:effectLst/>
                        <a:latin typeface="Calibri"/>
                      </a:endParaRPr>
                    </a:p>
                  </a:txBody>
                  <a:tcPr marL="5457" marR="5457" marT="5457" marB="0" anchor="ctr"/>
                </a:tc>
                <a:tc rowSpan="3">
                  <a:txBody>
                    <a:bodyPr/>
                    <a:lstStyle/>
                    <a:p>
                      <a:pPr algn="ctr" fontAlgn="ctr"/>
                      <a:r>
                        <a:rPr lang="fr-FR" sz="1200" u="none" strike="noStrike">
                          <a:effectLst/>
                        </a:rPr>
                        <a:t>Atteinte de 80% de l'objectif</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r>
              <a:tr h="211743">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Satisfaction du taux cible d'analyse de niveau 2</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211743">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Satisfaction du taux cible d'analyse de niveau 3</a:t>
                      </a:r>
                      <a:endParaRPr lang="fr-FR" sz="1200" b="0" i="0" u="none" strike="noStrike" dirty="0">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
        <p:nvSpPr>
          <p:cNvPr id="8" name="ZoneTexte 7"/>
          <p:cNvSpPr txBox="1"/>
          <p:nvPr/>
        </p:nvSpPr>
        <p:spPr>
          <a:xfrm>
            <a:off x="5940152" y="980728"/>
            <a:ext cx="2808312" cy="646331"/>
          </a:xfrm>
          <a:prstGeom prst="rect">
            <a:avLst/>
          </a:prstGeom>
          <a:solidFill>
            <a:schemeClr val="accent6"/>
          </a:solidFill>
        </p:spPr>
        <p:txBody>
          <a:bodyPr wrap="square" rtlCol="0">
            <a:spAutoFit/>
          </a:bodyPr>
          <a:lstStyle/>
          <a:p>
            <a:r>
              <a:rPr lang="fr-FR" sz="1200" dirty="0" smtClean="0"/>
              <a:t>Taux cibles moins difficiles en 2018</a:t>
            </a:r>
          </a:p>
          <a:p>
            <a:r>
              <a:rPr lang="fr-FR" sz="1200" dirty="0" smtClean="0"/>
              <a:t>Niveau 1+2+3 : 30/50/80</a:t>
            </a:r>
          </a:p>
          <a:p>
            <a:r>
              <a:rPr lang="fr-FR" sz="1200" dirty="0" smtClean="0"/>
              <a:t>Niveau 3 : pas de seuil attendu en 2018</a:t>
            </a:r>
          </a:p>
        </p:txBody>
      </p:sp>
      <p:sp>
        <p:nvSpPr>
          <p:cNvPr id="9" name="ZoneTexte 8"/>
          <p:cNvSpPr txBox="1"/>
          <p:nvPr/>
        </p:nvSpPr>
        <p:spPr>
          <a:xfrm>
            <a:off x="6012160" y="5158933"/>
            <a:ext cx="2808312" cy="830997"/>
          </a:xfrm>
          <a:prstGeom prst="rect">
            <a:avLst/>
          </a:prstGeom>
          <a:solidFill>
            <a:schemeClr val="accent6"/>
          </a:solidFill>
        </p:spPr>
        <p:txBody>
          <a:bodyPr wrap="square" rtlCol="0">
            <a:spAutoFit/>
          </a:bodyPr>
          <a:lstStyle/>
          <a:p>
            <a:r>
              <a:rPr lang="fr-FR" sz="1200" dirty="0" smtClean="0"/>
              <a:t>Taux d’atteinte moins difficiles en 2018</a:t>
            </a:r>
          </a:p>
          <a:p>
            <a:r>
              <a:rPr lang="fr-FR" sz="1200" dirty="0" smtClean="0"/>
              <a:t>Cotation C : taux de satisfaction de 50 %</a:t>
            </a:r>
          </a:p>
          <a:p>
            <a:r>
              <a:rPr lang="fr-FR" sz="1200" dirty="0" smtClean="0"/>
              <a:t>Cotation B : taux de satisfaction de 80 %</a:t>
            </a:r>
          </a:p>
          <a:p>
            <a:r>
              <a:rPr lang="fr-FR" sz="1200" dirty="0" smtClean="0"/>
              <a:t>Cotation A : taux de satisfaction de 80 %</a:t>
            </a:r>
          </a:p>
        </p:txBody>
      </p:sp>
    </p:spTree>
    <p:extLst>
      <p:ext uri="{BB962C8B-B14F-4D97-AF65-F5344CB8AC3E}">
        <p14:creationId xmlns:p14="http://schemas.microsoft.com/office/powerpoint/2010/main" val="521672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51520" y="116632"/>
            <a:ext cx="2736304" cy="53245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sz="2400" dirty="0" smtClean="0">
                <a:solidFill>
                  <a:srgbClr val="1F497D"/>
                </a:solidFill>
              </a:rPr>
              <a:t>Page 2: Système d’information </a:t>
            </a:r>
          </a:p>
          <a:p>
            <a:pPr lvl="0"/>
            <a:endParaRPr lang="fr-FR" sz="2400" dirty="0">
              <a:solidFill>
                <a:srgbClr val="1F497D"/>
              </a:solidFill>
            </a:endParaRPr>
          </a:p>
          <a:p>
            <a:pPr marL="342900" lvl="0" indent="-342900">
              <a:buFontTx/>
              <a:buChar char="-"/>
            </a:pPr>
            <a:r>
              <a:rPr lang="fr-FR" sz="2000" dirty="0" smtClean="0">
                <a:solidFill>
                  <a:srgbClr val="1F497D"/>
                </a:solidFill>
              </a:rPr>
              <a:t>Evaluation de la qualité de l’argumentation</a:t>
            </a:r>
          </a:p>
          <a:p>
            <a:pPr marL="342900" lvl="0" indent="-342900">
              <a:buFontTx/>
              <a:buChar char="-"/>
            </a:pPr>
            <a:endParaRPr lang="fr-FR" sz="2000" dirty="0" smtClean="0">
              <a:solidFill>
                <a:srgbClr val="1F497D"/>
              </a:solidFill>
            </a:endParaRPr>
          </a:p>
          <a:p>
            <a:pPr marL="342900" lvl="0" indent="-342900">
              <a:buFontTx/>
              <a:buChar char="-"/>
            </a:pPr>
            <a:r>
              <a:rPr lang="fr-FR" sz="2000" dirty="0" smtClean="0">
                <a:solidFill>
                  <a:srgbClr val="1F497D"/>
                </a:solidFill>
              </a:rPr>
              <a:t>Tableau de bord des scores  des autres ES</a:t>
            </a:r>
          </a:p>
          <a:p>
            <a:pPr marL="342900" lvl="0" indent="-342900">
              <a:buFontTx/>
              <a:buChar char="-"/>
            </a:pPr>
            <a:endParaRPr lang="fr-FR" sz="2000" dirty="0" smtClean="0">
              <a:solidFill>
                <a:srgbClr val="1F497D"/>
              </a:solidFill>
            </a:endParaRPr>
          </a:p>
          <a:p>
            <a:pPr marL="342900" lvl="0" indent="-342900">
              <a:buFontTx/>
              <a:buChar char="-"/>
            </a:pPr>
            <a:r>
              <a:rPr lang="fr-FR" sz="2000" dirty="0" smtClean="0">
                <a:solidFill>
                  <a:srgbClr val="1F497D"/>
                </a:solidFill>
              </a:rPr>
              <a:t> tableau de bord de la qualité de l’argumentation des autres ES</a:t>
            </a:r>
          </a:p>
          <a:p>
            <a:pPr lvl="0"/>
            <a:endParaRPr lang="fr-FR" sz="2400" dirty="0">
              <a:solidFill>
                <a:srgbClr val="1F497D"/>
              </a:solidFill>
            </a:endParaRPr>
          </a:p>
          <a:p>
            <a:pPr lvl="0"/>
            <a:endParaRPr lang="fr-FR" sz="2400" dirty="0" smtClean="0">
              <a:solidFill>
                <a:srgbClr val="1F497D"/>
              </a:solidFill>
            </a:endParaRPr>
          </a:p>
        </p:txBody>
      </p:sp>
      <p:graphicFrame>
        <p:nvGraphicFramePr>
          <p:cNvPr id="3" name="Objet 2"/>
          <p:cNvGraphicFramePr>
            <a:graphicFrameLocks noChangeAspect="1"/>
          </p:cNvGraphicFramePr>
          <p:nvPr>
            <p:extLst>
              <p:ext uri="{D42A27DB-BD31-4B8C-83A1-F6EECF244321}">
                <p14:modId xmlns:p14="http://schemas.microsoft.com/office/powerpoint/2010/main" val="4238832863"/>
              </p:ext>
            </p:extLst>
          </p:nvPr>
        </p:nvGraphicFramePr>
        <p:xfrm>
          <a:off x="3311352" y="52358"/>
          <a:ext cx="5832648" cy="6805642"/>
        </p:xfrm>
        <a:graphic>
          <a:graphicData uri="http://schemas.openxmlformats.org/presentationml/2006/ole">
            <mc:AlternateContent xmlns:mc="http://schemas.openxmlformats.org/markup-compatibility/2006">
              <mc:Choice xmlns:v="urn:schemas-microsoft-com:vml" Requires="v">
                <p:oleObj spid="_x0000_s4121" name="Feuille de calcul" r:id="rId4" imgW="30108576" imgH="35128090" progId="Excel.Sheet.12">
                  <p:embed/>
                </p:oleObj>
              </mc:Choice>
              <mc:Fallback>
                <p:oleObj name="Feuille de calcul" r:id="rId4" imgW="30108576" imgH="35128090" progId="Excel.Sheet.12">
                  <p:embed/>
                  <p:pic>
                    <p:nvPicPr>
                      <p:cNvPr id="0" name=""/>
                      <p:cNvPicPr/>
                      <p:nvPr/>
                    </p:nvPicPr>
                    <p:blipFill>
                      <a:blip r:embed="rId5"/>
                      <a:stretch>
                        <a:fillRect/>
                      </a:stretch>
                    </p:blipFill>
                    <p:spPr>
                      <a:xfrm>
                        <a:off x="3311352" y="52358"/>
                        <a:ext cx="5832648" cy="6805642"/>
                      </a:xfrm>
                      <a:prstGeom prst="rect">
                        <a:avLst/>
                      </a:prstGeom>
                    </p:spPr>
                  </p:pic>
                </p:oleObj>
              </mc:Fallback>
            </mc:AlternateContent>
          </a:graphicData>
        </a:graphic>
      </p:graphicFrame>
    </p:spTree>
    <p:extLst>
      <p:ext uri="{BB962C8B-B14F-4D97-AF65-F5344CB8AC3E}">
        <p14:creationId xmlns:p14="http://schemas.microsoft.com/office/powerpoint/2010/main" val="3835862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51520" y="116632"/>
            <a:ext cx="2736304" cy="53245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400" dirty="0" smtClean="0">
                <a:solidFill>
                  <a:srgbClr val="1F497D"/>
                </a:solidFill>
              </a:rPr>
              <a:t>Page 2 : Système d’information </a:t>
            </a:r>
          </a:p>
          <a:p>
            <a:endParaRPr lang="fr-FR" sz="2400" dirty="0">
              <a:solidFill>
                <a:srgbClr val="1F497D"/>
              </a:solidFill>
            </a:endParaRPr>
          </a:p>
          <a:p>
            <a:pPr marL="342900" indent="-342900">
              <a:buFontTx/>
              <a:buChar char="-"/>
            </a:pPr>
            <a:r>
              <a:rPr lang="fr-FR" sz="2000" dirty="0" smtClean="0">
                <a:solidFill>
                  <a:srgbClr val="1F497D"/>
                </a:solidFill>
              </a:rPr>
              <a:t>Evaluation de la qualité de l’argumentation</a:t>
            </a:r>
          </a:p>
          <a:p>
            <a:pPr marL="342900" indent="-342900">
              <a:buFontTx/>
              <a:buChar char="-"/>
            </a:pPr>
            <a:endParaRPr lang="fr-FR" sz="2000" dirty="0" smtClean="0">
              <a:solidFill>
                <a:srgbClr val="1F497D"/>
              </a:solidFill>
            </a:endParaRPr>
          </a:p>
          <a:p>
            <a:pPr marL="342900" indent="-342900">
              <a:buFontTx/>
              <a:buChar char="-"/>
            </a:pPr>
            <a:r>
              <a:rPr lang="fr-FR" sz="2000" dirty="0" smtClean="0">
                <a:solidFill>
                  <a:srgbClr val="1F497D"/>
                </a:solidFill>
              </a:rPr>
              <a:t>Tableau de bord des scores  des autres ES</a:t>
            </a:r>
          </a:p>
          <a:p>
            <a:pPr marL="342900" indent="-342900">
              <a:buFontTx/>
              <a:buChar char="-"/>
            </a:pPr>
            <a:endParaRPr lang="fr-FR" sz="2000" dirty="0" smtClean="0">
              <a:solidFill>
                <a:srgbClr val="1F497D"/>
              </a:solidFill>
            </a:endParaRPr>
          </a:p>
          <a:p>
            <a:pPr marL="342900" indent="-342900">
              <a:buFontTx/>
              <a:buChar char="-"/>
            </a:pPr>
            <a:r>
              <a:rPr lang="fr-FR" sz="2000" dirty="0" smtClean="0">
                <a:solidFill>
                  <a:srgbClr val="1F497D"/>
                </a:solidFill>
              </a:rPr>
              <a:t> tableau de bord de la qualité de l’argumentation des autres ES</a:t>
            </a:r>
          </a:p>
          <a:p>
            <a:endParaRPr lang="fr-FR" sz="2400" dirty="0">
              <a:solidFill>
                <a:srgbClr val="1F497D"/>
              </a:solidFill>
            </a:endParaRPr>
          </a:p>
          <a:p>
            <a:endParaRPr lang="fr-FR" sz="2400" dirty="0" smtClean="0">
              <a:solidFill>
                <a:srgbClr val="1F497D"/>
              </a:solidFill>
            </a:endParaRPr>
          </a:p>
        </p:txBody>
      </p:sp>
      <p:graphicFrame>
        <p:nvGraphicFramePr>
          <p:cNvPr id="3" name="Objet 2"/>
          <p:cNvGraphicFramePr>
            <a:graphicFrameLocks noChangeAspect="1"/>
          </p:cNvGraphicFramePr>
          <p:nvPr>
            <p:extLst>
              <p:ext uri="{D42A27DB-BD31-4B8C-83A1-F6EECF244321}">
                <p14:modId xmlns:p14="http://schemas.microsoft.com/office/powerpoint/2010/main" val="721573887"/>
              </p:ext>
            </p:extLst>
          </p:nvPr>
        </p:nvGraphicFramePr>
        <p:xfrm>
          <a:off x="3311352" y="52358"/>
          <a:ext cx="5832648" cy="6805642"/>
        </p:xfrm>
        <a:graphic>
          <a:graphicData uri="http://schemas.openxmlformats.org/presentationml/2006/ole">
            <mc:AlternateContent xmlns:mc="http://schemas.openxmlformats.org/markup-compatibility/2006">
              <mc:Choice xmlns:v="urn:schemas-microsoft-com:vml" Requires="v">
                <p:oleObj spid="_x0000_s5145" name="Feuille de calcul" r:id="rId4" imgW="30108576" imgH="35128090" progId="Excel.Sheet.12">
                  <p:embed/>
                </p:oleObj>
              </mc:Choice>
              <mc:Fallback>
                <p:oleObj name="Feuille de calcul" r:id="rId4" imgW="30108576" imgH="35128090" progId="Excel.Sheet.12">
                  <p:embed/>
                  <p:pic>
                    <p:nvPicPr>
                      <p:cNvPr id="0" name=""/>
                      <p:cNvPicPr/>
                      <p:nvPr/>
                    </p:nvPicPr>
                    <p:blipFill>
                      <a:blip r:embed="rId5"/>
                      <a:stretch>
                        <a:fillRect/>
                      </a:stretch>
                    </p:blipFill>
                    <p:spPr>
                      <a:xfrm>
                        <a:off x="3311352" y="52358"/>
                        <a:ext cx="5832648" cy="6805642"/>
                      </a:xfrm>
                      <a:prstGeom prst="rect">
                        <a:avLst/>
                      </a:prstGeom>
                    </p:spPr>
                  </p:pic>
                </p:oleObj>
              </mc:Fallback>
            </mc:AlternateContent>
          </a:graphicData>
        </a:graphic>
      </p:graphicFrame>
      <p:sp>
        <p:nvSpPr>
          <p:cNvPr id="2" name="Ellipse 1"/>
          <p:cNvSpPr/>
          <p:nvPr/>
        </p:nvSpPr>
        <p:spPr>
          <a:xfrm>
            <a:off x="5508104" y="3356992"/>
            <a:ext cx="648072" cy="288032"/>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5" name="Ellipse 4"/>
          <p:cNvSpPr/>
          <p:nvPr/>
        </p:nvSpPr>
        <p:spPr>
          <a:xfrm>
            <a:off x="5508104" y="4005064"/>
            <a:ext cx="648072" cy="288032"/>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6" name="Ellipse 5"/>
          <p:cNvSpPr/>
          <p:nvPr/>
        </p:nvSpPr>
        <p:spPr>
          <a:xfrm>
            <a:off x="5508104" y="4509120"/>
            <a:ext cx="648072" cy="288032"/>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7" name="Ellipse 6"/>
          <p:cNvSpPr/>
          <p:nvPr/>
        </p:nvSpPr>
        <p:spPr>
          <a:xfrm>
            <a:off x="5508104" y="5504791"/>
            <a:ext cx="1368152" cy="288032"/>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8" name="Ellipse 7"/>
          <p:cNvSpPr/>
          <p:nvPr/>
        </p:nvSpPr>
        <p:spPr>
          <a:xfrm>
            <a:off x="6212160" y="5949280"/>
            <a:ext cx="648072" cy="288032"/>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669034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0" y="21442"/>
            <a:ext cx="1835696"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sz="2400" dirty="0" smtClean="0">
                <a:solidFill>
                  <a:srgbClr val="1F497D"/>
                </a:solidFill>
              </a:rPr>
              <a:t>Page 3: </a:t>
            </a:r>
          </a:p>
          <a:p>
            <a:pPr lvl="0"/>
            <a:r>
              <a:rPr lang="fr-FR" sz="2400" dirty="0" smtClean="0">
                <a:solidFill>
                  <a:srgbClr val="1F497D"/>
                </a:solidFill>
              </a:rPr>
              <a:t>Qualité</a:t>
            </a:r>
          </a:p>
          <a:p>
            <a:pPr lvl="0"/>
            <a:r>
              <a:rPr lang="fr-FR" sz="2400" dirty="0" smtClean="0">
                <a:solidFill>
                  <a:srgbClr val="1F497D"/>
                </a:solidFill>
              </a:rPr>
              <a:t>Sécurité</a:t>
            </a:r>
          </a:p>
          <a:p>
            <a:pPr lvl="0"/>
            <a:r>
              <a:rPr lang="fr-FR" sz="2400" dirty="0" smtClean="0">
                <a:solidFill>
                  <a:srgbClr val="1F497D"/>
                </a:solidFill>
              </a:rPr>
              <a:t>PCEM</a:t>
            </a:r>
          </a:p>
          <a:p>
            <a:pPr lvl="0"/>
            <a:endParaRPr lang="fr-FR" sz="2400" dirty="0">
              <a:solidFill>
                <a:srgbClr val="1F497D"/>
              </a:solidFill>
            </a:endParaRPr>
          </a:p>
          <a:p>
            <a:pPr lvl="0"/>
            <a:endParaRPr lang="fr-FR" sz="2400" dirty="0">
              <a:solidFill>
                <a:srgbClr val="1F497D"/>
              </a:solidFill>
            </a:endParaRPr>
          </a:p>
          <a:p>
            <a:pPr lvl="0"/>
            <a:endParaRPr lang="fr-FR" sz="2400" dirty="0" smtClean="0">
              <a:solidFill>
                <a:srgbClr val="1F497D"/>
              </a:solidFill>
            </a:endParaRPr>
          </a:p>
        </p:txBody>
      </p:sp>
      <p:graphicFrame>
        <p:nvGraphicFramePr>
          <p:cNvPr id="4" name="Objet 3"/>
          <p:cNvGraphicFramePr>
            <a:graphicFrameLocks noChangeAspect="1"/>
          </p:cNvGraphicFramePr>
          <p:nvPr>
            <p:extLst>
              <p:ext uri="{D42A27DB-BD31-4B8C-83A1-F6EECF244321}">
                <p14:modId xmlns:p14="http://schemas.microsoft.com/office/powerpoint/2010/main" val="2486045053"/>
              </p:ext>
            </p:extLst>
          </p:nvPr>
        </p:nvGraphicFramePr>
        <p:xfrm>
          <a:off x="1840339" y="31650"/>
          <a:ext cx="7303661" cy="6826349"/>
        </p:xfrm>
        <a:graphic>
          <a:graphicData uri="http://schemas.openxmlformats.org/presentationml/2006/ole">
            <mc:AlternateContent xmlns:mc="http://schemas.openxmlformats.org/markup-compatibility/2006">
              <mc:Choice xmlns:v="urn:schemas-microsoft-com:vml" Requires="v">
                <p:oleObj spid="_x0000_s6169" name="Feuille de calcul" r:id="rId4" imgW="32527824" imgH="30403673" progId="Excel.Sheet.12">
                  <p:embed/>
                </p:oleObj>
              </mc:Choice>
              <mc:Fallback>
                <p:oleObj name="Feuille de calcul" r:id="rId4" imgW="32527824" imgH="30403673" progId="Excel.Sheet.12">
                  <p:embed/>
                  <p:pic>
                    <p:nvPicPr>
                      <p:cNvPr id="0" name=""/>
                      <p:cNvPicPr/>
                      <p:nvPr/>
                    </p:nvPicPr>
                    <p:blipFill>
                      <a:blip r:embed="rId5"/>
                      <a:stretch>
                        <a:fillRect/>
                      </a:stretch>
                    </p:blipFill>
                    <p:spPr>
                      <a:xfrm>
                        <a:off x="1840339" y="31650"/>
                        <a:ext cx="7303661" cy="6826349"/>
                      </a:xfrm>
                      <a:prstGeom prst="rect">
                        <a:avLst/>
                      </a:prstGeom>
                    </p:spPr>
                  </p:pic>
                </p:oleObj>
              </mc:Fallback>
            </mc:AlternateContent>
          </a:graphicData>
        </a:graphic>
      </p:graphicFrame>
    </p:spTree>
    <p:extLst>
      <p:ext uri="{BB962C8B-B14F-4D97-AF65-F5344CB8AC3E}">
        <p14:creationId xmlns:p14="http://schemas.microsoft.com/office/powerpoint/2010/main" val="2520962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0" y="21442"/>
            <a:ext cx="1835696"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sz="2400" dirty="0" smtClean="0">
                <a:solidFill>
                  <a:srgbClr val="1F497D"/>
                </a:solidFill>
              </a:rPr>
              <a:t>Page 3: </a:t>
            </a:r>
          </a:p>
          <a:p>
            <a:pPr lvl="0"/>
            <a:r>
              <a:rPr lang="fr-FR" sz="2400" dirty="0" smtClean="0">
                <a:solidFill>
                  <a:srgbClr val="1F497D"/>
                </a:solidFill>
              </a:rPr>
              <a:t>Qualité</a:t>
            </a:r>
          </a:p>
          <a:p>
            <a:pPr lvl="0"/>
            <a:r>
              <a:rPr lang="fr-FR" sz="2400" dirty="0" smtClean="0">
                <a:solidFill>
                  <a:srgbClr val="1F497D"/>
                </a:solidFill>
              </a:rPr>
              <a:t>Sécurité</a:t>
            </a:r>
          </a:p>
          <a:p>
            <a:pPr lvl="0"/>
            <a:r>
              <a:rPr lang="fr-FR" sz="2400" dirty="0" smtClean="0">
                <a:solidFill>
                  <a:srgbClr val="1F497D"/>
                </a:solidFill>
              </a:rPr>
              <a:t>PCEM</a:t>
            </a:r>
          </a:p>
          <a:p>
            <a:pPr lvl="0"/>
            <a:endParaRPr lang="fr-FR" sz="2400" dirty="0">
              <a:solidFill>
                <a:srgbClr val="1F497D"/>
              </a:solidFill>
            </a:endParaRPr>
          </a:p>
          <a:p>
            <a:pPr lvl="0"/>
            <a:endParaRPr lang="fr-FR" sz="2400" dirty="0">
              <a:solidFill>
                <a:srgbClr val="1F497D"/>
              </a:solidFill>
            </a:endParaRPr>
          </a:p>
          <a:p>
            <a:pPr lvl="0"/>
            <a:endParaRPr lang="fr-FR" sz="2400" dirty="0" smtClean="0">
              <a:solidFill>
                <a:srgbClr val="1F497D"/>
              </a:solidFill>
            </a:endParaRPr>
          </a:p>
        </p:txBody>
      </p:sp>
      <p:graphicFrame>
        <p:nvGraphicFramePr>
          <p:cNvPr id="4" name="Objet 3"/>
          <p:cNvGraphicFramePr>
            <a:graphicFrameLocks noChangeAspect="1"/>
          </p:cNvGraphicFramePr>
          <p:nvPr>
            <p:extLst>
              <p:ext uri="{D42A27DB-BD31-4B8C-83A1-F6EECF244321}">
                <p14:modId xmlns:p14="http://schemas.microsoft.com/office/powerpoint/2010/main" val="1413511885"/>
              </p:ext>
            </p:extLst>
          </p:nvPr>
        </p:nvGraphicFramePr>
        <p:xfrm>
          <a:off x="1864657" y="21442"/>
          <a:ext cx="7303661" cy="6826349"/>
        </p:xfrm>
        <a:graphic>
          <a:graphicData uri="http://schemas.openxmlformats.org/presentationml/2006/ole">
            <mc:AlternateContent xmlns:mc="http://schemas.openxmlformats.org/markup-compatibility/2006">
              <mc:Choice xmlns:v="urn:schemas-microsoft-com:vml" Requires="v">
                <p:oleObj spid="_x0000_s7191" name="Feuille de calcul" r:id="rId4" imgW="32527824" imgH="30403673" progId="Excel.Sheet.12">
                  <p:embed/>
                </p:oleObj>
              </mc:Choice>
              <mc:Fallback>
                <p:oleObj name="Feuille de calcul" r:id="rId4" imgW="32527824" imgH="30403673" progId="Excel.Sheet.12">
                  <p:embed/>
                  <p:pic>
                    <p:nvPicPr>
                      <p:cNvPr id="0" name=""/>
                      <p:cNvPicPr/>
                      <p:nvPr/>
                    </p:nvPicPr>
                    <p:blipFill>
                      <a:blip r:embed="rId5"/>
                      <a:stretch>
                        <a:fillRect/>
                      </a:stretch>
                    </p:blipFill>
                    <p:spPr>
                      <a:xfrm>
                        <a:off x="1864657" y="21442"/>
                        <a:ext cx="7303661" cy="6826349"/>
                      </a:xfrm>
                      <a:prstGeom prst="rect">
                        <a:avLst/>
                      </a:prstGeom>
                    </p:spPr>
                  </p:pic>
                </p:oleObj>
              </mc:Fallback>
            </mc:AlternateContent>
          </a:graphicData>
        </a:graphic>
      </p:graphicFrame>
      <p:sp>
        <p:nvSpPr>
          <p:cNvPr id="5" name="Ellipse 4"/>
          <p:cNvSpPr/>
          <p:nvPr/>
        </p:nvSpPr>
        <p:spPr>
          <a:xfrm>
            <a:off x="4932040" y="3212976"/>
            <a:ext cx="432048" cy="576064"/>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6" name="Ellipse 5"/>
          <p:cNvSpPr/>
          <p:nvPr/>
        </p:nvSpPr>
        <p:spPr>
          <a:xfrm>
            <a:off x="5416227" y="5085184"/>
            <a:ext cx="648072" cy="504056"/>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7" name="Ellipse 6"/>
          <p:cNvSpPr/>
          <p:nvPr/>
        </p:nvSpPr>
        <p:spPr>
          <a:xfrm>
            <a:off x="4932040" y="3873996"/>
            <a:ext cx="432048" cy="508248"/>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8" name="Ellipse 7"/>
          <p:cNvSpPr/>
          <p:nvPr/>
        </p:nvSpPr>
        <p:spPr>
          <a:xfrm>
            <a:off x="4952603" y="4452714"/>
            <a:ext cx="432048" cy="558924"/>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9" name="Ellipse 8"/>
          <p:cNvSpPr/>
          <p:nvPr/>
        </p:nvSpPr>
        <p:spPr>
          <a:xfrm>
            <a:off x="5784762" y="5589240"/>
            <a:ext cx="803462" cy="576064"/>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230511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0" y="21442"/>
            <a:ext cx="262778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sz="2400" dirty="0" smtClean="0">
                <a:solidFill>
                  <a:srgbClr val="1F497D"/>
                </a:solidFill>
              </a:rPr>
              <a:t>Page 4: </a:t>
            </a:r>
          </a:p>
          <a:p>
            <a:pPr lvl="0"/>
            <a:r>
              <a:rPr lang="fr-FR" sz="2400" dirty="0" smtClean="0">
                <a:solidFill>
                  <a:srgbClr val="1F497D"/>
                </a:solidFill>
              </a:rPr>
              <a:t>Pharmacie Clinique</a:t>
            </a:r>
          </a:p>
        </p:txBody>
      </p:sp>
      <p:sp>
        <p:nvSpPr>
          <p:cNvPr id="12" name="ZoneTexte 11"/>
          <p:cNvSpPr txBox="1"/>
          <p:nvPr/>
        </p:nvSpPr>
        <p:spPr>
          <a:xfrm>
            <a:off x="28228" y="3068960"/>
            <a:ext cx="262778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sz="2400" dirty="0" smtClean="0">
                <a:solidFill>
                  <a:srgbClr val="1F497D"/>
                </a:solidFill>
              </a:rPr>
              <a:t>Page 4: </a:t>
            </a:r>
          </a:p>
          <a:p>
            <a:pPr lvl="0"/>
            <a:r>
              <a:rPr lang="fr-FR" sz="2400" dirty="0" smtClean="0">
                <a:solidFill>
                  <a:srgbClr val="1F497D"/>
                </a:solidFill>
              </a:rPr>
              <a:t>Santé Publique</a:t>
            </a:r>
          </a:p>
        </p:txBody>
      </p:sp>
      <p:graphicFrame>
        <p:nvGraphicFramePr>
          <p:cNvPr id="10" name="Objet 9"/>
          <p:cNvGraphicFramePr>
            <a:graphicFrameLocks noChangeAspect="1"/>
          </p:cNvGraphicFramePr>
          <p:nvPr>
            <p:extLst>
              <p:ext uri="{D42A27DB-BD31-4B8C-83A1-F6EECF244321}">
                <p14:modId xmlns:p14="http://schemas.microsoft.com/office/powerpoint/2010/main" val="2085836396"/>
              </p:ext>
            </p:extLst>
          </p:nvPr>
        </p:nvGraphicFramePr>
        <p:xfrm>
          <a:off x="3563938" y="115888"/>
          <a:ext cx="5483225" cy="6684962"/>
        </p:xfrm>
        <a:graphic>
          <a:graphicData uri="http://schemas.openxmlformats.org/presentationml/2006/ole">
            <mc:AlternateContent xmlns:mc="http://schemas.openxmlformats.org/markup-compatibility/2006">
              <mc:Choice xmlns:v="urn:schemas-microsoft-com:vml" Requires="v">
                <p:oleObj spid="_x0000_s8217" name="Feuille de calcul" r:id="rId4" imgW="31765824" imgH="38719090" progId="Excel.Sheet.12">
                  <p:embed/>
                </p:oleObj>
              </mc:Choice>
              <mc:Fallback>
                <p:oleObj name="Feuille de calcul" r:id="rId4" imgW="31765824" imgH="38719090" progId="Excel.Sheet.12">
                  <p:embed/>
                  <p:pic>
                    <p:nvPicPr>
                      <p:cNvPr id="0" name=""/>
                      <p:cNvPicPr/>
                      <p:nvPr/>
                    </p:nvPicPr>
                    <p:blipFill>
                      <a:blip r:embed="rId5"/>
                      <a:stretch>
                        <a:fillRect/>
                      </a:stretch>
                    </p:blipFill>
                    <p:spPr>
                      <a:xfrm>
                        <a:off x="3563938" y="115888"/>
                        <a:ext cx="5483225" cy="6684962"/>
                      </a:xfrm>
                      <a:prstGeom prst="rect">
                        <a:avLst/>
                      </a:prstGeom>
                    </p:spPr>
                  </p:pic>
                </p:oleObj>
              </mc:Fallback>
            </mc:AlternateContent>
          </a:graphicData>
        </a:graphic>
      </p:graphicFrame>
    </p:spTree>
    <p:extLst>
      <p:ext uri="{BB962C8B-B14F-4D97-AF65-F5344CB8AC3E}">
        <p14:creationId xmlns:p14="http://schemas.microsoft.com/office/powerpoint/2010/main" val="3518458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TotalTime>
  <Words>3416</Words>
  <Application>Microsoft Office PowerPoint</Application>
  <PresentationFormat>Affichage à l'écran (4:3)</PresentationFormat>
  <Paragraphs>483</Paragraphs>
  <Slides>40</Slides>
  <Notes>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40</vt:i4>
      </vt:variant>
    </vt:vector>
  </HeadingPairs>
  <TitlesOfParts>
    <vt:vector size="43" baseType="lpstr">
      <vt:lpstr>Thème Office</vt:lpstr>
      <vt:lpstr>Feuille de calcul</vt:lpstr>
      <vt:lpstr>Feuille de calcul Microsoft Excel</vt:lpstr>
      <vt:lpstr>Réunion CAQES  </vt:lpstr>
      <vt:lpstr>Ordre du jour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Ordre du jour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CHIC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Comité de pilotage de l’OMEDIT Bretagne</dc:title>
  <dc:creator>chic</dc:creator>
  <cp:lastModifiedBy>chic</cp:lastModifiedBy>
  <cp:revision>171</cp:revision>
  <dcterms:created xsi:type="dcterms:W3CDTF">2018-04-16T09:16:47Z</dcterms:created>
  <dcterms:modified xsi:type="dcterms:W3CDTF">2018-09-03T08:27:09Z</dcterms:modified>
</cp:coreProperties>
</file>