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10" r:id="rId3"/>
  </p:sldMasterIdLst>
  <p:notesMasterIdLst>
    <p:notesMasterId r:id="rId61"/>
  </p:notesMasterIdLst>
  <p:sldIdLst>
    <p:sldId id="264" r:id="rId4"/>
    <p:sldId id="373" r:id="rId5"/>
    <p:sldId id="374" r:id="rId6"/>
    <p:sldId id="375" r:id="rId7"/>
    <p:sldId id="265" r:id="rId8"/>
    <p:sldId id="323" r:id="rId9"/>
    <p:sldId id="367" r:id="rId10"/>
    <p:sldId id="324" r:id="rId11"/>
    <p:sldId id="369" r:id="rId12"/>
    <p:sldId id="370" r:id="rId13"/>
    <p:sldId id="371" r:id="rId14"/>
    <p:sldId id="344" r:id="rId15"/>
    <p:sldId id="347" r:id="rId16"/>
    <p:sldId id="351" r:id="rId17"/>
    <p:sldId id="361" r:id="rId18"/>
    <p:sldId id="286" r:id="rId19"/>
    <p:sldId id="372" r:id="rId20"/>
    <p:sldId id="287" r:id="rId21"/>
    <p:sldId id="290" r:id="rId22"/>
    <p:sldId id="291" r:id="rId23"/>
    <p:sldId id="292" r:id="rId24"/>
    <p:sldId id="378" r:id="rId25"/>
    <p:sldId id="381" r:id="rId26"/>
    <p:sldId id="380" r:id="rId27"/>
    <p:sldId id="379" r:id="rId28"/>
    <p:sldId id="376" r:id="rId29"/>
    <p:sldId id="377" r:id="rId30"/>
    <p:sldId id="383" r:id="rId31"/>
    <p:sldId id="392" r:id="rId32"/>
    <p:sldId id="393" r:id="rId33"/>
    <p:sldId id="394" r:id="rId34"/>
    <p:sldId id="395" r:id="rId35"/>
    <p:sldId id="396" r:id="rId36"/>
    <p:sldId id="397" r:id="rId37"/>
    <p:sldId id="398" r:id="rId38"/>
    <p:sldId id="399" r:id="rId39"/>
    <p:sldId id="400" r:id="rId40"/>
    <p:sldId id="401" r:id="rId41"/>
    <p:sldId id="402" r:id="rId42"/>
    <p:sldId id="403" r:id="rId43"/>
    <p:sldId id="404" r:id="rId44"/>
    <p:sldId id="405" r:id="rId45"/>
    <p:sldId id="406" r:id="rId46"/>
    <p:sldId id="407" r:id="rId47"/>
    <p:sldId id="408" r:id="rId48"/>
    <p:sldId id="409" r:id="rId49"/>
    <p:sldId id="384" r:id="rId50"/>
    <p:sldId id="385" r:id="rId51"/>
    <p:sldId id="306" r:id="rId52"/>
    <p:sldId id="307" r:id="rId53"/>
    <p:sldId id="308" r:id="rId54"/>
    <p:sldId id="309" r:id="rId55"/>
    <p:sldId id="318" r:id="rId56"/>
    <p:sldId id="386" r:id="rId57"/>
    <p:sldId id="389" r:id="rId58"/>
    <p:sldId id="390" r:id="rId59"/>
    <p:sldId id="391" r:id="rId6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4F81BD"/>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224" y="-8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diagrams/_rels/data2.xml.rels><?xml version="1.0" encoding="UTF-8" standalone="yes"?>
<Relationships xmlns="http://schemas.openxmlformats.org/package/2006/relationships"><Relationship Id="rId3" Type="http://schemas.openxmlformats.org/officeDocument/2006/relationships/hyperlink" Target="http://www.omeditbretagne.fr/lrportal/accueil/qualite-securite-vigilance/never-events/dispositifs-d-administration" TargetMode="External"/><Relationship Id="rId2" Type="http://schemas.openxmlformats.org/officeDocument/2006/relationships/hyperlink" Target="http://www.omeditbretagne.fr/lrportal/accueil/qualite-securite-vigilance/never-events/kcl-injectable" TargetMode="External"/><Relationship Id="rId1" Type="http://schemas.openxmlformats.org/officeDocument/2006/relationships/hyperlink" Target="http://www.omeditbretagne.fr/lrportal/accueil/qualite-securite-vigilance/never-events/anticoagulant" TargetMode="External"/><Relationship Id="rId6" Type="http://schemas.openxmlformats.org/officeDocument/2006/relationships/hyperlink" Target="http://www.omeditbretagne.fr/lrportal/accueil/qualite-securite-vigilance/never-events/gaz-a-usage-medical" TargetMode="External"/><Relationship Id="rId5" Type="http://schemas.openxmlformats.org/officeDocument/2006/relationships/hyperlink" Target="http://www.omeditbretagne.fr/lrportal/accueil/qualite-securite-vigilance/never-events/insuline" TargetMode="External"/><Relationship Id="rId4" Type="http://schemas.openxmlformats.org/officeDocument/2006/relationships/hyperlink" Target="http://www.omeditbretagne.fr/lrportal/accueil/qualite-securite-vigilance/never-events/methotrexate-oral"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jpeg"/></Relationships>
</file>

<file path=ppt/diagrams/_rels/drawing2.xml.rels><?xml version="1.0" encoding="UTF-8" standalone="yes"?>
<Relationships xmlns="http://schemas.openxmlformats.org/package/2006/relationships"><Relationship Id="rId3" Type="http://schemas.openxmlformats.org/officeDocument/2006/relationships/hyperlink" Target="http://www.omeditbretagne.fr/lrportal/accueil/qualite-securite-vigilance/never-events/dispositifs-d-administration" TargetMode="External"/><Relationship Id="rId2" Type="http://schemas.openxmlformats.org/officeDocument/2006/relationships/hyperlink" Target="http://www.omeditbretagne.fr/lrportal/accueil/qualite-securite-vigilance/never-events/kcl-injectable" TargetMode="External"/><Relationship Id="rId1" Type="http://schemas.openxmlformats.org/officeDocument/2006/relationships/hyperlink" Target="http://www.omeditbretagne.fr/lrportal/accueil/qualite-securite-vigilance/never-events/anticoagulant" TargetMode="External"/><Relationship Id="rId6" Type="http://schemas.openxmlformats.org/officeDocument/2006/relationships/hyperlink" Target="http://www.omeditbretagne.fr/lrportal/accueil/qualite-securite-vigilance/never-events/gaz-a-usage-medical" TargetMode="External"/><Relationship Id="rId5" Type="http://schemas.openxmlformats.org/officeDocument/2006/relationships/hyperlink" Target="http://www.omeditbretagne.fr/lrportal/accueil/qualite-securite-vigilance/never-events/insuline" TargetMode="External"/><Relationship Id="rId4" Type="http://schemas.openxmlformats.org/officeDocument/2006/relationships/hyperlink" Target="http://www.omeditbretagne.fr/lrportal/accueil/qualite-securite-vigilance/never-events/methotrexate-oral"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75EC07-D494-4DE5-8738-BB852F8616E9}"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fr-FR"/>
        </a:p>
      </dgm:t>
    </dgm:pt>
    <dgm:pt modelId="{2E8C75F3-A02D-48B0-BBBE-90B056D1956D}">
      <dgm:prSet phldrT="[Texte]" custT="1"/>
      <dgm:spPr>
        <a:solidFill>
          <a:schemeClr val="accent3">
            <a:lumMod val="75000"/>
          </a:schemeClr>
        </a:solidFill>
      </dgm:spPr>
      <dgm:t>
        <a:bodyPr/>
        <a:lstStyle/>
        <a:p>
          <a:r>
            <a:rPr lang="fr-FR" sz="2400" b="1" dirty="0" smtClean="0">
              <a:solidFill>
                <a:schemeClr val="bg1"/>
              </a:solidFill>
            </a:rPr>
            <a:t>Avec expert « ATB »:</a:t>
          </a:r>
        </a:p>
      </dgm:t>
    </dgm:pt>
    <dgm:pt modelId="{72BD3E83-3CF5-4CC4-88C3-B6567E84BFC9}" type="parTrans" cxnId="{D1B3ED9A-D92E-4B89-AF8E-4A2BCF5F266A}">
      <dgm:prSet/>
      <dgm:spPr/>
      <dgm:t>
        <a:bodyPr/>
        <a:lstStyle/>
        <a:p>
          <a:endParaRPr lang="fr-FR"/>
        </a:p>
      </dgm:t>
    </dgm:pt>
    <dgm:pt modelId="{CD1A4371-ACBC-40D0-96E6-A86999535EB9}" type="sibTrans" cxnId="{D1B3ED9A-D92E-4B89-AF8E-4A2BCF5F266A}">
      <dgm:prSet/>
      <dgm:spPr/>
      <dgm:t>
        <a:bodyPr/>
        <a:lstStyle/>
        <a:p>
          <a:endParaRPr lang="fr-FR"/>
        </a:p>
      </dgm:t>
    </dgm:pt>
    <dgm:pt modelId="{E7991478-1FFB-4EB9-923F-C41440C9C583}">
      <dgm:prSet phldrT="[Texte]" custT="1"/>
      <dgm:spPr>
        <a:solidFill>
          <a:schemeClr val="accent4">
            <a:lumMod val="60000"/>
            <a:lumOff val="40000"/>
          </a:schemeClr>
        </a:solidFill>
      </dgm:spPr>
      <dgm:t>
        <a:bodyPr/>
        <a:lstStyle/>
        <a:p>
          <a:r>
            <a:rPr lang="fr-FR" sz="2400" b="1" dirty="0" smtClean="0">
              <a:solidFill>
                <a:schemeClr val="bg1"/>
              </a:solidFill>
            </a:rPr>
            <a:t>Sans expert « ATB »</a:t>
          </a:r>
          <a:endParaRPr lang="fr-FR" sz="2400" b="1" dirty="0">
            <a:solidFill>
              <a:schemeClr val="bg1"/>
            </a:solidFill>
          </a:endParaRPr>
        </a:p>
      </dgm:t>
    </dgm:pt>
    <dgm:pt modelId="{C316174C-E7AA-46A3-B0A9-84BEB8A5A2B6}" type="sibTrans" cxnId="{73C458B9-6387-4C2E-B2B0-6EDA41C07275}">
      <dgm:prSet/>
      <dgm:spPr/>
      <dgm:t>
        <a:bodyPr/>
        <a:lstStyle/>
        <a:p>
          <a:endParaRPr lang="fr-FR"/>
        </a:p>
      </dgm:t>
    </dgm:pt>
    <dgm:pt modelId="{BF07E155-0C4E-4961-8ECF-352EB70704BC}" type="parTrans" cxnId="{73C458B9-6387-4C2E-B2B0-6EDA41C07275}">
      <dgm:prSet/>
      <dgm:spPr/>
      <dgm:t>
        <a:bodyPr/>
        <a:lstStyle/>
        <a:p>
          <a:endParaRPr lang="fr-FR"/>
        </a:p>
      </dgm:t>
    </dgm:pt>
    <dgm:pt modelId="{849D8485-E147-4A5B-9490-10117EE24470}">
      <dgm:prSet phldrT="[Texte]" custT="1"/>
      <dgm:spPr>
        <a:solidFill>
          <a:srgbClr val="00B050"/>
        </a:solidFill>
      </dgm:spPr>
      <dgm:t>
        <a:bodyPr/>
        <a:lstStyle/>
        <a:p>
          <a:r>
            <a:rPr lang="fr-FR" sz="1600" b="1" dirty="0" smtClean="0">
              <a:solidFill>
                <a:schemeClr val="bg1"/>
              </a:solidFill>
            </a:rPr>
            <a:t>Analyse prospective sur 30 dossiers </a:t>
          </a:r>
        </a:p>
      </dgm:t>
    </dgm:pt>
    <dgm:pt modelId="{0692115A-9F13-4CE9-9DF8-4C33290D1C5F}" type="parTrans" cxnId="{0B391D4F-F0A3-4176-ACC2-F32D48C44D68}">
      <dgm:prSet/>
      <dgm:spPr/>
      <dgm:t>
        <a:bodyPr/>
        <a:lstStyle/>
        <a:p>
          <a:endParaRPr lang="fr-FR"/>
        </a:p>
      </dgm:t>
    </dgm:pt>
    <dgm:pt modelId="{1CA188C7-6670-42A6-A965-3938F17C57DF}" type="sibTrans" cxnId="{0B391D4F-F0A3-4176-ACC2-F32D48C44D68}">
      <dgm:prSet/>
      <dgm:spPr/>
      <dgm:t>
        <a:bodyPr/>
        <a:lstStyle/>
        <a:p>
          <a:endParaRPr lang="fr-FR"/>
        </a:p>
      </dgm:t>
    </dgm:pt>
    <dgm:pt modelId="{C8FA112A-8B6F-4D2B-943F-EA3FB13666D2}">
      <dgm:prSet phldrT="[Texte]" custT="1"/>
      <dgm:spPr>
        <a:solidFill>
          <a:srgbClr val="00B050"/>
        </a:solidFill>
      </dgm:spPr>
      <dgm:t>
        <a:bodyPr/>
        <a:lstStyle/>
        <a:p>
          <a:r>
            <a:rPr lang="fr-FR" sz="1600" b="1" dirty="0" smtClean="0">
              <a:solidFill>
                <a:schemeClr val="bg1"/>
              </a:solidFill>
            </a:rPr>
            <a:t>Toutes indications</a:t>
          </a:r>
        </a:p>
      </dgm:t>
    </dgm:pt>
    <dgm:pt modelId="{DA942910-A2CD-4CE5-B867-F60707F2DF47}" type="parTrans" cxnId="{5C86E8BB-568D-4982-8F28-6B391FD822C0}">
      <dgm:prSet/>
      <dgm:spPr/>
      <dgm:t>
        <a:bodyPr/>
        <a:lstStyle/>
        <a:p>
          <a:endParaRPr lang="fr-FR"/>
        </a:p>
      </dgm:t>
    </dgm:pt>
    <dgm:pt modelId="{65468567-83A4-44A7-A60F-75ABFA9EC95C}" type="sibTrans" cxnId="{5C86E8BB-568D-4982-8F28-6B391FD822C0}">
      <dgm:prSet/>
      <dgm:spPr/>
      <dgm:t>
        <a:bodyPr/>
        <a:lstStyle/>
        <a:p>
          <a:endParaRPr lang="fr-FR"/>
        </a:p>
      </dgm:t>
    </dgm:pt>
    <dgm:pt modelId="{19E23597-016D-437D-8C56-17A38481EFEE}">
      <dgm:prSet phldrT="[Texte]" custT="1"/>
      <dgm:spPr>
        <a:solidFill>
          <a:srgbClr val="00B050"/>
        </a:solidFill>
      </dgm:spPr>
      <dgm:t>
        <a:bodyPr/>
        <a:lstStyle/>
        <a:p>
          <a:r>
            <a:rPr lang="fr-FR" sz="1600" b="1" dirty="0" smtClean="0">
              <a:solidFill>
                <a:schemeClr val="bg1"/>
              </a:solidFill>
            </a:rPr>
            <a:t>Référentiel : Expert / SPILF</a:t>
          </a:r>
        </a:p>
      </dgm:t>
    </dgm:pt>
    <dgm:pt modelId="{6F42B38B-38D3-47AD-9B06-117B1068645D}" type="parTrans" cxnId="{5C0597C8-93FD-4E88-8AAF-A975002A0F15}">
      <dgm:prSet/>
      <dgm:spPr/>
      <dgm:t>
        <a:bodyPr/>
        <a:lstStyle/>
        <a:p>
          <a:endParaRPr lang="fr-FR"/>
        </a:p>
      </dgm:t>
    </dgm:pt>
    <dgm:pt modelId="{9E238D6C-3239-421D-8C87-9A75581A04F5}" type="sibTrans" cxnId="{5C0597C8-93FD-4E88-8AAF-A975002A0F15}">
      <dgm:prSet/>
      <dgm:spPr/>
      <dgm:t>
        <a:bodyPr/>
        <a:lstStyle/>
        <a:p>
          <a:endParaRPr lang="fr-FR"/>
        </a:p>
      </dgm:t>
    </dgm:pt>
    <dgm:pt modelId="{371BC047-13CC-4755-A50C-F1EE0B1F08A7}">
      <dgm:prSet phldrT="[Texte]" custT="1"/>
      <dgm:spPr>
        <a:solidFill>
          <a:srgbClr val="7030A0"/>
        </a:solidFill>
      </dgm:spPr>
      <dgm:t>
        <a:bodyPr/>
        <a:lstStyle/>
        <a:p>
          <a:r>
            <a:rPr lang="fr-FR" sz="1600" b="1" dirty="0" smtClean="0">
              <a:solidFill>
                <a:schemeClr val="bg1"/>
              </a:solidFill>
            </a:rPr>
            <a:t>Analyse rétrospective sur 30 dossiers</a:t>
          </a:r>
          <a:endParaRPr lang="fr-FR" sz="1600" b="1" dirty="0">
            <a:solidFill>
              <a:schemeClr val="bg1"/>
            </a:solidFill>
          </a:endParaRPr>
        </a:p>
      </dgm:t>
    </dgm:pt>
    <dgm:pt modelId="{EC0FB625-71D4-4126-B7A0-4EF65CED976B}" type="parTrans" cxnId="{239A1F88-D9F9-47A7-BB88-751B7DF09DF5}">
      <dgm:prSet/>
      <dgm:spPr/>
      <dgm:t>
        <a:bodyPr/>
        <a:lstStyle/>
        <a:p>
          <a:endParaRPr lang="fr-FR"/>
        </a:p>
      </dgm:t>
    </dgm:pt>
    <dgm:pt modelId="{3A493716-7FD3-4423-8460-CD752B91CD42}" type="sibTrans" cxnId="{239A1F88-D9F9-47A7-BB88-751B7DF09DF5}">
      <dgm:prSet/>
      <dgm:spPr/>
      <dgm:t>
        <a:bodyPr/>
        <a:lstStyle/>
        <a:p>
          <a:endParaRPr lang="fr-FR"/>
        </a:p>
      </dgm:t>
    </dgm:pt>
    <dgm:pt modelId="{3D985808-8597-4AA4-A7A2-349EF0E811D8}">
      <dgm:prSet phldrT="[Texte]" custT="1"/>
      <dgm:spPr>
        <a:solidFill>
          <a:srgbClr val="7030A0"/>
        </a:solidFill>
      </dgm:spPr>
      <dgm:t>
        <a:bodyPr/>
        <a:lstStyle/>
        <a:p>
          <a:r>
            <a:rPr lang="fr-FR" sz="1600" b="1" dirty="0" smtClean="0">
              <a:solidFill>
                <a:schemeClr val="bg1"/>
              </a:solidFill>
            </a:rPr>
            <a:t>Cible : pneumopathie communautaire, cystite de la femme; tissus mous</a:t>
          </a:r>
          <a:endParaRPr lang="fr-FR" sz="1600" b="1" dirty="0">
            <a:solidFill>
              <a:schemeClr val="bg1"/>
            </a:solidFill>
          </a:endParaRPr>
        </a:p>
      </dgm:t>
    </dgm:pt>
    <dgm:pt modelId="{DABDEAD2-ACAF-42D4-A8D3-B86CCDD8CB32}" type="parTrans" cxnId="{7FF2F928-E51F-4D26-A639-AAB677FA171E}">
      <dgm:prSet/>
      <dgm:spPr/>
      <dgm:t>
        <a:bodyPr/>
        <a:lstStyle/>
        <a:p>
          <a:endParaRPr lang="fr-FR"/>
        </a:p>
      </dgm:t>
    </dgm:pt>
    <dgm:pt modelId="{E1F4794D-B691-4E2A-9B12-1EB463A5E41B}" type="sibTrans" cxnId="{7FF2F928-E51F-4D26-A639-AAB677FA171E}">
      <dgm:prSet/>
      <dgm:spPr/>
      <dgm:t>
        <a:bodyPr/>
        <a:lstStyle/>
        <a:p>
          <a:endParaRPr lang="fr-FR"/>
        </a:p>
      </dgm:t>
    </dgm:pt>
    <dgm:pt modelId="{3F36A5BA-5929-4F00-8CBD-E60DC0DD6791}">
      <dgm:prSet phldrT="[Texte]" custT="1"/>
      <dgm:spPr>
        <a:solidFill>
          <a:srgbClr val="7030A0"/>
        </a:solidFill>
      </dgm:spPr>
      <dgm:t>
        <a:bodyPr/>
        <a:lstStyle/>
        <a:p>
          <a:r>
            <a:rPr lang="fr-FR" sz="1600" b="1" dirty="0" smtClean="0">
              <a:solidFill>
                <a:schemeClr val="bg1"/>
              </a:solidFill>
            </a:rPr>
            <a:t>Référentiel SPILF</a:t>
          </a:r>
          <a:endParaRPr lang="fr-FR" sz="1600" b="1" dirty="0">
            <a:solidFill>
              <a:schemeClr val="bg1"/>
            </a:solidFill>
          </a:endParaRPr>
        </a:p>
      </dgm:t>
    </dgm:pt>
    <dgm:pt modelId="{6D686567-D2D4-4CE8-8886-0B1C123E6088}" type="parTrans" cxnId="{7E8145B7-2DB8-4942-9E46-FFB059AB299C}">
      <dgm:prSet/>
      <dgm:spPr/>
      <dgm:t>
        <a:bodyPr/>
        <a:lstStyle/>
        <a:p>
          <a:endParaRPr lang="fr-FR"/>
        </a:p>
      </dgm:t>
    </dgm:pt>
    <dgm:pt modelId="{9DAFC52D-6F3C-4BCD-A5C2-9F80E731A9F9}" type="sibTrans" cxnId="{7E8145B7-2DB8-4942-9E46-FFB059AB299C}">
      <dgm:prSet/>
      <dgm:spPr/>
      <dgm:t>
        <a:bodyPr/>
        <a:lstStyle/>
        <a:p>
          <a:endParaRPr lang="fr-FR"/>
        </a:p>
      </dgm:t>
    </dgm:pt>
    <dgm:pt modelId="{BFC9C06F-5518-4FFF-80D7-32304D177D1F}" type="pres">
      <dgm:prSet presAssocID="{4875EC07-D494-4DE5-8738-BB852F8616E9}" presName="theList" presStyleCnt="0">
        <dgm:presLayoutVars>
          <dgm:dir/>
          <dgm:animLvl val="lvl"/>
          <dgm:resizeHandles val="exact"/>
        </dgm:presLayoutVars>
      </dgm:prSet>
      <dgm:spPr/>
      <dgm:t>
        <a:bodyPr/>
        <a:lstStyle/>
        <a:p>
          <a:endParaRPr lang="fr-FR"/>
        </a:p>
      </dgm:t>
    </dgm:pt>
    <dgm:pt modelId="{26B5290C-D6E1-42C3-B980-4E555D31A794}" type="pres">
      <dgm:prSet presAssocID="{2E8C75F3-A02D-48B0-BBBE-90B056D1956D}" presName="compNode" presStyleCnt="0"/>
      <dgm:spPr/>
    </dgm:pt>
    <dgm:pt modelId="{0B0DC077-19CA-4C77-BFA7-15CECCD4C21B}" type="pres">
      <dgm:prSet presAssocID="{2E8C75F3-A02D-48B0-BBBE-90B056D1956D}" presName="aNode" presStyleLbl="bgShp" presStyleIdx="0" presStyleCnt="2"/>
      <dgm:spPr/>
      <dgm:t>
        <a:bodyPr/>
        <a:lstStyle/>
        <a:p>
          <a:endParaRPr lang="fr-FR"/>
        </a:p>
      </dgm:t>
    </dgm:pt>
    <dgm:pt modelId="{94A55BDB-A9B2-4A25-8132-4FCCF5329634}" type="pres">
      <dgm:prSet presAssocID="{2E8C75F3-A02D-48B0-BBBE-90B056D1956D}" presName="textNode" presStyleLbl="bgShp" presStyleIdx="0" presStyleCnt="2"/>
      <dgm:spPr/>
      <dgm:t>
        <a:bodyPr/>
        <a:lstStyle/>
        <a:p>
          <a:endParaRPr lang="fr-FR"/>
        </a:p>
      </dgm:t>
    </dgm:pt>
    <dgm:pt modelId="{7C19FDC0-4612-4510-A5BD-AF8C6B7E1DEB}" type="pres">
      <dgm:prSet presAssocID="{2E8C75F3-A02D-48B0-BBBE-90B056D1956D}" presName="compChildNode" presStyleCnt="0"/>
      <dgm:spPr/>
    </dgm:pt>
    <dgm:pt modelId="{1983ADEE-73D4-4487-A62A-E6E42CEBD648}" type="pres">
      <dgm:prSet presAssocID="{2E8C75F3-A02D-48B0-BBBE-90B056D1956D}" presName="theInnerList" presStyleCnt="0"/>
      <dgm:spPr/>
    </dgm:pt>
    <dgm:pt modelId="{766614E9-CA03-40E9-84CB-C079B4CEB93C}" type="pres">
      <dgm:prSet presAssocID="{849D8485-E147-4A5B-9490-10117EE24470}" presName="childNode" presStyleLbl="node1" presStyleIdx="0" presStyleCnt="6" custScaleX="108435">
        <dgm:presLayoutVars>
          <dgm:bulletEnabled val="1"/>
        </dgm:presLayoutVars>
      </dgm:prSet>
      <dgm:spPr/>
      <dgm:t>
        <a:bodyPr/>
        <a:lstStyle/>
        <a:p>
          <a:endParaRPr lang="fr-FR"/>
        </a:p>
      </dgm:t>
    </dgm:pt>
    <dgm:pt modelId="{214DF089-D168-4BE9-8027-148983463068}" type="pres">
      <dgm:prSet presAssocID="{849D8485-E147-4A5B-9490-10117EE24470}" presName="aSpace2" presStyleCnt="0"/>
      <dgm:spPr/>
    </dgm:pt>
    <dgm:pt modelId="{2A66D0DD-BEA1-48CF-A6E1-06AD20533C65}" type="pres">
      <dgm:prSet presAssocID="{C8FA112A-8B6F-4D2B-943F-EA3FB13666D2}" presName="childNode" presStyleLbl="node1" presStyleIdx="1" presStyleCnt="6" custScaleX="108435">
        <dgm:presLayoutVars>
          <dgm:bulletEnabled val="1"/>
        </dgm:presLayoutVars>
      </dgm:prSet>
      <dgm:spPr/>
      <dgm:t>
        <a:bodyPr/>
        <a:lstStyle/>
        <a:p>
          <a:endParaRPr lang="fr-FR"/>
        </a:p>
      </dgm:t>
    </dgm:pt>
    <dgm:pt modelId="{045C50A9-BF5A-44BB-AC6D-56EA09C40789}" type="pres">
      <dgm:prSet presAssocID="{C8FA112A-8B6F-4D2B-943F-EA3FB13666D2}" presName="aSpace2" presStyleCnt="0"/>
      <dgm:spPr/>
    </dgm:pt>
    <dgm:pt modelId="{57D6EACE-3CF7-481B-91F1-2FA37D744FBC}" type="pres">
      <dgm:prSet presAssocID="{19E23597-016D-437D-8C56-17A38481EFEE}" presName="childNode" presStyleLbl="node1" presStyleIdx="2" presStyleCnt="6" custScaleX="108435">
        <dgm:presLayoutVars>
          <dgm:bulletEnabled val="1"/>
        </dgm:presLayoutVars>
      </dgm:prSet>
      <dgm:spPr/>
      <dgm:t>
        <a:bodyPr/>
        <a:lstStyle/>
        <a:p>
          <a:endParaRPr lang="fr-FR"/>
        </a:p>
      </dgm:t>
    </dgm:pt>
    <dgm:pt modelId="{EDC1CEAE-3FEC-4AD3-979A-4B09A3228840}" type="pres">
      <dgm:prSet presAssocID="{2E8C75F3-A02D-48B0-BBBE-90B056D1956D}" presName="aSpace" presStyleCnt="0"/>
      <dgm:spPr/>
    </dgm:pt>
    <dgm:pt modelId="{C4153D64-8C2B-48DA-99E6-F7D4E10D9633}" type="pres">
      <dgm:prSet presAssocID="{E7991478-1FFB-4EB9-923F-C41440C9C583}" presName="compNode" presStyleCnt="0"/>
      <dgm:spPr/>
    </dgm:pt>
    <dgm:pt modelId="{4CDA2813-E59B-49FA-A8D1-E36A69792D3C}" type="pres">
      <dgm:prSet presAssocID="{E7991478-1FFB-4EB9-923F-C41440C9C583}" presName="aNode" presStyleLbl="bgShp" presStyleIdx="1" presStyleCnt="2"/>
      <dgm:spPr/>
      <dgm:t>
        <a:bodyPr/>
        <a:lstStyle/>
        <a:p>
          <a:endParaRPr lang="fr-FR"/>
        </a:p>
      </dgm:t>
    </dgm:pt>
    <dgm:pt modelId="{55974449-E3D9-4387-9499-BF88BEC27B3E}" type="pres">
      <dgm:prSet presAssocID="{E7991478-1FFB-4EB9-923F-C41440C9C583}" presName="textNode" presStyleLbl="bgShp" presStyleIdx="1" presStyleCnt="2"/>
      <dgm:spPr/>
      <dgm:t>
        <a:bodyPr/>
        <a:lstStyle/>
        <a:p>
          <a:endParaRPr lang="fr-FR"/>
        </a:p>
      </dgm:t>
    </dgm:pt>
    <dgm:pt modelId="{37A30C71-8929-4C53-802A-76D8568230D8}" type="pres">
      <dgm:prSet presAssocID="{E7991478-1FFB-4EB9-923F-C41440C9C583}" presName="compChildNode" presStyleCnt="0"/>
      <dgm:spPr/>
    </dgm:pt>
    <dgm:pt modelId="{FB9E0617-886D-40F6-9E27-90E3BF3D6D07}" type="pres">
      <dgm:prSet presAssocID="{E7991478-1FFB-4EB9-923F-C41440C9C583}" presName="theInnerList" presStyleCnt="0"/>
      <dgm:spPr/>
    </dgm:pt>
    <dgm:pt modelId="{2A42BB69-2620-4B0C-B809-13CEC3D53E7E}" type="pres">
      <dgm:prSet presAssocID="{371BC047-13CC-4755-A50C-F1EE0B1F08A7}" presName="childNode" presStyleLbl="node1" presStyleIdx="3" presStyleCnt="6" custScaleX="112279">
        <dgm:presLayoutVars>
          <dgm:bulletEnabled val="1"/>
        </dgm:presLayoutVars>
      </dgm:prSet>
      <dgm:spPr/>
      <dgm:t>
        <a:bodyPr/>
        <a:lstStyle/>
        <a:p>
          <a:endParaRPr lang="fr-FR"/>
        </a:p>
      </dgm:t>
    </dgm:pt>
    <dgm:pt modelId="{71656AEA-E76A-4F47-B43E-336AEA51A79E}" type="pres">
      <dgm:prSet presAssocID="{371BC047-13CC-4755-A50C-F1EE0B1F08A7}" presName="aSpace2" presStyleCnt="0"/>
      <dgm:spPr/>
    </dgm:pt>
    <dgm:pt modelId="{AFC8F4E0-7730-46E6-A76E-85E5F8D13261}" type="pres">
      <dgm:prSet presAssocID="{3D985808-8597-4AA4-A7A2-349EF0E811D8}" presName="childNode" presStyleLbl="node1" presStyleIdx="4" presStyleCnt="6" custScaleX="112279">
        <dgm:presLayoutVars>
          <dgm:bulletEnabled val="1"/>
        </dgm:presLayoutVars>
      </dgm:prSet>
      <dgm:spPr/>
      <dgm:t>
        <a:bodyPr/>
        <a:lstStyle/>
        <a:p>
          <a:endParaRPr lang="fr-FR"/>
        </a:p>
      </dgm:t>
    </dgm:pt>
    <dgm:pt modelId="{1D72D973-E3B0-4846-8F87-8B55F4DD8B71}" type="pres">
      <dgm:prSet presAssocID="{3D985808-8597-4AA4-A7A2-349EF0E811D8}" presName="aSpace2" presStyleCnt="0"/>
      <dgm:spPr/>
    </dgm:pt>
    <dgm:pt modelId="{C004CD5B-5EB1-4638-9F59-97B0802F16BA}" type="pres">
      <dgm:prSet presAssocID="{3F36A5BA-5929-4F00-8CBD-E60DC0DD6791}" presName="childNode" presStyleLbl="node1" presStyleIdx="5" presStyleCnt="6" custScaleX="112279">
        <dgm:presLayoutVars>
          <dgm:bulletEnabled val="1"/>
        </dgm:presLayoutVars>
      </dgm:prSet>
      <dgm:spPr/>
      <dgm:t>
        <a:bodyPr/>
        <a:lstStyle/>
        <a:p>
          <a:endParaRPr lang="fr-FR"/>
        </a:p>
      </dgm:t>
    </dgm:pt>
  </dgm:ptLst>
  <dgm:cxnLst>
    <dgm:cxn modelId="{467152BB-8BEB-4511-9224-31626370FBCC}" type="presOf" srcId="{C8FA112A-8B6F-4D2B-943F-EA3FB13666D2}" destId="{2A66D0DD-BEA1-48CF-A6E1-06AD20533C65}" srcOrd="0" destOrd="0" presId="urn:microsoft.com/office/officeart/2005/8/layout/lProcess2"/>
    <dgm:cxn modelId="{42DFCBD8-32F7-4E78-A013-5BCCE84BACE4}" type="presOf" srcId="{2E8C75F3-A02D-48B0-BBBE-90B056D1956D}" destId="{94A55BDB-A9B2-4A25-8132-4FCCF5329634}" srcOrd="1" destOrd="0" presId="urn:microsoft.com/office/officeart/2005/8/layout/lProcess2"/>
    <dgm:cxn modelId="{73C458B9-6387-4C2E-B2B0-6EDA41C07275}" srcId="{4875EC07-D494-4DE5-8738-BB852F8616E9}" destId="{E7991478-1FFB-4EB9-923F-C41440C9C583}" srcOrd="1" destOrd="0" parTransId="{BF07E155-0C4E-4961-8ECF-352EB70704BC}" sibTransId="{C316174C-E7AA-46A3-B0A9-84BEB8A5A2B6}"/>
    <dgm:cxn modelId="{55D1E708-5EFC-4ECF-81D0-B65C2D2374B2}" type="presOf" srcId="{4875EC07-D494-4DE5-8738-BB852F8616E9}" destId="{BFC9C06F-5518-4FFF-80D7-32304D177D1F}" srcOrd="0" destOrd="0" presId="urn:microsoft.com/office/officeart/2005/8/layout/lProcess2"/>
    <dgm:cxn modelId="{B5A0CA66-A961-4CA5-A1F3-898528967502}" type="presOf" srcId="{3D985808-8597-4AA4-A7A2-349EF0E811D8}" destId="{AFC8F4E0-7730-46E6-A76E-85E5F8D13261}" srcOrd="0" destOrd="0" presId="urn:microsoft.com/office/officeart/2005/8/layout/lProcess2"/>
    <dgm:cxn modelId="{7FF2F928-E51F-4D26-A639-AAB677FA171E}" srcId="{E7991478-1FFB-4EB9-923F-C41440C9C583}" destId="{3D985808-8597-4AA4-A7A2-349EF0E811D8}" srcOrd="1" destOrd="0" parTransId="{DABDEAD2-ACAF-42D4-A8D3-B86CCDD8CB32}" sibTransId="{E1F4794D-B691-4E2A-9B12-1EB463A5E41B}"/>
    <dgm:cxn modelId="{E58AD7AC-3FE5-4D5F-9743-13D2DBF540B7}" type="presOf" srcId="{371BC047-13CC-4755-A50C-F1EE0B1F08A7}" destId="{2A42BB69-2620-4B0C-B809-13CEC3D53E7E}" srcOrd="0" destOrd="0" presId="urn:microsoft.com/office/officeart/2005/8/layout/lProcess2"/>
    <dgm:cxn modelId="{D2C7F7B9-A2EA-44A6-A416-28882F49A044}" type="presOf" srcId="{E7991478-1FFB-4EB9-923F-C41440C9C583}" destId="{55974449-E3D9-4387-9499-BF88BEC27B3E}" srcOrd="1" destOrd="0" presId="urn:microsoft.com/office/officeart/2005/8/layout/lProcess2"/>
    <dgm:cxn modelId="{C85E85FE-1656-4AA1-8C4E-80BE988F22CB}" type="presOf" srcId="{849D8485-E147-4A5B-9490-10117EE24470}" destId="{766614E9-CA03-40E9-84CB-C079B4CEB93C}" srcOrd="0" destOrd="0" presId="urn:microsoft.com/office/officeart/2005/8/layout/lProcess2"/>
    <dgm:cxn modelId="{4F90CE06-2C42-4A45-8667-9F3BB5E5F5AD}" type="presOf" srcId="{19E23597-016D-437D-8C56-17A38481EFEE}" destId="{57D6EACE-3CF7-481B-91F1-2FA37D744FBC}" srcOrd="0" destOrd="0" presId="urn:microsoft.com/office/officeart/2005/8/layout/lProcess2"/>
    <dgm:cxn modelId="{D1B3ED9A-D92E-4B89-AF8E-4A2BCF5F266A}" srcId="{4875EC07-D494-4DE5-8738-BB852F8616E9}" destId="{2E8C75F3-A02D-48B0-BBBE-90B056D1956D}" srcOrd="0" destOrd="0" parTransId="{72BD3E83-3CF5-4CC4-88C3-B6567E84BFC9}" sibTransId="{CD1A4371-ACBC-40D0-96E6-A86999535EB9}"/>
    <dgm:cxn modelId="{8A9EBA2B-57F0-44B2-AE7B-8B513225EC86}" type="presOf" srcId="{E7991478-1FFB-4EB9-923F-C41440C9C583}" destId="{4CDA2813-E59B-49FA-A8D1-E36A69792D3C}" srcOrd="0" destOrd="0" presId="urn:microsoft.com/office/officeart/2005/8/layout/lProcess2"/>
    <dgm:cxn modelId="{239A1F88-D9F9-47A7-BB88-751B7DF09DF5}" srcId="{E7991478-1FFB-4EB9-923F-C41440C9C583}" destId="{371BC047-13CC-4755-A50C-F1EE0B1F08A7}" srcOrd="0" destOrd="0" parTransId="{EC0FB625-71D4-4126-B7A0-4EF65CED976B}" sibTransId="{3A493716-7FD3-4423-8460-CD752B91CD42}"/>
    <dgm:cxn modelId="{7E8145B7-2DB8-4942-9E46-FFB059AB299C}" srcId="{E7991478-1FFB-4EB9-923F-C41440C9C583}" destId="{3F36A5BA-5929-4F00-8CBD-E60DC0DD6791}" srcOrd="2" destOrd="0" parTransId="{6D686567-D2D4-4CE8-8886-0B1C123E6088}" sibTransId="{9DAFC52D-6F3C-4BCD-A5C2-9F80E731A9F9}"/>
    <dgm:cxn modelId="{B616ABBD-B397-41E8-B946-653DCF6CA757}" type="presOf" srcId="{3F36A5BA-5929-4F00-8CBD-E60DC0DD6791}" destId="{C004CD5B-5EB1-4638-9F59-97B0802F16BA}" srcOrd="0" destOrd="0" presId="urn:microsoft.com/office/officeart/2005/8/layout/lProcess2"/>
    <dgm:cxn modelId="{0B391D4F-F0A3-4176-ACC2-F32D48C44D68}" srcId="{2E8C75F3-A02D-48B0-BBBE-90B056D1956D}" destId="{849D8485-E147-4A5B-9490-10117EE24470}" srcOrd="0" destOrd="0" parTransId="{0692115A-9F13-4CE9-9DF8-4C33290D1C5F}" sibTransId="{1CA188C7-6670-42A6-A965-3938F17C57DF}"/>
    <dgm:cxn modelId="{5C86E8BB-568D-4982-8F28-6B391FD822C0}" srcId="{2E8C75F3-A02D-48B0-BBBE-90B056D1956D}" destId="{C8FA112A-8B6F-4D2B-943F-EA3FB13666D2}" srcOrd="1" destOrd="0" parTransId="{DA942910-A2CD-4CE5-B867-F60707F2DF47}" sibTransId="{65468567-83A4-44A7-A60F-75ABFA9EC95C}"/>
    <dgm:cxn modelId="{65C523AE-F4A3-4C54-8C71-E6BA3BD2E3F1}" type="presOf" srcId="{2E8C75F3-A02D-48B0-BBBE-90B056D1956D}" destId="{0B0DC077-19CA-4C77-BFA7-15CECCD4C21B}" srcOrd="0" destOrd="0" presId="urn:microsoft.com/office/officeart/2005/8/layout/lProcess2"/>
    <dgm:cxn modelId="{5C0597C8-93FD-4E88-8AAF-A975002A0F15}" srcId="{2E8C75F3-A02D-48B0-BBBE-90B056D1956D}" destId="{19E23597-016D-437D-8C56-17A38481EFEE}" srcOrd="2" destOrd="0" parTransId="{6F42B38B-38D3-47AD-9B06-117B1068645D}" sibTransId="{9E238D6C-3239-421D-8C87-9A75581A04F5}"/>
    <dgm:cxn modelId="{73015A79-A27E-44C4-B9D8-159BC11D0CD3}" type="presParOf" srcId="{BFC9C06F-5518-4FFF-80D7-32304D177D1F}" destId="{26B5290C-D6E1-42C3-B980-4E555D31A794}" srcOrd="0" destOrd="0" presId="urn:microsoft.com/office/officeart/2005/8/layout/lProcess2"/>
    <dgm:cxn modelId="{A23FDA72-503D-4A94-BEA6-4821623D5A46}" type="presParOf" srcId="{26B5290C-D6E1-42C3-B980-4E555D31A794}" destId="{0B0DC077-19CA-4C77-BFA7-15CECCD4C21B}" srcOrd="0" destOrd="0" presId="urn:microsoft.com/office/officeart/2005/8/layout/lProcess2"/>
    <dgm:cxn modelId="{05EBADE5-F827-4ACD-9BD8-79FEF295BA96}" type="presParOf" srcId="{26B5290C-D6E1-42C3-B980-4E555D31A794}" destId="{94A55BDB-A9B2-4A25-8132-4FCCF5329634}" srcOrd="1" destOrd="0" presId="urn:microsoft.com/office/officeart/2005/8/layout/lProcess2"/>
    <dgm:cxn modelId="{DB84FF90-76F4-436D-97DB-2C5F38B4B271}" type="presParOf" srcId="{26B5290C-D6E1-42C3-B980-4E555D31A794}" destId="{7C19FDC0-4612-4510-A5BD-AF8C6B7E1DEB}" srcOrd="2" destOrd="0" presId="urn:microsoft.com/office/officeart/2005/8/layout/lProcess2"/>
    <dgm:cxn modelId="{9091C20C-0A41-42D9-9A44-BA64770BE6C9}" type="presParOf" srcId="{7C19FDC0-4612-4510-A5BD-AF8C6B7E1DEB}" destId="{1983ADEE-73D4-4487-A62A-E6E42CEBD648}" srcOrd="0" destOrd="0" presId="urn:microsoft.com/office/officeart/2005/8/layout/lProcess2"/>
    <dgm:cxn modelId="{638BF32B-560B-4D63-9371-74F54A53DD51}" type="presParOf" srcId="{1983ADEE-73D4-4487-A62A-E6E42CEBD648}" destId="{766614E9-CA03-40E9-84CB-C079B4CEB93C}" srcOrd="0" destOrd="0" presId="urn:microsoft.com/office/officeart/2005/8/layout/lProcess2"/>
    <dgm:cxn modelId="{EAA8AD3B-4900-4B3D-9F27-85F75B9B4128}" type="presParOf" srcId="{1983ADEE-73D4-4487-A62A-E6E42CEBD648}" destId="{214DF089-D168-4BE9-8027-148983463068}" srcOrd="1" destOrd="0" presId="urn:microsoft.com/office/officeart/2005/8/layout/lProcess2"/>
    <dgm:cxn modelId="{82BF3302-1F9D-4FF6-9A26-37D9D2732D60}" type="presParOf" srcId="{1983ADEE-73D4-4487-A62A-E6E42CEBD648}" destId="{2A66D0DD-BEA1-48CF-A6E1-06AD20533C65}" srcOrd="2" destOrd="0" presId="urn:microsoft.com/office/officeart/2005/8/layout/lProcess2"/>
    <dgm:cxn modelId="{F05C8A28-56D3-4B0D-B83E-09EC966E0423}" type="presParOf" srcId="{1983ADEE-73D4-4487-A62A-E6E42CEBD648}" destId="{045C50A9-BF5A-44BB-AC6D-56EA09C40789}" srcOrd="3" destOrd="0" presId="urn:microsoft.com/office/officeart/2005/8/layout/lProcess2"/>
    <dgm:cxn modelId="{9D220F30-C836-4211-AF54-1F78723C6FAB}" type="presParOf" srcId="{1983ADEE-73D4-4487-A62A-E6E42CEBD648}" destId="{57D6EACE-3CF7-481B-91F1-2FA37D744FBC}" srcOrd="4" destOrd="0" presId="urn:microsoft.com/office/officeart/2005/8/layout/lProcess2"/>
    <dgm:cxn modelId="{6BAB6F58-7061-4482-A791-B69719FD5FEB}" type="presParOf" srcId="{BFC9C06F-5518-4FFF-80D7-32304D177D1F}" destId="{EDC1CEAE-3FEC-4AD3-979A-4B09A3228840}" srcOrd="1" destOrd="0" presId="urn:microsoft.com/office/officeart/2005/8/layout/lProcess2"/>
    <dgm:cxn modelId="{8940F228-8895-4F22-AEF8-51D3E0345086}" type="presParOf" srcId="{BFC9C06F-5518-4FFF-80D7-32304D177D1F}" destId="{C4153D64-8C2B-48DA-99E6-F7D4E10D9633}" srcOrd="2" destOrd="0" presId="urn:microsoft.com/office/officeart/2005/8/layout/lProcess2"/>
    <dgm:cxn modelId="{98EC95B2-0195-4E66-943C-357CD79E772E}" type="presParOf" srcId="{C4153D64-8C2B-48DA-99E6-F7D4E10D9633}" destId="{4CDA2813-E59B-49FA-A8D1-E36A69792D3C}" srcOrd="0" destOrd="0" presId="urn:microsoft.com/office/officeart/2005/8/layout/lProcess2"/>
    <dgm:cxn modelId="{88CACC4B-8E32-40C4-8156-A441C589F04E}" type="presParOf" srcId="{C4153D64-8C2B-48DA-99E6-F7D4E10D9633}" destId="{55974449-E3D9-4387-9499-BF88BEC27B3E}" srcOrd="1" destOrd="0" presId="urn:microsoft.com/office/officeart/2005/8/layout/lProcess2"/>
    <dgm:cxn modelId="{A3F82C01-2BF8-474B-802B-836902F853DC}" type="presParOf" srcId="{C4153D64-8C2B-48DA-99E6-F7D4E10D9633}" destId="{37A30C71-8929-4C53-802A-76D8568230D8}" srcOrd="2" destOrd="0" presId="urn:microsoft.com/office/officeart/2005/8/layout/lProcess2"/>
    <dgm:cxn modelId="{3E3B60F2-4396-4B55-B996-107C491321E9}" type="presParOf" srcId="{37A30C71-8929-4C53-802A-76D8568230D8}" destId="{FB9E0617-886D-40F6-9E27-90E3BF3D6D07}" srcOrd="0" destOrd="0" presId="urn:microsoft.com/office/officeart/2005/8/layout/lProcess2"/>
    <dgm:cxn modelId="{768D6D67-9862-451A-950B-66728950F121}" type="presParOf" srcId="{FB9E0617-886D-40F6-9E27-90E3BF3D6D07}" destId="{2A42BB69-2620-4B0C-B809-13CEC3D53E7E}" srcOrd="0" destOrd="0" presId="urn:microsoft.com/office/officeart/2005/8/layout/lProcess2"/>
    <dgm:cxn modelId="{85B9F14E-CDF1-4E8D-9751-2FF43DA72CF3}" type="presParOf" srcId="{FB9E0617-886D-40F6-9E27-90E3BF3D6D07}" destId="{71656AEA-E76A-4F47-B43E-336AEA51A79E}" srcOrd="1" destOrd="0" presId="urn:microsoft.com/office/officeart/2005/8/layout/lProcess2"/>
    <dgm:cxn modelId="{B21910BB-D71D-43E5-A199-E791CB3A4A46}" type="presParOf" srcId="{FB9E0617-886D-40F6-9E27-90E3BF3D6D07}" destId="{AFC8F4E0-7730-46E6-A76E-85E5F8D13261}" srcOrd="2" destOrd="0" presId="urn:microsoft.com/office/officeart/2005/8/layout/lProcess2"/>
    <dgm:cxn modelId="{BC2A581D-FA0E-4130-8938-1A8C1219E137}" type="presParOf" srcId="{FB9E0617-886D-40F6-9E27-90E3BF3D6D07}" destId="{1D72D973-E3B0-4846-8F87-8B55F4DD8B71}" srcOrd="3" destOrd="0" presId="urn:microsoft.com/office/officeart/2005/8/layout/lProcess2"/>
    <dgm:cxn modelId="{B28C8EF5-20BF-4CA9-AC8C-84A3DC707B91}" type="presParOf" srcId="{FB9E0617-886D-40F6-9E27-90E3BF3D6D07}" destId="{C004CD5B-5EB1-4638-9F59-97B0802F16BA}"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9C0F03-79AF-48E0-B317-869B7B508635}"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fr-FR"/>
        </a:p>
      </dgm:t>
    </dgm:pt>
    <dgm:pt modelId="{7C6C5ED8-7F5A-435F-87DD-55EA916DEC39}">
      <dgm:prSet phldrT="[Texte]" custT="1"/>
      <dgm:spPr/>
      <dgm:t>
        <a:bodyPr/>
        <a:lstStyle/>
        <a:p>
          <a:r>
            <a:rPr lang="fr-FR" sz="2400" b="1" dirty="0" smtClean="0">
              <a:solidFill>
                <a:schemeClr val="tx2"/>
              </a:solidFill>
            </a:rPr>
            <a:t>Réalisé</a:t>
          </a:r>
          <a:endParaRPr lang="fr-FR" sz="2400" b="1" dirty="0">
            <a:solidFill>
              <a:schemeClr val="tx2"/>
            </a:solidFill>
          </a:endParaRPr>
        </a:p>
      </dgm:t>
    </dgm:pt>
    <dgm:pt modelId="{803EB819-E5F9-4505-BDC1-4DD92CD47CBE}" type="parTrans" cxnId="{AC5DEAEF-A52D-4FA9-9976-15A917D2EC64}">
      <dgm:prSet/>
      <dgm:spPr/>
      <dgm:t>
        <a:bodyPr/>
        <a:lstStyle/>
        <a:p>
          <a:endParaRPr lang="fr-FR"/>
        </a:p>
      </dgm:t>
    </dgm:pt>
    <dgm:pt modelId="{6E143B82-79BF-4564-88AB-6527CA37B649}" type="sibTrans" cxnId="{AC5DEAEF-A52D-4FA9-9976-15A917D2EC64}">
      <dgm:prSet/>
      <dgm:spPr/>
      <dgm:t>
        <a:bodyPr/>
        <a:lstStyle/>
        <a:p>
          <a:endParaRPr lang="fr-FR"/>
        </a:p>
      </dgm:t>
    </dgm:pt>
    <dgm:pt modelId="{EB5B1314-EFEE-454C-BB48-7083F531229C}">
      <dgm:prSet phldrT="[Texte]" custT="1"/>
      <dgm:spPr/>
      <dgm:t>
        <a:bodyPr/>
        <a:lstStyle/>
        <a:p>
          <a:r>
            <a:rPr lang="fr-FR" sz="1200" dirty="0" smtClean="0">
              <a:solidFill>
                <a:schemeClr val="tx2"/>
              </a:solidFill>
              <a:hlinkClick xmlns:r="http://schemas.openxmlformats.org/officeDocument/2006/relationships" r:id="rId1"/>
            </a:rPr>
            <a:t>Erreur lors de la prise en charge des patients traités avec des médicaments anticoagulants</a:t>
          </a:r>
          <a:endParaRPr lang="fr-FR" sz="1200" dirty="0">
            <a:solidFill>
              <a:schemeClr val="tx2"/>
            </a:solidFill>
          </a:endParaRPr>
        </a:p>
      </dgm:t>
    </dgm:pt>
    <dgm:pt modelId="{343FDCF1-75C1-4C72-9B18-293398DC952E}" type="parTrans" cxnId="{06BD2862-4829-46E7-BE26-B252B4D8492B}">
      <dgm:prSet/>
      <dgm:spPr/>
      <dgm:t>
        <a:bodyPr/>
        <a:lstStyle/>
        <a:p>
          <a:endParaRPr lang="fr-FR"/>
        </a:p>
      </dgm:t>
    </dgm:pt>
    <dgm:pt modelId="{EC55CFCF-EC85-4407-8AE9-6EDC81007C74}" type="sibTrans" cxnId="{06BD2862-4829-46E7-BE26-B252B4D8492B}">
      <dgm:prSet/>
      <dgm:spPr/>
      <dgm:t>
        <a:bodyPr/>
        <a:lstStyle/>
        <a:p>
          <a:endParaRPr lang="fr-FR"/>
        </a:p>
      </dgm:t>
    </dgm:pt>
    <dgm:pt modelId="{8EB91056-49DE-40E0-A2D2-814835433678}">
      <dgm:prSet phldrT="[Texte]" custT="1"/>
      <dgm:spPr/>
      <dgm:t>
        <a:bodyPr/>
        <a:lstStyle/>
        <a:p>
          <a:r>
            <a:rPr lang="fr-FR" sz="2400" b="1" dirty="0" smtClean="0">
              <a:solidFill>
                <a:schemeClr val="tx2"/>
              </a:solidFill>
            </a:rPr>
            <a:t>Non finalisé</a:t>
          </a:r>
          <a:endParaRPr lang="fr-FR" sz="2400" b="1" dirty="0">
            <a:solidFill>
              <a:schemeClr val="tx2"/>
            </a:solidFill>
          </a:endParaRPr>
        </a:p>
      </dgm:t>
    </dgm:pt>
    <dgm:pt modelId="{04CDD67A-52F5-4605-A1CC-C2C56C46E6A0}" type="parTrans" cxnId="{BCA90808-A049-4849-8E12-2318F687EF53}">
      <dgm:prSet/>
      <dgm:spPr/>
      <dgm:t>
        <a:bodyPr/>
        <a:lstStyle/>
        <a:p>
          <a:endParaRPr lang="fr-FR"/>
        </a:p>
      </dgm:t>
    </dgm:pt>
    <dgm:pt modelId="{0395B1EA-EF82-4200-A1D6-5128512D302F}" type="sibTrans" cxnId="{BCA90808-A049-4849-8E12-2318F687EF53}">
      <dgm:prSet/>
      <dgm:spPr/>
      <dgm:t>
        <a:bodyPr/>
        <a:lstStyle/>
        <a:p>
          <a:endParaRPr lang="fr-FR"/>
        </a:p>
      </dgm:t>
    </dgm:pt>
    <dgm:pt modelId="{9FC77F01-3998-488B-85A9-EDE32ACB4D7F}">
      <dgm:prSet custT="1"/>
      <dgm:spPr/>
      <dgm:t>
        <a:bodyPr/>
        <a:lstStyle/>
        <a:p>
          <a:r>
            <a:rPr lang="fr-FR" sz="1200" dirty="0" smtClean="0">
              <a:solidFill>
                <a:schemeClr val="tx2"/>
              </a:solidFill>
            </a:rPr>
            <a:t>Erreur d'administration par injection IT au lieu de la voie IV</a:t>
          </a:r>
          <a:endParaRPr lang="fr-FR" sz="1200" dirty="0">
            <a:solidFill>
              <a:schemeClr val="tx2"/>
            </a:solidFill>
          </a:endParaRPr>
        </a:p>
      </dgm:t>
    </dgm:pt>
    <dgm:pt modelId="{BB6BDF06-452D-426E-8F53-A11FB6D7C7D9}" type="parTrans" cxnId="{14C706EF-7C99-4791-A637-D8EE5ED7B773}">
      <dgm:prSet/>
      <dgm:spPr/>
      <dgm:t>
        <a:bodyPr/>
        <a:lstStyle/>
        <a:p>
          <a:endParaRPr lang="fr-FR"/>
        </a:p>
      </dgm:t>
    </dgm:pt>
    <dgm:pt modelId="{35D56414-782E-41EE-8C80-75270E23370E}" type="sibTrans" cxnId="{14C706EF-7C99-4791-A637-D8EE5ED7B773}">
      <dgm:prSet/>
      <dgm:spPr/>
      <dgm:t>
        <a:bodyPr/>
        <a:lstStyle/>
        <a:p>
          <a:endParaRPr lang="fr-FR"/>
        </a:p>
      </dgm:t>
    </dgm:pt>
    <dgm:pt modelId="{D2B329CC-E20B-4C76-ACE6-DBE9A4485320}">
      <dgm:prSet custT="1"/>
      <dgm:spPr/>
      <dgm:t>
        <a:bodyPr/>
        <a:lstStyle/>
        <a:p>
          <a:r>
            <a:rPr lang="fr-FR" sz="1200" dirty="0" smtClean="0">
              <a:solidFill>
                <a:schemeClr val="tx2"/>
              </a:solidFill>
              <a:hlinkClick xmlns:r="http://schemas.openxmlformats.org/officeDocument/2006/relationships" r:id="rId2"/>
            </a:rPr>
            <a:t>Erreur lors de l'administration du chlorure de potassium injectable;</a:t>
          </a:r>
          <a:endParaRPr lang="fr-FR" sz="1200" dirty="0">
            <a:solidFill>
              <a:schemeClr val="tx2"/>
            </a:solidFill>
          </a:endParaRPr>
        </a:p>
      </dgm:t>
    </dgm:pt>
    <dgm:pt modelId="{6B70413D-C019-4EA6-9FFC-583CC8B01D53}" type="parTrans" cxnId="{9CAC34D3-3142-4857-B4ED-EC9F1798EAA5}">
      <dgm:prSet/>
      <dgm:spPr/>
      <dgm:t>
        <a:bodyPr/>
        <a:lstStyle/>
        <a:p>
          <a:endParaRPr lang="fr-FR"/>
        </a:p>
      </dgm:t>
    </dgm:pt>
    <dgm:pt modelId="{176F5815-9535-48F0-87A0-3476325AB29B}" type="sibTrans" cxnId="{9CAC34D3-3142-4857-B4ED-EC9F1798EAA5}">
      <dgm:prSet/>
      <dgm:spPr/>
      <dgm:t>
        <a:bodyPr/>
        <a:lstStyle/>
        <a:p>
          <a:endParaRPr lang="fr-FR"/>
        </a:p>
      </dgm:t>
    </dgm:pt>
    <dgm:pt modelId="{22A90EAC-B197-4ED5-986A-1CA2550B78BF}">
      <dgm:prSet custT="1"/>
      <dgm:spPr/>
      <dgm:t>
        <a:bodyPr/>
        <a:lstStyle/>
        <a:p>
          <a:r>
            <a:rPr lang="fr-FR" sz="1200" dirty="0" smtClean="0">
              <a:solidFill>
                <a:schemeClr val="tx2"/>
              </a:solidFill>
              <a:hlinkClick xmlns:r="http://schemas.openxmlformats.org/officeDocument/2006/relationships" r:id="rId3"/>
            </a:rPr>
            <a:t>Erreur de préparation de spécialités injectables pour lesquelles les modes de préparation sont à risque;</a:t>
          </a:r>
          <a:endParaRPr lang="fr-FR" sz="1200" dirty="0">
            <a:solidFill>
              <a:schemeClr val="tx2"/>
            </a:solidFill>
          </a:endParaRPr>
        </a:p>
      </dgm:t>
    </dgm:pt>
    <dgm:pt modelId="{79A27199-61AD-4E75-AFEE-4790656D076A}" type="parTrans" cxnId="{F74EA6EE-3953-47A5-8232-0DB32B6080E1}">
      <dgm:prSet/>
      <dgm:spPr/>
      <dgm:t>
        <a:bodyPr/>
        <a:lstStyle/>
        <a:p>
          <a:endParaRPr lang="fr-FR"/>
        </a:p>
      </dgm:t>
    </dgm:pt>
    <dgm:pt modelId="{BD83CE16-D89C-41AE-8D6E-1196F603EC8C}" type="sibTrans" cxnId="{F74EA6EE-3953-47A5-8232-0DB32B6080E1}">
      <dgm:prSet/>
      <dgm:spPr/>
      <dgm:t>
        <a:bodyPr/>
        <a:lstStyle/>
        <a:p>
          <a:endParaRPr lang="fr-FR"/>
        </a:p>
      </dgm:t>
    </dgm:pt>
    <dgm:pt modelId="{6AE780D5-050F-4C63-AFFA-5D73ED92C767}">
      <dgm:prSet custT="1"/>
      <dgm:spPr/>
      <dgm:t>
        <a:bodyPr/>
        <a:lstStyle/>
        <a:p>
          <a:r>
            <a:rPr lang="fr-FR" sz="1200" dirty="0" smtClean="0">
              <a:solidFill>
                <a:schemeClr val="tx2"/>
              </a:solidFill>
              <a:hlinkClick xmlns:r="http://schemas.openxmlformats.org/officeDocument/2006/relationships" r:id="rId4"/>
            </a:rPr>
            <a:t>Erreur de rythme d'administration du méthotrexate par voie orale (hors cancérologie);</a:t>
          </a:r>
          <a:endParaRPr lang="fr-FR" sz="1200" dirty="0">
            <a:solidFill>
              <a:schemeClr val="tx2"/>
            </a:solidFill>
          </a:endParaRPr>
        </a:p>
      </dgm:t>
    </dgm:pt>
    <dgm:pt modelId="{59B6598F-4A60-4F7C-9647-0F57EFF5850D}" type="parTrans" cxnId="{CC4EBC95-33A7-4CF5-8EE3-D679F2EB8FCE}">
      <dgm:prSet/>
      <dgm:spPr/>
      <dgm:t>
        <a:bodyPr/>
        <a:lstStyle/>
        <a:p>
          <a:endParaRPr lang="fr-FR"/>
        </a:p>
      </dgm:t>
    </dgm:pt>
    <dgm:pt modelId="{7B580512-4A04-483E-87E3-AF60E49C5F9D}" type="sibTrans" cxnId="{CC4EBC95-33A7-4CF5-8EE3-D679F2EB8FCE}">
      <dgm:prSet/>
      <dgm:spPr/>
      <dgm:t>
        <a:bodyPr/>
        <a:lstStyle/>
        <a:p>
          <a:endParaRPr lang="fr-FR"/>
        </a:p>
      </dgm:t>
    </dgm:pt>
    <dgm:pt modelId="{8B5A7C85-574A-4CEC-8EC6-45E6F01DB64E}">
      <dgm:prSet custT="1"/>
      <dgm:spPr/>
      <dgm:t>
        <a:bodyPr/>
        <a:lstStyle/>
        <a:p>
          <a:r>
            <a:rPr lang="fr-FR" sz="1200" dirty="0" smtClean="0">
              <a:solidFill>
                <a:schemeClr val="tx2"/>
              </a:solidFill>
              <a:hlinkClick xmlns:r="http://schemas.openxmlformats.org/officeDocument/2006/relationships" r:id="rId5"/>
            </a:rPr>
            <a:t>Erreur d'administration d'insuline;</a:t>
          </a:r>
          <a:endParaRPr lang="fr-FR" sz="1200" dirty="0">
            <a:solidFill>
              <a:schemeClr val="tx2"/>
            </a:solidFill>
          </a:endParaRPr>
        </a:p>
      </dgm:t>
    </dgm:pt>
    <dgm:pt modelId="{C72C9FFB-A27D-4D1C-8ABF-7DE2B2B13CC3}" type="parTrans" cxnId="{ED62C7B3-E0C2-44B9-9C86-7050BDE262D6}">
      <dgm:prSet/>
      <dgm:spPr/>
      <dgm:t>
        <a:bodyPr/>
        <a:lstStyle/>
        <a:p>
          <a:endParaRPr lang="fr-FR"/>
        </a:p>
      </dgm:t>
    </dgm:pt>
    <dgm:pt modelId="{7BDAA739-4394-4674-B96D-B697E8B6C06A}" type="sibTrans" cxnId="{ED62C7B3-E0C2-44B9-9C86-7050BDE262D6}">
      <dgm:prSet/>
      <dgm:spPr/>
      <dgm:t>
        <a:bodyPr/>
        <a:lstStyle/>
        <a:p>
          <a:endParaRPr lang="fr-FR"/>
        </a:p>
      </dgm:t>
    </dgm:pt>
    <dgm:pt modelId="{8F427FAF-00CF-4E57-8AC4-8E540857526C}">
      <dgm:prSet custT="1"/>
      <dgm:spPr/>
      <dgm:t>
        <a:bodyPr/>
        <a:lstStyle/>
        <a:p>
          <a:r>
            <a:rPr lang="fr-FR" sz="1200" dirty="0" smtClean="0">
              <a:solidFill>
                <a:schemeClr val="tx2"/>
              </a:solidFill>
              <a:hlinkClick xmlns:r="http://schemas.openxmlformats.org/officeDocument/2006/relationships" r:id="rId6"/>
            </a:rPr>
            <a:t>Erreur d'administration de gaz à usage médical</a:t>
          </a:r>
          <a:endParaRPr lang="fr-FR" sz="1200" dirty="0">
            <a:solidFill>
              <a:schemeClr val="tx2"/>
            </a:solidFill>
          </a:endParaRPr>
        </a:p>
      </dgm:t>
    </dgm:pt>
    <dgm:pt modelId="{A43C7B4C-D988-46E2-B9AD-BA7424DCFBAE}" type="parTrans" cxnId="{88A8BD82-7715-44B6-86C5-C1C12C16C50C}">
      <dgm:prSet/>
      <dgm:spPr/>
      <dgm:t>
        <a:bodyPr/>
        <a:lstStyle/>
        <a:p>
          <a:endParaRPr lang="fr-FR"/>
        </a:p>
      </dgm:t>
    </dgm:pt>
    <dgm:pt modelId="{716CD408-5B97-451C-B976-5E5A1612EBA6}" type="sibTrans" cxnId="{88A8BD82-7715-44B6-86C5-C1C12C16C50C}">
      <dgm:prSet/>
      <dgm:spPr/>
      <dgm:t>
        <a:bodyPr/>
        <a:lstStyle/>
        <a:p>
          <a:endParaRPr lang="fr-FR"/>
        </a:p>
      </dgm:t>
    </dgm:pt>
    <dgm:pt modelId="{8A47FC1F-6B8D-46BA-A2DB-8A162D923466}">
      <dgm:prSet custT="1"/>
      <dgm:spPr/>
      <dgm:t>
        <a:bodyPr/>
        <a:lstStyle/>
        <a:p>
          <a:r>
            <a:rPr lang="fr-FR" sz="1200" dirty="0" smtClean="0">
              <a:solidFill>
                <a:schemeClr val="tx2"/>
              </a:solidFill>
              <a:hlinkClick xmlns:r="http://schemas.openxmlformats.org/officeDocument/2006/relationships" r:id="rId3"/>
            </a:rPr>
            <a:t>Erreur de programmation des dispositifs d'administration (pompes à perfusion, seringues électrique...)</a:t>
          </a:r>
          <a:endParaRPr lang="fr-FR" sz="1200" dirty="0">
            <a:solidFill>
              <a:schemeClr val="tx2"/>
            </a:solidFill>
          </a:endParaRPr>
        </a:p>
      </dgm:t>
    </dgm:pt>
    <dgm:pt modelId="{5EF83CC7-A9FC-4D63-876C-23269BBE9EBD}" type="parTrans" cxnId="{B59D2956-6E10-4554-8E92-8E9976D9BE64}">
      <dgm:prSet/>
      <dgm:spPr/>
      <dgm:t>
        <a:bodyPr/>
        <a:lstStyle/>
        <a:p>
          <a:endParaRPr lang="fr-FR"/>
        </a:p>
      </dgm:t>
    </dgm:pt>
    <dgm:pt modelId="{626C7218-87BF-4AEE-80E6-56AD0A70967F}" type="sibTrans" cxnId="{B59D2956-6E10-4554-8E92-8E9976D9BE64}">
      <dgm:prSet/>
      <dgm:spPr/>
      <dgm:t>
        <a:bodyPr/>
        <a:lstStyle/>
        <a:p>
          <a:endParaRPr lang="fr-FR"/>
        </a:p>
      </dgm:t>
    </dgm:pt>
    <dgm:pt modelId="{F7D1B8D8-BE06-4323-A399-36A88B30CAA1}">
      <dgm:prSet custT="1"/>
      <dgm:spPr/>
      <dgm:t>
        <a:bodyPr/>
        <a:lstStyle/>
        <a:p>
          <a:r>
            <a:rPr lang="fr-FR" sz="1200" dirty="0" smtClean="0">
              <a:solidFill>
                <a:schemeClr val="tx2"/>
              </a:solidFill>
            </a:rPr>
            <a:t>Erreur d'administration de spécialités utilisées en anesthésie-réa au bloc opératoire</a:t>
          </a:r>
          <a:endParaRPr lang="fr-FR" sz="1200" dirty="0">
            <a:solidFill>
              <a:schemeClr val="tx2"/>
            </a:solidFill>
          </a:endParaRPr>
        </a:p>
      </dgm:t>
    </dgm:pt>
    <dgm:pt modelId="{4CD459DB-BC69-42B9-BF45-8E5EE95B9165}" type="parTrans" cxnId="{30FBE4DD-6D5C-4226-AE39-B896C801DCB7}">
      <dgm:prSet/>
      <dgm:spPr/>
      <dgm:t>
        <a:bodyPr/>
        <a:lstStyle/>
        <a:p>
          <a:endParaRPr lang="fr-FR"/>
        </a:p>
      </dgm:t>
    </dgm:pt>
    <dgm:pt modelId="{17D786E1-384C-48E3-A3CB-3A88C0D072D6}" type="sibTrans" cxnId="{30FBE4DD-6D5C-4226-AE39-B896C801DCB7}">
      <dgm:prSet/>
      <dgm:spPr/>
      <dgm:t>
        <a:bodyPr/>
        <a:lstStyle/>
        <a:p>
          <a:endParaRPr lang="fr-FR"/>
        </a:p>
      </dgm:t>
    </dgm:pt>
    <dgm:pt modelId="{395D4328-F1DE-41B7-B427-D94184F59C5D}">
      <dgm:prSet custT="1"/>
      <dgm:spPr/>
      <dgm:t>
        <a:bodyPr/>
        <a:lstStyle/>
        <a:p>
          <a:r>
            <a:rPr lang="fr-FR" sz="1200" dirty="0" smtClean="0">
              <a:solidFill>
                <a:schemeClr val="tx2"/>
              </a:solidFill>
            </a:rPr>
            <a:t>Erreur lors de l'administration ou l'utilisation de petits conditionnements </a:t>
          </a:r>
          <a:r>
            <a:rPr lang="fr-FR" sz="1200" dirty="0" err="1" smtClean="0">
              <a:solidFill>
                <a:schemeClr val="tx2"/>
              </a:solidFill>
            </a:rPr>
            <a:t>unidoses</a:t>
          </a:r>
          <a:r>
            <a:rPr lang="fr-FR" sz="1200" dirty="0" smtClean="0">
              <a:solidFill>
                <a:schemeClr val="tx2"/>
              </a:solidFill>
            </a:rPr>
            <a:t> en matières plastique</a:t>
          </a:r>
          <a:endParaRPr lang="fr-FR" sz="1200" dirty="0">
            <a:solidFill>
              <a:schemeClr val="tx2"/>
            </a:solidFill>
          </a:endParaRPr>
        </a:p>
      </dgm:t>
    </dgm:pt>
    <dgm:pt modelId="{86496BF9-FC74-495A-BF40-9A2C4CDF4938}" type="parTrans" cxnId="{069A43E4-E02B-4EF9-A76C-06256B44CE3F}">
      <dgm:prSet/>
      <dgm:spPr/>
      <dgm:t>
        <a:bodyPr/>
        <a:lstStyle/>
        <a:p>
          <a:endParaRPr lang="fr-FR"/>
        </a:p>
      </dgm:t>
    </dgm:pt>
    <dgm:pt modelId="{49F7B5D9-CD30-4306-B9BD-BF871424C03A}" type="sibTrans" cxnId="{069A43E4-E02B-4EF9-A76C-06256B44CE3F}">
      <dgm:prSet/>
      <dgm:spPr/>
      <dgm:t>
        <a:bodyPr/>
        <a:lstStyle/>
        <a:p>
          <a:endParaRPr lang="fr-FR"/>
        </a:p>
      </dgm:t>
    </dgm:pt>
    <dgm:pt modelId="{B163C42A-EF7B-49D2-8C00-54CE53FEE28F}">
      <dgm:prSet custT="1"/>
      <dgm:spPr/>
      <dgm:t>
        <a:bodyPr/>
        <a:lstStyle/>
        <a:p>
          <a:r>
            <a:rPr lang="fr-FR" sz="1200" dirty="0" smtClean="0">
              <a:solidFill>
                <a:schemeClr val="tx2"/>
              </a:solidFill>
            </a:rPr>
            <a:t>Erreur d'administration par injection parentérale au lieu de la voie orale ou </a:t>
          </a:r>
          <a:r>
            <a:rPr lang="fr-FR" sz="1200" dirty="0" err="1" smtClean="0">
              <a:solidFill>
                <a:schemeClr val="tx2"/>
              </a:solidFill>
            </a:rPr>
            <a:t>entérale</a:t>
          </a:r>
          <a:endParaRPr lang="fr-FR" sz="1200" dirty="0">
            <a:solidFill>
              <a:schemeClr val="tx2"/>
            </a:solidFill>
          </a:endParaRPr>
        </a:p>
      </dgm:t>
    </dgm:pt>
    <dgm:pt modelId="{90CC6DD4-C266-4138-A7CA-D0B2EA6B97A5}" type="parTrans" cxnId="{165473E7-B436-4B62-9EFD-3ED8995A1662}">
      <dgm:prSet/>
      <dgm:spPr/>
      <dgm:t>
        <a:bodyPr/>
        <a:lstStyle/>
        <a:p>
          <a:endParaRPr lang="fr-FR"/>
        </a:p>
      </dgm:t>
    </dgm:pt>
    <dgm:pt modelId="{776DFAA8-7910-497A-87D2-533ADEEDBAC2}" type="sibTrans" cxnId="{165473E7-B436-4B62-9EFD-3ED8995A1662}">
      <dgm:prSet/>
      <dgm:spPr/>
      <dgm:t>
        <a:bodyPr/>
        <a:lstStyle/>
        <a:p>
          <a:endParaRPr lang="fr-FR"/>
        </a:p>
      </dgm:t>
    </dgm:pt>
    <dgm:pt modelId="{E4C26D17-99F9-44A8-B284-EBCBE760D0C9}">
      <dgm:prSet custT="1"/>
      <dgm:spPr/>
      <dgm:t>
        <a:bodyPr/>
        <a:lstStyle/>
        <a:p>
          <a:r>
            <a:rPr lang="fr-FR" sz="1200" dirty="0" smtClean="0">
              <a:solidFill>
                <a:schemeClr val="tx2"/>
              </a:solidFill>
            </a:rPr>
            <a:t>Erreur d'administration des anticancéreux notamment en pédiatrie</a:t>
          </a:r>
          <a:endParaRPr lang="fr-FR" sz="1200" dirty="0">
            <a:solidFill>
              <a:schemeClr val="tx2"/>
            </a:solidFill>
          </a:endParaRPr>
        </a:p>
      </dgm:t>
    </dgm:pt>
    <dgm:pt modelId="{2F9C0120-8392-4226-83CB-E79CFA709264}" type="parTrans" cxnId="{6DF908F6-C6BA-4AC5-9A1B-E4BA9FB03905}">
      <dgm:prSet/>
      <dgm:spPr/>
      <dgm:t>
        <a:bodyPr/>
        <a:lstStyle/>
        <a:p>
          <a:endParaRPr lang="fr-FR"/>
        </a:p>
      </dgm:t>
    </dgm:pt>
    <dgm:pt modelId="{D8937A20-B10B-41F9-BAFC-BC471E0C1B9A}" type="sibTrans" cxnId="{6DF908F6-C6BA-4AC5-9A1B-E4BA9FB03905}">
      <dgm:prSet/>
      <dgm:spPr/>
      <dgm:t>
        <a:bodyPr/>
        <a:lstStyle/>
        <a:p>
          <a:endParaRPr lang="fr-FR"/>
        </a:p>
      </dgm:t>
    </dgm:pt>
    <dgm:pt modelId="{55E7AB5D-7EFF-46D1-B2CB-7E3FDA6E1AC9}" type="pres">
      <dgm:prSet presAssocID="{F79C0F03-79AF-48E0-B317-869B7B508635}" presName="layout" presStyleCnt="0">
        <dgm:presLayoutVars>
          <dgm:chMax/>
          <dgm:chPref/>
          <dgm:dir/>
          <dgm:resizeHandles/>
        </dgm:presLayoutVars>
      </dgm:prSet>
      <dgm:spPr/>
      <dgm:t>
        <a:bodyPr/>
        <a:lstStyle/>
        <a:p>
          <a:endParaRPr lang="fr-FR"/>
        </a:p>
      </dgm:t>
    </dgm:pt>
    <dgm:pt modelId="{F762176C-3D49-4424-9394-7367A2259DBD}" type="pres">
      <dgm:prSet presAssocID="{7C6C5ED8-7F5A-435F-87DD-55EA916DEC39}" presName="root" presStyleCnt="0">
        <dgm:presLayoutVars>
          <dgm:chMax/>
          <dgm:chPref/>
        </dgm:presLayoutVars>
      </dgm:prSet>
      <dgm:spPr/>
    </dgm:pt>
    <dgm:pt modelId="{EFA8ABFE-6746-466C-91B7-129E2B452035}" type="pres">
      <dgm:prSet presAssocID="{7C6C5ED8-7F5A-435F-87DD-55EA916DEC39}" presName="rootComposite" presStyleCnt="0">
        <dgm:presLayoutVars/>
      </dgm:prSet>
      <dgm:spPr/>
    </dgm:pt>
    <dgm:pt modelId="{C608297B-A7AB-4507-BE9F-EA5B9091CE19}" type="pres">
      <dgm:prSet presAssocID="{7C6C5ED8-7F5A-435F-87DD-55EA916DEC39}" presName="ParentAccent" presStyleLbl="alignNode1" presStyleIdx="0" presStyleCnt="2"/>
      <dgm:spPr/>
    </dgm:pt>
    <dgm:pt modelId="{E363B631-3CE8-434A-AF0A-5C8BB5ACD874}" type="pres">
      <dgm:prSet presAssocID="{7C6C5ED8-7F5A-435F-87DD-55EA916DEC39}" presName="ParentSmallAccent" presStyleLbl="fgAcc1" presStyleIdx="0" presStyleCnt="2"/>
      <dgm:spPr/>
    </dgm:pt>
    <dgm:pt modelId="{441FE426-C1AF-482A-A5A5-BAEF285F43EA}" type="pres">
      <dgm:prSet presAssocID="{7C6C5ED8-7F5A-435F-87DD-55EA916DEC39}" presName="Parent" presStyleLbl="revTx" presStyleIdx="0" presStyleCnt="14">
        <dgm:presLayoutVars>
          <dgm:chMax/>
          <dgm:chPref val="4"/>
          <dgm:bulletEnabled val="1"/>
        </dgm:presLayoutVars>
      </dgm:prSet>
      <dgm:spPr/>
      <dgm:t>
        <a:bodyPr/>
        <a:lstStyle/>
        <a:p>
          <a:endParaRPr lang="fr-FR"/>
        </a:p>
      </dgm:t>
    </dgm:pt>
    <dgm:pt modelId="{D16F67A5-D9EC-47E1-AF04-836FA484E216}" type="pres">
      <dgm:prSet presAssocID="{7C6C5ED8-7F5A-435F-87DD-55EA916DEC39}" presName="childShape" presStyleCnt="0">
        <dgm:presLayoutVars>
          <dgm:chMax val="0"/>
          <dgm:chPref val="0"/>
        </dgm:presLayoutVars>
      </dgm:prSet>
      <dgm:spPr/>
    </dgm:pt>
    <dgm:pt modelId="{86C40C13-CA17-482E-AC5E-EC979FBF7C78}" type="pres">
      <dgm:prSet presAssocID="{EB5B1314-EFEE-454C-BB48-7083F531229C}" presName="childComposite" presStyleCnt="0">
        <dgm:presLayoutVars>
          <dgm:chMax val="0"/>
          <dgm:chPref val="0"/>
        </dgm:presLayoutVars>
      </dgm:prSet>
      <dgm:spPr/>
    </dgm:pt>
    <dgm:pt modelId="{54481BDB-AFFC-4D95-9439-008FD7FCF866}" type="pres">
      <dgm:prSet presAssocID="{EB5B1314-EFEE-454C-BB48-7083F531229C}" presName="ChildAccent" presStyleLbl="solidFgAcc1" presStyleIdx="0" presStyleCnt="12"/>
      <dgm:spPr/>
    </dgm:pt>
    <dgm:pt modelId="{4043E88B-B2AF-4104-B16B-BD3AB21CF676}" type="pres">
      <dgm:prSet presAssocID="{EB5B1314-EFEE-454C-BB48-7083F531229C}" presName="Child" presStyleLbl="revTx" presStyleIdx="1" presStyleCnt="14">
        <dgm:presLayoutVars>
          <dgm:chMax val="0"/>
          <dgm:chPref val="0"/>
          <dgm:bulletEnabled val="1"/>
        </dgm:presLayoutVars>
      </dgm:prSet>
      <dgm:spPr/>
      <dgm:t>
        <a:bodyPr/>
        <a:lstStyle/>
        <a:p>
          <a:endParaRPr lang="fr-FR"/>
        </a:p>
      </dgm:t>
    </dgm:pt>
    <dgm:pt modelId="{E69AD4E4-ED9C-44EE-9861-A27E3F18F277}" type="pres">
      <dgm:prSet presAssocID="{D2B329CC-E20B-4C76-ACE6-DBE9A4485320}" presName="childComposite" presStyleCnt="0">
        <dgm:presLayoutVars>
          <dgm:chMax val="0"/>
          <dgm:chPref val="0"/>
        </dgm:presLayoutVars>
      </dgm:prSet>
      <dgm:spPr/>
    </dgm:pt>
    <dgm:pt modelId="{16CE3C01-3231-4CA4-8939-AC712033B0F2}" type="pres">
      <dgm:prSet presAssocID="{D2B329CC-E20B-4C76-ACE6-DBE9A4485320}" presName="ChildAccent" presStyleLbl="solidFgAcc1" presStyleIdx="1" presStyleCnt="12"/>
      <dgm:spPr/>
    </dgm:pt>
    <dgm:pt modelId="{C03B0699-E464-4301-9711-6DA054ED5A06}" type="pres">
      <dgm:prSet presAssocID="{D2B329CC-E20B-4C76-ACE6-DBE9A4485320}" presName="Child" presStyleLbl="revTx" presStyleIdx="2" presStyleCnt="14">
        <dgm:presLayoutVars>
          <dgm:chMax val="0"/>
          <dgm:chPref val="0"/>
          <dgm:bulletEnabled val="1"/>
        </dgm:presLayoutVars>
      </dgm:prSet>
      <dgm:spPr/>
      <dgm:t>
        <a:bodyPr/>
        <a:lstStyle/>
        <a:p>
          <a:endParaRPr lang="fr-FR"/>
        </a:p>
      </dgm:t>
    </dgm:pt>
    <dgm:pt modelId="{DDF796DF-874D-4CA0-8703-8A8CF03F4961}" type="pres">
      <dgm:prSet presAssocID="{22A90EAC-B197-4ED5-986A-1CA2550B78BF}" presName="childComposite" presStyleCnt="0">
        <dgm:presLayoutVars>
          <dgm:chMax val="0"/>
          <dgm:chPref val="0"/>
        </dgm:presLayoutVars>
      </dgm:prSet>
      <dgm:spPr/>
    </dgm:pt>
    <dgm:pt modelId="{E5E8BE31-9D1A-4A33-A0B0-47B6C1CB1663}" type="pres">
      <dgm:prSet presAssocID="{22A90EAC-B197-4ED5-986A-1CA2550B78BF}" presName="ChildAccent" presStyleLbl="solidFgAcc1" presStyleIdx="2" presStyleCnt="12"/>
      <dgm:spPr/>
    </dgm:pt>
    <dgm:pt modelId="{F5EAC33D-3307-4B69-A3AF-DE79DDF9C7C7}" type="pres">
      <dgm:prSet presAssocID="{22A90EAC-B197-4ED5-986A-1CA2550B78BF}" presName="Child" presStyleLbl="revTx" presStyleIdx="3" presStyleCnt="14">
        <dgm:presLayoutVars>
          <dgm:chMax val="0"/>
          <dgm:chPref val="0"/>
          <dgm:bulletEnabled val="1"/>
        </dgm:presLayoutVars>
      </dgm:prSet>
      <dgm:spPr/>
      <dgm:t>
        <a:bodyPr/>
        <a:lstStyle/>
        <a:p>
          <a:endParaRPr lang="fr-FR"/>
        </a:p>
      </dgm:t>
    </dgm:pt>
    <dgm:pt modelId="{9D141561-0CD7-4B78-8BCB-77B4B28B2A48}" type="pres">
      <dgm:prSet presAssocID="{6AE780D5-050F-4C63-AFFA-5D73ED92C767}" presName="childComposite" presStyleCnt="0">
        <dgm:presLayoutVars>
          <dgm:chMax val="0"/>
          <dgm:chPref val="0"/>
        </dgm:presLayoutVars>
      </dgm:prSet>
      <dgm:spPr/>
    </dgm:pt>
    <dgm:pt modelId="{8902EBB4-FB04-4B14-864D-60BA15864B36}" type="pres">
      <dgm:prSet presAssocID="{6AE780D5-050F-4C63-AFFA-5D73ED92C767}" presName="ChildAccent" presStyleLbl="solidFgAcc1" presStyleIdx="3" presStyleCnt="12"/>
      <dgm:spPr/>
    </dgm:pt>
    <dgm:pt modelId="{A3D10D3C-D482-4B06-8F95-1CA9C4F1F160}" type="pres">
      <dgm:prSet presAssocID="{6AE780D5-050F-4C63-AFFA-5D73ED92C767}" presName="Child" presStyleLbl="revTx" presStyleIdx="4" presStyleCnt="14">
        <dgm:presLayoutVars>
          <dgm:chMax val="0"/>
          <dgm:chPref val="0"/>
          <dgm:bulletEnabled val="1"/>
        </dgm:presLayoutVars>
      </dgm:prSet>
      <dgm:spPr/>
      <dgm:t>
        <a:bodyPr/>
        <a:lstStyle/>
        <a:p>
          <a:endParaRPr lang="fr-FR"/>
        </a:p>
      </dgm:t>
    </dgm:pt>
    <dgm:pt modelId="{D8CBDD24-25DF-4C07-B248-6EA283FDDDF6}" type="pres">
      <dgm:prSet presAssocID="{8B5A7C85-574A-4CEC-8EC6-45E6F01DB64E}" presName="childComposite" presStyleCnt="0">
        <dgm:presLayoutVars>
          <dgm:chMax val="0"/>
          <dgm:chPref val="0"/>
        </dgm:presLayoutVars>
      </dgm:prSet>
      <dgm:spPr/>
    </dgm:pt>
    <dgm:pt modelId="{DA5B0D6B-3619-426B-8760-D25C78C56FC2}" type="pres">
      <dgm:prSet presAssocID="{8B5A7C85-574A-4CEC-8EC6-45E6F01DB64E}" presName="ChildAccent" presStyleLbl="solidFgAcc1" presStyleIdx="4" presStyleCnt="12"/>
      <dgm:spPr/>
    </dgm:pt>
    <dgm:pt modelId="{E936AAD9-5E1C-48E9-A058-A30B66E914C6}" type="pres">
      <dgm:prSet presAssocID="{8B5A7C85-574A-4CEC-8EC6-45E6F01DB64E}" presName="Child" presStyleLbl="revTx" presStyleIdx="5" presStyleCnt="14">
        <dgm:presLayoutVars>
          <dgm:chMax val="0"/>
          <dgm:chPref val="0"/>
          <dgm:bulletEnabled val="1"/>
        </dgm:presLayoutVars>
      </dgm:prSet>
      <dgm:spPr/>
      <dgm:t>
        <a:bodyPr/>
        <a:lstStyle/>
        <a:p>
          <a:endParaRPr lang="fr-FR"/>
        </a:p>
      </dgm:t>
    </dgm:pt>
    <dgm:pt modelId="{9B881E1E-CD91-4BD1-8516-F56F4DA67710}" type="pres">
      <dgm:prSet presAssocID="{8F427FAF-00CF-4E57-8AC4-8E540857526C}" presName="childComposite" presStyleCnt="0">
        <dgm:presLayoutVars>
          <dgm:chMax val="0"/>
          <dgm:chPref val="0"/>
        </dgm:presLayoutVars>
      </dgm:prSet>
      <dgm:spPr/>
    </dgm:pt>
    <dgm:pt modelId="{5AE8C120-27A8-4451-9861-79628F1CC303}" type="pres">
      <dgm:prSet presAssocID="{8F427FAF-00CF-4E57-8AC4-8E540857526C}" presName="ChildAccent" presStyleLbl="solidFgAcc1" presStyleIdx="5" presStyleCnt="12"/>
      <dgm:spPr/>
    </dgm:pt>
    <dgm:pt modelId="{F2F6090B-4C5A-40C6-9BE0-92F6D7F00163}" type="pres">
      <dgm:prSet presAssocID="{8F427FAF-00CF-4E57-8AC4-8E540857526C}" presName="Child" presStyleLbl="revTx" presStyleIdx="6" presStyleCnt="14">
        <dgm:presLayoutVars>
          <dgm:chMax val="0"/>
          <dgm:chPref val="0"/>
          <dgm:bulletEnabled val="1"/>
        </dgm:presLayoutVars>
      </dgm:prSet>
      <dgm:spPr/>
      <dgm:t>
        <a:bodyPr/>
        <a:lstStyle/>
        <a:p>
          <a:endParaRPr lang="fr-FR"/>
        </a:p>
      </dgm:t>
    </dgm:pt>
    <dgm:pt modelId="{5D546FB3-C0F9-446E-9270-640FF6FAF841}" type="pres">
      <dgm:prSet presAssocID="{8A47FC1F-6B8D-46BA-A2DB-8A162D923466}" presName="childComposite" presStyleCnt="0">
        <dgm:presLayoutVars>
          <dgm:chMax val="0"/>
          <dgm:chPref val="0"/>
        </dgm:presLayoutVars>
      </dgm:prSet>
      <dgm:spPr/>
    </dgm:pt>
    <dgm:pt modelId="{700A4049-0EA7-4587-8378-A9653AC44423}" type="pres">
      <dgm:prSet presAssocID="{8A47FC1F-6B8D-46BA-A2DB-8A162D923466}" presName="ChildAccent" presStyleLbl="solidFgAcc1" presStyleIdx="6" presStyleCnt="12"/>
      <dgm:spPr/>
    </dgm:pt>
    <dgm:pt modelId="{87C5F5E4-FE29-47EF-85A2-4AAA87E71926}" type="pres">
      <dgm:prSet presAssocID="{8A47FC1F-6B8D-46BA-A2DB-8A162D923466}" presName="Child" presStyleLbl="revTx" presStyleIdx="7" presStyleCnt="14">
        <dgm:presLayoutVars>
          <dgm:chMax val="0"/>
          <dgm:chPref val="0"/>
          <dgm:bulletEnabled val="1"/>
        </dgm:presLayoutVars>
      </dgm:prSet>
      <dgm:spPr/>
      <dgm:t>
        <a:bodyPr/>
        <a:lstStyle/>
        <a:p>
          <a:endParaRPr lang="fr-FR"/>
        </a:p>
      </dgm:t>
    </dgm:pt>
    <dgm:pt modelId="{B4161DAA-94F2-4E37-ACC5-078BFBE3F71D}" type="pres">
      <dgm:prSet presAssocID="{8EB91056-49DE-40E0-A2D2-814835433678}" presName="root" presStyleCnt="0">
        <dgm:presLayoutVars>
          <dgm:chMax/>
          <dgm:chPref/>
        </dgm:presLayoutVars>
      </dgm:prSet>
      <dgm:spPr/>
    </dgm:pt>
    <dgm:pt modelId="{B563A914-B18B-4889-AEED-98C2A3FC380E}" type="pres">
      <dgm:prSet presAssocID="{8EB91056-49DE-40E0-A2D2-814835433678}" presName="rootComposite" presStyleCnt="0">
        <dgm:presLayoutVars/>
      </dgm:prSet>
      <dgm:spPr/>
    </dgm:pt>
    <dgm:pt modelId="{7DAE4F20-4E10-4F2E-A422-639EF8FB17F0}" type="pres">
      <dgm:prSet presAssocID="{8EB91056-49DE-40E0-A2D2-814835433678}" presName="ParentAccent" presStyleLbl="alignNode1" presStyleIdx="1" presStyleCnt="2"/>
      <dgm:spPr/>
    </dgm:pt>
    <dgm:pt modelId="{432F0B72-2DE5-42E1-814D-65DC5C36C3C5}" type="pres">
      <dgm:prSet presAssocID="{8EB91056-49DE-40E0-A2D2-814835433678}" presName="ParentSmallAccent" presStyleLbl="fgAcc1" presStyleIdx="1" presStyleCnt="2"/>
      <dgm:spPr/>
    </dgm:pt>
    <dgm:pt modelId="{1F5F6946-C42B-49EB-9026-4C0597761B21}" type="pres">
      <dgm:prSet presAssocID="{8EB91056-49DE-40E0-A2D2-814835433678}" presName="Parent" presStyleLbl="revTx" presStyleIdx="8" presStyleCnt="14">
        <dgm:presLayoutVars>
          <dgm:chMax/>
          <dgm:chPref val="4"/>
          <dgm:bulletEnabled val="1"/>
        </dgm:presLayoutVars>
      </dgm:prSet>
      <dgm:spPr/>
      <dgm:t>
        <a:bodyPr/>
        <a:lstStyle/>
        <a:p>
          <a:endParaRPr lang="fr-FR"/>
        </a:p>
      </dgm:t>
    </dgm:pt>
    <dgm:pt modelId="{E761E7D4-8CF2-49E1-918B-D90BF416E8C6}" type="pres">
      <dgm:prSet presAssocID="{8EB91056-49DE-40E0-A2D2-814835433678}" presName="childShape" presStyleCnt="0">
        <dgm:presLayoutVars>
          <dgm:chMax val="0"/>
          <dgm:chPref val="0"/>
        </dgm:presLayoutVars>
      </dgm:prSet>
      <dgm:spPr/>
    </dgm:pt>
    <dgm:pt modelId="{32185DD4-F45F-4FDB-8856-81B2F9D8484B}" type="pres">
      <dgm:prSet presAssocID="{9FC77F01-3998-488B-85A9-EDE32ACB4D7F}" presName="childComposite" presStyleCnt="0">
        <dgm:presLayoutVars>
          <dgm:chMax val="0"/>
          <dgm:chPref val="0"/>
        </dgm:presLayoutVars>
      </dgm:prSet>
      <dgm:spPr/>
    </dgm:pt>
    <dgm:pt modelId="{E93ED01A-E924-4278-8FE4-97D4E914850F}" type="pres">
      <dgm:prSet presAssocID="{9FC77F01-3998-488B-85A9-EDE32ACB4D7F}" presName="ChildAccent" presStyleLbl="solidFgAcc1" presStyleIdx="7" presStyleCnt="12"/>
      <dgm:spPr/>
    </dgm:pt>
    <dgm:pt modelId="{A19DB9E6-0E28-4F30-A978-DB7A71B34F5A}" type="pres">
      <dgm:prSet presAssocID="{9FC77F01-3998-488B-85A9-EDE32ACB4D7F}" presName="Child" presStyleLbl="revTx" presStyleIdx="9" presStyleCnt="14">
        <dgm:presLayoutVars>
          <dgm:chMax val="0"/>
          <dgm:chPref val="0"/>
          <dgm:bulletEnabled val="1"/>
        </dgm:presLayoutVars>
      </dgm:prSet>
      <dgm:spPr/>
      <dgm:t>
        <a:bodyPr/>
        <a:lstStyle/>
        <a:p>
          <a:endParaRPr lang="fr-FR"/>
        </a:p>
      </dgm:t>
    </dgm:pt>
    <dgm:pt modelId="{7D72410F-631B-42EA-A288-397CEA8BC9A1}" type="pres">
      <dgm:prSet presAssocID="{B163C42A-EF7B-49D2-8C00-54CE53FEE28F}" presName="childComposite" presStyleCnt="0">
        <dgm:presLayoutVars>
          <dgm:chMax val="0"/>
          <dgm:chPref val="0"/>
        </dgm:presLayoutVars>
      </dgm:prSet>
      <dgm:spPr/>
    </dgm:pt>
    <dgm:pt modelId="{245E0BD6-C4DC-4E57-93E9-4BD2B480F7DA}" type="pres">
      <dgm:prSet presAssocID="{B163C42A-EF7B-49D2-8C00-54CE53FEE28F}" presName="ChildAccent" presStyleLbl="solidFgAcc1" presStyleIdx="8" presStyleCnt="12"/>
      <dgm:spPr/>
    </dgm:pt>
    <dgm:pt modelId="{2A9ABAF6-5131-41D0-ADBD-B42CE25E4765}" type="pres">
      <dgm:prSet presAssocID="{B163C42A-EF7B-49D2-8C00-54CE53FEE28F}" presName="Child" presStyleLbl="revTx" presStyleIdx="10" presStyleCnt="14">
        <dgm:presLayoutVars>
          <dgm:chMax val="0"/>
          <dgm:chPref val="0"/>
          <dgm:bulletEnabled val="1"/>
        </dgm:presLayoutVars>
      </dgm:prSet>
      <dgm:spPr/>
      <dgm:t>
        <a:bodyPr/>
        <a:lstStyle/>
        <a:p>
          <a:endParaRPr lang="fr-FR"/>
        </a:p>
      </dgm:t>
    </dgm:pt>
    <dgm:pt modelId="{0E09A410-B11A-4963-A1B0-A21E7E765323}" type="pres">
      <dgm:prSet presAssocID="{E4C26D17-99F9-44A8-B284-EBCBE760D0C9}" presName="childComposite" presStyleCnt="0">
        <dgm:presLayoutVars>
          <dgm:chMax val="0"/>
          <dgm:chPref val="0"/>
        </dgm:presLayoutVars>
      </dgm:prSet>
      <dgm:spPr/>
    </dgm:pt>
    <dgm:pt modelId="{C621C006-9BD0-45A1-BEF5-71E05D585EEF}" type="pres">
      <dgm:prSet presAssocID="{E4C26D17-99F9-44A8-B284-EBCBE760D0C9}" presName="ChildAccent" presStyleLbl="solidFgAcc1" presStyleIdx="9" presStyleCnt="12"/>
      <dgm:spPr/>
    </dgm:pt>
    <dgm:pt modelId="{501C2CD6-0C80-4D00-99CE-9684A602FDEC}" type="pres">
      <dgm:prSet presAssocID="{E4C26D17-99F9-44A8-B284-EBCBE760D0C9}" presName="Child" presStyleLbl="revTx" presStyleIdx="11" presStyleCnt="14">
        <dgm:presLayoutVars>
          <dgm:chMax val="0"/>
          <dgm:chPref val="0"/>
          <dgm:bulletEnabled val="1"/>
        </dgm:presLayoutVars>
      </dgm:prSet>
      <dgm:spPr/>
      <dgm:t>
        <a:bodyPr/>
        <a:lstStyle/>
        <a:p>
          <a:endParaRPr lang="fr-FR"/>
        </a:p>
      </dgm:t>
    </dgm:pt>
    <dgm:pt modelId="{F0AE56CB-5D00-42AC-BB6B-BC2F8A073CD7}" type="pres">
      <dgm:prSet presAssocID="{395D4328-F1DE-41B7-B427-D94184F59C5D}" presName="childComposite" presStyleCnt="0">
        <dgm:presLayoutVars>
          <dgm:chMax val="0"/>
          <dgm:chPref val="0"/>
        </dgm:presLayoutVars>
      </dgm:prSet>
      <dgm:spPr/>
    </dgm:pt>
    <dgm:pt modelId="{D8A80CA8-BDDB-45FB-96AB-E86B082161E5}" type="pres">
      <dgm:prSet presAssocID="{395D4328-F1DE-41B7-B427-D94184F59C5D}" presName="ChildAccent" presStyleLbl="solidFgAcc1" presStyleIdx="10" presStyleCnt="12"/>
      <dgm:spPr/>
    </dgm:pt>
    <dgm:pt modelId="{154F340A-7A4E-47C2-B29B-AF1DEFB4D541}" type="pres">
      <dgm:prSet presAssocID="{395D4328-F1DE-41B7-B427-D94184F59C5D}" presName="Child" presStyleLbl="revTx" presStyleIdx="12" presStyleCnt="14">
        <dgm:presLayoutVars>
          <dgm:chMax val="0"/>
          <dgm:chPref val="0"/>
          <dgm:bulletEnabled val="1"/>
        </dgm:presLayoutVars>
      </dgm:prSet>
      <dgm:spPr/>
      <dgm:t>
        <a:bodyPr/>
        <a:lstStyle/>
        <a:p>
          <a:endParaRPr lang="fr-FR"/>
        </a:p>
      </dgm:t>
    </dgm:pt>
    <dgm:pt modelId="{92E30D9E-85EA-4D42-971F-F0806EF0EC0F}" type="pres">
      <dgm:prSet presAssocID="{F7D1B8D8-BE06-4323-A399-36A88B30CAA1}" presName="childComposite" presStyleCnt="0">
        <dgm:presLayoutVars>
          <dgm:chMax val="0"/>
          <dgm:chPref val="0"/>
        </dgm:presLayoutVars>
      </dgm:prSet>
      <dgm:spPr/>
    </dgm:pt>
    <dgm:pt modelId="{61894CEC-3FDB-4C62-8288-3F257FB0C0AA}" type="pres">
      <dgm:prSet presAssocID="{F7D1B8D8-BE06-4323-A399-36A88B30CAA1}" presName="ChildAccent" presStyleLbl="solidFgAcc1" presStyleIdx="11" presStyleCnt="12" custLinFactNeighborY="47583"/>
      <dgm:spPr/>
    </dgm:pt>
    <dgm:pt modelId="{B5BA1BE1-63FD-4DE1-B090-385DD035F111}" type="pres">
      <dgm:prSet presAssocID="{F7D1B8D8-BE06-4323-A399-36A88B30CAA1}" presName="Child" presStyleLbl="revTx" presStyleIdx="13" presStyleCnt="14" custLinFactNeighborY="20280">
        <dgm:presLayoutVars>
          <dgm:chMax val="0"/>
          <dgm:chPref val="0"/>
          <dgm:bulletEnabled val="1"/>
        </dgm:presLayoutVars>
      </dgm:prSet>
      <dgm:spPr/>
      <dgm:t>
        <a:bodyPr/>
        <a:lstStyle/>
        <a:p>
          <a:endParaRPr lang="fr-FR"/>
        </a:p>
      </dgm:t>
    </dgm:pt>
  </dgm:ptLst>
  <dgm:cxnLst>
    <dgm:cxn modelId="{AC5DEAEF-A52D-4FA9-9976-15A917D2EC64}" srcId="{F79C0F03-79AF-48E0-B317-869B7B508635}" destId="{7C6C5ED8-7F5A-435F-87DD-55EA916DEC39}" srcOrd="0" destOrd="0" parTransId="{803EB819-E5F9-4505-BDC1-4DD92CD47CBE}" sibTransId="{6E143B82-79BF-4564-88AB-6527CA37B649}"/>
    <dgm:cxn modelId="{FF45B756-8430-4F8B-8DFD-77B87A3C2E6E}" type="presOf" srcId="{395D4328-F1DE-41B7-B427-D94184F59C5D}" destId="{154F340A-7A4E-47C2-B29B-AF1DEFB4D541}" srcOrd="0" destOrd="0" presId="urn:microsoft.com/office/officeart/2008/layout/SquareAccentList"/>
    <dgm:cxn modelId="{72D93925-5AE8-4D16-B7F4-EB3F08731848}" type="presOf" srcId="{8EB91056-49DE-40E0-A2D2-814835433678}" destId="{1F5F6946-C42B-49EB-9026-4C0597761B21}" srcOrd="0" destOrd="0" presId="urn:microsoft.com/office/officeart/2008/layout/SquareAccentList"/>
    <dgm:cxn modelId="{EC052147-1E55-4986-AECA-9BCDBF4A34FC}" type="presOf" srcId="{E4C26D17-99F9-44A8-B284-EBCBE760D0C9}" destId="{501C2CD6-0C80-4D00-99CE-9684A602FDEC}" srcOrd="0" destOrd="0" presId="urn:microsoft.com/office/officeart/2008/layout/SquareAccentList"/>
    <dgm:cxn modelId="{9CAC34D3-3142-4857-B4ED-EC9F1798EAA5}" srcId="{7C6C5ED8-7F5A-435F-87DD-55EA916DEC39}" destId="{D2B329CC-E20B-4C76-ACE6-DBE9A4485320}" srcOrd="1" destOrd="0" parTransId="{6B70413D-C019-4EA6-9FFC-583CC8B01D53}" sibTransId="{176F5815-9535-48F0-87A0-3476325AB29B}"/>
    <dgm:cxn modelId="{C0AC9C28-F5DD-4535-AB50-C210AD818BE2}" type="presOf" srcId="{22A90EAC-B197-4ED5-986A-1CA2550B78BF}" destId="{F5EAC33D-3307-4B69-A3AF-DE79DDF9C7C7}" srcOrd="0" destOrd="0" presId="urn:microsoft.com/office/officeart/2008/layout/SquareAccentList"/>
    <dgm:cxn modelId="{165473E7-B436-4B62-9EFD-3ED8995A1662}" srcId="{8EB91056-49DE-40E0-A2D2-814835433678}" destId="{B163C42A-EF7B-49D2-8C00-54CE53FEE28F}" srcOrd="1" destOrd="0" parTransId="{90CC6DD4-C266-4138-A7CA-D0B2EA6B97A5}" sibTransId="{776DFAA8-7910-497A-87D2-533ADEEDBAC2}"/>
    <dgm:cxn modelId="{2463BD74-9174-4418-BF54-21D146E29710}" type="presOf" srcId="{F7D1B8D8-BE06-4323-A399-36A88B30CAA1}" destId="{B5BA1BE1-63FD-4DE1-B090-385DD035F111}" srcOrd="0" destOrd="0" presId="urn:microsoft.com/office/officeart/2008/layout/SquareAccentList"/>
    <dgm:cxn modelId="{54983931-F640-41E5-96F7-F4C7060475EF}" type="presOf" srcId="{8A47FC1F-6B8D-46BA-A2DB-8A162D923466}" destId="{87C5F5E4-FE29-47EF-85A2-4AAA87E71926}" srcOrd="0" destOrd="0" presId="urn:microsoft.com/office/officeart/2008/layout/SquareAccentList"/>
    <dgm:cxn modelId="{6DF908F6-C6BA-4AC5-9A1B-E4BA9FB03905}" srcId="{8EB91056-49DE-40E0-A2D2-814835433678}" destId="{E4C26D17-99F9-44A8-B284-EBCBE760D0C9}" srcOrd="2" destOrd="0" parTransId="{2F9C0120-8392-4226-83CB-E79CFA709264}" sibTransId="{D8937A20-B10B-41F9-BAFC-BC471E0C1B9A}"/>
    <dgm:cxn modelId="{30FBE4DD-6D5C-4226-AE39-B896C801DCB7}" srcId="{8EB91056-49DE-40E0-A2D2-814835433678}" destId="{F7D1B8D8-BE06-4323-A399-36A88B30CAA1}" srcOrd="4" destOrd="0" parTransId="{4CD459DB-BC69-42B9-BF45-8E5EE95B9165}" sibTransId="{17D786E1-384C-48E3-A3CB-3A88C0D072D6}"/>
    <dgm:cxn modelId="{D8CE8A1A-121D-4574-AD78-4DD4E678C805}" type="presOf" srcId="{8B5A7C85-574A-4CEC-8EC6-45E6F01DB64E}" destId="{E936AAD9-5E1C-48E9-A058-A30B66E914C6}" srcOrd="0" destOrd="0" presId="urn:microsoft.com/office/officeart/2008/layout/SquareAccentList"/>
    <dgm:cxn modelId="{27FB2ACD-29F9-4868-A71C-C0AB683CD0F3}" type="presOf" srcId="{EB5B1314-EFEE-454C-BB48-7083F531229C}" destId="{4043E88B-B2AF-4104-B16B-BD3AB21CF676}" srcOrd="0" destOrd="0" presId="urn:microsoft.com/office/officeart/2008/layout/SquareAccentList"/>
    <dgm:cxn modelId="{14C706EF-7C99-4791-A637-D8EE5ED7B773}" srcId="{8EB91056-49DE-40E0-A2D2-814835433678}" destId="{9FC77F01-3998-488B-85A9-EDE32ACB4D7F}" srcOrd="0" destOrd="0" parTransId="{BB6BDF06-452D-426E-8F53-A11FB6D7C7D9}" sibTransId="{35D56414-782E-41EE-8C80-75270E23370E}"/>
    <dgm:cxn modelId="{5095FC8E-1ADC-4E9D-94C8-E59D0DD9ED58}" type="presOf" srcId="{F79C0F03-79AF-48E0-B317-869B7B508635}" destId="{55E7AB5D-7EFF-46D1-B2CB-7E3FDA6E1AC9}" srcOrd="0" destOrd="0" presId="urn:microsoft.com/office/officeart/2008/layout/SquareAccentList"/>
    <dgm:cxn modelId="{927F10A3-EA84-40DD-85DA-CE812F0E008C}" type="presOf" srcId="{6AE780D5-050F-4C63-AFFA-5D73ED92C767}" destId="{A3D10D3C-D482-4B06-8F95-1CA9C4F1F160}" srcOrd="0" destOrd="0" presId="urn:microsoft.com/office/officeart/2008/layout/SquareAccentList"/>
    <dgm:cxn modelId="{B59D2956-6E10-4554-8E92-8E9976D9BE64}" srcId="{7C6C5ED8-7F5A-435F-87DD-55EA916DEC39}" destId="{8A47FC1F-6B8D-46BA-A2DB-8A162D923466}" srcOrd="6" destOrd="0" parTransId="{5EF83CC7-A9FC-4D63-876C-23269BBE9EBD}" sibTransId="{626C7218-87BF-4AEE-80E6-56AD0A70967F}"/>
    <dgm:cxn modelId="{BCA90808-A049-4849-8E12-2318F687EF53}" srcId="{F79C0F03-79AF-48E0-B317-869B7B508635}" destId="{8EB91056-49DE-40E0-A2D2-814835433678}" srcOrd="1" destOrd="0" parTransId="{04CDD67A-52F5-4605-A1CC-C2C56C46E6A0}" sibTransId="{0395B1EA-EF82-4200-A1D6-5128512D302F}"/>
    <dgm:cxn modelId="{2C93000E-C965-4E6F-AC54-126F58B8EC95}" type="presOf" srcId="{9FC77F01-3998-488B-85A9-EDE32ACB4D7F}" destId="{A19DB9E6-0E28-4F30-A978-DB7A71B34F5A}" srcOrd="0" destOrd="0" presId="urn:microsoft.com/office/officeart/2008/layout/SquareAccentList"/>
    <dgm:cxn modelId="{069A43E4-E02B-4EF9-A76C-06256B44CE3F}" srcId="{8EB91056-49DE-40E0-A2D2-814835433678}" destId="{395D4328-F1DE-41B7-B427-D94184F59C5D}" srcOrd="3" destOrd="0" parTransId="{86496BF9-FC74-495A-BF40-9A2C4CDF4938}" sibTransId="{49F7B5D9-CD30-4306-B9BD-BF871424C03A}"/>
    <dgm:cxn modelId="{ACB57578-C148-4125-8C9A-7DDA43723DF7}" type="presOf" srcId="{B163C42A-EF7B-49D2-8C00-54CE53FEE28F}" destId="{2A9ABAF6-5131-41D0-ADBD-B42CE25E4765}" srcOrd="0" destOrd="0" presId="urn:microsoft.com/office/officeart/2008/layout/SquareAccentList"/>
    <dgm:cxn modelId="{D642A273-0102-473B-B024-ABDCB714955D}" type="presOf" srcId="{7C6C5ED8-7F5A-435F-87DD-55EA916DEC39}" destId="{441FE426-C1AF-482A-A5A5-BAEF285F43EA}" srcOrd="0" destOrd="0" presId="urn:microsoft.com/office/officeart/2008/layout/SquareAccentList"/>
    <dgm:cxn modelId="{72691329-69ED-4FDD-B358-65CFE2FE079C}" type="presOf" srcId="{D2B329CC-E20B-4C76-ACE6-DBE9A4485320}" destId="{C03B0699-E464-4301-9711-6DA054ED5A06}" srcOrd="0" destOrd="0" presId="urn:microsoft.com/office/officeart/2008/layout/SquareAccentList"/>
    <dgm:cxn modelId="{DF7BF799-1D79-446B-A354-5467D515792F}" type="presOf" srcId="{8F427FAF-00CF-4E57-8AC4-8E540857526C}" destId="{F2F6090B-4C5A-40C6-9BE0-92F6D7F00163}" srcOrd="0" destOrd="0" presId="urn:microsoft.com/office/officeart/2008/layout/SquareAccentList"/>
    <dgm:cxn modelId="{F74EA6EE-3953-47A5-8232-0DB32B6080E1}" srcId="{7C6C5ED8-7F5A-435F-87DD-55EA916DEC39}" destId="{22A90EAC-B197-4ED5-986A-1CA2550B78BF}" srcOrd="2" destOrd="0" parTransId="{79A27199-61AD-4E75-AFEE-4790656D076A}" sibTransId="{BD83CE16-D89C-41AE-8D6E-1196F603EC8C}"/>
    <dgm:cxn modelId="{ED62C7B3-E0C2-44B9-9C86-7050BDE262D6}" srcId="{7C6C5ED8-7F5A-435F-87DD-55EA916DEC39}" destId="{8B5A7C85-574A-4CEC-8EC6-45E6F01DB64E}" srcOrd="4" destOrd="0" parTransId="{C72C9FFB-A27D-4D1C-8ABF-7DE2B2B13CC3}" sibTransId="{7BDAA739-4394-4674-B96D-B697E8B6C06A}"/>
    <dgm:cxn modelId="{06BD2862-4829-46E7-BE26-B252B4D8492B}" srcId="{7C6C5ED8-7F5A-435F-87DD-55EA916DEC39}" destId="{EB5B1314-EFEE-454C-BB48-7083F531229C}" srcOrd="0" destOrd="0" parTransId="{343FDCF1-75C1-4C72-9B18-293398DC952E}" sibTransId="{EC55CFCF-EC85-4407-8AE9-6EDC81007C74}"/>
    <dgm:cxn modelId="{88A8BD82-7715-44B6-86C5-C1C12C16C50C}" srcId="{7C6C5ED8-7F5A-435F-87DD-55EA916DEC39}" destId="{8F427FAF-00CF-4E57-8AC4-8E540857526C}" srcOrd="5" destOrd="0" parTransId="{A43C7B4C-D988-46E2-B9AD-BA7424DCFBAE}" sibTransId="{716CD408-5B97-451C-B976-5E5A1612EBA6}"/>
    <dgm:cxn modelId="{CC4EBC95-33A7-4CF5-8EE3-D679F2EB8FCE}" srcId="{7C6C5ED8-7F5A-435F-87DD-55EA916DEC39}" destId="{6AE780D5-050F-4C63-AFFA-5D73ED92C767}" srcOrd="3" destOrd="0" parTransId="{59B6598F-4A60-4F7C-9647-0F57EFF5850D}" sibTransId="{7B580512-4A04-483E-87E3-AF60E49C5F9D}"/>
    <dgm:cxn modelId="{9209B2F3-1F9B-4AAE-90A8-277F9CC6F8B9}" type="presParOf" srcId="{55E7AB5D-7EFF-46D1-B2CB-7E3FDA6E1AC9}" destId="{F762176C-3D49-4424-9394-7367A2259DBD}" srcOrd="0" destOrd="0" presId="urn:microsoft.com/office/officeart/2008/layout/SquareAccentList"/>
    <dgm:cxn modelId="{CEAB8B01-CBD6-4B11-A32B-76D64417601B}" type="presParOf" srcId="{F762176C-3D49-4424-9394-7367A2259DBD}" destId="{EFA8ABFE-6746-466C-91B7-129E2B452035}" srcOrd="0" destOrd="0" presId="urn:microsoft.com/office/officeart/2008/layout/SquareAccentList"/>
    <dgm:cxn modelId="{00DC4CC7-A0D4-42C9-BEEA-EF07C6F26897}" type="presParOf" srcId="{EFA8ABFE-6746-466C-91B7-129E2B452035}" destId="{C608297B-A7AB-4507-BE9F-EA5B9091CE19}" srcOrd="0" destOrd="0" presId="urn:microsoft.com/office/officeart/2008/layout/SquareAccentList"/>
    <dgm:cxn modelId="{52A70238-95FF-40D4-AB71-5FA26BF05E37}" type="presParOf" srcId="{EFA8ABFE-6746-466C-91B7-129E2B452035}" destId="{E363B631-3CE8-434A-AF0A-5C8BB5ACD874}" srcOrd="1" destOrd="0" presId="urn:microsoft.com/office/officeart/2008/layout/SquareAccentList"/>
    <dgm:cxn modelId="{4529C5B6-3B93-4D92-A56B-765B18D8B303}" type="presParOf" srcId="{EFA8ABFE-6746-466C-91B7-129E2B452035}" destId="{441FE426-C1AF-482A-A5A5-BAEF285F43EA}" srcOrd="2" destOrd="0" presId="urn:microsoft.com/office/officeart/2008/layout/SquareAccentList"/>
    <dgm:cxn modelId="{63CF3662-62DC-41A6-8A2B-7085543C9C18}" type="presParOf" srcId="{F762176C-3D49-4424-9394-7367A2259DBD}" destId="{D16F67A5-D9EC-47E1-AF04-836FA484E216}" srcOrd="1" destOrd="0" presId="urn:microsoft.com/office/officeart/2008/layout/SquareAccentList"/>
    <dgm:cxn modelId="{AE3449C3-A897-415D-9769-D1FE5C3243AE}" type="presParOf" srcId="{D16F67A5-D9EC-47E1-AF04-836FA484E216}" destId="{86C40C13-CA17-482E-AC5E-EC979FBF7C78}" srcOrd="0" destOrd="0" presId="urn:microsoft.com/office/officeart/2008/layout/SquareAccentList"/>
    <dgm:cxn modelId="{592FE1D8-80E7-48AD-BD35-6EE63D36EF84}" type="presParOf" srcId="{86C40C13-CA17-482E-AC5E-EC979FBF7C78}" destId="{54481BDB-AFFC-4D95-9439-008FD7FCF866}" srcOrd="0" destOrd="0" presId="urn:microsoft.com/office/officeart/2008/layout/SquareAccentList"/>
    <dgm:cxn modelId="{D1EC02A0-9CF2-4770-8388-FECBF52AF3AD}" type="presParOf" srcId="{86C40C13-CA17-482E-AC5E-EC979FBF7C78}" destId="{4043E88B-B2AF-4104-B16B-BD3AB21CF676}" srcOrd="1" destOrd="0" presId="urn:microsoft.com/office/officeart/2008/layout/SquareAccentList"/>
    <dgm:cxn modelId="{F6B2C1FC-03F7-4D52-8E87-41071BADCC88}" type="presParOf" srcId="{D16F67A5-D9EC-47E1-AF04-836FA484E216}" destId="{E69AD4E4-ED9C-44EE-9861-A27E3F18F277}" srcOrd="1" destOrd="0" presId="urn:microsoft.com/office/officeart/2008/layout/SquareAccentList"/>
    <dgm:cxn modelId="{B55A26E9-510A-4678-A4B3-F1783570B48B}" type="presParOf" srcId="{E69AD4E4-ED9C-44EE-9861-A27E3F18F277}" destId="{16CE3C01-3231-4CA4-8939-AC712033B0F2}" srcOrd="0" destOrd="0" presId="urn:microsoft.com/office/officeart/2008/layout/SquareAccentList"/>
    <dgm:cxn modelId="{C348BFB9-F168-413B-974D-1A5234FC7353}" type="presParOf" srcId="{E69AD4E4-ED9C-44EE-9861-A27E3F18F277}" destId="{C03B0699-E464-4301-9711-6DA054ED5A06}" srcOrd="1" destOrd="0" presId="urn:microsoft.com/office/officeart/2008/layout/SquareAccentList"/>
    <dgm:cxn modelId="{AA19B014-8A72-4AB6-B44C-ED5DD48B9D8E}" type="presParOf" srcId="{D16F67A5-D9EC-47E1-AF04-836FA484E216}" destId="{DDF796DF-874D-4CA0-8703-8A8CF03F4961}" srcOrd="2" destOrd="0" presId="urn:microsoft.com/office/officeart/2008/layout/SquareAccentList"/>
    <dgm:cxn modelId="{90878C9A-65C6-4658-A562-BCF1D73F83C6}" type="presParOf" srcId="{DDF796DF-874D-4CA0-8703-8A8CF03F4961}" destId="{E5E8BE31-9D1A-4A33-A0B0-47B6C1CB1663}" srcOrd="0" destOrd="0" presId="urn:microsoft.com/office/officeart/2008/layout/SquareAccentList"/>
    <dgm:cxn modelId="{36143260-7709-401E-A5D0-DBBB067E64D0}" type="presParOf" srcId="{DDF796DF-874D-4CA0-8703-8A8CF03F4961}" destId="{F5EAC33D-3307-4B69-A3AF-DE79DDF9C7C7}" srcOrd="1" destOrd="0" presId="urn:microsoft.com/office/officeart/2008/layout/SquareAccentList"/>
    <dgm:cxn modelId="{5B873944-6D2C-4BEA-8662-988D6A1EAEF0}" type="presParOf" srcId="{D16F67A5-D9EC-47E1-AF04-836FA484E216}" destId="{9D141561-0CD7-4B78-8BCB-77B4B28B2A48}" srcOrd="3" destOrd="0" presId="urn:microsoft.com/office/officeart/2008/layout/SquareAccentList"/>
    <dgm:cxn modelId="{E3A32018-0764-4510-A520-3D2A260D3883}" type="presParOf" srcId="{9D141561-0CD7-4B78-8BCB-77B4B28B2A48}" destId="{8902EBB4-FB04-4B14-864D-60BA15864B36}" srcOrd="0" destOrd="0" presId="urn:microsoft.com/office/officeart/2008/layout/SquareAccentList"/>
    <dgm:cxn modelId="{765DA9A8-44EB-4230-9CAA-FF362837115C}" type="presParOf" srcId="{9D141561-0CD7-4B78-8BCB-77B4B28B2A48}" destId="{A3D10D3C-D482-4B06-8F95-1CA9C4F1F160}" srcOrd="1" destOrd="0" presId="urn:microsoft.com/office/officeart/2008/layout/SquareAccentList"/>
    <dgm:cxn modelId="{FFAAC2CC-89AD-47B9-8242-46ED1614747F}" type="presParOf" srcId="{D16F67A5-D9EC-47E1-AF04-836FA484E216}" destId="{D8CBDD24-25DF-4C07-B248-6EA283FDDDF6}" srcOrd="4" destOrd="0" presId="urn:microsoft.com/office/officeart/2008/layout/SquareAccentList"/>
    <dgm:cxn modelId="{0A7ED73C-0CE3-4809-81F6-681BD6788E78}" type="presParOf" srcId="{D8CBDD24-25DF-4C07-B248-6EA283FDDDF6}" destId="{DA5B0D6B-3619-426B-8760-D25C78C56FC2}" srcOrd="0" destOrd="0" presId="urn:microsoft.com/office/officeart/2008/layout/SquareAccentList"/>
    <dgm:cxn modelId="{2C92B064-E46E-4D2E-909D-E3DC40162209}" type="presParOf" srcId="{D8CBDD24-25DF-4C07-B248-6EA283FDDDF6}" destId="{E936AAD9-5E1C-48E9-A058-A30B66E914C6}" srcOrd="1" destOrd="0" presId="urn:microsoft.com/office/officeart/2008/layout/SquareAccentList"/>
    <dgm:cxn modelId="{BAE4FBAF-1212-493C-8C60-D924E09DBE90}" type="presParOf" srcId="{D16F67A5-D9EC-47E1-AF04-836FA484E216}" destId="{9B881E1E-CD91-4BD1-8516-F56F4DA67710}" srcOrd="5" destOrd="0" presId="urn:microsoft.com/office/officeart/2008/layout/SquareAccentList"/>
    <dgm:cxn modelId="{EF245FE2-875F-451C-AC22-85394E36E1E9}" type="presParOf" srcId="{9B881E1E-CD91-4BD1-8516-F56F4DA67710}" destId="{5AE8C120-27A8-4451-9861-79628F1CC303}" srcOrd="0" destOrd="0" presId="urn:microsoft.com/office/officeart/2008/layout/SquareAccentList"/>
    <dgm:cxn modelId="{DD735A39-EAF3-4318-AF46-D08F345E720D}" type="presParOf" srcId="{9B881E1E-CD91-4BD1-8516-F56F4DA67710}" destId="{F2F6090B-4C5A-40C6-9BE0-92F6D7F00163}" srcOrd="1" destOrd="0" presId="urn:microsoft.com/office/officeart/2008/layout/SquareAccentList"/>
    <dgm:cxn modelId="{9F17E343-7CA7-44DA-B128-6870D5D8503B}" type="presParOf" srcId="{D16F67A5-D9EC-47E1-AF04-836FA484E216}" destId="{5D546FB3-C0F9-446E-9270-640FF6FAF841}" srcOrd="6" destOrd="0" presId="urn:microsoft.com/office/officeart/2008/layout/SquareAccentList"/>
    <dgm:cxn modelId="{2D1677B1-2241-4133-B2FF-5279C49A8799}" type="presParOf" srcId="{5D546FB3-C0F9-446E-9270-640FF6FAF841}" destId="{700A4049-0EA7-4587-8378-A9653AC44423}" srcOrd="0" destOrd="0" presId="urn:microsoft.com/office/officeart/2008/layout/SquareAccentList"/>
    <dgm:cxn modelId="{D27A7DB9-766D-4D64-9093-E3A38A168F97}" type="presParOf" srcId="{5D546FB3-C0F9-446E-9270-640FF6FAF841}" destId="{87C5F5E4-FE29-47EF-85A2-4AAA87E71926}" srcOrd="1" destOrd="0" presId="urn:microsoft.com/office/officeart/2008/layout/SquareAccentList"/>
    <dgm:cxn modelId="{22BEBC1D-E576-4A3A-9673-CD8D5953BF94}" type="presParOf" srcId="{55E7AB5D-7EFF-46D1-B2CB-7E3FDA6E1AC9}" destId="{B4161DAA-94F2-4E37-ACC5-078BFBE3F71D}" srcOrd="1" destOrd="0" presId="urn:microsoft.com/office/officeart/2008/layout/SquareAccentList"/>
    <dgm:cxn modelId="{7FF47DD2-E40C-41BA-989F-79F534AA6F26}" type="presParOf" srcId="{B4161DAA-94F2-4E37-ACC5-078BFBE3F71D}" destId="{B563A914-B18B-4889-AEED-98C2A3FC380E}" srcOrd="0" destOrd="0" presId="urn:microsoft.com/office/officeart/2008/layout/SquareAccentList"/>
    <dgm:cxn modelId="{95E567C1-2291-47A8-9F3D-3AA5DF5062E9}" type="presParOf" srcId="{B563A914-B18B-4889-AEED-98C2A3FC380E}" destId="{7DAE4F20-4E10-4F2E-A422-639EF8FB17F0}" srcOrd="0" destOrd="0" presId="urn:microsoft.com/office/officeart/2008/layout/SquareAccentList"/>
    <dgm:cxn modelId="{A931E808-4E69-46EA-9EB8-8E8A84C00CCB}" type="presParOf" srcId="{B563A914-B18B-4889-AEED-98C2A3FC380E}" destId="{432F0B72-2DE5-42E1-814D-65DC5C36C3C5}" srcOrd="1" destOrd="0" presId="urn:microsoft.com/office/officeart/2008/layout/SquareAccentList"/>
    <dgm:cxn modelId="{705E5EE5-DB4D-4579-9793-649D95B7EC06}" type="presParOf" srcId="{B563A914-B18B-4889-AEED-98C2A3FC380E}" destId="{1F5F6946-C42B-49EB-9026-4C0597761B21}" srcOrd="2" destOrd="0" presId="urn:microsoft.com/office/officeart/2008/layout/SquareAccentList"/>
    <dgm:cxn modelId="{5AEFDF06-DE66-445D-9AE2-DCBDE9A87342}" type="presParOf" srcId="{B4161DAA-94F2-4E37-ACC5-078BFBE3F71D}" destId="{E761E7D4-8CF2-49E1-918B-D90BF416E8C6}" srcOrd="1" destOrd="0" presId="urn:microsoft.com/office/officeart/2008/layout/SquareAccentList"/>
    <dgm:cxn modelId="{9A260F3D-F5FC-4EFB-B2D4-D9174FE2341D}" type="presParOf" srcId="{E761E7D4-8CF2-49E1-918B-D90BF416E8C6}" destId="{32185DD4-F45F-4FDB-8856-81B2F9D8484B}" srcOrd="0" destOrd="0" presId="urn:microsoft.com/office/officeart/2008/layout/SquareAccentList"/>
    <dgm:cxn modelId="{93C84E2B-4DFA-4C8A-A2DB-2AD9E59573C3}" type="presParOf" srcId="{32185DD4-F45F-4FDB-8856-81B2F9D8484B}" destId="{E93ED01A-E924-4278-8FE4-97D4E914850F}" srcOrd="0" destOrd="0" presId="urn:microsoft.com/office/officeart/2008/layout/SquareAccentList"/>
    <dgm:cxn modelId="{3C881B75-6E28-49DA-9C56-8C4A7A21A11E}" type="presParOf" srcId="{32185DD4-F45F-4FDB-8856-81B2F9D8484B}" destId="{A19DB9E6-0E28-4F30-A978-DB7A71B34F5A}" srcOrd="1" destOrd="0" presId="urn:microsoft.com/office/officeart/2008/layout/SquareAccentList"/>
    <dgm:cxn modelId="{76441EA2-E68C-4F2B-95A7-5713D64C4311}" type="presParOf" srcId="{E761E7D4-8CF2-49E1-918B-D90BF416E8C6}" destId="{7D72410F-631B-42EA-A288-397CEA8BC9A1}" srcOrd="1" destOrd="0" presId="urn:microsoft.com/office/officeart/2008/layout/SquareAccentList"/>
    <dgm:cxn modelId="{282AE7DE-48C9-4CC5-BDD6-A32BD4EA9383}" type="presParOf" srcId="{7D72410F-631B-42EA-A288-397CEA8BC9A1}" destId="{245E0BD6-C4DC-4E57-93E9-4BD2B480F7DA}" srcOrd="0" destOrd="0" presId="urn:microsoft.com/office/officeart/2008/layout/SquareAccentList"/>
    <dgm:cxn modelId="{FABCD3F4-3675-45F2-8C6E-DC9682B6F357}" type="presParOf" srcId="{7D72410F-631B-42EA-A288-397CEA8BC9A1}" destId="{2A9ABAF6-5131-41D0-ADBD-B42CE25E4765}" srcOrd="1" destOrd="0" presId="urn:microsoft.com/office/officeart/2008/layout/SquareAccentList"/>
    <dgm:cxn modelId="{F507F1C6-055B-468F-92B0-F5F09517E63A}" type="presParOf" srcId="{E761E7D4-8CF2-49E1-918B-D90BF416E8C6}" destId="{0E09A410-B11A-4963-A1B0-A21E7E765323}" srcOrd="2" destOrd="0" presId="urn:microsoft.com/office/officeart/2008/layout/SquareAccentList"/>
    <dgm:cxn modelId="{51E6355E-9034-4CEB-9ECD-370C777EA5C0}" type="presParOf" srcId="{0E09A410-B11A-4963-A1B0-A21E7E765323}" destId="{C621C006-9BD0-45A1-BEF5-71E05D585EEF}" srcOrd="0" destOrd="0" presId="urn:microsoft.com/office/officeart/2008/layout/SquareAccentList"/>
    <dgm:cxn modelId="{118995E4-19B2-4668-9E62-12C1E30DBE18}" type="presParOf" srcId="{0E09A410-B11A-4963-A1B0-A21E7E765323}" destId="{501C2CD6-0C80-4D00-99CE-9684A602FDEC}" srcOrd="1" destOrd="0" presId="urn:microsoft.com/office/officeart/2008/layout/SquareAccentList"/>
    <dgm:cxn modelId="{1DD9E41B-3363-407C-964E-F4098562509E}" type="presParOf" srcId="{E761E7D4-8CF2-49E1-918B-D90BF416E8C6}" destId="{F0AE56CB-5D00-42AC-BB6B-BC2F8A073CD7}" srcOrd="3" destOrd="0" presId="urn:microsoft.com/office/officeart/2008/layout/SquareAccentList"/>
    <dgm:cxn modelId="{5F439E9E-39DD-437D-B433-596C3538C999}" type="presParOf" srcId="{F0AE56CB-5D00-42AC-BB6B-BC2F8A073CD7}" destId="{D8A80CA8-BDDB-45FB-96AB-E86B082161E5}" srcOrd="0" destOrd="0" presId="urn:microsoft.com/office/officeart/2008/layout/SquareAccentList"/>
    <dgm:cxn modelId="{316DDF1C-7309-4DFE-916E-E2449B0ABDFF}" type="presParOf" srcId="{F0AE56CB-5D00-42AC-BB6B-BC2F8A073CD7}" destId="{154F340A-7A4E-47C2-B29B-AF1DEFB4D541}" srcOrd="1" destOrd="0" presId="urn:microsoft.com/office/officeart/2008/layout/SquareAccentList"/>
    <dgm:cxn modelId="{F5F00663-F1AC-47A9-A498-FE1D134D7454}" type="presParOf" srcId="{E761E7D4-8CF2-49E1-918B-D90BF416E8C6}" destId="{92E30D9E-85EA-4D42-971F-F0806EF0EC0F}" srcOrd="4" destOrd="0" presId="urn:microsoft.com/office/officeart/2008/layout/SquareAccentList"/>
    <dgm:cxn modelId="{52F4D1C8-2996-4100-81DC-8A310B2C0C92}" type="presParOf" srcId="{92E30D9E-85EA-4D42-971F-F0806EF0EC0F}" destId="{61894CEC-3FDB-4C62-8288-3F257FB0C0AA}" srcOrd="0" destOrd="0" presId="urn:microsoft.com/office/officeart/2008/layout/SquareAccentList"/>
    <dgm:cxn modelId="{A3C1E040-A242-4641-942C-CBAD03A1CC96}" type="presParOf" srcId="{92E30D9E-85EA-4D42-971F-F0806EF0EC0F}" destId="{B5BA1BE1-63FD-4DE1-B090-385DD035F111}"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2DD058-840C-4745-9A6F-AB45E257EB96}"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fr-FR"/>
        </a:p>
      </dgm:t>
    </dgm:pt>
    <dgm:pt modelId="{A26A699E-FF60-49A2-BBA3-9D873E797954}">
      <dgm:prSet phldrT="[Texte]"/>
      <dgm:spPr/>
      <dgm:t>
        <a:bodyPr/>
        <a:lstStyle/>
        <a:p>
          <a:r>
            <a:rPr lang="fr-FR" b="1" dirty="0" smtClean="0">
              <a:solidFill>
                <a:srgbClr val="0070C0"/>
              </a:solidFill>
            </a:rPr>
            <a:t>Module Formation </a:t>
          </a:r>
          <a:r>
            <a:rPr lang="fr-FR" b="1" dirty="0" err="1" smtClean="0">
              <a:solidFill>
                <a:srgbClr val="0070C0"/>
              </a:solidFill>
            </a:rPr>
            <a:t>théroique</a:t>
          </a:r>
          <a:endParaRPr lang="fr-FR" b="1" dirty="0">
            <a:solidFill>
              <a:srgbClr val="0070C0"/>
            </a:solidFill>
          </a:endParaRPr>
        </a:p>
      </dgm:t>
    </dgm:pt>
    <dgm:pt modelId="{2D861350-55CD-4C39-A668-DF029C600D18}" type="parTrans" cxnId="{F96AABB2-E79C-4119-8D5D-96983F067060}">
      <dgm:prSet/>
      <dgm:spPr/>
      <dgm:t>
        <a:bodyPr/>
        <a:lstStyle/>
        <a:p>
          <a:endParaRPr lang="fr-FR"/>
        </a:p>
      </dgm:t>
    </dgm:pt>
    <dgm:pt modelId="{1F4DC671-5F1D-467C-87F5-63C49FA55F2E}" type="sibTrans" cxnId="{F96AABB2-E79C-4119-8D5D-96983F067060}">
      <dgm:prSet/>
      <dgm:spPr/>
      <dgm:t>
        <a:bodyPr/>
        <a:lstStyle/>
        <a:p>
          <a:endParaRPr lang="fr-FR"/>
        </a:p>
      </dgm:t>
    </dgm:pt>
    <dgm:pt modelId="{1AFC8F06-D81A-4AB4-9486-87D06DC2DB29}">
      <dgm:prSet phldrT="[Texte]" custT="1"/>
      <dgm:spPr/>
      <dgm:t>
        <a:bodyPr/>
        <a:lstStyle/>
        <a:p>
          <a:r>
            <a:rPr lang="fr-FR" sz="1400" dirty="0" smtClean="0"/>
            <a:t>Diaporama clé en main </a:t>
          </a:r>
          <a:endParaRPr lang="fr-FR" sz="1400" dirty="0"/>
        </a:p>
      </dgm:t>
    </dgm:pt>
    <dgm:pt modelId="{8082FB51-0B71-4999-A314-9C06D2043494}" type="parTrans" cxnId="{10860196-D350-4878-8501-27BA8521A518}">
      <dgm:prSet/>
      <dgm:spPr/>
      <dgm:t>
        <a:bodyPr/>
        <a:lstStyle/>
        <a:p>
          <a:endParaRPr lang="fr-FR"/>
        </a:p>
      </dgm:t>
    </dgm:pt>
    <dgm:pt modelId="{17219E4B-CF6E-4EAF-B5A0-39F6BE4F1E8A}" type="sibTrans" cxnId="{10860196-D350-4878-8501-27BA8521A518}">
      <dgm:prSet/>
      <dgm:spPr/>
      <dgm:t>
        <a:bodyPr/>
        <a:lstStyle/>
        <a:p>
          <a:endParaRPr lang="fr-FR"/>
        </a:p>
      </dgm:t>
    </dgm:pt>
    <dgm:pt modelId="{ED3D6954-B7D1-4565-9606-42FD42C69A78}">
      <dgm:prSet phldrT="[Texte]" custT="1"/>
      <dgm:spPr/>
      <dgm:t>
        <a:bodyPr/>
        <a:lstStyle/>
        <a:p>
          <a:r>
            <a:rPr lang="fr-FR" sz="1400" dirty="0" smtClean="0"/>
            <a:t>Format ½ journée  (CH de Fougères)</a:t>
          </a:r>
          <a:endParaRPr lang="fr-FR" sz="1400" dirty="0"/>
        </a:p>
      </dgm:t>
    </dgm:pt>
    <dgm:pt modelId="{AEE2DA6B-7839-44BA-A514-F9A59532BD97}" type="parTrans" cxnId="{F672F51E-7D13-4CD0-B4D1-7F40D83C0446}">
      <dgm:prSet/>
      <dgm:spPr/>
      <dgm:t>
        <a:bodyPr/>
        <a:lstStyle/>
        <a:p>
          <a:endParaRPr lang="fr-FR"/>
        </a:p>
      </dgm:t>
    </dgm:pt>
    <dgm:pt modelId="{C6630AED-5B57-4361-AB2A-5200E9E99A6A}" type="sibTrans" cxnId="{F672F51E-7D13-4CD0-B4D1-7F40D83C0446}">
      <dgm:prSet/>
      <dgm:spPr/>
      <dgm:t>
        <a:bodyPr/>
        <a:lstStyle/>
        <a:p>
          <a:endParaRPr lang="fr-FR"/>
        </a:p>
      </dgm:t>
    </dgm:pt>
    <dgm:pt modelId="{D4B8D332-F2B9-4AAB-B42F-82B5A2161697}">
      <dgm:prSet phldrT="[Texte]"/>
      <dgm:spPr/>
      <dgm:t>
        <a:bodyPr/>
        <a:lstStyle/>
        <a:p>
          <a:r>
            <a:rPr lang="fr-FR" b="1" dirty="0" smtClean="0">
              <a:solidFill>
                <a:srgbClr val="C00000"/>
              </a:solidFill>
            </a:rPr>
            <a:t>Analyse de scénario</a:t>
          </a:r>
          <a:endParaRPr lang="fr-FR" b="1" dirty="0">
            <a:solidFill>
              <a:srgbClr val="C00000"/>
            </a:solidFill>
          </a:endParaRPr>
        </a:p>
      </dgm:t>
    </dgm:pt>
    <dgm:pt modelId="{A0AE53E8-50C8-4CAE-8FA0-62B9F728C26F}" type="parTrans" cxnId="{AFD92182-164E-4ECD-83DD-4B6CE721BDD3}">
      <dgm:prSet/>
      <dgm:spPr/>
      <dgm:t>
        <a:bodyPr/>
        <a:lstStyle/>
        <a:p>
          <a:endParaRPr lang="fr-FR"/>
        </a:p>
      </dgm:t>
    </dgm:pt>
    <dgm:pt modelId="{DE82CB7C-5CA6-4C2E-9FA7-7FE8BAA87C96}" type="sibTrans" cxnId="{AFD92182-164E-4ECD-83DD-4B6CE721BDD3}">
      <dgm:prSet/>
      <dgm:spPr/>
      <dgm:t>
        <a:bodyPr/>
        <a:lstStyle/>
        <a:p>
          <a:endParaRPr lang="fr-FR"/>
        </a:p>
      </dgm:t>
    </dgm:pt>
    <dgm:pt modelId="{3B1A8B8E-4A24-4599-8BE5-453FD06D087D}">
      <dgm:prSet phldrT="[Texte]"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FR" sz="1400" dirty="0" smtClean="0"/>
            <a:t>Méthode</a:t>
          </a:r>
          <a:endParaRPr lang="fr-FR" sz="1400" dirty="0"/>
        </a:p>
      </dgm:t>
    </dgm:pt>
    <dgm:pt modelId="{93A71553-5881-4A6E-BE7D-CA96CC1E7F1B}" type="parTrans" cxnId="{C27B38A9-DA8F-4E10-BAA9-A047F1636181}">
      <dgm:prSet/>
      <dgm:spPr/>
      <dgm:t>
        <a:bodyPr/>
        <a:lstStyle/>
        <a:p>
          <a:endParaRPr lang="fr-FR"/>
        </a:p>
      </dgm:t>
    </dgm:pt>
    <dgm:pt modelId="{7BC4FADD-3CAC-4E68-9E52-CD3514E8914A}" type="sibTrans" cxnId="{C27B38A9-DA8F-4E10-BAA9-A047F1636181}">
      <dgm:prSet/>
      <dgm:spPr/>
      <dgm:t>
        <a:bodyPr/>
        <a:lstStyle/>
        <a:p>
          <a:endParaRPr lang="fr-FR"/>
        </a:p>
      </dgm:t>
    </dgm:pt>
    <dgm:pt modelId="{FD6B70CC-A063-4819-9950-F354B6EC4E8A}">
      <dgm:prSet phldrT="[Texte]"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FR" sz="1400" dirty="0" smtClean="0"/>
            <a:t>Banque de 10 films : </a:t>
          </a:r>
          <a:r>
            <a:rPr lang="fr-FR" sz="1400" dirty="0" err="1" smtClean="0"/>
            <a:t>OMéDIT</a:t>
          </a:r>
          <a:endParaRPr lang="fr-FR" sz="1400" dirty="0"/>
        </a:p>
      </dgm:t>
    </dgm:pt>
    <dgm:pt modelId="{54F58CE3-8693-426A-A86F-D358DBE34AAE}" type="parTrans" cxnId="{33E32E8D-5F4F-49F4-9784-DB1E81C73958}">
      <dgm:prSet/>
      <dgm:spPr/>
      <dgm:t>
        <a:bodyPr/>
        <a:lstStyle/>
        <a:p>
          <a:endParaRPr lang="fr-FR"/>
        </a:p>
      </dgm:t>
    </dgm:pt>
    <dgm:pt modelId="{9899260E-1CC0-4788-81B3-4FF737DDD6FE}" type="sibTrans" cxnId="{33E32E8D-5F4F-49F4-9784-DB1E81C73958}">
      <dgm:prSet/>
      <dgm:spPr/>
      <dgm:t>
        <a:bodyPr/>
        <a:lstStyle/>
        <a:p>
          <a:endParaRPr lang="fr-FR"/>
        </a:p>
      </dgm:t>
    </dgm:pt>
    <dgm:pt modelId="{AAAF52DE-6128-4EAE-883C-807FC6F552E1}">
      <dgm:prSet phldrT="[Texte]"/>
      <dgm:spPr/>
      <dgm:t>
        <a:bodyPr/>
        <a:lstStyle/>
        <a:p>
          <a:r>
            <a:rPr lang="fr-FR" b="1" dirty="0" smtClean="0">
              <a:solidFill>
                <a:srgbClr val="00B050"/>
              </a:solidFill>
            </a:rPr>
            <a:t>Médicaments à risques</a:t>
          </a:r>
          <a:endParaRPr lang="fr-FR" b="1" dirty="0">
            <a:solidFill>
              <a:srgbClr val="00B050"/>
            </a:solidFill>
          </a:endParaRPr>
        </a:p>
      </dgm:t>
    </dgm:pt>
    <dgm:pt modelId="{2F89EF1A-B566-4008-80F2-0166451AB72C}" type="parTrans" cxnId="{521427FF-15D6-4E0C-8B5C-2169BD9AA1E4}">
      <dgm:prSet/>
      <dgm:spPr/>
      <dgm:t>
        <a:bodyPr/>
        <a:lstStyle/>
        <a:p>
          <a:endParaRPr lang="fr-FR"/>
        </a:p>
      </dgm:t>
    </dgm:pt>
    <dgm:pt modelId="{AFC1850F-6782-4EEB-91CA-7131AFB006F7}" type="sibTrans" cxnId="{521427FF-15D6-4E0C-8B5C-2169BD9AA1E4}">
      <dgm:prSet/>
      <dgm:spPr/>
      <dgm:t>
        <a:bodyPr/>
        <a:lstStyle/>
        <a:p>
          <a:endParaRPr lang="fr-FR"/>
        </a:p>
      </dgm:t>
    </dgm:pt>
    <dgm:pt modelId="{8588609B-31A0-48C6-BB45-FFF90D7A9F98}">
      <dgm:prSet phldrT="[Texte]"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fr-FR" sz="1400" dirty="0" smtClean="0"/>
            <a:t>Auto évaluation</a:t>
          </a:r>
          <a:endParaRPr lang="fr-FR" sz="1400" dirty="0"/>
        </a:p>
      </dgm:t>
    </dgm:pt>
    <dgm:pt modelId="{05FC5F67-98C0-4AB6-9EE9-0DE9FDFFE17D}" type="parTrans" cxnId="{857AEAD8-57DE-46F4-980C-FB900925D61B}">
      <dgm:prSet/>
      <dgm:spPr/>
      <dgm:t>
        <a:bodyPr/>
        <a:lstStyle/>
        <a:p>
          <a:endParaRPr lang="fr-FR"/>
        </a:p>
      </dgm:t>
    </dgm:pt>
    <dgm:pt modelId="{A202A7A8-908D-44ED-A742-00CB9A16EA6A}" type="sibTrans" cxnId="{857AEAD8-57DE-46F4-980C-FB900925D61B}">
      <dgm:prSet/>
      <dgm:spPr/>
      <dgm:t>
        <a:bodyPr/>
        <a:lstStyle/>
        <a:p>
          <a:endParaRPr lang="fr-FR"/>
        </a:p>
      </dgm:t>
    </dgm:pt>
    <dgm:pt modelId="{F58F82C5-6043-4E96-A34D-751FE21CD97F}">
      <dgm:prSet phldrT="[Texte]"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fr-FR" sz="1400" dirty="0" smtClean="0"/>
            <a:t>32 modules e </a:t>
          </a:r>
          <a:r>
            <a:rPr lang="fr-FR" sz="1400" dirty="0" err="1" smtClean="0"/>
            <a:t>learning</a:t>
          </a:r>
          <a:endParaRPr lang="fr-FR" sz="1400" dirty="0"/>
        </a:p>
      </dgm:t>
    </dgm:pt>
    <dgm:pt modelId="{44A89DAC-E6E4-4F72-BDCF-464074E75200}" type="parTrans" cxnId="{D2BD9FCB-69DD-4F9C-81F4-A956F8212DE0}">
      <dgm:prSet/>
      <dgm:spPr/>
      <dgm:t>
        <a:bodyPr/>
        <a:lstStyle/>
        <a:p>
          <a:endParaRPr lang="fr-FR"/>
        </a:p>
      </dgm:t>
    </dgm:pt>
    <dgm:pt modelId="{665A895A-5030-4666-85D0-41706DABAC02}" type="sibTrans" cxnId="{D2BD9FCB-69DD-4F9C-81F4-A956F8212DE0}">
      <dgm:prSet/>
      <dgm:spPr/>
      <dgm:t>
        <a:bodyPr/>
        <a:lstStyle/>
        <a:p>
          <a:endParaRPr lang="fr-FR"/>
        </a:p>
      </dgm:t>
    </dgm:pt>
    <dgm:pt modelId="{67B224AA-7E08-46DE-9FBD-85D43FE08B87}">
      <dgm:prSet phldrT="[Texte]" custT="1">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fr-FR" sz="1400" dirty="0"/>
        </a:p>
      </dgm:t>
    </dgm:pt>
    <dgm:pt modelId="{133FBC4C-338D-4632-862A-BC318A8D196D}" type="parTrans" cxnId="{0D4E7764-5EC5-49F2-8962-BAE92A638DF9}">
      <dgm:prSet/>
      <dgm:spPr/>
      <dgm:t>
        <a:bodyPr/>
        <a:lstStyle/>
        <a:p>
          <a:endParaRPr lang="fr-FR"/>
        </a:p>
      </dgm:t>
    </dgm:pt>
    <dgm:pt modelId="{28BD6D13-9E16-48CF-ADBA-6A3076DB3D1D}" type="sibTrans" cxnId="{0D4E7764-5EC5-49F2-8962-BAE92A638DF9}">
      <dgm:prSet/>
      <dgm:spPr/>
      <dgm:t>
        <a:bodyPr/>
        <a:lstStyle/>
        <a:p>
          <a:endParaRPr lang="fr-FR"/>
        </a:p>
      </dgm:t>
    </dgm:pt>
    <dgm:pt modelId="{CA894D96-899F-4DCB-BD78-BFE9DD022075}">
      <dgm:prSet phldrT="[Texte]" custT="1"/>
      <dgm:spPr/>
      <dgm:t>
        <a:bodyPr/>
        <a:lstStyle/>
        <a:p>
          <a:r>
            <a:rPr lang="fr-FR" sz="1400" dirty="0" smtClean="0"/>
            <a:t>e </a:t>
          </a:r>
          <a:r>
            <a:rPr lang="fr-FR" sz="1400" dirty="0" err="1" smtClean="0"/>
            <a:t>learning</a:t>
          </a:r>
          <a:endParaRPr lang="fr-FR" sz="1400" dirty="0"/>
        </a:p>
      </dgm:t>
    </dgm:pt>
    <dgm:pt modelId="{A26626C5-611B-4994-8278-F29A37AD35F2}" type="parTrans" cxnId="{4805E0BE-84A1-4750-BC5A-F9AA289CE8E0}">
      <dgm:prSet/>
      <dgm:spPr/>
      <dgm:t>
        <a:bodyPr/>
        <a:lstStyle/>
        <a:p>
          <a:endParaRPr lang="fr-FR"/>
        </a:p>
      </dgm:t>
    </dgm:pt>
    <dgm:pt modelId="{B4E095D0-5C9A-44B4-967E-B15E9AFCC597}" type="sibTrans" cxnId="{4805E0BE-84A1-4750-BC5A-F9AA289CE8E0}">
      <dgm:prSet/>
      <dgm:spPr/>
      <dgm:t>
        <a:bodyPr/>
        <a:lstStyle/>
        <a:p>
          <a:endParaRPr lang="fr-FR"/>
        </a:p>
      </dgm:t>
    </dgm:pt>
    <dgm:pt modelId="{3FCDDE3B-8E8A-40BB-A80B-E1F5BE41EF4B}">
      <dgm:prSet phldrT="[Texte]" custT="1"/>
      <dgm:spPr/>
      <dgm:t>
        <a:bodyPr/>
        <a:lstStyle/>
        <a:p>
          <a:endParaRPr lang="fr-FR" sz="1400" dirty="0"/>
        </a:p>
      </dgm:t>
    </dgm:pt>
    <dgm:pt modelId="{0EC45EB0-E77D-4516-8ADA-91CA0CEE350D}" type="parTrans" cxnId="{3570CB0A-1B1E-4101-BE09-E744C91CEF01}">
      <dgm:prSet/>
      <dgm:spPr/>
      <dgm:t>
        <a:bodyPr/>
        <a:lstStyle/>
        <a:p>
          <a:endParaRPr lang="fr-FR"/>
        </a:p>
      </dgm:t>
    </dgm:pt>
    <dgm:pt modelId="{85949B27-8C17-455C-BC5C-69F181EBF402}" type="sibTrans" cxnId="{3570CB0A-1B1E-4101-BE09-E744C91CEF01}">
      <dgm:prSet/>
      <dgm:spPr/>
      <dgm:t>
        <a:bodyPr/>
        <a:lstStyle/>
        <a:p>
          <a:endParaRPr lang="fr-FR"/>
        </a:p>
      </dgm:t>
    </dgm:pt>
    <dgm:pt modelId="{C87077A7-762A-4BA2-8DDF-991CE78978D3}">
      <dgm:prSet phldrT="[Texte]" custT="1">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fr-FR" sz="1400" dirty="0"/>
        </a:p>
      </dgm:t>
    </dgm:pt>
    <dgm:pt modelId="{2CEC5A7F-A01F-4E49-A339-97A1B92BD586}" type="parTrans" cxnId="{684B989F-9575-42B6-9F57-F664BB745DD3}">
      <dgm:prSet/>
      <dgm:spPr/>
      <dgm:t>
        <a:bodyPr/>
        <a:lstStyle/>
        <a:p>
          <a:endParaRPr lang="fr-FR"/>
        </a:p>
      </dgm:t>
    </dgm:pt>
    <dgm:pt modelId="{23778CEA-B11D-4CE6-A7D2-35CAA8C7A930}" type="sibTrans" cxnId="{684B989F-9575-42B6-9F57-F664BB745DD3}">
      <dgm:prSet/>
      <dgm:spPr/>
      <dgm:t>
        <a:bodyPr/>
        <a:lstStyle/>
        <a:p>
          <a:endParaRPr lang="fr-FR"/>
        </a:p>
      </dgm:t>
    </dgm:pt>
    <dgm:pt modelId="{DF072135-DCD6-4CAB-A6B4-1A683B14179F}">
      <dgm:prSet phldrT="[Texte]" custT="1">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fr-FR" sz="1400" dirty="0"/>
        </a:p>
      </dgm:t>
    </dgm:pt>
    <dgm:pt modelId="{DD6E8ACD-826F-4BC3-8920-BFAD8763FECF}" type="parTrans" cxnId="{855786D0-753C-42A4-BBCF-78A07660B39C}">
      <dgm:prSet/>
      <dgm:spPr/>
      <dgm:t>
        <a:bodyPr/>
        <a:lstStyle/>
        <a:p>
          <a:endParaRPr lang="fr-FR"/>
        </a:p>
      </dgm:t>
    </dgm:pt>
    <dgm:pt modelId="{C7F104CF-4CAE-45E0-AE73-8B7591BC8037}" type="sibTrans" cxnId="{855786D0-753C-42A4-BBCF-78A07660B39C}">
      <dgm:prSet/>
      <dgm:spPr/>
      <dgm:t>
        <a:bodyPr/>
        <a:lstStyle/>
        <a:p>
          <a:endParaRPr lang="fr-FR"/>
        </a:p>
      </dgm:t>
    </dgm:pt>
    <dgm:pt modelId="{CA8865B8-073F-44B8-9591-9A1836432A7F}">
      <dgm:prSet phldrT="[Texte]"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FR" sz="1400" dirty="0" smtClean="0"/>
            <a:t>Format ½ journée </a:t>
          </a:r>
          <a:endParaRPr lang="fr-FR" sz="1400" dirty="0"/>
        </a:p>
      </dgm:t>
    </dgm:pt>
    <dgm:pt modelId="{EF36AB71-E2FC-4855-9FA7-1C6FE3FEA43E}" type="parTrans" cxnId="{DAE3FB9E-F0F3-43A9-B47E-B70761CB259B}">
      <dgm:prSet/>
      <dgm:spPr/>
      <dgm:t>
        <a:bodyPr/>
        <a:lstStyle/>
        <a:p>
          <a:endParaRPr lang="fr-FR"/>
        </a:p>
      </dgm:t>
    </dgm:pt>
    <dgm:pt modelId="{6C62C733-0801-4C53-9DE2-3BDC9449D0C4}" type="sibTrans" cxnId="{DAE3FB9E-F0F3-43A9-B47E-B70761CB259B}">
      <dgm:prSet/>
      <dgm:spPr/>
      <dgm:t>
        <a:bodyPr/>
        <a:lstStyle/>
        <a:p>
          <a:endParaRPr lang="fr-FR"/>
        </a:p>
      </dgm:t>
    </dgm:pt>
    <dgm:pt modelId="{0423DC18-1D44-4C4D-B632-461DC36754DE}">
      <dgm:prSet phldrT="[Texte]" custT="1">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fr-FR" sz="1400" dirty="0"/>
        </a:p>
      </dgm:t>
    </dgm:pt>
    <dgm:pt modelId="{5545C080-A8F8-4298-9969-4972E62D0CEC}" type="parTrans" cxnId="{D0437A52-69FA-4B37-8CD1-D6E05D8FC1D7}">
      <dgm:prSet/>
      <dgm:spPr/>
      <dgm:t>
        <a:bodyPr/>
        <a:lstStyle/>
        <a:p>
          <a:endParaRPr lang="fr-FR"/>
        </a:p>
      </dgm:t>
    </dgm:pt>
    <dgm:pt modelId="{35F2B8C8-B3F0-4653-B3E3-16DFD489174A}" type="sibTrans" cxnId="{D0437A52-69FA-4B37-8CD1-D6E05D8FC1D7}">
      <dgm:prSet/>
      <dgm:spPr/>
      <dgm:t>
        <a:bodyPr/>
        <a:lstStyle/>
        <a:p>
          <a:endParaRPr lang="fr-FR"/>
        </a:p>
      </dgm:t>
    </dgm:pt>
    <dgm:pt modelId="{B2BF8D8F-52BD-4930-A605-98EEE58066A8}">
      <dgm:prSet phldrT="[Texte]"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fr-FR" sz="1400" dirty="0" smtClean="0"/>
            <a:t>Format ½ journée </a:t>
          </a:r>
          <a:endParaRPr lang="fr-FR" sz="1400" dirty="0"/>
        </a:p>
      </dgm:t>
    </dgm:pt>
    <dgm:pt modelId="{1457554F-5A13-476B-8C36-613C0CB487A0}" type="parTrans" cxnId="{E8DEEA34-61D6-4891-BB5E-2E3AB8CF5BAF}">
      <dgm:prSet/>
      <dgm:spPr/>
      <dgm:t>
        <a:bodyPr/>
        <a:lstStyle/>
        <a:p>
          <a:endParaRPr lang="fr-FR"/>
        </a:p>
      </dgm:t>
    </dgm:pt>
    <dgm:pt modelId="{62EE3971-6952-4286-8180-70EC622EF8B2}" type="sibTrans" cxnId="{E8DEEA34-61D6-4891-BB5E-2E3AB8CF5BAF}">
      <dgm:prSet/>
      <dgm:spPr/>
      <dgm:t>
        <a:bodyPr/>
        <a:lstStyle/>
        <a:p>
          <a:endParaRPr lang="fr-FR"/>
        </a:p>
      </dgm:t>
    </dgm:pt>
    <dgm:pt modelId="{2AEA878D-3531-41A8-88FB-A86D7E82F406}">
      <dgm:prSet phldrT="[Texte]" custT="1">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fr-FR" sz="1400" dirty="0"/>
        </a:p>
      </dgm:t>
    </dgm:pt>
    <dgm:pt modelId="{2655181B-1E3E-47D3-A869-F642B89EC998}" type="parTrans" cxnId="{7B1AAC29-4B93-45BA-A940-404C5B273C92}">
      <dgm:prSet/>
      <dgm:spPr/>
      <dgm:t>
        <a:bodyPr/>
        <a:lstStyle/>
        <a:p>
          <a:endParaRPr lang="fr-FR"/>
        </a:p>
      </dgm:t>
    </dgm:pt>
    <dgm:pt modelId="{7AE097C8-3A3A-44DA-A36E-F1D5718E1A31}" type="sibTrans" cxnId="{7B1AAC29-4B93-45BA-A940-404C5B273C92}">
      <dgm:prSet/>
      <dgm:spPr/>
      <dgm:t>
        <a:bodyPr/>
        <a:lstStyle/>
        <a:p>
          <a:endParaRPr lang="fr-FR"/>
        </a:p>
      </dgm:t>
    </dgm:pt>
    <dgm:pt modelId="{7D8265CF-CF0D-4D3B-B892-0F22A9EB5560}" type="pres">
      <dgm:prSet presAssocID="{C32DD058-840C-4745-9A6F-AB45E257EB96}" presName="linearFlow" presStyleCnt="0">
        <dgm:presLayoutVars>
          <dgm:dir/>
          <dgm:animLvl val="lvl"/>
          <dgm:resizeHandles/>
        </dgm:presLayoutVars>
      </dgm:prSet>
      <dgm:spPr/>
      <dgm:t>
        <a:bodyPr/>
        <a:lstStyle/>
        <a:p>
          <a:endParaRPr lang="fr-FR"/>
        </a:p>
      </dgm:t>
    </dgm:pt>
    <dgm:pt modelId="{8AAF55ED-6DB3-42F5-9486-526E4662DF8E}" type="pres">
      <dgm:prSet presAssocID="{A26A699E-FF60-49A2-BBA3-9D873E797954}" presName="compositeNode" presStyleCnt="0">
        <dgm:presLayoutVars>
          <dgm:bulletEnabled val="1"/>
        </dgm:presLayoutVars>
      </dgm:prSet>
      <dgm:spPr/>
    </dgm:pt>
    <dgm:pt modelId="{52452549-A16F-452A-BC23-DD8101E299C1}" type="pres">
      <dgm:prSet presAssocID="{A26A699E-FF60-49A2-BBA3-9D873E797954}" presName="imag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2685501-D533-4A4F-84D9-93075E6B6751}" type="pres">
      <dgm:prSet presAssocID="{A26A699E-FF60-49A2-BBA3-9D873E797954}" presName="childNode" presStyleLbl="node1" presStyleIdx="0" presStyleCnt="3">
        <dgm:presLayoutVars>
          <dgm:bulletEnabled val="1"/>
        </dgm:presLayoutVars>
      </dgm:prSet>
      <dgm:spPr/>
      <dgm:t>
        <a:bodyPr/>
        <a:lstStyle/>
        <a:p>
          <a:endParaRPr lang="fr-FR"/>
        </a:p>
      </dgm:t>
    </dgm:pt>
    <dgm:pt modelId="{4CADEC44-1C2A-44A4-9370-8E29BB32854F}" type="pres">
      <dgm:prSet presAssocID="{A26A699E-FF60-49A2-BBA3-9D873E797954}" presName="parentNode" presStyleLbl="revTx" presStyleIdx="0" presStyleCnt="3">
        <dgm:presLayoutVars>
          <dgm:chMax val="0"/>
          <dgm:bulletEnabled val="1"/>
        </dgm:presLayoutVars>
      </dgm:prSet>
      <dgm:spPr/>
      <dgm:t>
        <a:bodyPr/>
        <a:lstStyle/>
        <a:p>
          <a:endParaRPr lang="fr-FR"/>
        </a:p>
      </dgm:t>
    </dgm:pt>
    <dgm:pt modelId="{B4E13B0C-125A-4F1D-8CC5-1CEF10AA8C5B}" type="pres">
      <dgm:prSet presAssocID="{1F4DC671-5F1D-467C-87F5-63C49FA55F2E}" presName="sibTrans" presStyleCnt="0"/>
      <dgm:spPr/>
    </dgm:pt>
    <dgm:pt modelId="{AC3582C3-81B7-4FA8-AC47-87193397A14D}" type="pres">
      <dgm:prSet presAssocID="{D4B8D332-F2B9-4AAB-B42F-82B5A2161697}" presName="compositeNode" presStyleCnt="0">
        <dgm:presLayoutVars>
          <dgm:bulletEnabled val="1"/>
        </dgm:presLayoutVars>
      </dgm:prSet>
      <dgm:spPr/>
    </dgm:pt>
    <dgm:pt modelId="{886BAA2C-D788-4822-AF1E-32D959ED23F4}" type="pres">
      <dgm:prSet presAssocID="{D4B8D332-F2B9-4AAB-B42F-82B5A2161697}"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6000" r="-36000"/>
          </a:stretch>
        </a:blipFill>
      </dgm:spPr>
    </dgm:pt>
    <dgm:pt modelId="{9B280102-999C-475C-9445-D8E94FB324AC}" type="pres">
      <dgm:prSet presAssocID="{D4B8D332-F2B9-4AAB-B42F-82B5A2161697}" presName="childNode" presStyleLbl="node1" presStyleIdx="1" presStyleCnt="3">
        <dgm:presLayoutVars>
          <dgm:bulletEnabled val="1"/>
        </dgm:presLayoutVars>
      </dgm:prSet>
      <dgm:spPr/>
      <dgm:t>
        <a:bodyPr/>
        <a:lstStyle/>
        <a:p>
          <a:endParaRPr lang="fr-FR"/>
        </a:p>
      </dgm:t>
    </dgm:pt>
    <dgm:pt modelId="{57E7CF11-DC0A-4071-8110-13DAA3D5EBC1}" type="pres">
      <dgm:prSet presAssocID="{D4B8D332-F2B9-4AAB-B42F-82B5A2161697}" presName="parentNode" presStyleLbl="revTx" presStyleIdx="1" presStyleCnt="3">
        <dgm:presLayoutVars>
          <dgm:chMax val="0"/>
          <dgm:bulletEnabled val="1"/>
        </dgm:presLayoutVars>
      </dgm:prSet>
      <dgm:spPr/>
      <dgm:t>
        <a:bodyPr/>
        <a:lstStyle/>
        <a:p>
          <a:endParaRPr lang="fr-FR"/>
        </a:p>
      </dgm:t>
    </dgm:pt>
    <dgm:pt modelId="{6F24BB90-54BB-450C-A9B1-AB79E08646E0}" type="pres">
      <dgm:prSet presAssocID="{DE82CB7C-5CA6-4C2E-9FA7-7FE8BAA87C96}" presName="sibTrans" presStyleCnt="0"/>
      <dgm:spPr/>
    </dgm:pt>
    <dgm:pt modelId="{6C42DA05-4097-4671-ABD2-428C8711FCA8}" type="pres">
      <dgm:prSet presAssocID="{AAAF52DE-6128-4EAE-883C-807FC6F552E1}" presName="compositeNode" presStyleCnt="0">
        <dgm:presLayoutVars>
          <dgm:bulletEnabled val="1"/>
        </dgm:presLayoutVars>
      </dgm:prSet>
      <dgm:spPr/>
    </dgm:pt>
    <dgm:pt modelId="{AE4CBEE1-409C-4982-B27D-9E3A4B145D6B}" type="pres">
      <dgm:prSet presAssocID="{AAAF52DE-6128-4EAE-883C-807FC6F552E1}"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dgm:spPr>
    </dgm:pt>
    <dgm:pt modelId="{765CAE1D-3531-4A19-BC99-9022935762BE}" type="pres">
      <dgm:prSet presAssocID="{AAAF52DE-6128-4EAE-883C-807FC6F552E1}" presName="childNode" presStyleLbl="node1" presStyleIdx="2" presStyleCnt="3">
        <dgm:presLayoutVars>
          <dgm:bulletEnabled val="1"/>
        </dgm:presLayoutVars>
      </dgm:prSet>
      <dgm:spPr/>
      <dgm:t>
        <a:bodyPr/>
        <a:lstStyle/>
        <a:p>
          <a:endParaRPr lang="fr-FR"/>
        </a:p>
      </dgm:t>
    </dgm:pt>
    <dgm:pt modelId="{D4E2234D-57EC-4D25-84FC-63EDE2E62B8E}" type="pres">
      <dgm:prSet presAssocID="{AAAF52DE-6128-4EAE-883C-807FC6F552E1}" presName="parentNode" presStyleLbl="revTx" presStyleIdx="2" presStyleCnt="3">
        <dgm:presLayoutVars>
          <dgm:chMax val="0"/>
          <dgm:bulletEnabled val="1"/>
        </dgm:presLayoutVars>
      </dgm:prSet>
      <dgm:spPr/>
      <dgm:t>
        <a:bodyPr/>
        <a:lstStyle/>
        <a:p>
          <a:endParaRPr lang="fr-FR"/>
        </a:p>
      </dgm:t>
    </dgm:pt>
  </dgm:ptLst>
  <dgm:cxnLst>
    <dgm:cxn modelId="{785D74BD-4A71-4518-8279-3AA43E31DCEB}" type="presOf" srcId="{CA894D96-899F-4DCB-BD78-BFE9DD022075}" destId="{82685501-D533-4A4F-84D9-93075E6B6751}" srcOrd="0" destOrd="3" presId="urn:microsoft.com/office/officeart/2005/8/layout/hList2"/>
    <dgm:cxn modelId="{0D4E7764-5EC5-49F2-8962-BAE92A638DF9}" srcId="{D4B8D332-F2B9-4AAB-B42F-82B5A2161697}" destId="{67B224AA-7E08-46DE-9FBD-85D43FE08B87}" srcOrd="1" destOrd="0" parTransId="{133FBC4C-338D-4632-862A-BC318A8D196D}" sibTransId="{28BD6D13-9E16-48CF-ADBA-6A3076DB3D1D}"/>
    <dgm:cxn modelId="{6E1AD123-9128-46AB-8237-E3B21BB5DA60}" type="presOf" srcId="{0423DC18-1D44-4C4D-B632-461DC36754DE}" destId="{9B280102-999C-475C-9445-D8E94FB324AC}" srcOrd="0" destOrd="3" presId="urn:microsoft.com/office/officeart/2005/8/layout/hList2"/>
    <dgm:cxn modelId="{DAE3FB9E-F0F3-43A9-B47E-B70761CB259B}" srcId="{D4B8D332-F2B9-4AAB-B42F-82B5A2161697}" destId="{CA8865B8-073F-44B8-9591-9A1836432A7F}" srcOrd="4" destOrd="0" parTransId="{EF36AB71-E2FC-4855-9FA7-1C6FE3FEA43E}" sibTransId="{6C62C733-0801-4C53-9DE2-3BDC9449D0C4}"/>
    <dgm:cxn modelId="{20AAD3AB-DF91-452B-BC13-5CED3E7E783E}" type="presOf" srcId="{C32DD058-840C-4745-9A6F-AB45E257EB96}" destId="{7D8265CF-CF0D-4D3B-B892-0F22A9EB5560}" srcOrd="0" destOrd="0" presId="urn:microsoft.com/office/officeart/2005/8/layout/hList2"/>
    <dgm:cxn modelId="{094C7476-4237-431A-9925-40018A30F129}" type="presOf" srcId="{ED3D6954-B7D1-4565-9606-42FD42C69A78}" destId="{82685501-D533-4A4F-84D9-93075E6B6751}" srcOrd="0" destOrd="1" presId="urn:microsoft.com/office/officeart/2005/8/layout/hList2"/>
    <dgm:cxn modelId="{33E32E8D-5F4F-49F4-9784-DB1E81C73958}" srcId="{D4B8D332-F2B9-4AAB-B42F-82B5A2161697}" destId="{FD6B70CC-A063-4819-9950-F354B6EC4E8A}" srcOrd="2" destOrd="0" parTransId="{54F58CE3-8693-426A-A86F-D358DBE34AAE}" sibTransId="{9899260E-1CC0-4788-81B3-4FF737DDD6FE}"/>
    <dgm:cxn modelId="{AFD92182-164E-4ECD-83DD-4B6CE721BDD3}" srcId="{C32DD058-840C-4745-9A6F-AB45E257EB96}" destId="{D4B8D332-F2B9-4AAB-B42F-82B5A2161697}" srcOrd="1" destOrd="0" parTransId="{A0AE53E8-50C8-4CAE-8FA0-62B9F728C26F}" sibTransId="{DE82CB7C-5CA6-4C2E-9FA7-7FE8BAA87C96}"/>
    <dgm:cxn modelId="{C023CCB1-605C-4739-8672-7015A33D32C0}" type="presOf" srcId="{2AEA878D-3531-41A8-88FB-A86D7E82F406}" destId="{765CAE1D-3531-4A19-BC99-9022935762BE}" srcOrd="0" destOrd="3" presId="urn:microsoft.com/office/officeart/2005/8/layout/hList2"/>
    <dgm:cxn modelId="{64215B65-B158-439B-9C6F-6AD982F78353}" type="presOf" srcId="{A26A699E-FF60-49A2-BBA3-9D873E797954}" destId="{4CADEC44-1C2A-44A4-9370-8E29BB32854F}" srcOrd="0" destOrd="0" presId="urn:microsoft.com/office/officeart/2005/8/layout/hList2"/>
    <dgm:cxn modelId="{D2BD9FCB-69DD-4F9C-81F4-A956F8212DE0}" srcId="{AAAF52DE-6128-4EAE-883C-807FC6F552E1}" destId="{F58F82C5-6043-4E96-A34D-751FE21CD97F}" srcOrd="2" destOrd="0" parTransId="{44A89DAC-E6E4-4F72-BDCF-464074E75200}" sibTransId="{665A895A-5030-4666-85D0-41706DABAC02}"/>
    <dgm:cxn modelId="{7420E176-00AE-4401-A9FB-CF4CD45540A6}" type="presOf" srcId="{3B1A8B8E-4A24-4599-8BE5-453FD06D087D}" destId="{9B280102-999C-475C-9445-D8E94FB324AC}" srcOrd="0" destOrd="0" presId="urn:microsoft.com/office/officeart/2005/8/layout/hList2"/>
    <dgm:cxn modelId="{1A703118-DD53-4679-A309-1A82D5B6FB0F}" type="presOf" srcId="{67B224AA-7E08-46DE-9FBD-85D43FE08B87}" destId="{9B280102-999C-475C-9445-D8E94FB324AC}" srcOrd="0" destOrd="1" presId="urn:microsoft.com/office/officeart/2005/8/layout/hList2"/>
    <dgm:cxn modelId="{E8DEEA34-61D6-4891-BB5E-2E3AB8CF5BAF}" srcId="{AAAF52DE-6128-4EAE-883C-807FC6F552E1}" destId="{B2BF8D8F-52BD-4930-A605-98EEE58066A8}" srcOrd="4" destOrd="0" parTransId="{1457554F-5A13-476B-8C36-613C0CB487A0}" sibTransId="{62EE3971-6952-4286-8180-70EC622EF8B2}"/>
    <dgm:cxn modelId="{C27B38A9-DA8F-4E10-BAA9-A047F1636181}" srcId="{D4B8D332-F2B9-4AAB-B42F-82B5A2161697}" destId="{3B1A8B8E-4A24-4599-8BE5-453FD06D087D}" srcOrd="0" destOrd="0" parTransId="{93A71553-5881-4A6E-BE7D-CA96CC1E7F1B}" sibTransId="{7BC4FADD-3CAC-4E68-9E52-CD3514E8914A}"/>
    <dgm:cxn modelId="{27B81E60-3783-4212-A33D-1AA60D10A71E}" type="presOf" srcId="{8588609B-31A0-48C6-BB45-FFF90D7A9F98}" destId="{765CAE1D-3531-4A19-BC99-9022935762BE}" srcOrd="0" destOrd="0" presId="urn:microsoft.com/office/officeart/2005/8/layout/hList2"/>
    <dgm:cxn modelId="{3570CB0A-1B1E-4101-BE09-E744C91CEF01}" srcId="{1AFC8F06-D81A-4AB4-9486-87D06DC2DB29}" destId="{3FCDDE3B-8E8A-40BB-A80B-E1F5BE41EF4B}" srcOrd="1" destOrd="0" parTransId="{0EC45EB0-E77D-4516-8ADA-91CA0CEE350D}" sibTransId="{85949B27-8C17-455C-BC5C-69F181EBF402}"/>
    <dgm:cxn modelId="{4805E0BE-84A1-4750-BC5A-F9AA289CE8E0}" srcId="{A26A699E-FF60-49A2-BBA3-9D873E797954}" destId="{CA894D96-899F-4DCB-BD78-BFE9DD022075}" srcOrd="1" destOrd="0" parTransId="{A26626C5-611B-4994-8278-F29A37AD35F2}" sibTransId="{B4E095D0-5C9A-44B4-967E-B15E9AFCC597}"/>
    <dgm:cxn modelId="{C26C1023-482F-4627-82A4-1A95462F3A22}" type="presOf" srcId="{1AFC8F06-D81A-4AB4-9486-87D06DC2DB29}" destId="{82685501-D533-4A4F-84D9-93075E6B6751}" srcOrd="0" destOrd="0" presId="urn:microsoft.com/office/officeart/2005/8/layout/hList2"/>
    <dgm:cxn modelId="{EF9ABD81-8F2E-4801-8977-B7BC7F517C49}" type="presOf" srcId="{3FCDDE3B-8E8A-40BB-A80B-E1F5BE41EF4B}" destId="{82685501-D533-4A4F-84D9-93075E6B6751}" srcOrd="0" destOrd="2" presId="urn:microsoft.com/office/officeart/2005/8/layout/hList2"/>
    <dgm:cxn modelId="{521427FF-15D6-4E0C-8B5C-2169BD9AA1E4}" srcId="{C32DD058-840C-4745-9A6F-AB45E257EB96}" destId="{AAAF52DE-6128-4EAE-883C-807FC6F552E1}" srcOrd="2" destOrd="0" parTransId="{2F89EF1A-B566-4008-80F2-0166451AB72C}" sibTransId="{AFC1850F-6782-4EEB-91CA-7131AFB006F7}"/>
    <dgm:cxn modelId="{235F6C33-9826-48B9-9943-EEE271A569E4}" type="presOf" srcId="{D4B8D332-F2B9-4AAB-B42F-82B5A2161697}" destId="{57E7CF11-DC0A-4071-8110-13DAA3D5EBC1}" srcOrd="0" destOrd="0" presId="urn:microsoft.com/office/officeart/2005/8/layout/hList2"/>
    <dgm:cxn modelId="{1EE022F5-253E-43C7-AC72-CA2C713BAD6F}" type="presOf" srcId="{AAAF52DE-6128-4EAE-883C-807FC6F552E1}" destId="{D4E2234D-57EC-4D25-84FC-63EDE2E62B8E}" srcOrd="0" destOrd="0" presId="urn:microsoft.com/office/officeart/2005/8/layout/hList2"/>
    <dgm:cxn modelId="{10860196-D350-4878-8501-27BA8521A518}" srcId="{A26A699E-FF60-49A2-BBA3-9D873E797954}" destId="{1AFC8F06-D81A-4AB4-9486-87D06DC2DB29}" srcOrd="0" destOrd="0" parTransId="{8082FB51-0B71-4999-A314-9C06D2043494}" sibTransId="{17219E4B-CF6E-4EAF-B5A0-39F6BE4F1E8A}"/>
    <dgm:cxn modelId="{F96AABB2-E79C-4119-8D5D-96983F067060}" srcId="{C32DD058-840C-4745-9A6F-AB45E257EB96}" destId="{A26A699E-FF60-49A2-BBA3-9D873E797954}" srcOrd="0" destOrd="0" parTransId="{2D861350-55CD-4C39-A668-DF029C600D18}" sibTransId="{1F4DC671-5F1D-467C-87F5-63C49FA55F2E}"/>
    <dgm:cxn modelId="{F672F51E-7D13-4CD0-B4D1-7F40D83C0446}" srcId="{1AFC8F06-D81A-4AB4-9486-87D06DC2DB29}" destId="{ED3D6954-B7D1-4565-9606-42FD42C69A78}" srcOrd="0" destOrd="0" parTransId="{AEE2DA6B-7839-44BA-A514-F9A59532BD97}" sibTransId="{C6630AED-5B57-4361-AB2A-5200E9E99A6A}"/>
    <dgm:cxn modelId="{9579BCE7-2127-4290-A69A-3DE0CFDEC6C0}" type="presOf" srcId="{B2BF8D8F-52BD-4930-A605-98EEE58066A8}" destId="{765CAE1D-3531-4A19-BC99-9022935762BE}" srcOrd="0" destOrd="4" presId="urn:microsoft.com/office/officeart/2005/8/layout/hList2"/>
    <dgm:cxn modelId="{9D8FD4F1-17D4-439B-A4EE-ACC20F5B6625}" type="presOf" srcId="{C87077A7-762A-4BA2-8DDF-991CE78978D3}" destId="{765CAE1D-3531-4A19-BC99-9022935762BE}" srcOrd="0" destOrd="1" presId="urn:microsoft.com/office/officeart/2005/8/layout/hList2"/>
    <dgm:cxn modelId="{D0437A52-69FA-4B37-8CD1-D6E05D8FC1D7}" srcId="{D4B8D332-F2B9-4AAB-B42F-82B5A2161697}" destId="{0423DC18-1D44-4C4D-B632-461DC36754DE}" srcOrd="3" destOrd="0" parTransId="{5545C080-A8F8-4298-9969-4972E62D0CEC}" sibTransId="{35F2B8C8-B3F0-4653-B3E3-16DFD489174A}"/>
    <dgm:cxn modelId="{A77F7C5B-C9D0-4742-99A3-3408E713CDF4}" type="presOf" srcId="{DF072135-DCD6-4CAB-A6B4-1A683B14179F}" destId="{765CAE1D-3531-4A19-BC99-9022935762BE}" srcOrd="0" destOrd="5" presId="urn:microsoft.com/office/officeart/2005/8/layout/hList2"/>
    <dgm:cxn modelId="{414E25A0-FA98-4773-A9E4-1D8803A9A688}" type="presOf" srcId="{CA8865B8-073F-44B8-9591-9A1836432A7F}" destId="{9B280102-999C-475C-9445-D8E94FB324AC}" srcOrd="0" destOrd="4" presId="urn:microsoft.com/office/officeart/2005/8/layout/hList2"/>
    <dgm:cxn modelId="{855786D0-753C-42A4-BBCF-78A07660B39C}" srcId="{B2BF8D8F-52BD-4930-A605-98EEE58066A8}" destId="{DF072135-DCD6-4CAB-A6B4-1A683B14179F}" srcOrd="0" destOrd="0" parTransId="{DD6E8ACD-826F-4BC3-8920-BFAD8763FECF}" sibTransId="{C7F104CF-4CAE-45E0-AE73-8B7591BC8037}"/>
    <dgm:cxn modelId="{684B989F-9575-42B6-9F57-F664BB745DD3}" srcId="{AAAF52DE-6128-4EAE-883C-807FC6F552E1}" destId="{C87077A7-762A-4BA2-8DDF-991CE78978D3}" srcOrd="1" destOrd="0" parTransId="{2CEC5A7F-A01F-4E49-A339-97A1B92BD586}" sibTransId="{23778CEA-B11D-4CE6-A7D2-35CAA8C7A930}"/>
    <dgm:cxn modelId="{7B1AAC29-4B93-45BA-A940-404C5B273C92}" srcId="{AAAF52DE-6128-4EAE-883C-807FC6F552E1}" destId="{2AEA878D-3531-41A8-88FB-A86D7E82F406}" srcOrd="3" destOrd="0" parTransId="{2655181B-1E3E-47D3-A869-F642B89EC998}" sibTransId="{7AE097C8-3A3A-44DA-A36E-F1D5718E1A31}"/>
    <dgm:cxn modelId="{18813598-49C2-4DDB-A506-9FB751556D58}" type="presOf" srcId="{F58F82C5-6043-4E96-A34D-751FE21CD97F}" destId="{765CAE1D-3531-4A19-BC99-9022935762BE}" srcOrd="0" destOrd="2" presId="urn:microsoft.com/office/officeart/2005/8/layout/hList2"/>
    <dgm:cxn modelId="{857AEAD8-57DE-46F4-980C-FB900925D61B}" srcId="{AAAF52DE-6128-4EAE-883C-807FC6F552E1}" destId="{8588609B-31A0-48C6-BB45-FFF90D7A9F98}" srcOrd="0" destOrd="0" parTransId="{05FC5F67-98C0-4AB6-9EE9-0DE9FDFFE17D}" sibTransId="{A202A7A8-908D-44ED-A742-00CB9A16EA6A}"/>
    <dgm:cxn modelId="{EFF02E78-CA2F-48A7-B635-74713A102ED0}" type="presOf" srcId="{FD6B70CC-A063-4819-9950-F354B6EC4E8A}" destId="{9B280102-999C-475C-9445-D8E94FB324AC}" srcOrd="0" destOrd="2" presId="urn:microsoft.com/office/officeart/2005/8/layout/hList2"/>
    <dgm:cxn modelId="{1F4E726F-484C-4B49-AAC5-3DD1C2B8EB2F}" type="presParOf" srcId="{7D8265CF-CF0D-4D3B-B892-0F22A9EB5560}" destId="{8AAF55ED-6DB3-42F5-9486-526E4662DF8E}" srcOrd="0" destOrd="0" presId="urn:microsoft.com/office/officeart/2005/8/layout/hList2"/>
    <dgm:cxn modelId="{01DEEC88-2400-4071-8016-6E4A4E5A9B89}" type="presParOf" srcId="{8AAF55ED-6DB3-42F5-9486-526E4662DF8E}" destId="{52452549-A16F-452A-BC23-DD8101E299C1}" srcOrd="0" destOrd="0" presId="urn:microsoft.com/office/officeart/2005/8/layout/hList2"/>
    <dgm:cxn modelId="{A76F45C7-04E8-43E5-9E17-5184D726C4E0}" type="presParOf" srcId="{8AAF55ED-6DB3-42F5-9486-526E4662DF8E}" destId="{82685501-D533-4A4F-84D9-93075E6B6751}" srcOrd="1" destOrd="0" presId="urn:microsoft.com/office/officeart/2005/8/layout/hList2"/>
    <dgm:cxn modelId="{3D9909D4-0EAF-45FC-A897-36E5BE0B0146}" type="presParOf" srcId="{8AAF55ED-6DB3-42F5-9486-526E4662DF8E}" destId="{4CADEC44-1C2A-44A4-9370-8E29BB32854F}" srcOrd="2" destOrd="0" presId="urn:microsoft.com/office/officeart/2005/8/layout/hList2"/>
    <dgm:cxn modelId="{F68D8A36-AEA7-46E5-9F48-20246CEBD0C9}" type="presParOf" srcId="{7D8265CF-CF0D-4D3B-B892-0F22A9EB5560}" destId="{B4E13B0C-125A-4F1D-8CC5-1CEF10AA8C5B}" srcOrd="1" destOrd="0" presId="urn:microsoft.com/office/officeart/2005/8/layout/hList2"/>
    <dgm:cxn modelId="{2A9C1F09-A453-40E2-BDF1-962735665DFF}" type="presParOf" srcId="{7D8265CF-CF0D-4D3B-B892-0F22A9EB5560}" destId="{AC3582C3-81B7-4FA8-AC47-87193397A14D}" srcOrd="2" destOrd="0" presId="urn:microsoft.com/office/officeart/2005/8/layout/hList2"/>
    <dgm:cxn modelId="{B3BD4AF2-1514-4A42-988D-37679286E25F}" type="presParOf" srcId="{AC3582C3-81B7-4FA8-AC47-87193397A14D}" destId="{886BAA2C-D788-4822-AF1E-32D959ED23F4}" srcOrd="0" destOrd="0" presId="urn:microsoft.com/office/officeart/2005/8/layout/hList2"/>
    <dgm:cxn modelId="{8ABB7F29-D76C-45B9-A8A1-9A4B7FBA42CE}" type="presParOf" srcId="{AC3582C3-81B7-4FA8-AC47-87193397A14D}" destId="{9B280102-999C-475C-9445-D8E94FB324AC}" srcOrd="1" destOrd="0" presId="urn:microsoft.com/office/officeart/2005/8/layout/hList2"/>
    <dgm:cxn modelId="{02177405-0D02-46A2-90F6-A5DEFE4C357A}" type="presParOf" srcId="{AC3582C3-81B7-4FA8-AC47-87193397A14D}" destId="{57E7CF11-DC0A-4071-8110-13DAA3D5EBC1}" srcOrd="2" destOrd="0" presId="urn:microsoft.com/office/officeart/2005/8/layout/hList2"/>
    <dgm:cxn modelId="{9C0305F7-C4C2-445E-A117-897B5DF76F08}" type="presParOf" srcId="{7D8265CF-CF0D-4D3B-B892-0F22A9EB5560}" destId="{6F24BB90-54BB-450C-A9B1-AB79E08646E0}" srcOrd="3" destOrd="0" presId="urn:microsoft.com/office/officeart/2005/8/layout/hList2"/>
    <dgm:cxn modelId="{96D39292-875E-4524-AA25-D73D11AE1E42}" type="presParOf" srcId="{7D8265CF-CF0D-4D3B-B892-0F22A9EB5560}" destId="{6C42DA05-4097-4671-ABD2-428C8711FCA8}" srcOrd="4" destOrd="0" presId="urn:microsoft.com/office/officeart/2005/8/layout/hList2"/>
    <dgm:cxn modelId="{982F8D80-B87D-43EB-8188-A705E62C7FAA}" type="presParOf" srcId="{6C42DA05-4097-4671-ABD2-428C8711FCA8}" destId="{AE4CBEE1-409C-4982-B27D-9E3A4B145D6B}" srcOrd="0" destOrd="0" presId="urn:microsoft.com/office/officeart/2005/8/layout/hList2"/>
    <dgm:cxn modelId="{90FBCDB2-F65C-4EE8-82D9-E608C0881239}" type="presParOf" srcId="{6C42DA05-4097-4671-ABD2-428C8711FCA8}" destId="{765CAE1D-3531-4A19-BC99-9022935762BE}" srcOrd="1" destOrd="0" presId="urn:microsoft.com/office/officeart/2005/8/layout/hList2"/>
    <dgm:cxn modelId="{F55E97CD-378B-4CF4-97A4-409D1483C281}" type="presParOf" srcId="{6C42DA05-4097-4671-ABD2-428C8711FCA8}" destId="{D4E2234D-57EC-4D25-84FC-63EDE2E62B8E}"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75EC07-D494-4DE5-8738-BB852F8616E9}" type="doc">
      <dgm:prSet loTypeId="urn:microsoft.com/office/officeart/2005/8/layout/lProcess2" loCatId="list" qsTypeId="urn:microsoft.com/office/officeart/2005/8/quickstyle/simple2" qsCatId="simple" csTypeId="urn:microsoft.com/office/officeart/2005/8/colors/colorful1" csCatId="colorful" phldr="1"/>
      <dgm:spPr/>
      <dgm:t>
        <a:bodyPr/>
        <a:lstStyle/>
        <a:p>
          <a:endParaRPr lang="fr-FR"/>
        </a:p>
      </dgm:t>
    </dgm:pt>
    <dgm:pt modelId="{48F3E5B5-97F1-4882-A3AE-5BA43466E52B}">
      <dgm:prSet phldrT="[Texte]"/>
      <dgm:spPr/>
      <dgm:t>
        <a:bodyPr/>
        <a:lstStyle/>
        <a:p>
          <a:r>
            <a:rPr lang="fr-FR" b="1" dirty="0" smtClean="0"/>
            <a:t>Formation initiale et recherche</a:t>
          </a:r>
          <a:endParaRPr lang="fr-FR" b="1" dirty="0"/>
        </a:p>
      </dgm:t>
    </dgm:pt>
    <dgm:pt modelId="{EE841193-EE7A-4451-84DA-90D7A85CA929}" type="parTrans" cxnId="{A8A90FEF-9CB5-49D9-9F3D-2115FD2CBEC4}">
      <dgm:prSet/>
      <dgm:spPr/>
      <dgm:t>
        <a:bodyPr/>
        <a:lstStyle/>
        <a:p>
          <a:endParaRPr lang="fr-FR"/>
        </a:p>
      </dgm:t>
    </dgm:pt>
    <dgm:pt modelId="{B7F2C05E-C500-46FD-968F-A712357CE8F8}" type="sibTrans" cxnId="{A8A90FEF-9CB5-49D9-9F3D-2115FD2CBEC4}">
      <dgm:prSet/>
      <dgm:spPr/>
      <dgm:t>
        <a:bodyPr/>
        <a:lstStyle/>
        <a:p>
          <a:endParaRPr lang="fr-FR"/>
        </a:p>
      </dgm:t>
    </dgm:pt>
    <dgm:pt modelId="{2E8C75F3-A02D-48B0-BBBE-90B056D1956D}">
      <dgm:prSet phldrT="[Texte]"/>
      <dgm:spPr/>
      <dgm:t>
        <a:bodyPr/>
        <a:lstStyle/>
        <a:p>
          <a:r>
            <a:rPr lang="fr-FR" b="1" dirty="0" smtClean="0"/>
            <a:t>Formation continue et conseils aux professionnels</a:t>
          </a:r>
          <a:endParaRPr lang="fr-FR" b="1" dirty="0"/>
        </a:p>
      </dgm:t>
    </dgm:pt>
    <dgm:pt modelId="{72BD3E83-3CF5-4CC4-88C3-B6567E84BFC9}" type="parTrans" cxnId="{D1B3ED9A-D92E-4B89-AF8E-4A2BCF5F266A}">
      <dgm:prSet/>
      <dgm:spPr/>
      <dgm:t>
        <a:bodyPr/>
        <a:lstStyle/>
        <a:p>
          <a:endParaRPr lang="fr-FR"/>
        </a:p>
      </dgm:t>
    </dgm:pt>
    <dgm:pt modelId="{CD1A4371-ACBC-40D0-96E6-A86999535EB9}" type="sibTrans" cxnId="{D1B3ED9A-D92E-4B89-AF8E-4A2BCF5F266A}">
      <dgm:prSet/>
      <dgm:spPr/>
      <dgm:t>
        <a:bodyPr/>
        <a:lstStyle/>
        <a:p>
          <a:endParaRPr lang="fr-FR"/>
        </a:p>
      </dgm:t>
    </dgm:pt>
    <dgm:pt modelId="{8A7904A9-C036-426F-B9CB-36BF2F1DF1D2}">
      <dgm:prSet phldrT="[Texte]"/>
      <dgm:spPr/>
      <dgm:t>
        <a:bodyPr/>
        <a:lstStyle/>
        <a:p>
          <a:r>
            <a:rPr lang="fr-FR" b="1" smtClean="0"/>
            <a:t>Information </a:t>
          </a:r>
          <a:endParaRPr lang="fr-FR" b="1" dirty="0"/>
        </a:p>
      </dgm:t>
    </dgm:pt>
    <dgm:pt modelId="{DC298A64-F24E-4506-A0A9-7513B3BFFC86}" type="parTrans" cxnId="{4944DE21-C91E-4F03-9DD6-52D2DF44DBF7}">
      <dgm:prSet/>
      <dgm:spPr/>
      <dgm:t>
        <a:bodyPr/>
        <a:lstStyle/>
        <a:p>
          <a:endParaRPr lang="fr-FR"/>
        </a:p>
      </dgm:t>
    </dgm:pt>
    <dgm:pt modelId="{2470DD10-01ED-4347-9949-1B9A8ED4B606}" type="sibTrans" cxnId="{4944DE21-C91E-4F03-9DD6-52D2DF44DBF7}">
      <dgm:prSet/>
      <dgm:spPr/>
      <dgm:t>
        <a:bodyPr/>
        <a:lstStyle/>
        <a:p>
          <a:endParaRPr lang="fr-FR"/>
        </a:p>
      </dgm:t>
    </dgm:pt>
    <dgm:pt modelId="{43145134-E242-4198-BE33-B02B5A58F187}">
      <dgm:prSet phldrT="[Texte]"/>
      <dgm:spPr/>
      <dgm:t>
        <a:bodyPr/>
        <a:lstStyle/>
        <a:p>
          <a:r>
            <a:rPr lang="fr-FR" b="1" smtClean="0"/>
            <a:t>Evaluation des pratiques</a:t>
          </a:r>
          <a:endParaRPr lang="fr-FR" b="1" dirty="0" smtClean="0"/>
        </a:p>
      </dgm:t>
    </dgm:pt>
    <dgm:pt modelId="{82EB4AC6-1A04-452F-9975-4E659D049635}" type="parTrans" cxnId="{843FA12A-7613-4654-8F6E-8521C5F66D1B}">
      <dgm:prSet/>
      <dgm:spPr/>
      <dgm:t>
        <a:bodyPr/>
        <a:lstStyle/>
        <a:p>
          <a:endParaRPr lang="fr-FR"/>
        </a:p>
      </dgm:t>
    </dgm:pt>
    <dgm:pt modelId="{3EA7148B-07F9-4515-8E5F-A2BC6B9494E9}" type="sibTrans" cxnId="{843FA12A-7613-4654-8F6E-8521C5F66D1B}">
      <dgm:prSet/>
      <dgm:spPr/>
      <dgm:t>
        <a:bodyPr/>
        <a:lstStyle/>
        <a:p>
          <a:endParaRPr lang="fr-FR"/>
        </a:p>
      </dgm:t>
    </dgm:pt>
    <dgm:pt modelId="{5A0D1E17-697C-4EFE-8686-2E8987E43257}">
      <dgm:prSet phldrT="[Texte]"/>
      <dgm:spPr/>
      <dgm:t>
        <a:bodyPr/>
        <a:lstStyle/>
        <a:p>
          <a:r>
            <a:rPr lang="fr-FR" b="1" dirty="0" smtClean="0"/>
            <a:t> Pôle Information </a:t>
          </a:r>
        </a:p>
        <a:p>
          <a:r>
            <a:rPr lang="fr-FR" b="1" dirty="0" smtClean="0"/>
            <a:t>Médicament Info Service </a:t>
          </a:r>
        </a:p>
        <a:p>
          <a:r>
            <a:rPr lang="fr-FR" b="1" dirty="0" smtClean="0"/>
            <a:t>CHU de Brest</a:t>
          </a:r>
          <a:endParaRPr lang="fr-FR" b="1" dirty="0"/>
        </a:p>
      </dgm:t>
    </dgm:pt>
    <dgm:pt modelId="{C99FCEE7-EDEB-4944-8A83-F4547B77400B}" type="parTrans" cxnId="{3277E434-A987-4467-8ED1-09F83E144F68}">
      <dgm:prSet/>
      <dgm:spPr/>
      <dgm:t>
        <a:bodyPr/>
        <a:lstStyle/>
        <a:p>
          <a:endParaRPr lang="fr-FR"/>
        </a:p>
      </dgm:t>
    </dgm:pt>
    <dgm:pt modelId="{0F888A06-56A4-425E-94A9-93806D68F831}" type="sibTrans" cxnId="{3277E434-A987-4467-8ED1-09F83E144F68}">
      <dgm:prSet/>
      <dgm:spPr/>
      <dgm:t>
        <a:bodyPr/>
        <a:lstStyle/>
        <a:p>
          <a:endParaRPr lang="fr-FR"/>
        </a:p>
      </dgm:t>
    </dgm:pt>
    <dgm:pt modelId="{20087A15-6AAF-4435-9592-03E9308CEBAB}">
      <dgm:prSet phldrT="[Texte]"/>
      <dgm:spPr/>
      <dgm:t>
        <a:bodyPr/>
        <a:lstStyle/>
        <a:p>
          <a:r>
            <a:rPr lang="fr-FR" b="1" dirty="0" smtClean="0">
              <a:solidFill>
                <a:schemeClr val="bg1"/>
              </a:solidFill>
            </a:rPr>
            <a:t>Pôle Evaluation </a:t>
          </a:r>
          <a:r>
            <a:rPr lang="fr-FR" b="1" dirty="0" err="1" smtClean="0">
              <a:solidFill>
                <a:schemeClr val="bg1"/>
              </a:solidFill>
            </a:rPr>
            <a:t>OMéDIT</a:t>
          </a:r>
          <a:r>
            <a:rPr lang="fr-FR" b="1" dirty="0" smtClean="0">
              <a:solidFill>
                <a:schemeClr val="bg1"/>
              </a:solidFill>
            </a:rPr>
            <a:t> Bretagne</a:t>
          </a:r>
        </a:p>
      </dgm:t>
    </dgm:pt>
    <dgm:pt modelId="{7FCD6CDD-715D-491F-A2C2-1C684A7F3C10}" type="parTrans" cxnId="{13318339-5E79-4EEF-A000-D48F0A9F789B}">
      <dgm:prSet/>
      <dgm:spPr/>
      <dgm:t>
        <a:bodyPr/>
        <a:lstStyle/>
        <a:p>
          <a:endParaRPr lang="fr-FR"/>
        </a:p>
      </dgm:t>
    </dgm:pt>
    <dgm:pt modelId="{25E54C20-B1F3-47ED-8EDC-AA36317F37B4}" type="sibTrans" cxnId="{13318339-5E79-4EEF-A000-D48F0A9F789B}">
      <dgm:prSet/>
      <dgm:spPr/>
      <dgm:t>
        <a:bodyPr/>
        <a:lstStyle/>
        <a:p>
          <a:endParaRPr lang="fr-FR"/>
        </a:p>
      </dgm:t>
    </dgm:pt>
    <dgm:pt modelId="{46E9AAB5-44C9-4D22-837D-6D60FEB99EF3}">
      <dgm:prSet phldrT="[Texte]"/>
      <dgm:spPr/>
      <dgm:t>
        <a:bodyPr/>
        <a:lstStyle/>
        <a:p>
          <a:r>
            <a:rPr lang="fr-FR" b="1" dirty="0" smtClean="0"/>
            <a:t>Pôle universitaire</a:t>
          </a:r>
        </a:p>
        <a:p>
          <a:r>
            <a:rPr lang="fr-FR" b="1" dirty="0" smtClean="0"/>
            <a:t>Université de Rennes 1</a:t>
          </a:r>
          <a:endParaRPr lang="fr-FR" b="1" dirty="0"/>
        </a:p>
      </dgm:t>
    </dgm:pt>
    <dgm:pt modelId="{5C0F79C7-9D99-4D94-AB17-57AD0CEB0AA0}" type="parTrans" cxnId="{D10D184B-980B-4A05-A2C4-F9A26449679C}">
      <dgm:prSet/>
      <dgm:spPr/>
      <dgm:t>
        <a:bodyPr/>
        <a:lstStyle/>
        <a:p>
          <a:endParaRPr lang="fr-FR"/>
        </a:p>
      </dgm:t>
    </dgm:pt>
    <dgm:pt modelId="{177414DF-36B4-4C20-9818-C9FAD24F2418}" type="sibTrans" cxnId="{D10D184B-980B-4A05-A2C4-F9A26449679C}">
      <dgm:prSet/>
      <dgm:spPr/>
      <dgm:t>
        <a:bodyPr/>
        <a:lstStyle/>
        <a:p>
          <a:endParaRPr lang="fr-FR"/>
        </a:p>
      </dgm:t>
    </dgm:pt>
    <dgm:pt modelId="{B5A3657D-FD6E-4981-998C-CB0D40A142C3}">
      <dgm:prSet phldrT="[Texte]"/>
      <dgm:spPr/>
      <dgm:t>
        <a:bodyPr/>
        <a:lstStyle/>
        <a:p>
          <a:r>
            <a:rPr lang="fr-FR" b="1" dirty="0" smtClean="0"/>
            <a:t>Pôle expertise professionnelle:</a:t>
          </a:r>
        </a:p>
        <a:p>
          <a:r>
            <a:rPr lang="fr-FR" b="1" dirty="0" smtClean="0"/>
            <a:t> CHU de Rennes</a:t>
          </a:r>
        </a:p>
        <a:p>
          <a:r>
            <a:rPr lang="fr-FR" b="1" dirty="0" smtClean="0"/>
            <a:t>Et URPS</a:t>
          </a:r>
          <a:endParaRPr lang="fr-FR" b="1" dirty="0"/>
        </a:p>
      </dgm:t>
    </dgm:pt>
    <dgm:pt modelId="{B945AC51-9E85-44BE-8514-FAC2377A798C}" type="parTrans" cxnId="{6DCEAD20-2EEC-4285-8120-6D740DC28862}">
      <dgm:prSet/>
      <dgm:spPr/>
      <dgm:t>
        <a:bodyPr/>
        <a:lstStyle/>
        <a:p>
          <a:endParaRPr lang="fr-FR"/>
        </a:p>
      </dgm:t>
    </dgm:pt>
    <dgm:pt modelId="{08A6F3C5-B528-43B7-93AE-EDBBDE8765F4}" type="sibTrans" cxnId="{6DCEAD20-2EEC-4285-8120-6D740DC28862}">
      <dgm:prSet/>
      <dgm:spPr/>
      <dgm:t>
        <a:bodyPr/>
        <a:lstStyle/>
        <a:p>
          <a:endParaRPr lang="fr-FR"/>
        </a:p>
      </dgm:t>
    </dgm:pt>
    <dgm:pt modelId="{BFC9C06F-5518-4FFF-80D7-32304D177D1F}" type="pres">
      <dgm:prSet presAssocID="{4875EC07-D494-4DE5-8738-BB852F8616E9}" presName="theList" presStyleCnt="0">
        <dgm:presLayoutVars>
          <dgm:dir/>
          <dgm:animLvl val="lvl"/>
          <dgm:resizeHandles val="exact"/>
        </dgm:presLayoutVars>
      </dgm:prSet>
      <dgm:spPr/>
      <dgm:t>
        <a:bodyPr/>
        <a:lstStyle/>
        <a:p>
          <a:endParaRPr lang="fr-FR"/>
        </a:p>
      </dgm:t>
    </dgm:pt>
    <dgm:pt modelId="{F74BC813-5173-4D0C-BEE2-3D930A1D9648}" type="pres">
      <dgm:prSet presAssocID="{48F3E5B5-97F1-4882-A3AE-5BA43466E52B}" presName="compNode" presStyleCnt="0"/>
      <dgm:spPr/>
      <dgm:t>
        <a:bodyPr/>
        <a:lstStyle/>
        <a:p>
          <a:endParaRPr lang="fr-FR"/>
        </a:p>
      </dgm:t>
    </dgm:pt>
    <dgm:pt modelId="{FA287ED1-5DCE-4C9D-AD2C-3BDD1C627EBD}" type="pres">
      <dgm:prSet presAssocID="{48F3E5B5-97F1-4882-A3AE-5BA43466E52B}" presName="aNode" presStyleLbl="bgShp" presStyleIdx="0" presStyleCnt="4"/>
      <dgm:spPr/>
      <dgm:t>
        <a:bodyPr/>
        <a:lstStyle/>
        <a:p>
          <a:endParaRPr lang="fr-FR"/>
        </a:p>
      </dgm:t>
    </dgm:pt>
    <dgm:pt modelId="{89EFCFF5-D6CC-4978-B4AB-686BF0F695EB}" type="pres">
      <dgm:prSet presAssocID="{48F3E5B5-97F1-4882-A3AE-5BA43466E52B}" presName="textNode" presStyleLbl="bgShp" presStyleIdx="0" presStyleCnt="4"/>
      <dgm:spPr/>
      <dgm:t>
        <a:bodyPr/>
        <a:lstStyle/>
        <a:p>
          <a:endParaRPr lang="fr-FR"/>
        </a:p>
      </dgm:t>
    </dgm:pt>
    <dgm:pt modelId="{12AF20FA-C4B1-4BD1-AB3B-F325DC082BBF}" type="pres">
      <dgm:prSet presAssocID="{48F3E5B5-97F1-4882-A3AE-5BA43466E52B}" presName="compChildNode" presStyleCnt="0"/>
      <dgm:spPr/>
      <dgm:t>
        <a:bodyPr/>
        <a:lstStyle/>
        <a:p>
          <a:endParaRPr lang="fr-FR"/>
        </a:p>
      </dgm:t>
    </dgm:pt>
    <dgm:pt modelId="{F796EA75-D816-45C2-8779-7A075DD6E55D}" type="pres">
      <dgm:prSet presAssocID="{48F3E5B5-97F1-4882-A3AE-5BA43466E52B}" presName="theInnerList" presStyleCnt="0"/>
      <dgm:spPr/>
      <dgm:t>
        <a:bodyPr/>
        <a:lstStyle/>
        <a:p>
          <a:endParaRPr lang="fr-FR"/>
        </a:p>
      </dgm:t>
    </dgm:pt>
    <dgm:pt modelId="{1C7CF64A-D52C-4ADE-9922-30762D04C970}" type="pres">
      <dgm:prSet presAssocID="{46E9AAB5-44C9-4D22-837D-6D60FEB99EF3}" presName="childNode" presStyleLbl="node1" presStyleIdx="0" presStyleCnt="4">
        <dgm:presLayoutVars>
          <dgm:bulletEnabled val="1"/>
        </dgm:presLayoutVars>
      </dgm:prSet>
      <dgm:spPr/>
      <dgm:t>
        <a:bodyPr/>
        <a:lstStyle/>
        <a:p>
          <a:endParaRPr lang="fr-FR"/>
        </a:p>
      </dgm:t>
    </dgm:pt>
    <dgm:pt modelId="{D2CFE80C-B115-4BC2-BD6C-F2E0AE68CD92}" type="pres">
      <dgm:prSet presAssocID="{48F3E5B5-97F1-4882-A3AE-5BA43466E52B}" presName="aSpace" presStyleCnt="0"/>
      <dgm:spPr/>
      <dgm:t>
        <a:bodyPr/>
        <a:lstStyle/>
        <a:p>
          <a:endParaRPr lang="fr-FR"/>
        </a:p>
      </dgm:t>
    </dgm:pt>
    <dgm:pt modelId="{26B5290C-D6E1-42C3-B980-4E555D31A794}" type="pres">
      <dgm:prSet presAssocID="{2E8C75F3-A02D-48B0-BBBE-90B056D1956D}" presName="compNode" presStyleCnt="0"/>
      <dgm:spPr/>
      <dgm:t>
        <a:bodyPr/>
        <a:lstStyle/>
        <a:p>
          <a:endParaRPr lang="fr-FR"/>
        </a:p>
      </dgm:t>
    </dgm:pt>
    <dgm:pt modelId="{0B0DC077-19CA-4C77-BFA7-15CECCD4C21B}" type="pres">
      <dgm:prSet presAssocID="{2E8C75F3-A02D-48B0-BBBE-90B056D1956D}" presName="aNode" presStyleLbl="bgShp" presStyleIdx="1" presStyleCnt="4"/>
      <dgm:spPr/>
      <dgm:t>
        <a:bodyPr/>
        <a:lstStyle/>
        <a:p>
          <a:endParaRPr lang="fr-FR"/>
        </a:p>
      </dgm:t>
    </dgm:pt>
    <dgm:pt modelId="{94A55BDB-A9B2-4A25-8132-4FCCF5329634}" type="pres">
      <dgm:prSet presAssocID="{2E8C75F3-A02D-48B0-BBBE-90B056D1956D}" presName="textNode" presStyleLbl="bgShp" presStyleIdx="1" presStyleCnt="4"/>
      <dgm:spPr/>
      <dgm:t>
        <a:bodyPr/>
        <a:lstStyle/>
        <a:p>
          <a:endParaRPr lang="fr-FR"/>
        </a:p>
      </dgm:t>
    </dgm:pt>
    <dgm:pt modelId="{7C19FDC0-4612-4510-A5BD-AF8C6B7E1DEB}" type="pres">
      <dgm:prSet presAssocID="{2E8C75F3-A02D-48B0-BBBE-90B056D1956D}" presName="compChildNode" presStyleCnt="0"/>
      <dgm:spPr/>
      <dgm:t>
        <a:bodyPr/>
        <a:lstStyle/>
        <a:p>
          <a:endParaRPr lang="fr-FR"/>
        </a:p>
      </dgm:t>
    </dgm:pt>
    <dgm:pt modelId="{1983ADEE-73D4-4487-A62A-E6E42CEBD648}" type="pres">
      <dgm:prSet presAssocID="{2E8C75F3-A02D-48B0-BBBE-90B056D1956D}" presName="theInnerList" presStyleCnt="0"/>
      <dgm:spPr/>
      <dgm:t>
        <a:bodyPr/>
        <a:lstStyle/>
        <a:p>
          <a:endParaRPr lang="fr-FR"/>
        </a:p>
      </dgm:t>
    </dgm:pt>
    <dgm:pt modelId="{3B298883-0569-4746-B541-482E0D382808}" type="pres">
      <dgm:prSet presAssocID="{B5A3657D-FD6E-4981-998C-CB0D40A142C3}" presName="childNode" presStyleLbl="node1" presStyleIdx="1" presStyleCnt="4">
        <dgm:presLayoutVars>
          <dgm:bulletEnabled val="1"/>
        </dgm:presLayoutVars>
      </dgm:prSet>
      <dgm:spPr/>
      <dgm:t>
        <a:bodyPr/>
        <a:lstStyle/>
        <a:p>
          <a:endParaRPr lang="fr-FR"/>
        </a:p>
      </dgm:t>
    </dgm:pt>
    <dgm:pt modelId="{EDC1CEAE-3FEC-4AD3-979A-4B09A3228840}" type="pres">
      <dgm:prSet presAssocID="{2E8C75F3-A02D-48B0-BBBE-90B056D1956D}" presName="aSpace" presStyleCnt="0"/>
      <dgm:spPr/>
      <dgm:t>
        <a:bodyPr/>
        <a:lstStyle/>
        <a:p>
          <a:endParaRPr lang="fr-FR"/>
        </a:p>
      </dgm:t>
    </dgm:pt>
    <dgm:pt modelId="{767BD92C-071D-49E1-8EEE-6C19ED8E632F}" type="pres">
      <dgm:prSet presAssocID="{8A7904A9-C036-426F-B9CB-36BF2F1DF1D2}" presName="compNode" presStyleCnt="0"/>
      <dgm:spPr/>
      <dgm:t>
        <a:bodyPr/>
        <a:lstStyle/>
        <a:p>
          <a:endParaRPr lang="fr-FR"/>
        </a:p>
      </dgm:t>
    </dgm:pt>
    <dgm:pt modelId="{39E83F7D-FE50-4E4A-9A0B-20E23797D7DA}" type="pres">
      <dgm:prSet presAssocID="{8A7904A9-C036-426F-B9CB-36BF2F1DF1D2}" presName="aNode" presStyleLbl="bgShp" presStyleIdx="2" presStyleCnt="4"/>
      <dgm:spPr/>
      <dgm:t>
        <a:bodyPr/>
        <a:lstStyle/>
        <a:p>
          <a:endParaRPr lang="fr-FR"/>
        </a:p>
      </dgm:t>
    </dgm:pt>
    <dgm:pt modelId="{A5CA5A4A-91E4-402F-9A80-7AE6A30BDC21}" type="pres">
      <dgm:prSet presAssocID="{8A7904A9-C036-426F-B9CB-36BF2F1DF1D2}" presName="textNode" presStyleLbl="bgShp" presStyleIdx="2" presStyleCnt="4"/>
      <dgm:spPr/>
      <dgm:t>
        <a:bodyPr/>
        <a:lstStyle/>
        <a:p>
          <a:endParaRPr lang="fr-FR"/>
        </a:p>
      </dgm:t>
    </dgm:pt>
    <dgm:pt modelId="{8697F372-24D7-45F6-A836-BA23BACC7D0D}" type="pres">
      <dgm:prSet presAssocID="{8A7904A9-C036-426F-B9CB-36BF2F1DF1D2}" presName="compChildNode" presStyleCnt="0"/>
      <dgm:spPr/>
      <dgm:t>
        <a:bodyPr/>
        <a:lstStyle/>
        <a:p>
          <a:endParaRPr lang="fr-FR"/>
        </a:p>
      </dgm:t>
    </dgm:pt>
    <dgm:pt modelId="{FAF009C3-B0E3-47CF-95A5-14ABACE4307F}" type="pres">
      <dgm:prSet presAssocID="{8A7904A9-C036-426F-B9CB-36BF2F1DF1D2}" presName="theInnerList" presStyleCnt="0"/>
      <dgm:spPr/>
      <dgm:t>
        <a:bodyPr/>
        <a:lstStyle/>
        <a:p>
          <a:endParaRPr lang="fr-FR"/>
        </a:p>
      </dgm:t>
    </dgm:pt>
    <dgm:pt modelId="{EBBF6156-F27A-46CE-8E46-8DECD146FBE0}" type="pres">
      <dgm:prSet presAssocID="{5A0D1E17-697C-4EFE-8686-2E8987E43257}" presName="childNode" presStyleLbl="node1" presStyleIdx="2" presStyleCnt="4">
        <dgm:presLayoutVars>
          <dgm:bulletEnabled val="1"/>
        </dgm:presLayoutVars>
      </dgm:prSet>
      <dgm:spPr/>
      <dgm:t>
        <a:bodyPr/>
        <a:lstStyle/>
        <a:p>
          <a:endParaRPr lang="fr-FR"/>
        </a:p>
      </dgm:t>
    </dgm:pt>
    <dgm:pt modelId="{9219D58D-8F6D-4057-82FD-326D845E5D12}" type="pres">
      <dgm:prSet presAssocID="{8A7904A9-C036-426F-B9CB-36BF2F1DF1D2}" presName="aSpace" presStyleCnt="0"/>
      <dgm:spPr/>
      <dgm:t>
        <a:bodyPr/>
        <a:lstStyle/>
        <a:p>
          <a:endParaRPr lang="fr-FR"/>
        </a:p>
      </dgm:t>
    </dgm:pt>
    <dgm:pt modelId="{284FD011-A001-4ECE-B4F8-9011FB303E76}" type="pres">
      <dgm:prSet presAssocID="{43145134-E242-4198-BE33-B02B5A58F187}" presName="compNode" presStyleCnt="0"/>
      <dgm:spPr/>
      <dgm:t>
        <a:bodyPr/>
        <a:lstStyle/>
        <a:p>
          <a:endParaRPr lang="fr-FR"/>
        </a:p>
      </dgm:t>
    </dgm:pt>
    <dgm:pt modelId="{D75ABE36-BA8A-4265-8C94-96BCCF672A56}" type="pres">
      <dgm:prSet presAssocID="{43145134-E242-4198-BE33-B02B5A58F187}" presName="aNode" presStyleLbl="bgShp" presStyleIdx="3" presStyleCnt="4"/>
      <dgm:spPr/>
      <dgm:t>
        <a:bodyPr/>
        <a:lstStyle/>
        <a:p>
          <a:endParaRPr lang="fr-FR"/>
        </a:p>
      </dgm:t>
    </dgm:pt>
    <dgm:pt modelId="{B1B0E168-DD40-46E1-916D-C937B87568DA}" type="pres">
      <dgm:prSet presAssocID="{43145134-E242-4198-BE33-B02B5A58F187}" presName="textNode" presStyleLbl="bgShp" presStyleIdx="3" presStyleCnt="4"/>
      <dgm:spPr/>
      <dgm:t>
        <a:bodyPr/>
        <a:lstStyle/>
        <a:p>
          <a:endParaRPr lang="fr-FR"/>
        </a:p>
      </dgm:t>
    </dgm:pt>
    <dgm:pt modelId="{9BD5FC19-18CB-43E3-A1B4-F74AD0A01B7D}" type="pres">
      <dgm:prSet presAssocID="{43145134-E242-4198-BE33-B02B5A58F187}" presName="compChildNode" presStyleCnt="0"/>
      <dgm:spPr/>
      <dgm:t>
        <a:bodyPr/>
        <a:lstStyle/>
        <a:p>
          <a:endParaRPr lang="fr-FR"/>
        </a:p>
      </dgm:t>
    </dgm:pt>
    <dgm:pt modelId="{934D085B-3B1B-4909-B738-2C008E7EA6E1}" type="pres">
      <dgm:prSet presAssocID="{43145134-E242-4198-BE33-B02B5A58F187}" presName="theInnerList" presStyleCnt="0"/>
      <dgm:spPr/>
      <dgm:t>
        <a:bodyPr/>
        <a:lstStyle/>
        <a:p>
          <a:endParaRPr lang="fr-FR"/>
        </a:p>
      </dgm:t>
    </dgm:pt>
    <dgm:pt modelId="{095C90EF-BD2E-4D8D-B829-D141841A20D1}" type="pres">
      <dgm:prSet presAssocID="{20087A15-6AAF-4435-9592-03E9308CEBAB}" presName="childNode" presStyleLbl="node1" presStyleIdx="3" presStyleCnt="4">
        <dgm:presLayoutVars>
          <dgm:bulletEnabled val="1"/>
        </dgm:presLayoutVars>
      </dgm:prSet>
      <dgm:spPr/>
      <dgm:t>
        <a:bodyPr/>
        <a:lstStyle/>
        <a:p>
          <a:endParaRPr lang="fr-FR"/>
        </a:p>
      </dgm:t>
    </dgm:pt>
  </dgm:ptLst>
  <dgm:cxnLst>
    <dgm:cxn modelId="{D1B3ED9A-D92E-4B89-AF8E-4A2BCF5F266A}" srcId="{4875EC07-D494-4DE5-8738-BB852F8616E9}" destId="{2E8C75F3-A02D-48B0-BBBE-90B056D1956D}" srcOrd="1" destOrd="0" parTransId="{72BD3E83-3CF5-4CC4-88C3-B6567E84BFC9}" sibTransId="{CD1A4371-ACBC-40D0-96E6-A86999535EB9}"/>
    <dgm:cxn modelId="{D7235402-AC3F-4CC7-8075-4BDCD766F5A4}" type="presOf" srcId="{5A0D1E17-697C-4EFE-8686-2E8987E43257}" destId="{EBBF6156-F27A-46CE-8E46-8DECD146FBE0}" srcOrd="0" destOrd="0" presId="urn:microsoft.com/office/officeart/2005/8/layout/lProcess2"/>
    <dgm:cxn modelId="{48689A2D-AB6F-42ED-87E3-06D4F271AAF1}" type="presOf" srcId="{8A7904A9-C036-426F-B9CB-36BF2F1DF1D2}" destId="{A5CA5A4A-91E4-402F-9A80-7AE6A30BDC21}" srcOrd="1" destOrd="0" presId="urn:microsoft.com/office/officeart/2005/8/layout/lProcess2"/>
    <dgm:cxn modelId="{FFDE7AFC-A2C3-418F-A1CD-2DCCA8207749}" type="presOf" srcId="{4875EC07-D494-4DE5-8738-BB852F8616E9}" destId="{BFC9C06F-5518-4FFF-80D7-32304D177D1F}" srcOrd="0" destOrd="0" presId="urn:microsoft.com/office/officeart/2005/8/layout/lProcess2"/>
    <dgm:cxn modelId="{F5A3927D-F086-4B7F-87E7-550CFC4C79E6}" type="presOf" srcId="{48F3E5B5-97F1-4882-A3AE-5BA43466E52B}" destId="{89EFCFF5-D6CC-4978-B4AB-686BF0F695EB}" srcOrd="1" destOrd="0" presId="urn:microsoft.com/office/officeart/2005/8/layout/lProcess2"/>
    <dgm:cxn modelId="{62369CAB-FE3B-41D8-A59A-18B8E9EED3F2}" type="presOf" srcId="{20087A15-6AAF-4435-9592-03E9308CEBAB}" destId="{095C90EF-BD2E-4D8D-B829-D141841A20D1}" srcOrd="0" destOrd="0" presId="urn:microsoft.com/office/officeart/2005/8/layout/lProcess2"/>
    <dgm:cxn modelId="{AB6FF645-1489-418C-836B-AD3AD55A824B}" type="presOf" srcId="{43145134-E242-4198-BE33-B02B5A58F187}" destId="{D75ABE36-BA8A-4265-8C94-96BCCF672A56}" srcOrd="0" destOrd="0" presId="urn:microsoft.com/office/officeart/2005/8/layout/lProcess2"/>
    <dgm:cxn modelId="{3DBB4B58-8408-47BC-9180-210D3F71F024}" type="presOf" srcId="{8A7904A9-C036-426F-B9CB-36BF2F1DF1D2}" destId="{39E83F7D-FE50-4E4A-9A0B-20E23797D7DA}" srcOrd="0" destOrd="0" presId="urn:microsoft.com/office/officeart/2005/8/layout/lProcess2"/>
    <dgm:cxn modelId="{4944DE21-C91E-4F03-9DD6-52D2DF44DBF7}" srcId="{4875EC07-D494-4DE5-8738-BB852F8616E9}" destId="{8A7904A9-C036-426F-B9CB-36BF2F1DF1D2}" srcOrd="2" destOrd="0" parTransId="{DC298A64-F24E-4506-A0A9-7513B3BFFC86}" sibTransId="{2470DD10-01ED-4347-9949-1B9A8ED4B606}"/>
    <dgm:cxn modelId="{7C9762B2-EFFA-4530-98F3-92089520A798}" type="presOf" srcId="{48F3E5B5-97F1-4882-A3AE-5BA43466E52B}" destId="{FA287ED1-5DCE-4C9D-AD2C-3BDD1C627EBD}" srcOrd="0" destOrd="0" presId="urn:microsoft.com/office/officeart/2005/8/layout/lProcess2"/>
    <dgm:cxn modelId="{843FA12A-7613-4654-8F6E-8521C5F66D1B}" srcId="{4875EC07-D494-4DE5-8738-BB852F8616E9}" destId="{43145134-E242-4198-BE33-B02B5A58F187}" srcOrd="3" destOrd="0" parTransId="{82EB4AC6-1A04-452F-9975-4E659D049635}" sibTransId="{3EA7148B-07F9-4515-8E5F-A2BC6B9494E9}"/>
    <dgm:cxn modelId="{3277E434-A987-4467-8ED1-09F83E144F68}" srcId="{8A7904A9-C036-426F-B9CB-36BF2F1DF1D2}" destId="{5A0D1E17-697C-4EFE-8686-2E8987E43257}" srcOrd="0" destOrd="0" parTransId="{C99FCEE7-EDEB-4944-8A83-F4547B77400B}" sibTransId="{0F888A06-56A4-425E-94A9-93806D68F831}"/>
    <dgm:cxn modelId="{2FA67E47-177E-4FE0-8C9F-ED23E32B97B6}" type="presOf" srcId="{43145134-E242-4198-BE33-B02B5A58F187}" destId="{B1B0E168-DD40-46E1-916D-C937B87568DA}" srcOrd="1" destOrd="0" presId="urn:microsoft.com/office/officeart/2005/8/layout/lProcess2"/>
    <dgm:cxn modelId="{13318339-5E79-4EEF-A000-D48F0A9F789B}" srcId="{43145134-E242-4198-BE33-B02B5A58F187}" destId="{20087A15-6AAF-4435-9592-03E9308CEBAB}" srcOrd="0" destOrd="0" parTransId="{7FCD6CDD-715D-491F-A2C2-1C684A7F3C10}" sibTransId="{25E54C20-B1F3-47ED-8EDC-AA36317F37B4}"/>
    <dgm:cxn modelId="{A8A90FEF-9CB5-49D9-9F3D-2115FD2CBEC4}" srcId="{4875EC07-D494-4DE5-8738-BB852F8616E9}" destId="{48F3E5B5-97F1-4882-A3AE-5BA43466E52B}" srcOrd="0" destOrd="0" parTransId="{EE841193-EE7A-4451-84DA-90D7A85CA929}" sibTransId="{B7F2C05E-C500-46FD-968F-A712357CE8F8}"/>
    <dgm:cxn modelId="{E091ED55-E1E6-407A-9AB2-E36EC7ACB600}" type="presOf" srcId="{2E8C75F3-A02D-48B0-BBBE-90B056D1956D}" destId="{0B0DC077-19CA-4C77-BFA7-15CECCD4C21B}" srcOrd="0" destOrd="0" presId="urn:microsoft.com/office/officeart/2005/8/layout/lProcess2"/>
    <dgm:cxn modelId="{2F2AF55D-B714-4D3E-BA82-13D053607CCB}" type="presOf" srcId="{2E8C75F3-A02D-48B0-BBBE-90B056D1956D}" destId="{94A55BDB-A9B2-4A25-8132-4FCCF5329634}" srcOrd="1" destOrd="0" presId="urn:microsoft.com/office/officeart/2005/8/layout/lProcess2"/>
    <dgm:cxn modelId="{D10D184B-980B-4A05-A2C4-F9A26449679C}" srcId="{48F3E5B5-97F1-4882-A3AE-5BA43466E52B}" destId="{46E9AAB5-44C9-4D22-837D-6D60FEB99EF3}" srcOrd="0" destOrd="0" parTransId="{5C0F79C7-9D99-4D94-AB17-57AD0CEB0AA0}" sibTransId="{177414DF-36B4-4C20-9818-C9FAD24F2418}"/>
    <dgm:cxn modelId="{97E1F268-64DD-49DC-97AE-5326FA19863A}" type="presOf" srcId="{46E9AAB5-44C9-4D22-837D-6D60FEB99EF3}" destId="{1C7CF64A-D52C-4ADE-9922-30762D04C970}" srcOrd="0" destOrd="0" presId="urn:microsoft.com/office/officeart/2005/8/layout/lProcess2"/>
    <dgm:cxn modelId="{CF045BB7-F2B7-40BF-8714-9E07034B5E88}" type="presOf" srcId="{B5A3657D-FD6E-4981-998C-CB0D40A142C3}" destId="{3B298883-0569-4746-B541-482E0D382808}" srcOrd="0" destOrd="0" presId="urn:microsoft.com/office/officeart/2005/8/layout/lProcess2"/>
    <dgm:cxn modelId="{6DCEAD20-2EEC-4285-8120-6D740DC28862}" srcId="{2E8C75F3-A02D-48B0-BBBE-90B056D1956D}" destId="{B5A3657D-FD6E-4981-998C-CB0D40A142C3}" srcOrd="0" destOrd="0" parTransId="{B945AC51-9E85-44BE-8514-FAC2377A798C}" sibTransId="{08A6F3C5-B528-43B7-93AE-EDBBDE8765F4}"/>
    <dgm:cxn modelId="{6F09B0C5-ED30-40AA-A207-9552BDC70375}" type="presParOf" srcId="{BFC9C06F-5518-4FFF-80D7-32304D177D1F}" destId="{F74BC813-5173-4D0C-BEE2-3D930A1D9648}" srcOrd="0" destOrd="0" presId="urn:microsoft.com/office/officeart/2005/8/layout/lProcess2"/>
    <dgm:cxn modelId="{9F4635F7-71C2-4EB4-9293-A1C3789F2336}" type="presParOf" srcId="{F74BC813-5173-4D0C-BEE2-3D930A1D9648}" destId="{FA287ED1-5DCE-4C9D-AD2C-3BDD1C627EBD}" srcOrd="0" destOrd="0" presId="urn:microsoft.com/office/officeart/2005/8/layout/lProcess2"/>
    <dgm:cxn modelId="{70CB2F5C-474F-4F3C-BCF2-63AA4156183B}" type="presParOf" srcId="{F74BC813-5173-4D0C-BEE2-3D930A1D9648}" destId="{89EFCFF5-D6CC-4978-B4AB-686BF0F695EB}" srcOrd="1" destOrd="0" presId="urn:microsoft.com/office/officeart/2005/8/layout/lProcess2"/>
    <dgm:cxn modelId="{7D576599-1B0D-48AD-B900-C1321221C183}" type="presParOf" srcId="{F74BC813-5173-4D0C-BEE2-3D930A1D9648}" destId="{12AF20FA-C4B1-4BD1-AB3B-F325DC082BBF}" srcOrd="2" destOrd="0" presId="urn:microsoft.com/office/officeart/2005/8/layout/lProcess2"/>
    <dgm:cxn modelId="{512F7080-4CE2-440B-8D9F-4E86C764C576}" type="presParOf" srcId="{12AF20FA-C4B1-4BD1-AB3B-F325DC082BBF}" destId="{F796EA75-D816-45C2-8779-7A075DD6E55D}" srcOrd="0" destOrd="0" presId="urn:microsoft.com/office/officeart/2005/8/layout/lProcess2"/>
    <dgm:cxn modelId="{E9A02322-2C6B-4E09-B89B-744C8066B73C}" type="presParOf" srcId="{F796EA75-D816-45C2-8779-7A075DD6E55D}" destId="{1C7CF64A-D52C-4ADE-9922-30762D04C970}" srcOrd="0" destOrd="0" presId="urn:microsoft.com/office/officeart/2005/8/layout/lProcess2"/>
    <dgm:cxn modelId="{1DE8F209-2FA4-4F4E-AC9C-AA915E8D4FA7}" type="presParOf" srcId="{BFC9C06F-5518-4FFF-80D7-32304D177D1F}" destId="{D2CFE80C-B115-4BC2-BD6C-F2E0AE68CD92}" srcOrd="1" destOrd="0" presId="urn:microsoft.com/office/officeart/2005/8/layout/lProcess2"/>
    <dgm:cxn modelId="{AEC202BF-A0B4-451B-957C-5E6B01041F50}" type="presParOf" srcId="{BFC9C06F-5518-4FFF-80D7-32304D177D1F}" destId="{26B5290C-D6E1-42C3-B980-4E555D31A794}" srcOrd="2" destOrd="0" presId="urn:microsoft.com/office/officeart/2005/8/layout/lProcess2"/>
    <dgm:cxn modelId="{6DF35933-A77F-4C48-B77F-58BF644A73BF}" type="presParOf" srcId="{26B5290C-D6E1-42C3-B980-4E555D31A794}" destId="{0B0DC077-19CA-4C77-BFA7-15CECCD4C21B}" srcOrd="0" destOrd="0" presId="urn:microsoft.com/office/officeart/2005/8/layout/lProcess2"/>
    <dgm:cxn modelId="{CC0AF87B-2791-47FA-9225-BD11B52604E2}" type="presParOf" srcId="{26B5290C-D6E1-42C3-B980-4E555D31A794}" destId="{94A55BDB-A9B2-4A25-8132-4FCCF5329634}" srcOrd="1" destOrd="0" presId="urn:microsoft.com/office/officeart/2005/8/layout/lProcess2"/>
    <dgm:cxn modelId="{C4E9F99B-FF3D-4343-9938-CA8C944C42F4}" type="presParOf" srcId="{26B5290C-D6E1-42C3-B980-4E555D31A794}" destId="{7C19FDC0-4612-4510-A5BD-AF8C6B7E1DEB}" srcOrd="2" destOrd="0" presId="urn:microsoft.com/office/officeart/2005/8/layout/lProcess2"/>
    <dgm:cxn modelId="{C8BAF4C3-812D-4CD0-BF02-79C631AE08E0}" type="presParOf" srcId="{7C19FDC0-4612-4510-A5BD-AF8C6B7E1DEB}" destId="{1983ADEE-73D4-4487-A62A-E6E42CEBD648}" srcOrd="0" destOrd="0" presId="urn:microsoft.com/office/officeart/2005/8/layout/lProcess2"/>
    <dgm:cxn modelId="{7CF19D1B-69E6-48A7-939A-68B88F56D158}" type="presParOf" srcId="{1983ADEE-73D4-4487-A62A-E6E42CEBD648}" destId="{3B298883-0569-4746-B541-482E0D382808}" srcOrd="0" destOrd="0" presId="urn:microsoft.com/office/officeart/2005/8/layout/lProcess2"/>
    <dgm:cxn modelId="{12534B83-153A-45A0-8808-4130890E03A8}" type="presParOf" srcId="{BFC9C06F-5518-4FFF-80D7-32304D177D1F}" destId="{EDC1CEAE-3FEC-4AD3-979A-4B09A3228840}" srcOrd="3" destOrd="0" presId="urn:microsoft.com/office/officeart/2005/8/layout/lProcess2"/>
    <dgm:cxn modelId="{C94027D6-5F3D-44F2-B7D4-4622AEEF6785}" type="presParOf" srcId="{BFC9C06F-5518-4FFF-80D7-32304D177D1F}" destId="{767BD92C-071D-49E1-8EEE-6C19ED8E632F}" srcOrd="4" destOrd="0" presId="urn:microsoft.com/office/officeart/2005/8/layout/lProcess2"/>
    <dgm:cxn modelId="{28929104-1F5D-4322-A1AB-DE89B407E886}" type="presParOf" srcId="{767BD92C-071D-49E1-8EEE-6C19ED8E632F}" destId="{39E83F7D-FE50-4E4A-9A0B-20E23797D7DA}" srcOrd="0" destOrd="0" presId="urn:microsoft.com/office/officeart/2005/8/layout/lProcess2"/>
    <dgm:cxn modelId="{4F280CDE-7DA4-46DF-8BA3-2C84C35E1792}" type="presParOf" srcId="{767BD92C-071D-49E1-8EEE-6C19ED8E632F}" destId="{A5CA5A4A-91E4-402F-9A80-7AE6A30BDC21}" srcOrd="1" destOrd="0" presId="urn:microsoft.com/office/officeart/2005/8/layout/lProcess2"/>
    <dgm:cxn modelId="{AB897B4A-526D-4586-B4AA-021DCCECDD8B}" type="presParOf" srcId="{767BD92C-071D-49E1-8EEE-6C19ED8E632F}" destId="{8697F372-24D7-45F6-A836-BA23BACC7D0D}" srcOrd="2" destOrd="0" presId="urn:microsoft.com/office/officeart/2005/8/layout/lProcess2"/>
    <dgm:cxn modelId="{A328DA03-3A2B-42C9-B4E7-9B966B926D19}" type="presParOf" srcId="{8697F372-24D7-45F6-A836-BA23BACC7D0D}" destId="{FAF009C3-B0E3-47CF-95A5-14ABACE4307F}" srcOrd="0" destOrd="0" presId="urn:microsoft.com/office/officeart/2005/8/layout/lProcess2"/>
    <dgm:cxn modelId="{01A6B016-5AD5-4827-944A-E0EAF07353DD}" type="presParOf" srcId="{FAF009C3-B0E3-47CF-95A5-14ABACE4307F}" destId="{EBBF6156-F27A-46CE-8E46-8DECD146FBE0}" srcOrd="0" destOrd="0" presId="urn:microsoft.com/office/officeart/2005/8/layout/lProcess2"/>
    <dgm:cxn modelId="{B4B362FB-DF13-439F-95B5-56C5248378CF}" type="presParOf" srcId="{BFC9C06F-5518-4FFF-80D7-32304D177D1F}" destId="{9219D58D-8F6D-4057-82FD-326D845E5D12}" srcOrd="5" destOrd="0" presId="urn:microsoft.com/office/officeart/2005/8/layout/lProcess2"/>
    <dgm:cxn modelId="{311F6F96-A095-4264-A590-86865D477F24}" type="presParOf" srcId="{BFC9C06F-5518-4FFF-80D7-32304D177D1F}" destId="{284FD011-A001-4ECE-B4F8-9011FB303E76}" srcOrd="6" destOrd="0" presId="urn:microsoft.com/office/officeart/2005/8/layout/lProcess2"/>
    <dgm:cxn modelId="{EA4C78F9-C3F9-40F7-A9CA-3F2E837A6E53}" type="presParOf" srcId="{284FD011-A001-4ECE-B4F8-9011FB303E76}" destId="{D75ABE36-BA8A-4265-8C94-96BCCF672A56}" srcOrd="0" destOrd="0" presId="urn:microsoft.com/office/officeart/2005/8/layout/lProcess2"/>
    <dgm:cxn modelId="{008B9A0C-24FF-43FE-987B-851C5567A7CE}" type="presParOf" srcId="{284FD011-A001-4ECE-B4F8-9011FB303E76}" destId="{B1B0E168-DD40-46E1-916D-C937B87568DA}" srcOrd="1" destOrd="0" presId="urn:microsoft.com/office/officeart/2005/8/layout/lProcess2"/>
    <dgm:cxn modelId="{C4B30AE0-DF50-4223-B26B-75247B39A496}" type="presParOf" srcId="{284FD011-A001-4ECE-B4F8-9011FB303E76}" destId="{9BD5FC19-18CB-43E3-A1B4-F74AD0A01B7D}" srcOrd="2" destOrd="0" presId="urn:microsoft.com/office/officeart/2005/8/layout/lProcess2"/>
    <dgm:cxn modelId="{1A86736C-865F-48EF-97B8-AE3F0282F2D3}" type="presParOf" srcId="{9BD5FC19-18CB-43E3-A1B4-F74AD0A01B7D}" destId="{934D085B-3B1B-4909-B738-2C008E7EA6E1}" srcOrd="0" destOrd="0" presId="urn:microsoft.com/office/officeart/2005/8/layout/lProcess2"/>
    <dgm:cxn modelId="{32F8576D-B5AE-477B-863D-6FED82A040AA}" type="presParOf" srcId="{934D085B-3B1B-4909-B738-2C008E7EA6E1}" destId="{095C90EF-BD2E-4D8D-B829-D141841A20D1}"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75EC07-D494-4DE5-8738-BB852F8616E9}"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fr-FR"/>
        </a:p>
      </dgm:t>
    </dgm:pt>
    <dgm:pt modelId="{48F3E5B5-97F1-4882-A3AE-5BA43466E52B}">
      <dgm:prSet phldrT="[Texte]"/>
      <dgm:spPr>
        <a:solidFill>
          <a:schemeClr val="accent4"/>
        </a:solidFill>
      </dgm:spPr>
      <dgm:t>
        <a:bodyPr/>
        <a:lstStyle/>
        <a:p>
          <a:r>
            <a:rPr lang="fr-FR" b="1" dirty="0" smtClean="0">
              <a:solidFill>
                <a:schemeClr val="bg1"/>
              </a:solidFill>
            </a:rPr>
            <a:t>Gestion du traitement personnel</a:t>
          </a:r>
          <a:endParaRPr lang="fr-FR" b="1" dirty="0">
            <a:solidFill>
              <a:schemeClr val="bg1"/>
            </a:solidFill>
          </a:endParaRPr>
        </a:p>
      </dgm:t>
    </dgm:pt>
    <dgm:pt modelId="{EE841193-EE7A-4451-84DA-90D7A85CA929}" type="parTrans" cxnId="{A8A90FEF-9CB5-49D9-9F3D-2115FD2CBEC4}">
      <dgm:prSet/>
      <dgm:spPr/>
      <dgm:t>
        <a:bodyPr/>
        <a:lstStyle/>
        <a:p>
          <a:endParaRPr lang="fr-FR"/>
        </a:p>
      </dgm:t>
    </dgm:pt>
    <dgm:pt modelId="{B7F2C05E-C500-46FD-968F-A712357CE8F8}" type="sibTrans" cxnId="{A8A90FEF-9CB5-49D9-9F3D-2115FD2CBEC4}">
      <dgm:prSet/>
      <dgm:spPr/>
      <dgm:t>
        <a:bodyPr/>
        <a:lstStyle/>
        <a:p>
          <a:endParaRPr lang="fr-FR"/>
        </a:p>
      </dgm:t>
    </dgm:pt>
    <dgm:pt modelId="{2E8C75F3-A02D-48B0-BBBE-90B056D1956D}">
      <dgm:prSet phldrT="[Texte]"/>
      <dgm:spPr>
        <a:solidFill>
          <a:schemeClr val="accent2"/>
        </a:solidFill>
      </dgm:spPr>
      <dgm:t>
        <a:bodyPr/>
        <a:lstStyle/>
        <a:p>
          <a:r>
            <a:rPr lang="fr-FR" b="1" dirty="0" smtClean="0">
              <a:solidFill>
                <a:schemeClr val="bg1"/>
              </a:solidFill>
            </a:rPr>
            <a:t>Conciliation médicamenteuse</a:t>
          </a:r>
          <a:endParaRPr lang="fr-FR" b="1" dirty="0">
            <a:solidFill>
              <a:schemeClr val="bg1"/>
            </a:solidFill>
          </a:endParaRPr>
        </a:p>
      </dgm:t>
    </dgm:pt>
    <dgm:pt modelId="{72BD3E83-3CF5-4CC4-88C3-B6567E84BFC9}" type="parTrans" cxnId="{D1B3ED9A-D92E-4B89-AF8E-4A2BCF5F266A}">
      <dgm:prSet/>
      <dgm:spPr/>
      <dgm:t>
        <a:bodyPr/>
        <a:lstStyle/>
        <a:p>
          <a:endParaRPr lang="fr-FR"/>
        </a:p>
      </dgm:t>
    </dgm:pt>
    <dgm:pt modelId="{CD1A4371-ACBC-40D0-96E6-A86999535EB9}" type="sibTrans" cxnId="{D1B3ED9A-D92E-4B89-AF8E-4A2BCF5F266A}">
      <dgm:prSet/>
      <dgm:spPr/>
      <dgm:t>
        <a:bodyPr/>
        <a:lstStyle/>
        <a:p>
          <a:endParaRPr lang="fr-FR"/>
        </a:p>
      </dgm:t>
    </dgm:pt>
    <dgm:pt modelId="{AFC42F9A-1189-48AC-AFDD-68C32134ACC7}">
      <dgm:prSet phldrT="[Texte]"/>
      <dgm:spPr>
        <a:solidFill>
          <a:srgbClr val="0070C0"/>
        </a:solidFill>
      </dgm:spPr>
      <dgm:t>
        <a:bodyPr/>
        <a:lstStyle/>
        <a:p>
          <a:r>
            <a:rPr lang="fr-FR" b="1" dirty="0" smtClean="0"/>
            <a:t>Formation Théorique  2017</a:t>
          </a:r>
          <a:endParaRPr lang="fr-FR" b="1" dirty="0"/>
        </a:p>
      </dgm:t>
    </dgm:pt>
    <dgm:pt modelId="{E8EF1E26-8A6C-4CC4-B0A8-5DD38E6EF8DA}" type="parTrans" cxnId="{712A49AB-4A14-4DB2-8D99-113F748FA090}">
      <dgm:prSet/>
      <dgm:spPr/>
      <dgm:t>
        <a:bodyPr/>
        <a:lstStyle/>
        <a:p>
          <a:endParaRPr lang="fr-FR"/>
        </a:p>
      </dgm:t>
    </dgm:pt>
    <dgm:pt modelId="{AEEA3720-A0BA-419C-9711-B93F67805373}" type="sibTrans" cxnId="{712A49AB-4A14-4DB2-8D99-113F748FA090}">
      <dgm:prSet/>
      <dgm:spPr/>
      <dgm:t>
        <a:bodyPr/>
        <a:lstStyle/>
        <a:p>
          <a:endParaRPr lang="fr-FR"/>
        </a:p>
      </dgm:t>
    </dgm:pt>
    <dgm:pt modelId="{8A7904A9-C036-426F-B9CB-36BF2F1DF1D2}">
      <dgm:prSet phldrT="[Texte]"/>
      <dgm:spPr>
        <a:solidFill>
          <a:schemeClr val="accent3"/>
        </a:solidFill>
        <a:ln>
          <a:noFill/>
        </a:ln>
      </dgm:spPr>
      <dgm:t>
        <a:bodyPr/>
        <a:lstStyle/>
        <a:p>
          <a:r>
            <a:rPr lang="fr-FR" b="1" dirty="0" smtClean="0">
              <a:solidFill>
                <a:schemeClr val="bg1"/>
              </a:solidFill>
            </a:rPr>
            <a:t>Analyse pharmaceutique</a:t>
          </a:r>
          <a:endParaRPr lang="fr-FR" b="1" dirty="0">
            <a:solidFill>
              <a:schemeClr val="bg1"/>
            </a:solidFill>
          </a:endParaRPr>
        </a:p>
      </dgm:t>
    </dgm:pt>
    <dgm:pt modelId="{DC298A64-F24E-4506-A0A9-7513B3BFFC86}" type="parTrans" cxnId="{4944DE21-C91E-4F03-9DD6-52D2DF44DBF7}">
      <dgm:prSet/>
      <dgm:spPr/>
      <dgm:t>
        <a:bodyPr/>
        <a:lstStyle/>
        <a:p>
          <a:endParaRPr lang="fr-FR"/>
        </a:p>
      </dgm:t>
    </dgm:pt>
    <dgm:pt modelId="{2470DD10-01ED-4347-9949-1B9A8ED4B606}" type="sibTrans" cxnId="{4944DE21-C91E-4F03-9DD6-52D2DF44DBF7}">
      <dgm:prSet/>
      <dgm:spPr/>
      <dgm:t>
        <a:bodyPr/>
        <a:lstStyle/>
        <a:p>
          <a:endParaRPr lang="fr-FR"/>
        </a:p>
      </dgm:t>
    </dgm:pt>
    <dgm:pt modelId="{7DB536CF-5440-4CCE-9578-B2A04E6CD296}">
      <dgm:prSet phldrT="[Texte]"/>
      <dgm:spPr>
        <a:solidFill>
          <a:srgbClr val="0070C0"/>
        </a:solidFill>
      </dgm:spPr>
      <dgm:t>
        <a:bodyPr/>
        <a:lstStyle/>
        <a:p>
          <a:r>
            <a:rPr lang="fr-FR" b="1" dirty="0" smtClean="0"/>
            <a:t>Module 1 : 2017</a:t>
          </a:r>
          <a:endParaRPr lang="fr-FR" b="1" dirty="0"/>
        </a:p>
      </dgm:t>
    </dgm:pt>
    <dgm:pt modelId="{64921E5A-ED6B-4DE6-B31E-7B123DB38146}" type="parTrans" cxnId="{1AF2E1C1-7182-41E3-A1E7-6081AAB8DD1A}">
      <dgm:prSet/>
      <dgm:spPr/>
      <dgm:t>
        <a:bodyPr/>
        <a:lstStyle/>
        <a:p>
          <a:endParaRPr lang="fr-FR"/>
        </a:p>
      </dgm:t>
    </dgm:pt>
    <dgm:pt modelId="{D972AAD5-23DD-4B09-9BD1-D4A7D83EC01C}" type="sibTrans" cxnId="{1AF2E1C1-7182-41E3-A1E7-6081AAB8DD1A}">
      <dgm:prSet/>
      <dgm:spPr/>
      <dgm:t>
        <a:bodyPr/>
        <a:lstStyle/>
        <a:p>
          <a:endParaRPr lang="fr-FR"/>
        </a:p>
      </dgm:t>
    </dgm:pt>
    <dgm:pt modelId="{43145134-E242-4198-BE33-B02B5A58F187}">
      <dgm:prSet phldrT="[Texte]"/>
      <dgm:spPr>
        <a:solidFill>
          <a:schemeClr val="accent5"/>
        </a:solidFill>
      </dgm:spPr>
      <dgm:t>
        <a:bodyPr/>
        <a:lstStyle/>
        <a:p>
          <a:r>
            <a:rPr lang="fr-FR" b="1" dirty="0" smtClean="0">
              <a:solidFill>
                <a:schemeClr val="bg1"/>
              </a:solidFill>
            </a:rPr>
            <a:t>ETP</a:t>
          </a:r>
        </a:p>
        <a:p>
          <a:r>
            <a:rPr lang="fr-FR" b="1" dirty="0" smtClean="0">
              <a:solidFill>
                <a:schemeClr val="bg1"/>
              </a:solidFill>
            </a:rPr>
            <a:t>Conseil aux patients et aux soignants</a:t>
          </a:r>
        </a:p>
      </dgm:t>
    </dgm:pt>
    <dgm:pt modelId="{82EB4AC6-1A04-452F-9975-4E659D049635}" type="parTrans" cxnId="{843FA12A-7613-4654-8F6E-8521C5F66D1B}">
      <dgm:prSet/>
      <dgm:spPr/>
      <dgm:t>
        <a:bodyPr/>
        <a:lstStyle/>
        <a:p>
          <a:endParaRPr lang="fr-FR"/>
        </a:p>
      </dgm:t>
    </dgm:pt>
    <dgm:pt modelId="{3EA7148B-07F9-4515-8E5F-A2BC6B9494E9}" type="sibTrans" cxnId="{843FA12A-7613-4654-8F6E-8521C5F66D1B}">
      <dgm:prSet/>
      <dgm:spPr/>
      <dgm:t>
        <a:bodyPr/>
        <a:lstStyle/>
        <a:p>
          <a:endParaRPr lang="fr-FR"/>
        </a:p>
      </dgm:t>
    </dgm:pt>
    <dgm:pt modelId="{47E0D706-14FC-4320-9CCB-D3E1AD120F63}">
      <dgm:prSet phldrT="[Texte]">
        <dgm:style>
          <a:lnRef idx="3">
            <a:schemeClr val="lt1"/>
          </a:lnRef>
          <a:fillRef idx="1">
            <a:schemeClr val="accent2"/>
          </a:fillRef>
          <a:effectRef idx="1">
            <a:schemeClr val="accent2"/>
          </a:effectRef>
          <a:fontRef idx="minor">
            <a:schemeClr val="lt1"/>
          </a:fontRef>
        </dgm:style>
      </dgm:prSet>
      <dgm:spPr>
        <a:solidFill>
          <a:srgbClr val="E46C0A"/>
        </a:solidFill>
        <a:ln w="28575"/>
      </dgm:spPr>
      <dgm:t>
        <a:bodyPr/>
        <a:lstStyle/>
        <a:p>
          <a:r>
            <a:rPr lang="fr-FR" b="1" dirty="0" smtClean="0"/>
            <a:t>Fiches Techniques</a:t>
          </a:r>
          <a:endParaRPr lang="fr-FR" b="1" dirty="0"/>
        </a:p>
      </dgm:t>
    </dgm:pt>
    <dgm:pt modelId="{EBE4B785-8954-498C-896E-4B4EC42C03E1}" type="sibTrans" cxnId="{AE2218C6-5C7E-4035-9468-5D6500EC1DAC}">
      <dgm:prSet/>
      <dgm:spPr/>
      <dgm:t>
        <a:bodyPr/>
        <a:lstStyle/>
        <a:p>
          <a:endParaRPr lang="fr-FR"/>
        </a:p>
      </dgm:t>
    </dgm:pt>
    <dgm:pt modelId="{D2524714-5B17-44AF-AC2F-8633AE4FC44A}" type="parTrans" cxnId="{AE2218C6-5C7E-4035-9468-5D6500EC1DAC}">
      <dgm:prSet/>
      <dgm:spPr/>
      <dgm:t>
        <a:bodyPr/>
        <a:lstStyle/>
        <a:p>
          <a:endParaRPr lang="fr-FR"/>
        </a:p>
      </dgm:t>
    </dgm:pt>
    <dgm:pt modelId="{5A0D1E17-697C-4EFE-8686-2E8987E43257}">
      <dgm:prSet phldrT="[Texte]"/>
      <dgm:spPr>
        <a:noFill/>
        <a:ln>
          <a:noFill/>
        </a:ln>
      </dgm:spPr>
      <dgm:t>
        <a:bodyPr/>
        <a:lstStyle/>
        <a:p>
          <a:r>
            <a:rPr lang="fr-FR" b="1" dirty="0" smtClean="0"/>
            <a:t> </a:t>
          </a:r>
          <a:endParaRPr lang="fr-FR" b="1" dirty="0"/>
        </a:p>
      </dgm:t>
    </dgm:pt>
    <dgm:pt modelId="{C99FCEE7-EDEB-4944-8A83-F4547B77400B}" type="parTrans" cxnId="{3277E434-A987-4467-8ED1-09F83E144F68}">
      <dgm:prSet/>
      <dgm:spPr/>
      <dgm:t>
        <a:bodyPr/>
        <a:lstStyle/>
        <a:p>
          <a:endParaRPr lang="fr-FR"/>
        </a:p>
      </dgm:t>
    </dgm:pt>
    <dgm:pt modelId="{0F888A06-56A4-425E-94A9-93806D68F831}" type="sibTrans" cxnId="{3277E434-A987-4467-8ED1-09F83E144F68}">
      <dgm:prSet/>
      <dgm:spPr/>
      <dgm:t>
        <a:bodyPr/>
        <a:lstStyle/>
        <a:p>
          <a:endParaRPr lang="fr-FR"/>
        </a:p>
      </dgm:t>
    </dgm:pt>
    <dgm:pt modelId="{B25167FB-65F6-4436-8049-A8C73F4130AD}">
      <dgm:prSet phldrT="[Texte]" custT="1"/>
      <dgm:spPr>
        <a:solidFill>
          <a:srgbClr val="E46C0A"/>
        </a:solidFill>
      </dgm:spPr>
      <dgm:t>
        <a:bodyPr/>
        <a:lstStyle/>
        <a:p>
          <a:r>
            <a:rPr lang="fr-FR" sz="1200" b="1" dirty="0" smtClean="0">
              <a:solidFill>
                <a:schemeClr val="bg1"/>
              </a:solidFill>
            </a:rPr>
            <a:t>Fiches VO Cancer et VHC</a:t>
          </a:r>
          <a:br>
            <a:rPr lang="fr-FR" sz="1200" b="1" dirty="0" smtClean="0">
              <a:solidFill>
                <a:schemeClr val="bg1"/>
              </a:solidFill>
            </a:rPr>
          </a:br>
          <a:r>
            <a:rPr lang="fr-FR" sz="1200" b="1" dirty="0" smtClean="0">
              <a:solidFill>
                <a:schemeClr val="bg1"/>
              </a:solidFill>
            </a:rPr>
            <a:t>e </a:t>
          </a:r>
          <a:r>
            <a:rPr lang="fr-FR" sz="1200" b="1" dirty="0" err="1" smtClean="0">
              <a:solidFill>
                <a:schemeClr val="bg1"/>
              </a:solidFill>
            </a:rPr>
            <a:t>learning</a:t>
          </a:r>
          <a:r>
            <a:rPr lang="fr-FR" sz="1200" b="1" dirty="0" smtClean="0">
              <a:solidFill>
                <a:schemeClr val="bg1"/>
              </a:solidFill>
            </a:rPr>
            <a:t>, </a:t>
          </a:r>
        </a:p>
        <a:p>
          <a:r>
            <a:rPr lang="fr-FR" sz="1200" b="1" dirty="0" smtClean="0">
              <a:solidFill>
                <a:srgbClr val="FFFF00"/>
              </a:solidFill>
            </a:rPr>
            <a:t>Application </a:t>
          </a:r>
          <a:r>
            <a:rPr lang="fr-FR" sz="1200" b="1" dirty="0" err="1" smtClean="0">
              <a:solidFill>
                <a:srgbClr val="FFFF00"/>
              </a:solidFill>
            </a:rPr>
            <a:t>smartphone</a:t>
          </a:r>
          <a:endParaRPr lang="fr-FR" sz="1200" b="1" dirty="0" smtClean="0">
            <a:solidFill>
              <a:srgbClr val="FFFF00"/>
            </a:solidFill>
          </a:endParaRPr>
        </a:p>
        <a:p>
          <a:r>
            <a:rPr lang="fr-FR" sz="1200" b="1" dirty="0" smtClean="0">
              <a:solidFill>
                <a:schemeClr val="bg1"/>
              </a:solidFill>
            </a:rPr>
            <a:t>Bulletin d’information</a:t>
          </a:r>
        </a:p>
      </dgm:t>
    </dgm:pt>
    <dgm:pt modelId="{EC4617E9-B536-43E0-8A9B-C6D807F80540}" type="parTrans" cxnId="{909B1CD9-DEED-41F1-BE77-6328D2A24B51}">
      <dgm:prSet/>
      <dgm:spPr/>
      <dgm:t>
        <a:bodyPr/>
        <a:lstStyle/>
        <a:p>
          <a:endParaRPr lang="fr-FR"/>
        </a:p>
      </dgm:t>
    </dgm:pt>
    <dgm:pt modelId="{363F2511-A8D9-412C-9C31-4285FBE1A332}" type="sibTrans" cxnId="{909B1CD9-DEED-41F1-BE77-6328D2A24B51}">
      <dgm:prSet/>
      <dgm:spPr/>
      <dgm:t>
        <a:bodyPr/>
        <a:lstStyle/>
        <a:p>
          <a:endParaRPr lang="fr-FR"/>
        </a:p>
      </dgm:t>
    </dgm:pt>
    <dgm:pt modelId="{20087A15-6AAF-4435-9592-03E9308CEBAB}">
      <dgm:prSet phldrT="[Texte]"/>
      <dgm:spPr>
        <a:noFill/>
        <a:ln>
          <a:noFill/>
        </a:ln>
      </dgm:spPr>
      <dgm:t>
        <a:bodyPr/>
        <a:lstStyle/>
        <a:p>
          <a:endParaRPr lang="fr-FR" b="1" dirty="0" smtClean="0">
            <a:solidFill>
              <a:schemeClr val="bg1"/>
            </a:solidFill>
          </a:endParaRPr>
        </a:p>
      </dgm:t>
    </dgm:pt>
    <dgm:pt modelId="{7FCD6CDD-715D-491F-A2C2-1C684A7F3C10}" type="parTrans" cxnId="{13318339-5E79-4EEF-A000-D48F0A9F789B}">
      <dgm:prSet/>
      <dgm:spPr/>
      <dgm:t>
        <a:bodyPr/>
        <a:lstStyle/>
        <a:p>
          <a:endParaRPr lang="fr-FR"/>
        </a:p>
      </dgm:t>
    </dgm:pt>
    <dgm:pt modelId="{25E54C20-B1F3-47ED-8EDC-AA36317F37B4}" type="sibTrans" cxnId="{13318339-5E79-4EEF-A000-D48F0A9F789B}">
      <dgm:prSet/>
      <dgm:spPr/>
      <dgm:t>
        <a:bodyPr/>
        <a:lstStyle/>
        <a:p>
          <a:endParaRPr lang="fr-FR"/>
        </a:p>
      </dgm:t>
    </dgm:pt>
    <dgm:pt modelId="{B13E46FA-8852-4DF8-855C-45C14082DCFA}">
      <dgm:prSet phldrT="[Texte]"/>
      <dgm:spPr>
        <a:solidFill>
          <a:srgbClr val="0070C0"/>
        </a:solidFill>
      </dgm:spPr>
      <dgm:t>
        <a:bodyPr/>
        <a:lstStyle/>
        <a:p>
          <a:r>
            <a:rPr lang="fr-FR" b="1" dirty="0" smtClean="0"/>
            <a:t>Plan d’action 2017</a:t>
          </a:r>
          <a:endParaRPr lang="fr-FR" b="1" dirty="0"/>
        </a:p>
      </dgm:t>
    </dgm:pt>
    <dgm:pt modelId="{1E2F013C-E4A6-4A88-A4F3-9805C5EF40D8}" type="parTrans" cxnId="{37EBD9E9-5453-412A-995D-A8A44F2CF8A3}">
      <dgm:prSet/>
      <dgm:spPr/>
      <dgm:t>
        <a:bodyPr/>
        <a:lstStyle/>
        <a:p>
          <a:endParaRPr lang="fr-FR"/>
        </a:p>
      </dgm:t>
    </dgm:pt>
    <dgm:pt modelId="{F616EEAD-6923-4D98-9DA7-04FF298212C6}" type="sibTrans" cxnId="{37EBD9E9-5453-412A-995D-A8A44F2CF8A3}">
      <dgm:prSet/>
      <dgm:spPr/>
      <dgm:t>
        <a:bodyPr/>
        <a:lstStyle/>
        <a:p>
          <a:endParaRPr lang="fr-FR"/>
        </a:p>
      </dgm:t>
    </dgm:pt>
    <dgm:pt modelId="{E4318DAC-10BF-484E-9951-8D63ECB7E55A}">
      <dgm:prSet phldrT="[Texte]">
        <dgm:style>
          <a:lnRef idx="3">
            <a:schemeClr val="lt1"/>
          </a:lnRef>
          <a:fillRef idx="1">
            <a:schemeClr val="accent2"/>
          </a:fillRef>
          <a:effectRef idx="1">
            <a:schemeClr val="accent2"/>
          </a:effectRef>
          <a:fontRef idx="minor">
            <a:schemeClr val="lt1"/>
          </a:fontRef>
        </dgm:style>
      </dgm:prSet>
      <dgm:spPr>
        <a:solidFill>
          <a:srgbClr val="E46C0A"/>
        </a:solidFill>
        <a:ln w="28575"/>
      </dgm:spPr>
      <dgm:t>
        <a:bodyPr/>
        <a:lstStyle/>
        <a:p>
          <a:r>
            <a:rPr lang="fr-FR" b="1" dirty="0" smtClean="0">
              <a:solidFill>
                <a:srgbClr val="FFFF00"/>
              </a:solidFill>
            </a:rPr>
            <a:t>Appui au GHT</a:t>
          </a:r>
          <a:endParaRPr lang="fr-FR" b="1" dirty="0">
            <a:solidFill>
              <a:srgbClr val="FFFF00"/>
            </a:solidFill>
          </a:endParaRPr>
        </a:p>
      </dgm:t>
    </dgm:pt>
    <dgm:pt modelId="{4D2D2327-7380-432F-87CD-D64CF9A6F536}" type="parTrans" cxnId="{405B63D1-F7CC-4509-903D-08B91556ECFA}">
      <dgm:prSet/>
      <dgm:spPr/>
      <dgm:t>
        <a:bodyPr/>
        <a:lstStyle/>
        <a:p>
          <a:endParaRPr lang="fr-FR"/>
        </a:p>
      </dgm:t>
    </dgm:pt>
    <dgm:pt modelId="{73555623-565F-4014-954F-962991BC1497}" type="sibTrans" cxnId="{405B63D1-F7CC-4509-903D-08B91556ECFA}">
      <dgm:prSet/>
      <dgm:spPr/>
      <dgm:t>
        <a:bodyPr/>
        <a:lstStyle/>
        <a:p>
          <a:endParaRPr lang="fr-FR"/>
        </a:p>
      </dgm:t>
    </dgm:pt>
    <dgm:pt modelId="{E7991478-1FFB-4EB9-923F-C41440C9C583}">
      <dgm:prSet phldrT="[Texte]"/>
      <dgm:spPr>
        <a:solidFill>
          <a:srgbClr val="0070C0"/>
        </a:solidFill>
      </dgm:spPr>
      <dgm:t>
        <a:bodyPr/>
        <a:lstStyle/>
        <a:p>
          <a:r>
            <a:rPr lang="fr-FR" b="1" dirty="0" smtClean="0"/>
            <a:t>Module 2 : 2018</a:t>
          </a:r>
          <a:endParaRPr lang="fr-FR" b="1" dirty="0"/>
        </a:p>
      </dgm:t>
    </dgm:pt>
    <dgm:pt modelId="{C316174C-E7AA-46A3-B0A9-84BEB8A5A2B6}" type="sibTrans" cxnId="{73C458B9-6387-4C2E-B2B0-6EDA41C07275}">
      <dgm:prSet/>
      <dgm:spPr/>
      <dgm:t>
        <a:bodyPr/>
        <a:lstStyle/>
        <a:p>
          <a:endParaRPr lang="fr-FR"/>
        </a:p>
      </dgm:t>
    </dgm:pt>
    <dgm:pt modelId="{BF07E155-0C4E-4961-8ECF-352EB70704BC}" type="parTrans" cxnId="{73C458B9-6387-4C2E-B2B0-6EDA41C07275}">
      <dgm:prSet/>
      <dgm:spPr/>
      <dgm:t>
        <a:bodyPr/>
        <a:lstStyle/>
        <a:p>
          <a:endParaRPr lang="fr-FR"/>
        </a:p>
      </dgm:t>
    </dgm:pt>
    <dgm:pt modelId="{BFC9C06F-5518-4FFF-80D7-32304D177D1F}" type="pres">
      <dgm:prSet presAssocID="{4875EC07-D494-4DE5-8738-BB852F8616E9}" presName="theList" presStyleCnt="0">
        <dgm:presLayoutVars>
          <dgm:dir/>
          <dgm:animLvl val="lvl"/>
          <dgm:resizeHandles val="exact"/>
        </dgm:presLayoutVars>
      </dgm:prSet>
      <dgm:spPr/>
      <dgm:t>
        <a:bodyPr/>
        <a:lstStyle/>
        <a:p>
          <a:endParaRPr lang="fr-FR"/>
        </a:p>
      </dgm:t>
    </dgm:pt>
    <dgm:pt modelId="{F74BC813-5173-4D0C-BEE2-3D930A1D9648}" type="pres">
      <dgm:prSet presAssocID="{48F3E5B5-97F1-4882-A3AE-5BA43466E52B}" presName="compNode" presStyleCnt="0"/>
      <dgm:spPr/>
    </dgm:pt>
    <dgm:pt modelId="{FA287ED1-5DCE-4C9D-AD2C-3BDD1C627EBD}" type="pres">
      <dgm:prSet presAssocID="{48F3E5B5-97F1-4882-A3AE-5BA43466E52B}" presName="aNode" presStyleLbl="bgShp" presStyleIdx="0" presStyleCnt="4"/>
      <dgm:spPr/>
      <dgm:t>
        <a:bodyPr/>
        <a:lstStyle/>
        <a:p>
          <a:endParaRPr lang="fr-FR"/>
        </a:p>
      </dgm:t>
    </dgm:pt>
    <dgm:pt modelId="{89EFCFF5-D6CC-4978-B4AB-686BF0F695EB}" type="pres">
      <dgm:prSet presAssocID="{48F3E5B5-97F1-4882-A3AE-5BA43466E52B}" presName="textNode" presStyleLbl="bgShp" presStyleIdx="0" presStyleCnt="4"/>
      <dgm:spPr/>
      <dgm:t>
        <a:bodyPr/>
        <a:lstStyle/>
        <a:p>
          <a:endParaRPr lang="fr-FR"/>
        </a:p>
      </dgm:t>
    </dgm:pt>
    <dgm:pt modelId="{12AF20FA-C4B1-4BD1-AB3B-F325DC082BBF}" type="pres">
      <dgm:prSet presAssocID="{48F3E5B5-97F1-4882-A3AE-5BA43466E52B}" presName="compChildNode" presStyleCnt="0"/>
      <dgm:spPr/>
    </dgm:pt>
    <dgm:pt modelId="{F796EA75-D816-45C2-8779-7A075DD6E55D}" type="pres">
      <dgm:prSet presAssocID="{48F3E5B5-97F1-4882-A3AE-5BA43466E52B}" presName="theInnerList" presStyleCnt="0"/>
      <dgm:spPr/>
    </dgm:pt>
    <dgm:pt modelId="{3E2EC0B9-0CE5-4BA6-BA6F-CE9F2AD22B46}" type="pres">
      <dgm:prSet presAssocID="{47E0D706-14FC-4320-9CCB-D3E1AD120F63}" presName="childNode" presStyleLbl="node1" presStyleIdx="0" presStyleCnt="9" custScaleX="99054" custScaleY="31129" custLinFactNeighborX="672" custLinFactNeighborY="-35958">
        <dgm:presLayoutVars>
          <dgm:bulletEnabled val="1"/>
        </dgm:presLayoutVars>
      </dgm:prSet>
      <dgm:spPr/>
      <dgm:t>
        <a:bodyPr/>
        <a:lstStyle/>
        <a:p>
          <a:endParaRPr lang="fr-FR"/>
        </a:p>
      </dgm:t>
    </dgm:pt>
    <dgm:pt modelId="{48EAB41C-5666-405F-9FB4-8AB55B068B55}" type="pres">
      <dgm:prSet presAssocID="{47E0D706-14FC-4320-9CCB-D3E1AD120F63}" presName="aSpace2" presStyleCnt="0"/>
      <dgm:spPr/>
    </dgm:pt>
    <dgm:pt modelId="{4BD6CA7E-35C2-4439-8A96-60348C39E5E0}" type="pres">
      <dgm:prSet presAssocID="{E4318DAC-10BF-484E-9951-8D63ECB7E55A}" presName="childNode" presStyleLbl="node1" presStyleIdx="1" presStyleCnt="9" custScaleY="31876">
        <dgm:presLayoutVars>
          <dgm:bulletEnabled val="1"/>
        </dgm:presLayoutVars>
      </dgm:prSet>
      <dgm:spPr/>
      <dgm:t>
        <a:bodyPr/>
        <a:lstStyle/>
        <a:p>
          <a:endParaRPr lang="fr-FR"/>
        </a:p>
      </dgm:t>
    </dgm:pt>
    <dgm:pt modelId="{D2CFE80C-B115-4BC2-BD6C-F2E0AE68CD92}" type="pres">
      <dgm:prSet presAssocID="{48F3E5B5-97F1-4882-A3AE-5BA43466E52B}" presName="aSpace" presStyleCnt="0"/>
      <dgm:spPr/>
    </dgm:pt>
    <dgm:pt modelId="{26B5290C-D6E1-42C3-B980-4E555D31A794}" type="pres">
      <dgm:prSet presAssocID="{2E8C75F3-A02D-48B0-BBBE-90B056D1956D}" presName="compNode" presStyleCnt="0"/>
      <dgm:spPr/>
    </dgm:pt>
    <dgm:pt modelId="{0B0DC077-19CA-4C77-BFA7-15CECCD4C21B}" type="pres">
      <dgm:prSet presAssocID="{2E8C75F3-A02D-48B0-BBBE-90B056D1956D}" presName="aNode" presStyleLbl="bgShp" presStyleIdx="1" presStyleCnt="4"/>
      <dgm:spPr/>
      <dgm:t>
        <a:bodyPr/>
        <a:lstStyle/>
        <a:p>
          <a:endParaRPr lang="fr-FR"/>
        </a:p>
      </dgm:t>
    </dgm:pt>
    <dgm:pt modelId="{94A55BDB-A9B2-4A25-8132-4FCCF5329634}" type="pres">
      <dgm:prSet presAssocID="{2E8C75F3-A02D-48B0-BBBE-90B056D1956D}" presName="textNode" presStyleLbl="bgShp" presStyleIdx="1" presStyleCnt="4"/>
      <dgm:spPr/>
      <dgm:t>
        <a:bodyPr/>
        <a:lstStyle/>
        <a:p>
          <a:endParaRPr lang="fr-FR"/>
        </a:p>
      </dgm:t>
    </dgm:pt>
    <dgm:pt modelId="{7C19FDC0-4612-4510-A5BD-AF8C6B7E1DEB}" type="pres">
      <dgm:prSet presAssocID="{2E8C75F3-A02D-48B0-BBBE-90B056D1956D}" presName="compChildNode" presStyleCnt="0"/>
      <dgm:spPr/>
    </dgm:pt>
    <dgm:pt modelId="{1983ADEE-73D4-4487-A62A-E6E42CEBD648}" type="pres">
      <dgm:prSet presAssocID="{2E8C75F3-A02D-48B0-BBBE-90B056D1956D}" presName="theInnerList" presStyleCnt="0"/>
      <dgm:spPr/>
    </dgm:pt>
    <dgm:pt modelId="{E6C100B6-4268-4109-8E61-A61B83B1EB27}" type="pres">
      <dgm:prSet presAssocID="{AFC42F9A-1189-48AC-AFDD-68C32134ACC7}" presName="childNode" presStyleLbl="node1" presStyleIdx="2" presStyleCnt="9" custScaleY="10576" custLinFactY="-24992" custLinFactNeighborX="1667" custLinFactNeighborY="-100000">
        <dgm:presLayoutVars>
          <dgm:bulletEnabled val="1"/>
        </dgm:presLayoutVars>
      </dgm:prSet>
      <dgm:spPr/>
      <dgm:t>
        <a:bodyPr/>
        <a:lstStyle/>
        <a:p>
          <a:endParaRPr lang="fr-FR"/>
        </a:p>
      </dgm:t>
    </dgm:pt>
    <dgm:pt modelId="{270CC541-289D-4395-BDD3-9F756A692A20}" type="pres">
      <dgm:prSet presAssocID="{AFC42F9A-1189-48AC-AFDD-68C32134ACC7}" presName="aSpace2" presStyleCnt="0"/>
      <dgm:spPr/>
    </dgm:pt>
    <dgm:pt modelId="{37C8BA1D-60BA-4FD9-92C2-B544666DA858}" type="pres">
      <dgm:prSet presAssocID="{B13E46FA-8852-4DF8-855C-45C14082DCFA}" presName="childNode" presStyleLbl="node1" presStyleIdx="3" presStyleCnt="9" custScaleY="10576" custLinFactY="-36765" custLinFactNeighborX="1667" custLinFactNeighborY="-100000">
        <dgm:presLayoutVars>
          <dgm:bulletEnabled val="1"/>
        </dgm:presLayoutVars>
      </dgm:prSet>
      <dgm:spPr/>
      <dgm:t>
        <a:bodyPr/>
        <a:lstStyle/>
        <a:p>
          <a:endParaRPr lang="fr-FR"/>
        </a:p>
      </dgm:t>
    </dgm:pt>
    <dgm:pt modelId="{EDC1CEAE-3FEC-4AD3-979A-4B09A3228840}" type="pres">
      <dgm:prSet presAssocID="{2E8C75F3-A02D-48B0-BBBE-90B056D1956D}" presName="aSpace" presStyleCnt="0"/>
      <dgm:spPr/>
    </dgm:pt>
    <dgm:pt modelId="{767BD92C-071D-49E1-8EEE-6C19ED8E632F}" type="pres">
      <dgm:prSet presAssocID="{8A7904A9-C036-426F-B9CB-36BF2F1DF1D2}" presName="compNode" presStyleCnt="0"/>
      <dgm:spPr/>
    </dgm:pt>
    <dgm:pt modelId="{39E83F7D-FE50-4E4A-9A0B-20E23797D7DA}" type="pres">
      <dgm:prSet presAssocID="{8A7904A9-C036-426F-B9CB-36BF2F1DF1D2}" presName="aNode" presStyleLbl="bgShp" presStyleIdx="2" presStyleCnt="4"/>
      <dgm:spPr/>
      <dgm:t>
        <a:bodyPr/>
        <a:lstStyle/>
        <a:p>
          <a:endParaRPr lang="fr-FR"/>
        </a:p>
      </dgm:t>
    </dgm:pt>
    <dgm:pt modelId="{A5CA5A4A-91E4-402F-9A80-7AE6A30BDC21}" type="pres">
      <dgm:prSet presAssocID="{8A7904A9-C036-426F-B9CB-36BF2F1DF1D2}" presName="textNode" presStyleLbl="bgShp" presStyleIdx="2" presStyleCnt="4"/>
      <dgm:spPr/>
      <dgm:t>
        <a:bodyPr/>
        <a:lstStyle/>
        <a:p>
          <a:endParaRPr lang="fr-FR"/>
        </a:p>
      </dgm:t>
    </dgm:pt>
    <dgm:pt modelId="{8697F372-24D7-45F6-A836-BA23BACC7D0D}" type="pres">
      <dgm:prSet presAssocID="{8A7904A9-C036-426F-B9CB-36BF2F1DF1D2}" presName="compChildNode" presStyleCnt="0"/>
      <dgm:spPr/>
    </dgm:pt>
    <dgm:pt modelId="{FAF009C3-B0E3-47CF-95A5-14ABACE4307F}" type="pres">
      <dgm:prSet presAssocID="{8A7904A9-C036-426F-B9CB-36BF2F1DF1D2}" presName="theInnerList" presStyleCnt="0"/>
      <dgm:spPr/>
    </dgm:pt>
    <dgm:pt modelId="{66ED7D7B-B06D-4DA9-B4B9-8632BA63EE59}" type="pres">
      <dgm:prSet presAssocID="{7DB536CF-5440-4CCE-9578-B2A04E6CD296}" presName="childNode" presStyleLbl="node1" presStyleIdx="4" presStyleCnt="9" custScaleY="31379" custLinFactY="-1954" custLinFactNeighborY="-100000">
        <dgm:presLayoutVars>
          <dgm:bulletEnabled val="1"/>
        </dgm:presLayoutVars>
      </dgm:prSet>
      <dgm:spPr/>
      <dgm:t>
        <a:bodyPr/>
        <a:lstStyle/>
        <a:p>
          <a:endParaRPr lang="fr-FR"/>
        </a:p>
      </dgm:t>
    </dgm:pt>
    <dgm:pt modelId="{A5EC7DAC-F25E-437A-A99A-3D204F2B931E}" type="pres">
      <dgm:prSet presAssocID="{7DB536CF-5440-4CCE-9578-B2A04E6CD296}" presName="aSpace2" presStyleCnt="0"/>
      <dgm:spPr/>
    </dgm:pt>
    <dgm:pt modelId="{A1BDA55F-E623-4349-A6FB-E6BC7D5B01AA}" type="pres">
      <dgm:prSet presAssocID="{E7991478-1FFB-4EB9-923F-C41440C9C583}" presName="childNode" presStyleLbl="node1" presStyleIdx="5" presStyleCnt="9" custScaleY="31379" custLinFactY="-13605" custLinFactNeighborY="-100000">
        <dgm:presLayoutVars>
          <dgm:bulletEnabled val="1"/>
        </dgm:presLayoutVars>
      </dgm:prSet>
      <dgm:spPr/>
      <dgm:t>
        <a:bodyPr/>
        <a:lstStyle/>
        <a:p>
          <a:endParaRPr lang="fr-FR"/>
        </a:p>
      </dgm:t>
    </dgm:pt>
    <dgm:pt modelId="{0B58338F-C7F0-4A00-A060-78A96E325204}" type="pres">
      <dgm:prSet presAssocID="{E7991478-1FFB-4EB9-923F-C41440C9C583}" presName="aSpace2" presStyleCnt="0"/>
      <dgm:spPr/>
    </dgm:pt>
    <dgm:pt modelId="{EBBF6156-F27A-46CE-8E46-8DECD146FBE0}" type="pres">
      <dgm:prSet presAssocID="{5A0D1E17-697C-4EFE-8686-2E8987E43257}" presName="childNode" presStyleLbl="node1" presStyleIdx="6" presStyleCnt="9">
        <dgm:presLayoutVars>
          <dgm:bulletEnabled val="1"/>
        </dgm:presLayoutVars>
      </dgm:prSet>
      <dgm:spPr/>
      <dgm:t>
        <a:bodyPr/>
        <a:lstStyle/>
        <a:p>
          <a:endParaRPr lang="fr-FR"/>
        </a:p>
      </dgm:t>
    </dgm:pt>
    <dgm:pt modelId="{9219D58D-8F6D-4057-82FD-326D845E5D12}" type="pres">
      <dgm:prSet presAssocID="{8A7904A9-C036-426F-B9CB-36BF2F1DF1D2}" presName="aSpace" presStyleCnt="0"/>
      <dgm:spPr/>
    </dgm:pt>
    <dgm:pt modelId="{284FD011-A001-4ECE-B4F8-9011FB303E76}" type="pres">
      <dgm:prSet presAssocID="{43145134-E242-4198-BE33-B02B5A58F187}" presName="compNode" presStyleCnt="0"/>
      <dgm:spPr/>
    </dgm:pt>
    <dgm:pt modelId="{D75ABE36-BA8A-4265-8C94-96BCCF672A56}" type="pres">
      <dgm:prSet presAssocID="{43145134-E242-4198-BE33-B02B5A58F187}" presName="aNode" presStyleLbl="bgShp" presStyleIdx="3" presStyleCnt="4" custLinFactNeighborY="-1341"/>
      <dgm:spPr/>
      <dgm:t>
        <a:bodyPr/>
        <a:lstStyle/>
        <a:p>
          <a:endParaRPr lang="fr-FR"/>
        </a:p>
      </dgm:t>
    </dgm:pt>
    <dgm:pt modelId="{B1B0E168-DD40-46E1-916D-C937B87568DA}" type="pres">
      <dgm:prSet presAssocID="{43145134-E242-4198-BE33-B02B5A58F187}" presName="textNode" presStyleLbl="bgShp" presStyleIdx="3" presStyleCnt="4"/>
      <dgm:spPr/>
      <dgm:t>
        <a:bodyPr/>
        <a:lstStyle/>
        <a:p>
          <a:endParaRPr lang="fr-FR"/>
        </a:p>
      </dgm:t>
    </dgm:pt>
    <dgm:pt modelId="{9BD5FC19-18CB-43E3-A1B4-F74AD0A01B7D}" type="pres">
      <dgm:prSet presAssocID="{43145134-E242-4198-BE33-B02B5A58F187}" presName="compChildNode" presStyleCnt="0"/>
      <dgm:spPr/>
    </dgm:pt>
    <dgm:pt modelId="{934D085B-3B1B-4909-B738-2C008E7EA6E1}" type="pres">
      <dgm:prSet presAssocID="{43145134-E242-4198-BE33-B02B5A58F187}" presName="theInnerList" presStyleCnt="0"/>
      <dgm:spPr/>
    </dgm:pt>
    <dgm:pt modelId="{095C90EF-BD2E-4D8D-B829-D141841A20D1}" type="pres">
      <dgm:prSet presAssocID="{20087A15-6AAF-4435-9592-03E9308CEBAB}" presName="childNode" presStyleLbl="node1" presStyleIdx="7" presStyleCnt="9">
        <dgm:presLayoutVars>
          <dgm:bulletEnabled val="1"/>
        </dgm:presLayoutVars>
      </dgm:prSet>
      <dgm:spPr/>
      <dgm:t>
        <a:bodyPr/>
        <a:lstStyle/>
        <a:p>
          <a:endParaRPr lang="fr-FR"/>
        </a:p>
      </dgm:t>
    </dgm:pt>
    <dgm:pt modelId="{04680471-8C09-4E87-B7C9-35E9A1F8C234}" type="pres">
      <dgm:prSet presAssocID="{20087A15-6AAF-4435-9592-03E9308CEBAB}" presName="aSpace2" presStyleCnt="0"/>
      <dgm:spPr/>
    </dgm:pt>
    <dgm:pt modelId="{CD4C1926-1309-4F32-8B0A-A571B57EAB01}" type="pres">
      <dgm:prSet presAssocID="{B25167FB-65F6-4436-8049-A8C73F4130AD}" presName="childNode" presStyleLbl="node1" presStyleIdx="8" presStyleCnt="9" custScaleX="109132" custScaleY="115957" custLinFactY="-100000" custLinFactNeighborX="-672" custLinFactNeighborY="-116597">
        <dgm:presLayoutVars>
          <dgm:bulletEnabled val="1"/>
        </dgm:presLayoutVars>
      </dgm:prSet>
      <dgm:spPr/>
      <dgm:t>
        <a:bodyPr/>
        <a:lstStyle/>
        <a:p>
          <a:endParaRPr lang="fr-FR"/>
        </a:p>
      </dgm:t>
    </dgm:pt>
  </dgm:ptLst>
  <dgm:cxnLst>
    <dgm:cxn modelId="{AC96984C-4B94-46B1-91CC-6BB94570197C}" type="presOf" srcId="{B13E46FA-8852-4DF8-855C-45C14082DCFA}" destId="{37C8BA1D-60BA-4FD9-92C2-B544666DA858}" srcOrd="0" destOrd="0" presId="urn:microsoft.com/office/officeart/2005/8/layout/lProcess2"/>
    <dgm:cxn modelId="{F791006B-0A17-4155-81A5-6F9CA1E162EA}" type="presOf" srcId="{7DB536CF-5440-4CCE-9578-B2A04E6CD296}" destId="{66ED7D7B-B06D-4DA9-B4B9-8632BA63EE59}" srcOrd="0" destOrd="0" presId="urn:microsoft.com/office/officeart/2005/8/layout/lProcess2"/>
    <dgm:cxn modelId="{F12ADE96-09D0-45B5-91F8-47F8C11F7397}" type="presOf" srcId="{47E0D706-14FC-4320-9CCB-D3E1AD120F63}" destId="{3E2EC0B9-0CE5-4BA6-BA6F-CE9F2AD22B46}" srcOrd="0" destOrd="0" presId="urn:microsoft.com/office/officeart/2005/8/layout/lProcess2"/>
    <dgm:cxn modelId="{C53047CD-464B-4CE9-9964-F4EA190ACB7A}" type="presOf" srcId="{5A0D1E17-697C-4EFE-8686-2E8987E43257}" destId="{EBBF6156-F27A-46CE-8E46-8DECD146FBE0}" srcOrd="0" destOrd="0" presId="urn:microsoft.com/office/officeart/2005/8/layout/lProcess2"/>
    <dgm:cxn modelId="{3A3DBBEF-8173-41EA-9E65-A0CA144720F9}" type="presOf" srcId="{43145134-E242-4198-BE33-B02B5A58F187}" destId="{B1B0E168-DD40-46E1-916D-C937B87568DA}" srcOrd="1" destOrd="0" presId="urn:microsoft.com/office/officeart/2005/8/layout/lProcess2"/>
    <dgm:cxn modelId="{712A49AB-4A14-4DB2-8D99-113F748FA090}" srcId="{2E8C75F3-A02D-48B0-BBBE-90B056D1956D}" destId="{AFC42F9A-1189-48AC-AFDD-68C32134ACC7}" srcOrd="0" destOrd="0" parTransId="{E8EF1E26-8A6C-4CC4-B0A8-5DD38E6EF8DA}" sibTransId="{AEEA3720-A0BA-419C-9711-B93F67805373}"/>
    <dgm:cxn modelId="{21B2EC31-2D61-4F54-A3D0-708996870E24}" type="presOf" srcId="{4875EC07-D494-4DE5-8738-BB852F8616E9}" destId="{BFC9C06F-5518-4FFF-80D7-32304D177D1F}" srcOrd="0" destOrd="0" presId="urn:microsoft.com/office/officeart/2005/8/layout/lProcess2"/>
    <dgm:cxn modelId="{37EBD9E9-5453-412A-995D-A8A44F2CF8A3}" srcId="{2E8C75F3-A02D-48B0-BBBE-90B056D1956D}" destId="{B13E46FA-8852-4DF8-855C-45C14082DCFA}" srcOrd="1" destOrd="0" parTransId="{1E2F013C-E4A6-4A88-A4F3-9805C5EF40D8}" sibTransId="{F616EEAD-6923-4D98-9DA7-04FF298212C6}"/>
    <dgm:cxn modelId="{1E42F1E9-B858-4A8D-A05E-C151015EF0A9}" type="presOf" srcId="{48F3E5B5-97F1-4882-A3AE-5BA43466E52B}" destId="{FA287ED1-5DCE-4C9D-AD2C-3BDD1C627EBD}" srcOrd="0" destOrd="0" presId="urn:microsoft.com/office/officeart/2005/8/layout/lProcess2"/>
    <dgm:cxn modelId="{0F3D3039-FA9C-4547-A96A-ED4E12A2B602}" type="presOf" srcId="{8A7904A9-C036-426F-B9CB-36BF2F1DF1D2}" destId="{A5CA5A4A-91E4-402F-9A80-7AE6A30BDC21}" srcOrd="1" destOrd="0" presId="urn:microsoft.com/office/officeart/2005/8/layout/lProcess2"/>
    <dgm:cxn modelId="{D523BB81-4592-44E4-AB76-63111CC51837}" type="presOf" srcId="{2E8C75F3-A02D-48B0-BBBE-90B056D1956D}" destId="{94A55BDB-A9B2-4A25-8132-4FCCF5329634}" srcOrd="1" destOrd="0" presId="urn:microsoft.com/office/officeart/2005/8/layout/lProcess2"/>
    <dgm:cxn modelId="{EC5D9CBF-E027-4F75-A2CD-7F92D90ECA13}" type="presOf" srcId="{2E8C75F3-A02D-48B0-BBBE-90B056D1956D}" destId="{0B0DC077-19CA-4C77-BFA7-15CECCD4C21B}" srcOrd="0" destOrd="0" presId="urn:microsoft.com/office/officeart/2005/8/layout/lProcess2"/>
    <dgm:cxn modelId="{A8A90FEF-9CB5-49D9-9F3D-2115FD2CBEC4}" srcId="{4875EC07-D494-4DE5-8738-BB852F8616E9}" destId="{48F3E5B5-97F1-4882-A3AE-5BA43466E52B}" srcOrd="0" destOrd="0" parTransId="{EE841193-EE7A-4451-84DA-90D7A85CA929}" sibTransId="{B7F2C05E-C500-46FD-968F-A712357CE8F8}"/>
    <dgm:cxn modelId="{AE2218C6-5C7E-4035-9468-5D6500EC1DAC}" srcId="{48F3E5B5-97F1-4882-A3AE-5BA43466E52B}" destId="{47E0D706-14FC-4320-9CCB-D3E1AD120F63}" srcOrd="0" destOrd="0" parTransId="{D2524714-5B17-44AF-AC2F-8633AE4FC44A}" sibTransId="{EBE4B785-8954-498C-896E-4B4EC42C03E1}"/>
    <dgm:cxn modelId="{405B63D1-F7CC-4509-903D-08B91556ECFA}" srcId="{48F3E5B5-97F1-4882-A3AE-5BA43466E52B}" destId="{E4318DAC-10BF-484E-9951-8D63ECB7E55A}" srcOrd="1" destOrd="0" parTransId="{4D2D2327-7380-432F-87CD-D64CF9A6F536}" sibTransId="{73555623-565F-4014-954F-962991BC1497}"/>
    <dgm:cxn modelId="{3277E434-A987-4467-8ED1-09F83E144F68}" srcId="{8A7904A9-C036-426F-B9CB-36BF2F1DF1D2}" destId="{5A0D1E17-697C-4EFE-8686-2E8987E43257}" srcOrd="2" destOrd="0" parTransId="{C99FCEE7-EDEB-4944-8A83-F4547B77400B}" sibTransId="{0F888A06-56A4-425E-94A9-93806D68F831}"/>
    <dgm:cxn modelId="{D1B3ED9A-D92E-4B89-AF8E-4A2BCF5F266A}" srcId="{4875EC07-D494-4DE5-8738-BB852F8616E9}" destId="{2E8C75F3-A02D-48B0-BBBE-90B056D1956D}" srcOrd="1" destOrd="0" parTransId="{72BD3E83-3CF5-4CC4-88C3-B6567E84BFC9}" sibTransId="{CD1A4371-ACBC-40D0-96E6-A86999535EB9}"/>
    <dgm:cxn modelId="{1AF2E1C1-7182-41E3-A1E7-6081AAB8DD1A}" srcId="{8A7904A9-C036-426F-B9CB-36BF2F1DF1D2}" destId="{7DB536CF-5440-4CCE-9578-B2A04E6CD296}" srcOrd="0" destOrd="0" parTransId="{64921E5A-ED6B-4DE6-B31E-7B123DB38146}" sibTransId="{D972AAD5-23DD-4B09-9BD1-D4A7D83EC01C}"/>
    <dgm:cxn modelId="{42195DB3-8FFE-4731-ABA0-D27AFB33FBD0}" type="presOf" srcId="{B25167FB-65F6-4436-8049-A8C73F4130AD}" destId="{CD4C1926-1309-4F32-8B0A-A571B57EAB01}" srcOrd="0" destOrd="0" presId="urn:microsoft.com/office/officeart/2005/8/layout/lProcess2"/>
    <dgm:cxn modelId="{843FA12A-7613-4654-8F6E-8521C5F66D1B}" srcId="{4875EC07-D494-4DE5-8738-BB852F8616E9}" destId="{43145134-E242-4198-BE33-B02B5A58F187}" srcOrd="3" destOrd="0" parTransId="{82EB4AC6-1A04-452F-9975-4E659D049635}" sibTransId="{3EA7148B-07F9-4515-8E5F-A2BC6B9494E9}"/>
    <dgm:cxn modelId="{4944DE21-C91E-4F03-9DD6-52D2DF44DBF7}" srcId="{4875EC07-D494-4DE5-8738-BB852F8616E9}" destId="{8A7904A9-C036-426F-B9CB-36BF2F1DF1D2}" srcOrd="2" destOrd="0" parTransId="{DC298A64-F24E-4506-A0A9-7513B3BFFC86}" sibTransId="{2470DD10-01ED-4347-9949-1B9A8ED4B606}"/>
    <dgm:cxn modelId="{909B1CD9-DEED-41F1-BE77-6328D2A24B51}" srcId="{43145134-E242-4198-BE33-B02B5A58F187}" destId="{B25167FB-65F6-4436-8049-A8C73F4130AD}" srcOrd="1" destOrd="0" parTransId="{EC4617E9-B536-43E0-8A9B-C6D807F80540}" sibTransId="{363F2511-A8D9-412C-9C31-4285FBE1A332}"/>
    <dgm:cxn modelId="{A5D5C920-EAB3-4C56-8FF2-D50371556264}" type="presOf" srcId="{48F3E5B5-97F1-4882-A3AE-5BA43466E52B}" destId="{89EFCFF5-D6CC-4978-B4AB-686BF0F695EB}" srcOrd="1" destOrd="0" presId="urn:microsoft.com/office/officeart/2005/8/layout/lProcess2"/>
    <dgm:cxn modelId="{13318339-5E79-4EEF-A000-D48F0A9F789B}" srcId="{43145134-E242-4198-BE33-B02B5A58F187}" destId="{20087A15-6AAF-4435-9592-03E9308CEBAB}" srcOrd="0" destOrd="0" parTransId="{7FCD6CDD-715D-491F-A2C2-1C684A7F3C10}" sibTransId="{25E54C20-B1F3-47ED-8EDC-AA36317F37B4}"/>
    <dgm:cxn modelId="{8BF90960-EF7A-4ED1-91E5-67848EA23918}" type="presOf" srcId="{E4318DAC-10BF-484E-9951-8D63ECB7E55A}" destId="{4BD6CA7E-35C2-4439-8A96-60348C39E5E0}" srcOrd="0" destOrd="0" presId="urn:microsoft.com/office/officeart/2005/8/layout/lProcess2"/>
    <dgm:cxn modelId="{38DED804-AFFA-4850-8D81-8513F5C1C516}" type="presOf" srcId="{AFC42F9A-1189-48AC-AFDD-68C32134ACC7}" destId="{E6C100B6-4268-4109-8E61-A61B83B1EB27}" srcOrd="0" destOrd="0" presId="urn:microsoft.com/office/officeart/2005/8/layout/lProcess2"/>
    <dgm:cxn modelId="{4BB7CF4D-A2BB-4B0C-A79A-8ECE02CAB44B}" type="presOf" srcId="{8A7904A9-C036-426F-B9CB-36BF2F1DF1D2}" destId="{39E83F7D-FE50-4E4A-9A0B-20E23797D7DA}" srcOrd="0" destOrd="0" presId="urn:microsoft.com/office/officeart/2005/8/layout/lProcess2"/>
    <dgm:cxn modelId="{C16AE780-8025-475F-9B17-D266BF70E6C6}" type="presOf" srcId="{E7991478-1FFB-4EB9-923F-C41440C9C583}" destId="{A1BDA55F-E623-4349-A6FB-E6BC7D5B01AA}" srcOrd="0" destOrd="0" presId="urn:microsoft.com/office/officeart/2005/8/layout/lProcess2"/>
    <dgm:cxn modelId="{73C458B9-6387-4C2E-B2B0-6EDA41C07275}" srcId="{8A7904A9-C036-426F-B9CB-36BF2F1DF1D2}" destId="{E7991478-1FFB-4EB9-923F-C41440C9C583}" srcOrd="1" destOrd="0" parTransId="{BF07E155-0C4E-4961-8ECF-352EB70704BC}" sibTransId="{C316174C-E7AA-46A3-B0A9-84BEB8A5A2B6}"/>
    <dgm:cxn modelId="{317F7C96-D1E4-43EE-9499-80D65D384768}" type="presOf" srcId="{20087A15-6AAF-4435-9592-03E9308CEBAB}" destId="{095C90EF-BD2E-4D8D-B829-D141841A20D1}" srcOrd="0" destOrd="0" presId="urn:microsoft.com/office/officeart/2005/8/layout/lProcess2"/>
    <dgm:cxn modelId="{E0525A47-DF68-401F-948E-B7B8D14B9BED}" type="presOf" srcId="{43145134-E242-4198-BE33-B02B5A58F187}" destId="{D75ABE36-BA8A-4265-8C94-96BCCF672A56}" srcOrd="0" destOrd="0" presId="urn:microsoft.com/office/officeart/2005/8/layout/lProcess2"/>
    <dgm:cxn modelId="{1078C171-B454-4EFF-A339-9086C60A5B28}" type="presParOf" srcId="{BFC9C06F-5518-4FFF-80D7-32304D177D1F}" destId="{F74BC813-5173-4D0C-BEE2-3D930A1D9648}" srcOrd="0" destOrd="0" presId="urn:microsoft.com/office/officeart/2005/8/layout/lProcess2"/>
    <dgm:cxn modelId="{A24FCE9D-6F51-4B8B-9ABF-1B33CD824BBB}" type="presParOf" srcId="{F74BC813-5173-4D0C-BEE2-3D930A1D9648}" destId="{FA287ED1-5DCE-4C9D-AD2C-3BDD1C627EBD}" srcOrd="0" destOrd="0" presId="urn:microsoft.com/office/officeart/2005/8/layout/lProcess2"/>
    <dgm:cxn modelId="{E5E46401-338A-44AD-8A7E-006CE1996A50}" type="presParOf" srcId="{F74BC813-5173-4D0C-BEE2-3D930A1D9648}" destId="{89EFCFF5-D6CC-4978-B4AB-686BF0F695EB}" srcOrd="1" destOrd="0" presId="urn:microsoft.com/office/officeart/2005/8/layout/lProcess2"/>
    <dgm:cxn modelId="{ACA3EA07-4A6C-412E-8380-F68C8EB58C29}" type="presParOf" srcId="{F74BC813-5173-4D0C-BEE2-3D930A1D9648}" destId="{12AF20FA-C4B1-4BD1-AB3B-F325DC082BBF}" srcOrd="2" destOrd="0" presId="urn:microsoft.com/office/officeart/2005/8/layout/lProcess2"/>
    <dgm:cxn modelId="{3CB40442-DC67-40E3-BE5E-80AE1AE675DB}" type="presParOf" srcId="{12AF20FA-C4B1-4BD1-AB3B-F325DC082BBF}" destId="{F796EA75-D816-45C2-8779-7A075DD6E55D}" srcOrd="0" destOrd="0" presId="urn:microsoft.com/office/officeart/2005/8/layout/lProcess2"/>
    <dgm:cxn modelId="{D012BEA4-C023-4DAB-99C5-202F5B5EF29B}" type="presParOf" srcId="{F796EA75-D816-45C2-8779-7A075DD6E55D}" destId="{3E2EC0B9-0CE5-4BA6-BA6F-CE9F2AD22B46}" srcOrd="0" destOrd="0" presId="urn:microsoft.com/office/officeart/2005/8/layout/lProcess2"/>
    <dgm:cxn modelId="{6F22FD35-C495-4B09-825B-1DB31E08FA55}" type="presParOf" srcId="{F796EA75-D816-45C2-8779-7A075DD6E55D}" destId="{48EAB41C-5666-405F-9FB4-8AB55B068B55}" srcOrd="1" destOrd="0" presId="urn:microsoft.com/office/officeart/2005/8/layout/lProcess2"/>
    <dgm:cxn modelId="{26470DF6-7125-47AC-8ACA-CF32E433EBD2}" type="presParOf" srcId="{F796EA75-D816-45C2-8779-7A075DD6E55D}" destId="{4BD6CA7E-35C2-4439-8A96-60348C39E5E0}" srcOrd="2" destOrd="0" presId="urn:microsoft.com/office/officeart/2005/8/layout/lProcess2"/>
    <dgm:cxn modelId="{39620EAF-4E4B-4F00-AA12-22F83B30EE17}" type="presParOf" srcId="{BFC9C06F-5518-4FFF-80D7-32304D177D1F}" destId="{D2CFE80C-B115-4BC2-BD6C-F2E0AE68CD92}" srcOrd="1" destOrd="0" presId="urn:microsoft.com/office/officeart/2005/8/layout/lProcess2"/>
    <dgm:cxn modelId="{3A322EAB-E0C5-4F28-AB81-DE766FD9EEFC}" type="presParOf" srcId="{BFC9C06F-5518-4FFF-80D7-32304D177D1F}" destId="{26B5290C-D6E1-42C3-B980-4E555D31A794}" srcOrd="2" destOrd="0" presId="urn:microsoft.com/office/officeart/2005/8/layout/lProcess2"/>
    <dgm:cxn modelId="{3275F32F-8FBA-4443-AFE3-980EDEEF6EEE}" type="presParOf" srcId="{26B5290C-D6E1-42C3-B980-4E555D31A794}" destId="{0B0DC077-19CA-4C77-BFA7-15CECCD4C21B}" srcOrd="0" destOrd="0" presId="urn:microsoft.com/office/officeart/2005/8/layout/lProcess2"/>
    <dgm:cxn modelId="{A6E135BA-36C8-4DB3-948E-DCE08DDE49D7}" type="presParOf" srcId="{26B5290C-D6E1-42C3-B980-4E555D31A794}" destId="{94A55BDB-A9B2-4A25-8132-4FCCF5329634}" srcOrd="1" destOrd="0" presId="urn:microsoft.com/office/officeart/2005/8/layout/lProcess2"/>
    <dgm:cxn modelId="{E156CA3C-6082-4E0C-BBF8-516748DD0140}" type="presParOf" srcId="{26B5290C-D6E1-42C3-B980-4E555D31A794}" destId="{7C19FDC0-4612-4510-A5BD-AF8C6B7E1DEB}" srcOrd="2" destOrd="0" presId="urn:microsoft.com/office/officeart/2005/8/layout/lProcess2"/>
    <dgm:cxn modelId="{757A3A1B-F3CA-41AD-9AFB-6F7FAAC490C9}" type="presParOf" srcId="{7C19FDC0-4612-4510-A5BD-AF8C6B7E1DEB}" destId="{1983ADEE-73D4-4487-A62A-E6E42CEBD648}" srcOrd="0" destOrd="0" presId="urn:microsoft.com/office/officeart/2005/8/layout/lProcess2"/>
    <dgm:cxn modelId="{616576B8-DF68-485B-8692-F886ADB08C5C}" type="presParOf" srcId="{1983ADEE-73D4-4487-A62A-E6E42CEBD648}" destId="{E6C100B6-4268-4109-8E61-A61B83B1EB27}" srcOrd="0" destOrd="0" presId="urn:microsoft.com/office/officeart/2005/8/layout/lProcess2"/>
    <dgm:cxn modelId="{DBC9B071-6252-4A80-B820-420C56469725}" type="presParOf" srcId="{1983ADEE-73D4-4487-A62A-E6E42CEBD648}" destId="{270CC541-289D-4395-BDD3-9F756A692A20}" srcOrd="1" destOrd="0" presId="urn:microsoft.com/office/officeart/2005/8/layout/lProcess2"/>
    <dgm:cxn modelId="{D60010FA-CE9F-437A-9965-EBB29E8290E8}" type="presParOf" srcId="{1983ADEE-73D4-4487-A62A-E6E42CEBD648}" destId="{37C8BA1D-60BA-4FD9-92C2-B544666DA858}" srcOrd="2" destOrd="0" presId="urn:microsoft.com/office/officeart/2005/8/layout/lProcess2"/>
    <dgm:cxn modelId="{B0582680-851E-4A6C-A6F7-DD6927A919AC}" type="presParOf" srcId="{BFC9C06F-5518-4FFF-80D7-32304D177D1F}" destId="{EDC1CEAE-3FEC-4AD3-979A-4B09A3228840}" srcOrd="3" destOrd="0" presId="urn:microsoft.com/office/officeart/2005/8/layout/lProcess2"/>
    <dgm:cxn modelId="{F3D9019A-90F2-44C6-86A3-2347B21DB9D5}" type="presParOf" srcId="{BFC9C06F-5518-4FFF-80D7-32304D177D1F}" destId="{767BD92C-071D-49E1-8EEE-6C19ED8E632F}" srcOrd="4" destOrd="0" presId="urn:microsoft.com/office/officeart/2005/8/layout/lProcess2"/>
    <dgm:cxn modelId="{5C5763B3-08E4-4D44-BE63-AA1C4243CD28}" type="presParOf" srcId="{767BD92C-071D-49E1-8EEE-6C19ED8E632F}" destId="{39E83F7D-FE50-4E4A-9A0B-20E23797D7DA}" srcOrd="0" destOrd="0" presId="urn:microsoft.com/office/officeart/2005/8/layout/lProcess2"/>
    <dgm:cxn modelId="{489255E7-9801-408D-A5C2-8BB6FB34EA7E}" type="presParOf" srcId="{767BD92C-071D-49E1-8EEE-6C19ED8E632F}" destId="{A5CA5A4A-91E4-402F-9A80-7AE6A30BDC21}" srcOrd="1" destOrd="0" presId="urn:microsoft.com/office/officeart/2005/8/layout/lProcess2"/>
    <dgm:cxn modelId="{D34EF0E9-E43D-46BE-A1D0-E98782011DD0}" type="presParOf" srcId="{767BD92C-071D-49E1-8EEE-6C19ED8E632F}" destId="{8697F372-24D7-45F6-A836-BA23BACC7D0D}" srcOrd="2" destOrd="0" presId="urn:microsoft.com/office/officeart/2005/8/layout/lProcess2"/>
    <dgm:cxn modelId="{7CB346A5-7AA1-4D31-93F0-C86C9E91E443}" type="presParOf" srcId="{8697F372-24D7-45F6-A836-BA23BACC7D0D}" destId="{FAF009C3-B0E3-47CF-95A5-14ABACE4307F}" srcOrd="0" destOrd="0" presId="urn:microsoft.com/office/officeart/2005/8/layout/lProcess2"/>
    <dgm:cxn modelId="{98024C18-C805-480B-ABB6-DF66367CE446}" type="presParOf" srcId="{FAF009C3-B0E3-47CF-95A5-14ABACE4307F}" destId="{66ED7D7B-B06D-4DA9-B4B9-8632BA63EE59}" srcOrd="0" destOrd="0" presId="urn:microsoft.com/office/officeart/2005/8/layout/lProcess2"/>
    <dgm:cxn modelId="{2C1198D5-0376-4440-86E8-22D2603987EE}" type="presParOf" srcId="{FAF009C3-B0E3-47CF-95A5-14ABACE4307F}" destId="{A5EC7DAC-F25E-437A-A99A-3D204F2B931E}" srcOrd="1" destOrd="0" presId="urn:microsoft.com/office/officeart/2005/8/layout/lProcess2"/>
    <dgm:cxn modelId="{8964CC83-9BD1-4CE3-BBF7-DDAB575607EA}" type="presParOf" srcId="{FAF009C3-B0E3-47CF-95A5-14ABACE4307F}" destId="{A1BDA55F-E623-4349-A6FB-E6BC7D5B01AA}" srcOrd="2" destOrd="0" presId="urn:microsoft.com/office/officeart/2005/8/layout/lProcess2"/>
    <dgm:cxn modelId="{AE6671A3-80FF-4DC8-AB97-C53112052819}" type="presParOf" srcId="{FAF009C3-B0E3-47CF-95A5-14ABACE4307F}" destId="{0B58338F-C7F0-4A00-A060-78A96E325204}" srcOrd="3" destOrd="0" presId="urn:microsoft.com/office/officeart/2005/8/layout/lProcess2"/>
    <dgm:cxn modelId="{353C53F1-1458-4697-BF07-510A21D5E065}" type="presParOf" srcId="{FAF009C3-B0E3-47CF-95A5-14ABACE4307F}" destId="{EBBF6156-F27A-46CE-8E46-8DECD146FBE0}" srcOrd="4" destOrd="0" presId="urn:microsoft.com/office/officeart/2005/8/layout/lProcess2"/>
    <dgm:cxn modelId="{FD2DE65F-3B3C-4AEB-812B-DF87E13C98D4}" type="presParOf" srcId="{BFC9C06F-5518-4FFF-80D7-32304D177D1F}" destId="{9219D58D-8F6D-4057-82FD-326D845E5D12}" srcOrd="5" destOrd="0" presId="urn:microsoft.com/office/officeart/2005/8/layout/lProcess2"/>
    <dgm:cxn modelId="{3AEEF779-B8A5-4D39-86FE-80D497B6EB6B}" type="presParOf" srcId="{BFC9C06F-5518-4FFF-80D7-32304D177D1F}" destId="{284FD011-A001-4ECE-B4F8-9011FB303E76}" srcOrd="6" destOrd="0" presId="urn:microsoft.com/office/officeart/2005/8/layout/lProcess2"/>
    <dgm:cxn modelId="{1CED3658-3A8A-4FBD-92D1-F3E9B9C33457}" type="presParOf" srcId="{284FD011-A001-4ECE-B4F8-9011FB303E76}" destId="{D75ABE36-BA8A-4265-8C94-96BCCF672A56}" srcOrd="0" destOrd="0" presId="urn:microsoft.com/office/officeart/2005/8/layout/lProcess2"/>
    <dgm:cxn modelId="{433ACC6D-40EB-4576-870F-E35C8499CDA1}" type="presParOf" srcId="{284FD011-A001-4ECE-B4F8-9011FB303E76}" destId="{B1B0E168-DD40-46E1-916D-C937B87568DA}" srcOrd="1" destOrd="0" presId="urn:microsoft.com/office/officeart/2005/8/layout/lProcess2"/>
    <dgm:cxn modelId="{08FA03DF-E6E5-4865-9DE1-8E7DD68FB990}" type="presParOf" srcId="{284FD011-A001-4ECE-B4F8-9011FB303E76}" destId="{9BD5FC19-18CB-43E3-A1B4-F74AD0A01B7D}" srcOrd="2" destOrd="0" presId="urn:microsoft.com/office/officeart/2005/8/layout/lProcess2"/>
    <dgm:cxn modelId="{5C939E41-0638-4078-8F85-C0E0AD5390A7}" type="presParOf" srcId="{9BD5FC19-18CB-43E3-A1B4-F74AD0A01B7D}" destId="{934D085B-3B1B-4909-B738-2C008E7EA6E1}" srcOrd="0" destOrd="0" presId="urn:microsoft.com/office/officeart/2005/8/layout/lProcess2"/>
    <dgm:cxn modelId="{8F8DA0C6-02A9-4319-82FE-A9D3D479F5B8}" type="presParOf" srcId="{934D085B-3B1B-4909-B738-2C008E7EA6E1}" destId="{095C90EF-BD2E-4D8D-B829-D141841A20D1}" srcOrd="0" destOrd="0" presId="urn:microsoft.com/office/officeart/2005/8/layout/lProcess2"/>
    <dgm:cxn modelId="{40E65603-9324-40A2-A1B4-03F8F8A0DDEE}" type="presParOf" srcId="{934D085B-3B1B-4909-B738-2C008E7EA6E1}" destId="{04680471-8C09-4E87-B7C9-35E9A1F8C234}" srcOrd="1" destOrd="0" presId="urn:microsoft.com/office/officeart/2005/8/layout/lProcess2"/>
    <dgm:cxn modelId="{F423272D-C803-4B6F-9710-81D7BAE125D4}" type="presParOf" srcId="{934D085B-3B1B-4909-B738-2C008E7EA6E1}" destId="{CD4C1926-1309-4F32-8B0A-A571B57EAB01}"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75EC07-D494-4DE5-8738-BB852F8616E9}"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fr-FR"/>
        </a:p>
      </dgm:t>
    </dgm:pt>
    <dgm:pt modelId="{48F3E5B5-97F1-4882-A3AE-5BA43466E52B}">
      <dgm:prSet phldrT="[Texte]" custT="1"/>
      <dgm:spPr>
        <a:solidFill>
          <a:schemeClr val="accent4"/>
        </a:solidFill>
      </dgm:spPr>
      <dgm:t>
        <a:bodyPr/>
        <a:lstStyle/>
        <a:p>
          <a:endParaRPr lang="fr-FR" sz="1800" dirty="0" smtClean="0">
            <a:solidFill>
              <a:schemeClr val="bg1"/>
            </a:solidFill>
          </a:endParaRPr>
        </a:p>
        <a:p>
          <a:endParaRPr lang="fr-FR" sz="1800" dirty="0" smtClean="0">
            <a:solidFill>
              <a:schemeClr val="bg1"/>
            </a:solidFill>
          </a:endParaRPr>
        </a:p>
        <a:p>
          <a:r>
            <a:rPr lang="fr-FR" sz="1800" dirty="0" smtClean="0">
              <a:solidFill>
                <a:schemeClr val="bg1"/>
              </a:solidFill>
            </a:rPr>
            <a:t>Continuité</a:t>
          </a:r>
          <a:endParaRPr lang="fr-FR" sz="1800" dirty="0">
            <a:solidFill>
              <a:schemeClr val="bg1"/>
            </a:solidFill>
          </a:endParaRPr>
        </a:p>
      </dgm:t>
    </dgm:pt>
    <dgm:pt modelId="{EE841193-EE7A-4451-84DA-90D7A85CA929}" type="parTrans" cxnId="{A8A90FEF-9CB5-49D9-9F3D-2115FD2CBEC4}">
      <dgm:prSet/>
      <dgm:spPr/>
      <dgm:t>
        <a:bodyPr/>
        <a:lstStyle/>
        <a:p>
          <a:endParaRPr lang="fr-FR"/>
        </a:p>
      </dgm:t>
    </dgm:pt>
    <dgm:pt modelId="{B7F2C05E-C500-46FD-968F-A712357CE8F8}" type="sibTrans" cxnId="{A8A90FEF-9CB5-49D9-9F3D-2115FD2CBEC4}">
      <dgm:prSet/>
      <dgm:spPr/>
      <dgm:t>
        <a:bodyPr/>
        <a:lstStyle/>
        <a:p>
          <a:endParaRPr lang="fr-FR"/>
        </a:p>
      </dgm:t>
    </dgm:pt>
    <dgm:pt modelId="{2E8C75F3-A02D-48B0-BBBE-90B056D1956D}">
      <dgm:prSet phldrT="[Texte]" custT="1"/>
      <dgm:spPr>
        <a:solidFill>
          <a:schemeClr val="accent2"/>
        </a:solidFill>
      </dgm:spPr>
      <dgm:t>
        <a:bodyPr/>
        <a:lstStyle/>
        <a:p>
          <a:endParaRPr lang="fr-FR" sz="1800" dirty="0" smtClean="0">
            <a:solidFill>
              <a:schemeClr val="bg1"/>
            </a:solidFill>
          </a:endParaRPr>
        </a:p>
        <a:p>
          <a:endParaRPr lang="fr-FR" sz="1800" dirty="0" smtClean="0">
            <a:solidFill>
              <a:schemeClr val="bg1"/>
            </a:solidFill>
          </a:endParaRPr>
        </a:p>
        <a:p>
          <a:r>
            <a:rPr lang="fr-FR" sz="1800" dirty="0" smtClean="0">
              <a:solidFill>
                <a:schemeClr val="bg1"/>
              </a:solidFill>
            </a:rPr>
            <a:t>Sécurité points de transition</a:t>
          </a:r>
          <a:endParaRPr lang="fr-FR" sz="1800" dirty="0">
            <a:solidFill>
              <a:schemeClr val="bg1"/>
            </a:solidFill>
          </a:endParaRPr>
        </a:p>
      </dgm:t>
    </dgm:pt>
    <dgm:pt modelId="{72BD3E83-3CF5-4CC4-88C3-B6567E84BFC9}" type="parTrans" cxnId="{D1B3ED9A-D92E-4B89-AF8E-4A2BCF5F266A}">
      <dgm:prSet/>
      <dgm:spPr/>
      <dgm:t>
        <a:bodyPr/>
        <a:lstStyle/>
        <a:p>
          <a:endParaRPr lang="fr-FR"/>
        </a:p>
      </dgm:t>
    </dgm:pt>
    <dgm:pt modelId="{CD1A4371-ACBC-40D0-96E6-A86999535EB9}" type="sibTrans" cxnId="{D1B3ED9A-D92E-4B89-AF8E-4A2BCF5F266A}">
      <dgm:prSet/>
      <dgm:spPr/>
      <dgm:t>
        <a:bodyPr/>
        <a:lstStyle/>
        <a:p>
          <a:endParaRPr lang="fr-FR"/>
        </a:p>
      </dgm:t>
    </dgm:pt>
    <dgm:pt modelId="{8A7904A9-C036-426F-B9CB-36BF2F1DF1D2}">
      <dgm:prSet phldrT="[Texte]" custT="1"/>
      <dgm:spPr>
        <a:solidFill>
          <a:schemeClr val="accent3"/>
        </a:solidFill>
        <a:ln>
          <a:noFill/>
        </a:ln>
      </dgm:spPr>
      <dgm:t>
        <a:bodyPr/>
        <a:lstStyle/>
        <a:p>
          <a:endParaRPr lang="fr-FR" sz="1800" dirty="0" smtClean="0">
            <a:solidFill>
              <a:schemeClr val="bg1"/>
            </a:solidFill>
          </a:endParaRPr>
        </a:p>
        <a:p>
          <a:endParaRPr lang="fr-FR" sz="1800" dirty="0" smtClean="0">
            <a:solidFill>
              <a:schemeClr val="bg1"/>
            </a:solidFill>
          </a:endParaRPr>
        </a:p>
        <a:p>
          <a:r>
            <a:rPr lang="fr-FR" sz="1800" dirty="0" smtClean="0">
              <a:solidFill>
                <a:schemeClr val="bg1"/>
              </a:solidFill>
            </a:rPr>
            <a:t>Bon usage</a:t>
          </a:r>
          <a:endParaRPr lang="fr-FR" sz="1800" dirty="0">
            <a:solidFill>
              <a:schemeClr val="bg1"/>
            </a:solidFill>
          </a:endParaRPr>
        </a:p>
      </dgm:t>
    </dgm:pt>
    <dgm:pt modelId="{DC298A64-F24E-4506-A0A9-7513B3BFFC86}" type="parTrans" cxnId="{4944DE21-C91E-4F03-9DD6-52D2DF44DBF7}">
      <dgm:prSet/>
      <dgm:spPr/>
      <dgm:t>
        <a:bodyPr/>
        <a:lstStyle/>
        <a:p>
          <a:endParaRPr lang="fr-FR"/>
        </a:p>
      </dgm:t>
    </dgm:pt>
    <dgm:pt modelId="{2470DD10-01ED-4347-9949-1B9A8ED4B606}" type="sibTrans" cxnId="{4944DE21-C91E-4F03-9DD6-52D2DF44DBF7}">
      <dgm:prSet/>
      <dgm:spPr/>
      <dgm:t>
        <a:bodyPr/>
        <a:lstStyle/>
        <a:p>
          <a:endParaRPr lang="fr-FR"/>
        </a:p>
      </dgm:t>
    </dgm:pt>
    <dgm:pt modelId="{43145134-E242-4198-BE33-B02B5A58F187}">
      <dgm:prSet phldrT="[Texte]" custT="1"/>
      <dgm:spPr>
        <a:solidFill>
          <a:schemeClr val="accent5"/>
        </a:solidFill>
      </dgm:spPr>
      <dgm:t>
        <a:bodyPr/>
        <a:lstStyle/>
        <a:p>
          <a:endParaRPr lang="fr-FR" sz="1800" dirty="0" smtClean="0">
            <a:solidFill>
              <a:schemeClr val="bg1"/>
            </a:solidFill>
          </a:endParaRPr>
        </a:p>
        <a:p>
          <a:endParaRPr lang="fr-FR" sz="1800" dirty="0" smtClean="0">
            <a:solidFill>
              <a:schemeClr val="bg1"/>
            </a:solidFill>
          </a:endParaRPr>
        </a:p>
        <a:p>
          <a:r>
            <a:rPr lang="fr-FR" sz="1800" dirty="0" smtClean="0">
              <a:solidFill>
                <a:schemeClr val="bg1"/>
              </a:solidFill>
            </a:rPr>
            <a:t>Accompagnement patient</a:t>
          </a:r>
        </a:p>
      </dgm:t>
    </dgm:pt>
    <dgm:pt modelId="{82EB4AC6-1A04-452F-9975-4E659D049635}" type="parTrans" cxnId="{843FA12A-7613-4654-8F6E-8521C5F66D1B}">
      <dgm:prSet/>
      <dgm:spPr/>
      <dgm:t>
        <a:bodyPr/>
        <a:lstStyle/>
        <a:p>
          <a:endParaRPr lang="fr-FR"/>
        </a:p>
      </dgm:t>
    </dgm:pt>
    <dgm:pt modelId="{3EA7148B-07F9-4515-8E5F-A2BC6B9494E9}" type="sibTrans" cxnId="{843FA12A-7613-4654-8F6E-8521C5F66D1B}">
      <dgm:prSet/>
      <dgm:spPr/>
      <dgm:t>
        <a:bodyPr/>
        <a:lstStyle/>
        <a:p>
          <a:endParaRPr lang="fr-FR"/>
        </a:p>
      </dgm:t>
    </dgm:pt>
    <dgm:pt modelId="{BFC9C06F-5518-4FFF-80D7-32304D177D1F}" type="pres">
      <dgm:prSet presAssocID="{4875EC07-D494-4DE5-8738-BB852F8616E9}" presName="theList" presStyleCnt="0">
        <dgm:presLayoutVars>
          <dgm:dir/>
          <dgm:animLvl val="lvl"/>
          <dgm:resizeHandles val="exact"/>
        </dgm:presLayoutVars>
      </dgm:prSet>
      <dgm:spPr/>
      <dgm:t>
        <a:bodyPr/>
        <a:lstStyle/>
        <a:p>
          <a:endParaRPr lang="fr-FR"/>
        </a:p>
      </dgm:t>
    </dgm:pt>
    <dgm:pt modelId="{F74BC813-5173-4D0C-BEE2-3D930A1D9648}" type="pres">
      <dgm:prSet presAssocID="{48F3E5B5-97F1-4882-A3AE-5BA43466E52B}" presName="compNode" presStyleCnt="0"/>
      <dgm:spPr/>
    </dgm:pt>
    <dgm:pt modelId="{FA287ED1-5DCE-4C9D-AD2C-3BDD1C627EBD}" type="pres">
      <dgm:prSet presAssocID="{48F3E5B5-97F1-4882-A3AE-5BA43466E52B}" presName="aNode" presStyleLbl="bgShp" presStyleIdx="0" presStyleCnt="4" custLinFactNeighborY="7143"/>
      <dgm:spPr/>
      <dgm:t>
        <a:bodyPr/>
        <a:lstStyle/>
        <a:p>
          <a:endParaRPr lang="fr-FR"/>
        </a:p>
      </dgm:t>
    </dgm:pt>
    <dgm:pt modelId="{89EFCFF5-D6CC-4978-B4AB-686BF0F695EB}" type="pres">
      <dgm:prSet presAssocID="{48F3E5B5-97F1-4882-A3AE-5BA43466E52B}" presName="textNode" presStyleLbl="bgShp" presStyleIdx="0" presStyleCnt="4"/>
      <dgm:spPr/>
      <dgm:t>
        <a:bodyPr/>
        <a:lstStyle/>
        <a:p>
          <a:endParaRPr lang="fr-FR"/>
        </a:p>
      </dgm:t>
    </dgm:pt>
    <dgm:pt modelId="{12AF20FA-C4B1-4BD1-AB3B-F325DC082BBF}" type="pres">
      <dgm:prSet presAssocID="{48F3E5B5-97F1-4882-A3AE-5BA43466E52B}" presName="compChildNode" presStyleCnt="0"/>
      <dgm:spPr/>
    </dgm:pt>
    <dgm:pt modelId="{F796EA75-D816-45C2-8779-7A075DD6E55D}" type="pres">
      <dgm:prSet presAssocID="{48F3E5B5-97F1-4882-A3AE-5BA43466E52B}" presName="theInnerList" presStyleCnt="0"/>
      <dgm:spPr/>
    </dgm:pt>
    <dgm:pt modelId="{D2CFE80C-B115-4BC2-BD6C-F2E0AE68CD92}" type="pres">
      <dgm:prSet presAssocID="{48F3E5B5-97F1-4882-A3AE-5BA43466E52B}" presName="aSpace" presStyleCnt="0"/>
      <dgm:spPr/>
    </dgm:pt>
    <dgm:pt modelId="{26B5290C-D6E1-42C3-B980-4E555D31A794}" type="pres">
      <dgm:prSet presAssocID="{2E8C75F3-A02D-48B0-BBBE-90B056D1956D}" presName="compNode" presStyleCnt="0"/>
      <dgm:spPr/>
    </dgm:pt>
    <dgm:pt modelId="{0B0DC077-19CA-4C77-BFA7-15CECCD4C21B}" type="pres">
      <dgm:prSet presAssocID="{2E8C75F3-A02D-48B0-BBBE-90B056D1956D}" presName="aNode" presStyleLbl="bgShp" presStyleIdx="1" presStyleCnt="4"/>
      <dgm:spPr/>
      <dgm:t>
        <a:bodyPr/>
        <a:lstStyle/>
        <a:p>
          <a:endParaRPr lang="fr-FR"/>
        </a:p>
      </dgm:t>
    </dgm:pt>
    <dgm:pt modelId="{94A55BDB-A9B2-4A25-8132-4FCCF5329634}" type="pres">
      <dgm:prSet presAssocID="{2E8C75F3-A02D-48B0-BBBE-90B056D1956D}" presName="textNode" presStyleLbl="bgShp" presStyleIdx="1" presStyleCnt="4"/>
      <dgm:spPr/>
      <dgm:t>
        <a:bodyPr/>
        <a:lstStyle/>
        <a:p>
          <a:endParaRPr lang="fr-FR"/>
        </a:p>
      </dgm:t>
    </dgm:pt>
    <dgm:pt modelId="{7C19FDC0-4612-4510-A5BD-AF8C6B7E1DEB}" type="pres">
      <dgm:prSet presAssocID="{2E8C75F3-A02D-48B0-BBBE-90B056D1956D}" presName="compChildNode" presStyleCnt="0"/>
      <dgm:spPr/>
    </dgm:pt>
    <dgm:pt modelId="{1983ADEE-73D4-4487-A62A-E6E42CEBD648}" type="pres">
      <dgm:prSet presAssocID="{2E8C75F3-A02D-48B0-BBBE-90B056D1956D}" presName="theInnerList" presStyleCnt="0"/>
      <dgm:spPr/>
    </dgm:pt>
    <dgm:pt modelId="{EDC1CEAE-3FEC-4AD3-979A-4B09A3228840}" type="pres">
      <dgm:prSet presAssocID="{2E8C75F3-A02D-48B0-BBBE-90B056D1956D}" presName="aSpace" presStyleCnt="0"/>
      <dgm:spPr/>
    </dgm:pt>
    <dgm:pt modelId="{767BD92C-071D-49E1-8EEE-6C19ED8E632F}" type="pres">
      <dgm:prSet presAssocID="{8A7904A9-C036-426F-B9CB-36BF2F1DF1D2}" presName="compNode" presStyleCnt="0"/>
      <dgm:spPr/>
    </dgm:pt>
    <dgm:pt modelId="{39E83F7D-FE50-4E4A-9A0B-20E23797D7DA}" type="pres">
      <dgm:prSet presAssocID="{8A7904A9-C036-426F-B9CB-36BF2F1DF1D2}" presName="aNode" presStyleLbl="bgShp" presStyleIdx="2" presStyleCnt="4"/>
      <dgm:spPr/>
      <dgm:t>
        <a:bodyPr/>
        <a:lstStyle/>
        <a:p>
          <a:endParaRPr lang="fr-FR"/>
        </a:p>
      </dgm:t>
    </dgm:pt>
    <dgm:pt modelId="{A5CA5A4A-91E4-402F-9A80-7AE6A30BDC21}" type="pres">
      <dgm:prSet presAssocID="{8A7904A9-C036-426F-B9CB-36BF2F1DF1D2}" presName="textNode" presStyleLbl="bgShp" presStyleIdx="2" presStyleCnt="4"/>
      <dgm:spPr/>
      <dgm:t>
        <a:bodyPr/>
        <a:lstStyle/>
        <a:p>
          <a:endParaRPr lang="fr-FR"/>
        </a:p>
      </dgm:t>
    </dgm:pt>
    <dgm:pt modelId="{8697F372-24D7-45F6-A836-BA23BACC7D0D}" type="pres">
      <dgm:prSet presAssocID="{8A7904A9-C036-426F-B9CB-36BF2F1DF1D2}" presName="compChildNode" presStyleCnt="0"/>
      <dgm:spPr/>
    </dgm:pt>
    <dgm:pt modelId="{FAF009C3-B0E3-47CF-95A5-14ABACE4307F}" type="pres">
      <dgm:prSet presAssocID="{8A7904A9-C036-426F-B9CB-36BF2F1DF1D2}" presName="theInnerList" presStyleCnt="0"/>
      <dgm:spPr/>
    </dgm:pt>
    <dgm:pt modelId="{9219D58D-8F6D-4057-82FD-326D845E5D12}" type="pres">
      <dgm:prSet presAssocID="{8A7904A9-C036-426F-B9CB-36BF2F1DF1D2}" presName="aSpace" presStyleCnt="0"/>
      <dgm:spPr/>
    </dgm:pt>
    <dgm:pt modelId="{284FD011-A001-4ECE-B4F8-9011FB303E76}" type="pres">
      <dgm:prSet presAssocID="{43145134-E242-4198-BE33-B02B5A58F187}" presName="compNode" presStyleCnt="0"/>
      <dgm:spPr/>
    </dgm:pt>
    <dgm:pt modelId="{D75ABE36-BA8A-4265-8C94-96BCCF672A56}" type="pres">
      <dgm:prSet presAssocID="{43145134-E242-4198-BE33-B02B5A58F187}" presName="aNode" presStyleLbl="bgShp" presStyleIdx="3" presStyleCnt="4"/>
      <dgm:spPr/>
      <dgm:t>
        <a:bodyPr/>
        <a:lstStyle/>
        <a:p>
          <a:endParaRPr lang="fr-FR"/>
        </a:p>
      </dgm:t>
    </dgm:pt>
    <dgm:pt modelId="{B1B0E168-DD40-46E1-916D-C937B87568DA}" type="pres">
      <dgm:prSet presAssocID="{43145134-E242-4198-BE33-B02B5A58F187}" presName="textNode" presStyleLbl="bgShp" presStyleIdx="3" presStyleCnt="4"/>
      <dgm:spPr/>
      <dgm:t>
        <a:bodyPr/>
        <a:lstStyle/>
        <a:p>
          <a:endParaRPr lang="fr-FR"/>
        </a:p>
      </dgm:t>
    </dgm:pt>
    <dgm:pt modelId="{9BD5FC19-18CB-43E3-A1B4-F74AD0A01B7D}" type="pres">
      <dgm:prSet presAssocID="{43145134-E242-4198-BE33-B02B5A58F187}" presName="compChildNode" presStyleCnt="0"/>
      <dgm:spPr/>
    </dgm:pt>
    <dgm:pt modelId="{934D085B-3B1B-4909-B738-2C008E7EA6E1}" type="pres">
      <dgm:prSet presAssocID="{43145134-E242-4198-BE33-B02B5A58F187}" presName="theInnerList" presStyleCnt="0"/>
      <dgm:spPr/>
    </dgm:pt>
  </dgm:ptLst>
  <dgm:cxnLst>
    <dgm:cxn modelId="{C6201830-958B-455F-807B-C56209E3AC12}" type="presOf" srcId="{48F3E5B5-97F1-4882-A3AE-5BA43466E52B}" destId="{89EFCFF5-D6CC-4978-B4AB-686BF0F695EB}" srcOrd="1" destOrd="0" presId="urn:microsoft.com/office/officeart/2005/8/layout/lProcess2"/>
    <dgm:cxn modelId="{4944DE21-C91E-4F03-9DD6-52D2DF44DBF7}" srcId="{4875EC07-D494-4DE5-8738-BB852F8616E9}" destId="{8A7904A9-C036-426F-B9CB-36BF2F1DF1D2}" srcOrd="2" destOrd="0" parTransId="{DC298A64-F24E-4506-A0A9-7513B3BFFC86}" sibTransId="{2470DD10-01ED-4347-9949-1B9A8ED4B606}"/>
    <dgm:cxn modelId="{A7801087-8D4E-43B4-8086-9A204B1655DD}" type="presOf" srcId="{48F3E5B5-97F1-4882-A3AE-5BA43466E52B}" destId="{FA287ED1-5DCE-4C9D-AD2C-3BDD1C627EBD}" srcOrd="0" destOrd="0" presId="urn:microsoft.com/office/officeart/2005/8/layout/lProcess2"/>
    <dgm:cxn modelId="{42045D41-378A-48D7-86AC-E421E1C499D3}" type="presOf" srcId="{2E8C75F3-A02D-48B0-BBBE-90B056D1956D}" destId="{0B0DC077-19CA-4C77-BFA7-15CECCD4C21B}" srcOrd="0" destOrd="0" presId="urn:microsoft.com/office/officeart/2005/8/layout/lProcess2"/>
    <dgm:cxn modelId="{293268B1-82E2-4B8B-B25F-9E7A7B1D1934}" type="presOf" srcId="{8A7904A9-C036-426F-B9CB-36BF2F1DF1D2}" destId="{A5CA5A4A-91E4-402F-9A80-7AE6A30BDC21}" srcOrd="1" destOrd="0" presId="urn:microsoft.com/office/officeart/2005/8/layout/lProcess2"/>
    <dgm:cxn modelId="{A8A90FEF-9CB5-49D9-9F3D-2115FD2CBEC4}" srcId="{4875EC07-D494-4DE5-8738-BB852F8616E9}" destId="{48F3E5B5-97F1-4882-A3AE-5BA43466E52B}" srcOrd="0" destOrd="0" parTransId="{EE841193-EE7A-4451-84DA-90D7A85CA929}" sibTransId="{B7F2C05E-C500-46FD-968F-A712357CE8F8}"/>
    <dgm:cxn modelId="{D1B3ED9A-D92E-4B89-AF8E-4A2BCF5F266A}" srcId="{4875EC07-D494-4DE5-8738-BB852F8616E9}" destId="{2E8C75F3-A02D-48B0-BBBE-90B056D1956D}" srcOrd="1" destOrd="0" parTransId="{72BD3E83-3CF5-4CC4-88C3-B6567E84BFC9}" sibTransId="{CD1A4371-ACBC-40D0-96E6-A86999535EB9}"/>
    <dgm:cxn modelId="{4E86B7AA-D04A-49AE-B3D8-0FF543848949}" type="presOf" srcId="{8A7904A9-C036-426F-B9CB-36BF2F1DF1D2}" destId="{39E83F7D-FE50-4E4A-9A0B-20E23797D7DA}" srcOrd="0" destOrd="0" presId="urn:microsoft.com/office/officeart/2005/8/layout/lProcess2"/>
    <dgm:cxn modelId="{FEE77048-86C1-40CF-BA18-838BE3EBBB9C}" type="presOf" srcId="{43145134-E242-4198-BE33-B02B5A58F187}" destId="{D75ABE36-BA8A-4265-8C94-96BCCF672A56}" srcOrd="0" destOrd="0" presId="urn:microsoft.com/office/officeart/2005/8/layout/lProcess2"/>
    <dgm:cxn modelId="{F9C30A65-B2AA-4277-970A-9F274C8EBF1C}" type="presOf" srcId="{4875EC07-D494-4DE5-8738-BB852F8616E9}" destId="{BFC9C06F-5518-4FFF-80D7-32304D177D1F}" srcOrd="0" destOrd="0" presId="urn:microsoft.com/office/officeart/2005/8/layout/lProcess2"/>
    <dgm:cxn modelId="{843FA12A-7613-4654-8F6E-8521C5F66D1B}" srcId="{4875EC07-D494-4DE5-8738-BB852F8616E9}" destId="{43145134-E242-4198-BE33-B02B5A58F187}" srcOrd="3" destOrd="0" parTransId="{82EB4AC6-1A04-452F-9975-4E659D049635}" sibTransId="{3EA7148B-07F9-4515-8E5F-A2BC6B9494E9}"/>
    <dgm:cxn modelId="{5F91C8E3-A1AA-4D3D-BBD4-0FE9E26B5150}" type="presOf" srcId="{43145134-E242-4198-BE33-B02B5A58F187}" destId="{B1B0E168-DD40-46E1-916D-C937B87568DA}" srcOrd="1" destOrd="0" presId="urn:microsoft.com/office/officeart/2005/8/layout/lProcess2"/>
    <dgm:cxn modelId="{A6B79295-4A21-4AA1-91CE-D3422409250E}" type="presOf" srcId="{2E8C75F3-A02D-48B0-BBBE-90B056D1956D}" destId="{94A55BDB-A9B2-4A25-8132-4FCCF5329634}" srcOrd="1" destOrd="0" presId="urn:microsoft.com/office/officeart/2005/8/layout/lProcess2"/>
    <dgm:cxn modelId="{A073FED3-DECE-4038-9A3F-8DF68D04D666}" type="presParOf" srcId="{BFC9C06F-5518-4FFF-80D7-32304D177D1F}" destId="{F74BC813-5173-4D0C-BEE2-3D930A1D9648}" srcOrd="0" destOrd="0" presId="urn:microsoft.com/office/officeart/2005/8/layout/lProcess2"/>
    <dgm:cxn modelId="{3CBE1A39-32E9-4240-AEB5-87A39A3F3F02}" type="presParOf" srcId="{F74BC813-5173-4D0C-BEE2-3D930A1D9648}" destId="{FA287ED1-5DCE-4C9D-AD2C-3BDD1C627EBD}" srcOrd="0" destOrd="0" presId="urn:microsoft.com/office/officeart/2005/8/layout/lProcess2"/>
    <dgm:cxn modelId="{041E7195-6003-4671-BE94-A122D075058A}" type="presParOf" srcId="{F74BC813-5173-4D0C-BEE2-3D930A1D9648}" destId="{89EFCFF5-D6CC-4978-B4AB-686BF0F695EB}" srcOrd="1" destOrd="0" presId="urn:microsoft.com/office/officeart/2005/8/layout/lProcess2"/>
    <dgm:cxn modelId="{321E2010-601D-4F47-9D6B-654410419AC3}" type="presParOf" srcId="{F74BC813-5173-4D0C-BEE2-3D930A1D9648}" destId="{12AF20FA-C4B1-4BD1-AB3B-F325DC082BBF}" srcOrd="2" destOrd="0" presId="urn:microsoft.com/office/officeart/2005/8/layout/lProcess2"/>
    <dgm:cxn modelId="{08E2A83C-3FF0-40B1-B7D7-DF7FA490DA73}" type="presParOf" srcId="{12AF20FA-C4B1-4BD1-AB3B-F325DC082BBF}" destId="{F796EA75-D816-45C2-8779-7A075DD6E55D}" srcOrd="0" destOrd="0" presId="urn:microsoft.com/office/officeart/2005/8/layout/lProcess2"/>
    <dgm:cxn modelId="{8ED218D0-4EA2-4BA1-86E2-6B8ADBF9BFAC}" type="presParOf" srcId="{BFC9C06F-5518-4FFF-80D7-32304D177D1F}" destId="{D2CFE80C-B115-4BC2-BD6C-F2E0AE68CD92}" srcOrd="1" destOrd="0" presId="urn:microsoft.com/office/officeart/2005/8/layout/lProcess2"/>
    <dgm:cxn modelId="{B8A2ECDC-1398-4A7E-B793-7EF137474B2B}" type="presParOf" srcId="{BFC9C06F-5518-4FFF-80D7-32304D177D1F}" destId="{26B5290C-D6E1-42C3-B980-4E555D31A794}" srcOrd="2" destOrd="0" presId="urn:microsoft.com/office/officeart/2005/8/layout/lProcess2"/>
    <dgm:cxn modelId="{824D282D-91FD-40FB-86FB-BA2F7EFD3472}" type="presParOf" srcId="{26B5290C-D6E1-42C3-B980-4E555D31A794}" destId="{0B0DC077-19CA-4C77-BFA7-15CECCD4C21B}" srcOrd="0" destOrd="0" presId="urn:microsoft.com/office/officeart/2005/8/layout/lProcess2"/>
    <dgm:cxn modelId="{A45FAF57-F595-44F1-9C1B-72FD64997A08}" type="presParOf" srcId="{26B5290C-D6E1-42C3-B980-4E555D31A794}" destId="{94A55BDB-A9B2-4A25-8132-4FCCF5329634}" srcOrd="1" destOrd="0" presId="urn:microsoft.com/office/officeart/2005/8/layout/lProcess2"/>
    <dgm:cxn modelId="{AF633566-AD80-4647-B66D-677CD32A094A}" type="presParOf" srcId="{26B5290C-D6E1-42C3-B980-4E555D31A794}" destId="{7C19FDC0-4612-4510-A5BD-AF8C6B7E1DEB}" srcOrd="2" destOrd="0" presId="urn:microsoft.com/office/officeart/2005/8/layout/lProcess2"/>
    <dgm:cxn modelId="{9BF19138-41E6-46D7-A0D8-658D95CF22E4}" type="presParOf" srcId="{7C19FDC0-4612-4510-A5BD-AF8C6B7E1DEB}" destId="{1983ADEE-73D4-4487-A62A-E6E42CEBD648}" srcOrd="0" destOrd="0" presId="urn:microsoft.com/office/officeart/2005/8/layout/lProcess2"/>
    <dgm:cxn modelId="{C2BA815D-4848-4E30-88DE-2BD87800FBFA}" type="presParOf" srcId="{BFC9C06F-5518-4FFF-80D7-32304D177D1F}" destId="{EDC1CEAE-3FEC-4AD3-979A-4B09A3228840}" srcOrd="3" destOrd="0" presId="urn:microsoft.com/office/officeart/2005/8/layout/lProcess2"/>
    <dgm:cxn modelId="{16C0FF91-9930-4F3E-BA50-01A185E890E8}" type="presParOf" srcId="{BFC9C06F-5518-4FFF-80D7-32304D177D1F}" destId="{767BD92C-071D-49E1-8EEE-6C19ED8E632F}" srcOrd="4" destOrd="0" presId="urn:microsoft.com/office/officeart/2005/8/layout/lProcess2"/>
    <dgm:cxn modelId="{AA4276BE-6376-48CF-84DD-AE095B3BB819}" type="presParOf" srcId="{767BD92C-071D-49E1-8EEE-6C19ED8E632F}" destId="{39E83F7D-FE50-4E4A-9A0B-20E23797D7DA}" srcOrd="0" destOrd="0" presId="urn:microsoft.com/office/officeart/2005/8/layout/lProcess2"/>
    <dgm:cxn modelId="{E6CD4C13-8EA7-4105-8D30-E674FBF515F6}" type="presParOf" srcId="{767BD92C-071D-49E1-8EEE-6C19ED8E632F}" destId="{A5CA5A4A-91E4-402F-9A80-7AE6A30BDC21}" srcOrd="1" destOrd="0" presId="urn:microsoft.com/office/officeart/2005/8/layout/lProcess2"/>
    <dgm:cxn modelId="{9BD70B2C-4EE5-42E2-A160-30ADADB72B51}" type="presParOf" srcId="{767BD92C-071D-49E1-8EEE-6C19ED8E632F}" destId="{8697F372-24D7-45F6-A836-BA23BACC7D0D}" srcOrd="2" destOrd="0" presId="urn:microsoft.com/office/officeart/2005/8/layout/lProcess2"/>
    <dgm:cxn modelId="{EBAA2502-5949-4B7B-B6D3-99252EB6C42C}" type="presParOf" srcId="{8697F372-24D7-45F6-A836-BA23BACC7D0D}" destId="{FAF009C3-B0E3-47CF-95A5-14ABACE4307F}" srcOrd="0" destOrd="0" presId="urn:microsoft.com/office/officeart/2005/8/layout/lProcess2"/>
    <dgm:cxn modelId="{C66D3A40-9C62-44C7-B36A-E47E54C6E7E2}" type="presParOf" srcId="{BFC9C06F-5518-4FFF-80D7-32304D177D1F}" destId="{9219D58D-8F6D-4057-82FD-326D845E5D12}" srcOrd="5" destOrd="0" presId="urn:microsoft.com/office/officeart/2005/8/layout/lProcess2"/>
    <dgm:cxn modelId="{1BF665EA-5E65-4488-AAC0-2F973F8F6062}" type="presParOf" srcId="{BFC9C06F-5518-4FFF-80D7-32304D177D1F}" destId="{284FD011-A001-4ECE-B4F8-9011FB303E76}" srcOrd="6" destOrd="0" presId="urn:microsoft.com/office/officeart/2005/8/layout/lProcess2"/>
    <dgm:cxn modelId="{09606058-F994-4627-A4D6-1A7D783CFD38}" type="presParOf" srcId="{284FD011-A001-4ECE-B4F8-9011FB303E76}" destId="{D75ABE36-BA8A-4265-8C94-96BCCF672A56}" srcOrd="0" destOrd="0" presId="urn:microsoft.com/office/officeart/2005/8/layout/lProcess2"/>
    <dgm:cxn modelId="{4DFD498B-0085-4309-A943-E71FEAE17BF0}" type="presParOf" srcId="{284FD011-A001-4ECE-B4F8-9011FB303E76}" destId="{B1B0E168-DD40-46E1-916D-C937B87568DA}" srcOrd="1" destOrd="0" presId="urn:microsoft.com/office/officeart/2005/8/layout/lProcess2"/>
    <dgm:cxn modelId="{7B39ABC1-5C2F-416E-83C5-65430D6E538B}" type="presParOf" srcId="{284FD011-A001-4ECE-B4F8-9011FB303E76}" destId="{9BD5FC19-18CB-43E3-A1B4-F74AD0A01B7D}" srcOrd="2" destOrd="0" presId="urn:microsoft.com/office/officeart/2005/8/layout/lProcess2"/>
    <dgm:cxn modelId="{37D6FBCE-BB32-4773-86C5-7150881A7F19}" type="presParOf" srcId="{9BD5FC19-18CB-43E3-A1B4-F74AD0A01B7D}" destId="{934D085B-3B1B-4909-B738-2C008E7EA6E1}" srcOrd="0"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75EC07-D494-4DE5-8738-BB852F8616E9}"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fr-FR"/>
        </a:p>
      </dgm:t>
    </dgm:pt>
    <dgm:pt modelId="{2E8C75F3-A02D-48B0-BBBE-90B056D1956D}">
      <dgm:prSet phldrT="[Texte]" custT="1"/>
      <dgm:spPr>
        <a:solidFill>
          <a:schemeClr val="accent2"/>
        </a:solidFill>
      </dgm:spPr>
      <dgm:t>
        <a:bodyPr/>
        <a:lstStyle/>
        <a:p>
          <a:r>
            <a:rPr lang="fr-FR" sz="2000" b="1" dirty="0" smtClean="0">
              <a:solidFill>
                <a:schemeClr val="bg1"/>
              </a:solidFill>
            </a:rPr>
            <a:t>Conciliation médicamenteuse :</a:t>
          </a:r>
        </a:p>
        <a:p>
          <a:r>
            <a:rPr lang="fr-FR" sz="2000" b="1" dirty="0" smtClean="0">
              <a:solidFill>
                <a:schemeClr val="bg1"/>
              </a:solidFill>
            </a:rPr>
            <a:t>6 formations réalisées / 9</a:t>
          </a:r>
        </a:p>
      </dgm:t>
    </dgm:pt>
    <dgm:pt modelId="{72BD3E83-3CF5-4CC4-88C3-B6567E84BFC9}" type="parTrans" cxnId="{D1B3ED9A-D92E-4B89-AF8E-4A2BCF5F266A}">
      <dgm:prSet/>
      <dgm:spPr/>
      <dgm:t>
        <a:bodyPr/>
        <a:lstStyle/>
        <a:p>
          <a:endParaRPr lang="fr-FR"/>
        </a:p>
      </dgm:t>
    </dgm:pt>
    <dgm:pt modelId="{CD1A4371-ACBC-40D0-96E6-A86999535EB9}" type="sibTrans" cxnId="{D1B3ED9A-D92E-4B89-AF8E-4A2BCF5F266A}">
      <dgm:prSet/>
      <dgm:spPr/>
      <dgm:t>
        <a:bodyPr/>
        <a:lstStyle/>
        <a:p>
          <a:endParaRPr lang="fr-FR"/>
        </a:p>
      </dgm:t>
    </dgm:pt>
    <dgm:pt modelId="{5A0D1E17-697C-4EFE-8686-2E8987E43257}">
      <dgm:prSet phldrT="[Texte]" custT="1"/>
      <dgm:spPr>
        <a:noFill/>
        <a:ln>
          <a:solidFill>
            <a:schemeClr val="bg1"/>
          </a:solidFill>
        </a:ln>
      </dgm:spPr>
      <dgm:t>
        <a:bodyPr/>
        <a:lstStyle/>
        <a:p>
          <a:r>
            <a:rPr lang="fr-FR" sz="2000" b="1" dirty="0" smtClean="0"/>
            <a:t> </a:t>
          </a:r>
          <a:r>
            <a:rPr lang="fr-FR" sz="2000" b="0" dirty="0" smtClean="0"/>
            <a:t>Arrêté du 9 mars 2018 </a:t>
          </a:r>
          <a:r>
            <a:rPr lang="fr-FR" sz="1400" b="0" dirty="0" smtClean="0"/>
            <a:t>approbation avenant 12 à la convention</a:t>
          </a:r>
        </a:p>
        <a:p>
          <a:r>
            <a:rPr lang="fr-FR" sz="2000" b="0" dirty="0" smtClean="0"/>
            <a:t>Convention SFPC   </a:t>
          </a:r>
        </a:p>
        <a:p>
          <a:r>
            <a:rPr lang="fr-FR" sz="2000" b="0" dirty="0" smtClean="0"/>
            <a:t>Formation des formateurs         Cible : 1097 Pharmaciens</a:t>
          </a:r>
          <a:endParaRPr lang="fr-FR" sz="2000" b="0" dirty="0"/>
        </a:p>
      </dgm:t>
    </dgm:pt>
    <dgm:pt modelId="{C99FCEE7-EDEB-4944-8A83-F4547B77400B}" type="parTrans" cxnId="{3277E434-A987-4467-8ED1-09F83E144F68}">
      <dgm:prSet/>
      <dgm:spPr/>
      <dgm:t>
        <a:bodyPr/>
        <a:lstStyle/>
        <a:p>
          <a:endParaRPr lang="fr-FR"/>
        </a:p>
      </dgm:t>
    </dgm:pt>
    <dgm:pt modelId="{0F888A06-56A4-425E-94A9-93806D68F831}" type="sibTrans" cxnId="{3277E434-A987-4467-8ED1-09F83E144F68}">
      <dgm:prSet/>
      <dgm:spPr/>
      <dgm:t>
        <a:bodyPr/>
        <a:lstStyle/>
        <a:p>
          <a:endParaRPr lang="fr-FR"/>
        </a:p>
      </dgm:t>
    </dgm:pt>
    <dgm:pt modelId="{E7991478-1FFB-4EB9-923F-C41440C9C583}">
      <dgm:prSet phldrT="[Texte]" custT="1"/>
      <dgm:spPr>
        <a:solidFill>
          <a:srgbClr val="C0504D"/>
        </a:solidFill>
      </dgm:spPr>
      <dgm:t>
        <a:bodyPr/>
        <a:lstStyle/>
        <a:p>
          <a:r>
            <a:rPr lang="fr-FR" sz="2000" b="1" dirty="0" smtClean="0">
              <a:solidFill>
                <a:schemeClr val="bg1"/>
              </a:solidFill>
            </a:rPr>
            <a:t>Bilan Partagé de Médication :</a:t>
          </a:r>
          <a:endParaRPr lang="fr-FR" sz="2000" b="1" dirty="0">
            <a:solidFill>
              <a:schemeClr val="bg1"/>
            </a:solidFill>
          </a:endParaRPr>
        </a:p>
      </dgm:t>
    </dgm:pt>
    <dgm:pt modelId="{C316174C-E7AA-46A3-B0A9-84BEB8A5A2B6}" type="sibTrans" cxnId="{73C458B9-6387-4C2E-B2B0-6EDA41C07275}">
      <dgm:prSet/>
      <dgm:spPr/>
      <dgm:t>
        <a:bodyPr/>
        <a:lstStyle/>
        <a:p>
          <a:endParaRPr lang="fr-FR"/>
        </a:p>
      </dgm:t>
    </dgm:pt>
    <dgm:pt modelId="{BF07E155-0C4E-4961-8ECF-352EB70704BC}" type="parTrans" cxnId="{73C458B9-6387-4C2E-B2B0-6EDA41C07275}">
      <dgm:prSet/>
      <dgm:spPr/>
      <dgm:t>
        <a:bodyPr/>
        <a:lstStyle/>
        <a:p>
          <a:endParaRPr lang="fr-FR"/>
        </a:p>
      </dgm:t>
    </dgm:pt>
    <dgm:pt modelId="{849D8485-E147-4A5B-9490-10117EE24470}">
      <dgm:prSet phldrT="[Texte]" custT="1"/>
      <dgm:spPr>
        <a:solidFill>
          <a:schemeClr val="accent2"/>
        </a:solidFill>
      </dgm:spPr>
      <dgm:t>
        <a:bodyPr/>
        <a:lstStyle/>
        <a:p>
          <a:r>
            <a:rPr lang="fr-FR" sz="2000" dirty="0" smtClean="0"/>
            <a:t>Formation théorique +</a:t>
          </a:r>
        </a:p>
        <a:p>
          <a:r>
            <a:rPr lang="fr-FR" sz="2000" dirty="0" smtClean="0"/>
            <a:t> Participation à une activité de conciliation déjà en place (immersion)</a:t>
          </a:r>
          <a:endParaRPr lang="fr-FR" sz="2000" b="1" dirty="0" smtClean="0">
            <a:solidFill>
              <a:schemeClr val="bg1"/>
            </a:solidFill>
          </a:endParaRPr>
        </a:p>
      </dgm:t>
    </dgm:pt>
    <dgm:pt modelId="{0692115A-9F13-4CE9-9DF8-4C33290D1C5F}" type="parTrans" cxnId="{0B391D4F-F0A3-4176-ACC2-F32D48C44D68}">
      <dgm:prSet/>
      <dgm:spPr/>
      <dgm:t>
        <a:bodyPr/>
        <a:lstStyle/>
        <a:p>
          <a:endParaRPr lang="fr-FR"/>
        </a:p>
      </dgm:t>
    </dgm:pt>
    <dgm:pt modelId="{1CA188C7-6670-42A6-A965-3938F17C57DF}" type="sibTrans" cxnId="{0B391D4F-F0A3-4176-ACC2-F32D48C44D68}">
      <dgm:prSet/>
      <dgm:spPr/>
      <dgm:t>
        <a:bodyPr/>
        <a:lstStyle/>
        <a:p>
          <a:endParaRPr lang="fr-FR"/>
        </a:p>
      </dgm:t>
    </dgm:pt>
    <dgm:pt modelId="{BFC9C06F-5518-4FFF-80D7-32304D177D1F}" type="pres">
      <dgm:prSet presAssocID="{4875EC07-D494-4DE5-8738-BB852F8616E9}" presName="theList" presStyleCnt="0">
        <dgm:presLayoutVars>
          <dgm:dir/>
          <dgm:animLvl val="lvl"/>
          <dgm:resizeHandles val="exact"/>
        </dgm:presLayoutVars>
      </dgm:prSet>
      <dgm:spPr/>
      <dgm:t>
        <a:bodyPr/>
        <a:lstStyle/>
        <a:p>
          <a:endParaRPr lang="fr-FR"/>
        </a:p>
      </dgm:t>
    </dgm:pt>
    <dgm:pt modelId="{26B5290C-D6E1-42C3-B980-4E555D31A794}" type="pres">
      <dgm:prSet presAssocID="{2E8C75F3-A02D-48B0-BBBE-90B056D1956D}" presName="compNode" presStyleCnt="0"/>
      <dgm:spPr/>
    </dgm:pt>
    <dgm:pt modelId="{0B0DC077-19CA-4C77-BFA7-15CECCD4C21B}" type="pres">
      <dgm:prSet presAssocID="{2E8C75F3-A02D-48B0-BBBE-90B056D1956D}" presName="aNode" presStyleLbl="bgShp" presStyleIdx="0" presStyleCnt="2"/>
      <dgm:spPr/>
      <dgm:t>
        <a:bodyPr/>
        <a:lstStyle/>
        <a:p>
          <a:endParaRPr lang="fr-FR"/>
        </a:p>
      </dgm:t>
    </dgm:pt>
    <dgm:pt modelId="{94A55BDB-A9B2-4A25-8132-4FCCF5329634}" type="pres">
      <dgm:prSet presAssocID="{2E8C75F3-A02D-48B0-BBBE-90B056D1956D}" presName="textNode" presStyleLbl="bgShp" presStyleIdx="0" presStyleCnt="2"/>
      <dgm:spPr/>
      <dgm:t>
        <a:bodyPr/>
        <a:lstStyle/>
        <a:p>
          <a:endParaRPr lang="fr-FR"/>
        </a:p>
      </dgm:t>
    </dgm:pt>
    <dgm:pt modelId="{7C19FDC0-4612-4510-A5BD-AF8C6B7E1DEB}" type="pres">
      <dgm:prSet presAssocID="{2E8C75F3-A02D-48B0-BBBE-90B056D1956D}" presName="compChildNode" presStyleCnt="0"/>
      <dgm:spPr/>
    </dgm:pt>
    <dgm:pt modelId="{1983ADEE-73D4-4487-A62A-E6E42CEBD648}" type="pres">
      <dgm:prSet presAssocID="{2E8C75F3-A02D-48B0-BBBE-90B056D1956D}" presName="theInnerList" presStyleCnt="0"/>
      <dgm:spPr/>
    </dgm:pt>
    <dgm:pt modelId="{766614E9-CA03-40E9-84CB-C079B4CEB93C}" type="pres">
      <dgm:prSet presAssocID="{849D8485-E147-4A5B-9490-10117EE24470}" presName="childNode" presStyleLbl="node1" presStyleIdx="0" presStyleCnt="2">
        <dgm:presLayoutVars>
          <dgm:bulletEnabled val="1"/>
        </dgm:presLayoutVars>
      </dgm:prSet>
      <dgm:spPr/>
      <dgm:t>
        <a:bodyPr/>
        <a:lstStyle/>
        <a:p>
          <a:endParaRPr lang="fr-FR"/>
        </a:p>
      </dgm:t>
    </dgm:pt>
    <dgm:pt modelId="{EDC1CEAE-3FEC-4AD3-979A-4B09A3228840}" type="pres">
      <dgm:prSet presAssocID="{2E8C75F3-A02D-48B0-BBBE-90B056D1956D}" presName="aSpace" presStyleCnt="0"/>
      <dgm:spPr/>
    </dgm:pt>
    <dgm:pt modelId="{C4153D64-8C2B-48DA-99E6-F7D4E10D9633}" type="pres">
      <dgm:prSet presAssocID="{E7991478-1FFB-4EB9-923F-C41440C9C583}" presName="compNode" presStyleCnt="0"/>
      <dgm:spPr/>
    </dgm:pt>
    <dgm:pt modelId="{4CDA2813-E59B-49FA-A8D1-E36A69792D3C}" type="pres">
      <dgm:prSet presAssocID="{E7991478-1FFB-4EB9-923F-C41440C9C583}" presName="aNode" presStyleLbl="bgShp" presStyleIdx="1" presStyleCnt="2"/>
      <dgm:spPr/>
      <dgm:t>
        <a:bodyPr/>
        <a:lstStyle/>
        <a:p>
          <a:endParaRPr lang="fr-FR"/>
        </a:p>
      </dgm:t>
    </dgm:pt>
    <dgm:pt modelId="{55974449-E3D9-4387-9499-BF88BEC27B3E}" type="pres">
      <dgm:prSet presAssocID="{E7991478-1FFB-4EB9-923F-C41440C9C583}" presName="textNode" presStyleLbl="bgShp" presStyleIdx="1" presStyleCnt="2"/>
      <dgm:spPr/>
      <dgm:t>
        <a:bodyPr/>
        <a:lstStyle/>
        <a:p>
          <a:endParaRPr lang="fr-FR"/>
        </a:p>
      </dgm:t>
    </dgm:pt>
    <dgm:pt modelId="{37A30C71-8929-4C53-802A-76D8568230D8}" type="pres">
      <dgm:prSet presAssocID="{E7991478-1FFB-4EB9-923F-C41440C9C583}" presName="compChildNode" presStyleCnt="0"/>
      <dgm:spPr/>
    </dgm:pt>
    <dgm:pt modelId="{FB9E0617-886D-40F6-9E27-90E3BF3D6D07}" type="pres">
      <dgm:prSet presAssocID="{E7991478-1FFB-4EB9-923F-C41440C9C583}" presName="theInnerList" presStyleCnt="0"/>
      <dgm:spPr/>
    </dgm:pt>
    <dgm:pt modelId="{EBBF6156-F27A-46CE-8E46-8DECD146FBE0}" type="pres">
      <dgm:prSet presAssocID="{5A0D1E17-697C-4EFE-8686-2E8987E43257}" presName="childNode" presStyleLbl="node1" presStyleIdx="1" presStyleCnt="2" custScaleX="116677">
        <dgm:presLayoutVars>
          <dgm:bulletEnabled val="1"/>
        </dgm:presLayoutVars>
      </dgm:prSet>
      <dgm:spPr/>
      <dgm:t>
        <a:bodyPr/>
        <a:lstStyle/>
        <a:p>
          <a:endParaRPr lang="fr-FR"/>
        </a:p>
      </dgm:t>
    </dgm:pt>
  </dgm:ptLst>
  <dgm:cxnLst>
    <dgm:cxn modelId="{34344560-B581-485A-BDBF-718BF8F77F41}" type="presOf" srcId="{4875EC07-D494-4DE5-8738-BB852F8616E9}" destId="{BFC9C06F-5518-4FFF-80D7-32304D177D1F}" srcOrd="0" destOrd="0" presId="urn:microsoft.com/office/officeart/2005/8/layout/lProcess2"/>
    <dgm:cxn modelId="{9A067FA8-47EC-48FE-A778-79BC7BF4D3B7}" type="presOf" srcId="{5A0D1E17-697C-4EFE-8686-2E8987E43257}" destId="{EBBF6156-F27A-46CE-8E46-8DECD146FBE0}" srcOrd="0" destOrd="0" presId="urn:microsoft.com/office/officeart/2005/8/layout/lProcess2"/>
    <dgm:cxn modelId="{0FA0E8CF-C8EB-49C9-81AA-D61C9898465F}" type="presOf" srcId="{2E8C75F3-A02D-48B0-BBBE-90B056D1956D}" destId="{0B0DC077-19CA-4C77-BFA7-15CECCD4C21B}" srcOrd="0" destOrd="0" presId="urn:microsoft.com/office/officeart/2005/8/layout/lProcess2"/>
    <dgm:cxn modelId="{132965D6-A58A-4E0B-94D9-45948A51D2BE}" type="presOf" srcId="{2E8C75F3-A02D-48B0-BBBE-90B056D1956D}" destId="{94A55BDB-A9B2-4A25-8132-4FCCF5329634}" srcOrd="1" destOrd="0" presId="urn:microsoft.com/office/officeart/2005/8/layout/lProcess2"/>
    <dgm:cxn modelId="{0B391D4F-F0A3-4176-ACC2-F32D48C44D68}" srcId="{2E8C75F3-A02D-48B0-BBBE-90B056D1956D}" destId="{849D8485-E147-4A5B-9490-10117EE24470}" srcOrd="0" destOrd="0" parTransId="{0692115A-9F13-4CE9-9DF8-4C33290D1C5F}" sibTransId="{1CA188C7-6670-42A6-A965-3938F17C57DF}"/>
    <dgm:cxn modelId="{73C458B9-6387-4C2E-B2B0-6EDA41C07275}" srcId="{4875EC07-D494-4DE5-8738-BB852F8616E9}" destId="{E7991478-1FFB-4EB9-923F-C41440C9C583}" srcOrd="1" destOrd="0" parTransId="{BF07E155-0C4E-4961-8ECF-352EB70704BC}" sibTransId="{C316174C-E7AA-46A3-B0A9-84BEB8A5A2B6}"/>
    <dgm:cxn modelId="{287AAC0D-C503-49EE-828F-96A57E71B8B3}" type="presOf" srcId="{849D8485-E147-4A5B-9490-10117EE24470}" destId="{766614E9-CA03-40E9-84CB-C079B4CEB93C}" srcOrd="0" destOrd="0" presId="urn:microsoft.com/office/officeart/2005/8/layout/lProcess2"/>
    <dgm:cxn modelId="{3277E434-A987-4467-8ED1-09F83E144F68}" srcId="{E7991478-1FFB-4EB9-923F-C41440C9C583}" destId="{5A0D1E17-697C-4EFE-8686-2E8987E43257}" srcOrd="0" destOrd="0" parTransId="{C99FCEE7-EDEB-4944-8A83-F4547B77400B}" sibTransId="{0F888A06-56A4-425E-94A9-93806D68F831}"/>
    <dgm:cxn modelId="{F1505165-4CB6-491C-BEF8-8C7458CE3F75}" type="presOf" srcId="{E7991478-1FFB-4EB9-923F-C41440C9C583}" destId="{55974449-E3D9-4387-9499-BF88BEC27B3E}" srcOrd="1" destOrd="0" presId="urn:microsoft.com/office/officeart/2005/8/layout/lProcess2"/>
    <dgm:cxn modelId="{567D512E-27D2-499C-BEA7-B4344817B188}" type="presOf" srcId="{E7991478-1FFB-4EB9-923F-C41440C9C583}" destId="{4CDA2813-E59B-49FA-A8D1-E36A69792D3C}" srcOrd="0" destOrd="0" presId="urn:microsoft.com/office/officeart/2005/8/layout/lProcess2"/>
    <dgm:cxn modelId="{D1B3ED9A-D92E-4B89-AF8E-4A2BCF5F266A}" srcId="{4875EC07-D494-4DE5-8738-BB852F8616E9}" destId="{2E8C75F3-A02D-48B0-BBBE-90B056D1956D}" srcOrd="0" destOrd="0" parTransId="{72BD3E83-3CF5-4CC4-88C3-B6567E84BFC9}" sibTransId="{CD1A4371-ACBC-40D0-96E6-A86999535EB9}"/>
    <dgm:cxn modelId="{13F7658A-1D29-4B88-AB3A-557158A6326D}" type="presParOf" srcId="{BFC9C06F-5518-4FFF-80D7-32304D177D1F}" destId="{26B5290C-D6E1-42C3-B980-4E555D31A794}" srcOrd="0" destOrd="0" presId="urn:microsoft.com/office/officeart/2005/8/layout/lProcess2"/>
    <dgm:cxn modelId="{A6FA3B3F-0185-43A8-89A0-9F00C5BF400C}" type="presParOf" srcId="{26B5290C-D6E1-42C3-B980-4E555D31A794}" destId="{0B0DC077-19CA-4C77-BFA7-15CECCD4C21B}" srcOrd="0" destOrd="0" presId="urn:microsoft.com/office/officeart/2005/8/layout/lProcess2"/>
    <dgm:cxn modelId="{BD13CAC3-24E2-47E1-AA2F-1702C42D58CA}" type="presParOf" srcId="{26B5290C-D6E1-42C3-B980-4E555D31A794}" destId="{94A55BDB-A9B2-4A25-8132-4FCCF5329634}" srcOrd="1" destOrd="0" presId="urn:microsoft.com/office/officeart/2005/8/layout/lProcess2"/>
    <dgm:cxn modelId="{E649DA77-7806-4DCA-AACF-8EF8261033C5}" type="presParOf" srcId="{26B5290C-D6E1-42C3-B980-4E555D31A794}" destId="{7C19FDC0-4612-4510-A5BD-AF8C6B7E1DEB}" srcOrd="2" destOrd="0" presId="urn:microsoft.com/office/officeart/2005/8/layout/lProcess2"/>
    <dgm:cxn modelId="{283EE436-6FEB-44CB-930B-2B30D5C3EF23}" type="presParOf" srcId="{7C19FDC0-4612-4510-A5BD-AF8C6B7E1DEB}" destId="{1983ADEE-73D4-4487-A62A-E6E42CEBD648}" srcOrd="0" destOrd="0" presId="urn:microsoft.com/office/officeart/2005/8/layout/lProcess2"/>
    <dgm:cxn modelId="{58F60E48-4FE2-4296-9E25-8E028AA60BCC}" type="presParOf" srcId="{1983ADEE-73D4-4487-A62A-E6E42CEBD648}" destId="{766614E9-CA03-40E9-84CB-C079B4CEB93C}" srcOrd="0" destOrd="0" presId="urn:microsoft.com/office/officeart/2005/8/layout/lProcess2"/>
    <dgm:cxn modelId="{E44283C3-B3C1-49F2-96BA-5802886F03C0}" type="presParOf" srcId="{BFC9C06F-5518-4FFF-80D7-32304D177D1F}" destId="{EDC1CEAE-3FEC-4AD3-979A-4B09A3228840}" srcOrd="1" destOrd="0" presId="urn:microsoft.com/office/officeart/2005/8/layout/lProcess2"/>
    <dgm:cxn modelId="{56957EF9-EDDE-4B5D-BB48-21A3322DFAFC}" type="presParOf" srcId="{BFC9C06F-5518-4FFF-80D7-32304D177D1F}" destId="{C4153D64-8C2B-48DA-99E6-F7D4E10D9633}" srcOrd="2" destOrd="0" presId="urn:microsoft.com/office/officeart/2005/8/layout/lProcess2"/>
    <dgm:cxn modelId="{E9F36049-8C27-46BF-B846-EF5F6187FE75}" type="presParOf" srcId="{C4153D64-8C2B-48DA-99E6-F7D4E10D9633}" destId="{4CDA2813-E59B-49FA-A8D1-E36A69792D3C}" srcOrd="0" destOrd="0" presId="urn:microsoft.com/office/officeart/2005/8/layout/lProcess2"/>
    <dgm:cxn modelId="{AA99385D-84C7-4880-9727-6833B6ACBEDA}" type="presParOf" srcId="{C4153D64-8C2B-48DA-99E6-F7D4E10D9633}" destId="{55974449-E3D9-4387-9499-BF88BEC27B3E}" srcOrd="1" destOrd="0" presId="urn:microsoft.com/office/officeart/2005/8/layout/lProcess2"/>
    <dgm:cxn modelId="{FC4F13C8-3E27-4A5E-BCBE-51DB82148D84}" type="presParOf" srcId="{C4153D64-8C2B-48DA-99E6-F7D4E10D9633}" destId="{37A30C71-8929-4C53-802A-76D8568230D8}" srcOrd="2" destOrd="0" presId="urn:microsoft.com/office/officeart/2005/8/layout/lProcess2"/>
    <dgm:cxn modelId="{5BF034A4-969A-43F9-B445-52A512FB7D63}" type="presParOf" srcId="{37A30C71-8929-4C53-802A-76D8568230D8}" destId="{FB9E0617-886D-40F6-9E27-90E3BF3D6D07}" srcOrd="0" destOrd="0" presId="urn:microsoft.com/office/officeart/2005/8/layout/lProcess2"/>
    <dgm:cxn modelId="{C0B38454-9992-4A41-8847-0F9F71EBD3C5}" type="presParOf" srcId="{FB9E0617-886D-40F6-9E27-90E3BF3D6D07}" destId="{EBBF6156-F27A-46CE-8E46-8DECD146FBE0}"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75EC07-D494-4DE5-8738-BB852F8616E9}"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fr-FR"/>
        </a:p>
      </dgm:t>
    </dgm:pt>
    <dgm:pt modelId="{2E8C75F3-A02D-48B0-BBBE-90B056D1956D}">
      <dgm:prSet phldrT="[Texte]" custT="1"/>
      <dgm:spPr>
        <a:solidFill>
          <a:schemeClr val="accent2"/>
        </a:solidFill>
      </dgm:spPr>
      <dgm:t>
        <a:bodyPr/>
        <a:lstStyle/>
        <a:p>
          <a:endParaRPr lang="fr-FR" sz="1800" dirty="0" smtClean="0">
            <a:solidFill>
              <a:schemeClr val="bg1"/>
            </a:solidFill>
          </a:endParaRPr>
        </a:p>
        <a:p>
          <a:r>
            <a:rPr lang="fr-FR" sz="2400" b="1" dirty="0" smtClean="0">
              <a:solidFill>
                <a:schemeClr val="bg1"/>
              </a:solidFill>
            </a:rPr>
            <a:t>Sécurité aux points de transition</a:t>
          </a:r>
          <a:endParaRPr lang="fr-FR" sz="2400" b="1" dirty="0">
            <a:solidFill>
              <a:schemeClr val="bg1"/>
            </a:solidFill>
          </a:endParaRPr>
        </a:p>
      </dgm:t>
    </dgm:pt>
    <dgm:pt modelId="{72BD3E83-3CF5-4CC4-88C3-B6567E84BFC9}" type="parTrans" cxnId="{D1B3ED9A-D92E-4B89-AF8E-4A2BCF5F266A}">
      <dgm:prSet/>
      <dgm:spPr/>
      <dgm:t>
        <a:bodyPr/>
        <a:lstStyle/>
        <a:p>
          <a:endParaRPr lang="fr-FR"/>
        </a:p>
      </dgm:t>
    </dgm:pt>
    <dgm:pt modelId="{CD1A4371-ACBC-40D0-96E6-A86999535EB9}" type="sibTrans" cxnId="{D1B3ED9A-D92E-4B89-AF8E-4A2BCF5F266A}">
      <dgm:prSet/>
      <dgm:spPr/>
      <dgm:t>
        <a:bodyPr/>
        <a:lstStyle/>
        <a:p>
          <a:endParaRPr lang="fr-FR"/>
        </a:p>
      </dgm:t>
    </dgm:pt>
    <dgm:pt modelId="{BFC9C06F-5518-4FFF-80D7-32304D177D1F}" type="pres">
      <dgm:prSet presAssocID="{4875EC07-D494-4DE5-8738-BB852F8616E9}" presName="theList" presStyleCnt="0">
        <dgm:presLayoutVars>
          <dgm:dir/>
          <dgm:animLvl val="lvl"/>
          <dgm:resizeHandles val="exact"/>
        </dgm:presLayoutVars>
      </dgm:prSet>
      <dgm:spPr/>
      <dgm:t>
        <a:bodyPr/>
        <a:lstStyle/>
        <a:p>
          <a:endParaRPr lang="fr-FR"/>
        </a:p>
      </dgm:t>
    </dgm:pt>
    <dgm:pt modelId="{26B5290C-D6E1-42C3-B980-4E555D31A794}" type="pres">
      <dgm:prSet presAssocID="{2E8C75F3-A02D-48B0-BBBE-90B056D1956D}" presName="compNode" presStyleCnt="0"/>
      <dgm:spPr/>
    </dgm:pt>
    <dgm:pt modelId="{0B0DC077-19CA-4C77-BFA7-15CECCD4C21B}" type="pres">
      <dgm:prSet presAssocID="{2E8C75F3-A02D-48B0-BBBE-90B056D1956D}" presName="aNode" presStyleLbl="bgShp" presStyleIdx="0" presStyleCnt="1"/>
      <dgm:spPr/>
      <dgm:t>
        <a:bodyPr/>
        <a:lstStyle/>
        <a:p>
          <a:endParaRPr lang="fr-FR"/>
        </a:p>
      </dgm:t>
    </dgm:pt>
    <dgm:pt modelId="{94A55BDB-A9B2-4A25-8132-4FCCF5329634}" type="pres">
      <dgm:prSet presAssocID="{2E8C75F3-A02D-48B0-BBBE-90B056D1956D}" presName="textNode" presStyleLbl="bgShp" presStyleIdx="0" presStyleCnt="1"/>
      <dgm:spPr/>
      <dgm:t>
        <a:bodyPr/>
        <a:lstStyle/>
        <a:p>
          <a:endParaRPr lang="fr-FR"/>
        </a:p>
      </dgm:t>
    </dgm:pt>
    <dgm:pt modelId="{7C19FDC0-4612-4510-A5BD-AF8C6B7E1DEB}" type="pres">
      <dgm:prSet presAssocID="{2E8C75F3-A02D-48B0-BBBE-90B056D1956D}" presName="compChildNode" presStyleCnt="0"/>
      <dgm:spPr/>
    </dgm:pt>
    <dgm:pt modelId="{1983ADEE-73D4-4487-A62A-E6E42CEBD648}" type="pres">
      <dgm:prSet presAssocID="{2E8C75F3-A02D-48B0-BBBE-90B056D1956D}" presName="theInnerList" presStyleCnt="0"/>
      <dgm:spPr/>
    </dgm:pt>
  </dgm:ptLst>
  <dgm:cxnLst>
    <dgm:cxn modelId="{4C745100-15B7-4270-AAC8-8667694BE042}" type="presOf" srcId="{2E8C75F3-A02D-48B0-BBBE-90B056D1956D}" destId="{94A55BDB-A9B2-4A25-8132-4FCCF5329634}" srcOrd="1" destOrd="0" presId="urn:microsoft.com/office/officeart/2005/8/layout/lProcess2"/>
    <dgm:cxn modelId="{E056CA3A-F8F1-4116-95A3-876F6B6AD563}" type="presOf" srcId="{4875EC07-D494-4DE5-8738-BB852F8616E9}" destId="{BFC9C06F-5518-4FFF-80D7-32304D177D1F}" srcOrd="0" destOrd="0" presId="urn:microsoft.com/office/officeart/2005/8/layout/lProcess2"/>
    <dgm:cxn modelId="{D1B3ED9A-D92E-4B89-AF8E-4A2BCF5F266A}" srcId="{4875EC07-D494-4DE5-8738-BB852F8616E9}" destId="{2E8C75F3-A02D-48B0-BBBE-90B056D1956D}" srcOrd="0" destOrd="0" parTransId="{72BD3E83-3CF5-4CC4-88C3-B6567E84BFC9}" sibTransId="{CD1A4371-ACBC-40D0-96E6-A86999535EB9}"/>
    <dgm:cxn modelId="{3273395C-6D6C-4EA4-B726-327D481FCAD7}" type="presOf" srcId="{2E8C75F3-A02D-48B0-BBBE-90B056D1956D}" destId="{0B0DC077-19CA-4C77-BFA7-15CECCD4C21B}" srcOrd="0" destOrd="0" presId="urn:microsoft.com/office/officeart/2005/8/layout/lProcess2"/>
    <dgm:cxn modelId="{878D2FBE-5FB4-489C-A128-61A23F10020E}" type="presParOf" srcId="{BFC9C06F-5518-4FFF-80D7-32304D177D1F}" destId="{26B5290C-D6E1-42C3-B980-4E555D31A794}" srcOrd="0" destOrd="0" presId="urn:microsoft.com/office/officeart/2005/8/layout/lProcess2"/>
    <dgm:cxn modelId="{78888CB9-E22F-4176-83B3-26EE3B83163A}" type="presParOf" srcId="{26B5290C-D6E1-42C3-B980-4E555D31A794}" destId="{0B0DC077-19CA-4C77-BFA7-15CECCD4C21B}" srcOrd="0" destOrd="0" presId="urn:microsoft.com/office/officeart/2005/8/layout/lProcess2"/>
    <dgm:cxn modelId="{72162493-2E88-46E6-8E23-FC1DF26C316C}" type="presParOf" srcId="{26B5290C-D6E1-42C3-B980-4E555D31A794}" destId="{94A55BDB-A9B2-4A25-8132-4FCCF5329634}" srcOrd="1" destOrd="0" presId="urn:microsoft.com/office/officeart/2005/8/layout/lProcess2"/>
    <dgm:cxn modelId="{E0D6AF95-2BE5-4255-BD40-8F9648CD70E4}" type="presParOf" srcId="{26B5290C-D6E1-42C3-B980-4E555D31A794}" destId="{7C19FDC0-4612-4510-A5BD-AF8C6B7E1DEB}" srcOrd="2" destOrd="0" presId="urn:microsoft.com/office/officeart/2005/8/layout/lProcess2"/>
    <dgm:cxn modelId="{5195454F-E57E-435B-8D57-EA96CBBD9979}" type="presParOf" srcId="{7C19FDC0-4612-4510-A5BD-AF8C6B7E1DEB}" destId="{1983ADEE-73D4-4487-A62A-E6E42CEBD648}" srcOrd="0"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DC077-19CA-4C77-BFA7-15CECCD4C21B}">
      <dsp:nvSpPr>
        <dsp:cNvPr id="0" name=""/>
        <dsp:cNvSpPr/>
      </dsp:nvSpPr>
      <dsp:spPr>
        <a:xfrm>
          <a:off x="4325" y="0"/>
          <a:ext cx="4160484" cy="2283025"/>
        </a:xfrm>
        <a:prstGeom prst="roundRect">
          <a:avLst>
            <a:gd name="adj" fmla="val 1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bg1"/>
              </a:solidFill>
            </a:rPr>
            <a:t>Avec expert « ATB »:</a:t>
          </a:r>
        </a:p>
      </dsp:txBody>
      <dsp:txXfrm>
        <a:off x="4325" y="0"/>
        <a:ext cx="4160484" cy="684907"/>
      </dsp:txXfrm>
    </dsp:sp>
    <dsp:sp modelId="{766614E9-CA03-40E9-84CB-C079B4CEB93C}">
      <dsp:nvSpPr>
        <dsp:cNvPr id="0" name=""/>
        <dsp:cNvSpPr/>
      </dsp:nvSpPr>
      <dsp:spPr>
        <a:xfrm>
          <a:off x="279998" y="685102"/>
          <a:ext cx="3609136" cy="448523"/>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bg1"/>
              </a:solidFill>
            </a:rPr>
            <a:t>Analyse prospective sur 30 dossiers </a:t>
          </a:r>
        </a:p>
      </dsp:txBody>
      <dsp:txXfrm>
        <a:off x="293135" y="698239"/>
        <a:ext cx="3582862" cy="422249"/>
      </dsp:txXfrm>
    </dsp:sp>
    <dsp:sp modelId="{2A66D0DD-BEA1-48CF-A6E1-06AD20533C65}">
      <dsp:nvSpPr>
        <dsp:cNvPr id="0" name=""/>
        <dsp:cNvSpPr/>
      </dsp:nvSpPr>
      <dsp:spPr>
        <a:xfrm>
          <a:off x="279998" y="1202629"/>
          <a:ext cx="3609136" cy="448523"/>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bg1"/>
              </a:solidFill>
            </a:rPr>
            <a:t>Toutes indications</a:t>
          </a:r>
        </a:p>
      </dsp:txBody>
      <dsp:txXfrm>
        <a:off x="293135" y="1215766"/>
        <a:ext cx="3582862" cy="422249"/>
      </dsp:txXfrm>
    </dsp:sp>
    <dsp:sp modelId="{57D6EACE-3CF7-481B-91F1-2FA37D744FBC}">
      <dsp:nvSpPr>
        <dsp:cNvPr id="0" name=""/>
        <dsp:cNvSpPr/>
      </dsp:nvSpPr>
      <dsp:spPr>
        <a:xfrm>
          <a:off x="279998" y="1720155"/>
          <a:ext cx="3609136" cy="448523"/>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bg1"/>
              </a:solidFill>
            </a:rPr>
            <a:t>Référentiel : Expert / SPILF</a:t>
          </a:r>
        </a:p>
      </dsp:txBody>
      <dsp:txXfrm>
        <a:off x="293135" y="1733292"/>
        <a:ext cx="3582862" cy="422249"/>
      </dsp:txXfrm>
    </dsp:sp>
    <dsp:sp modelId="{4CDA2813-E59B-49FA-A8D1-E36A69792D3C}">
      <dsp:nvSpPr>
        <dsp:cNvPr id="0" name=""/>
        <dsp:cNvSpPr/>
      </dsp:nvSpPr>
      <dsp:spPr>
        <a:xfrm>
          <a:off x="4476845" y="0"/>
          <a:ext cx="4160484" cy="2283025"/>
        </a:xfrm>
        <a:prstGeom prst="roundRect">
          <a:avLst>
            <a:gd name="adj" fmla="val 1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bg1"/>
              </a:solidFill>
            </a:rPr>
            <a:t>Sans expert « ATB »</a:t>
          </a:r>
          <a:endParaRPr lang="fr-FR" sz="2400" b="1" kern="1200" dirty="0">
            <a:solidFill>
              <a:schemeClr val="bg1"/>
            </a:solidFill>
          </a:endParaRPr>
        </a:p>
      </dsp:txBody>
      <dsp:txXfrm>
        <a:off x="4476845" y="0"/>
        <a:ext cx="4160484" cy="684907"/>
      </dsp:txXfrm>
    </dsp:sp>
    <dsp:sp modelId="{2A42BB69-2620-4B0C-B809-13CEC3D53E7E}">
      <dsp:nvSpPr>
        <dsp:cNvPr id="0" name=""/>
        <dsp:cNvSpPr/>
      </dsp:nvSpPr>
      <dsp:spPr>
        <a:xfrm>
          <a:off x="4688547" y="685102"/>
          <a:ext cx="3737080" cy="448523"/>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bg1"/>
              </a:solidFill>
            </a:rPr>
            <a:t>Analyse rétrospective sur 30 dossiers</a:t>
          </a:r>
          <a:endParaRPr lang="fr-FR" sz="1600" b="1" kern="1200" dirty="0">
            <a:solidFill>
              <a:schemeClr val="bg1"/>
            </a:solidFill>
          </a:endParaRPr>
        </a:p>
      </dsp:txBody>
      <dsp:txXfrm>
        <a:off x="4701684" y="698239"/>
        <a:ext cx="3710806" cy="422249"/>
      </dsp:txXfrm>
    </dsp:sp>
    <dsp:sp modelId="{AFC8F4E0-7730-46E6-A76E-85E5F8D13261}">
      <dsp:nvSpPr>
        <dsp:cNvPr id="0" name=""/>
        <dsp:cNvSpPr/>
      </dsp:nvSpPr>
      <dsp:spPr>
        <a:xfrm>
          <a:off x="4688547" y="1202629"/>
          <a:ext cx="3737080" cy="448523"/>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bg1"/>
              </a:solidFill>
            </a:rPr>
            <a:t>Cible : pneumopathie communautaire, cystite de la femme; tissus mous</a:t>
          </a:r>
          <a:endParaRPr lang="fr-FR" sz="1600" b="1" kern="1200" dirty="0">
            <a:solidFill>
              <a:schemeClr val="bg1"/>
            </a:solidFill>
          </a:endParaRPr>
        </a:p>
      </dsp:txBody>
      <dsp:txXfrm>
        <a:off x="4701684" y="1215766"/>
        <a:ext cx="3710806" cy="422249"/>
      </dsp:txXfrm>
    </dsp:sp>
    <dsp:sp modelId="{C004CD5B-5EB1-4638-9F59-97B0802F16BA}">
      <dsp:nvSpPr>
        <dsp:cNvPr id="0" name=""/>
        <dsp:cNvSpPr/>
      </dsp:nvSpPr>
      <dsp:spPr>
        <a:xfrm>
          <a:off x="4688547" y="1720155"/>
          <a:ext cx="3737080" cy="448523"/>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bg1"/>
              </a:solidFill>
            </a:rPr>
            <a:t>Référentiel SPILF</a:t>
          </a:r>
          <a:endParaRPr lang="fr-FR" sz="1600" b="1" kern="1200" dirty="0">
            <a:solidFill>
              <a:schemeClr val="bg1"/>
            </a:solidFill>
          </a:endParaRPr>
        </a:p>
      </dsp:txBody>
      <dsp:txXfrm>
        <a:off x="4701684" y="1733292"/>
        <a:ext cx="3710806" cy="4222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8297B-A7AB-4507-BE9F-EA5B9091CE19}">
      <dsp:nvSpPr>
        <dsp:cNvPr id="0" name=""/>
        <dsp:cNvSpPr/>
      </dsp:nvSpPr>
      <dsp:spPr>
        <a:xfrm>
          <a:off x="1358876" y="625497"/>
          <a:ext cx="2959621" cy="34819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63B631-3CE8-434A-AF0A-5C8BB5ACD874}">
      <dsp:nvSpPr>
        <dsp:cNvPr id="0" name=""/>
        <dsp:cNvSpPr/>
      </dsp:nvSpPr>
      <dsp:spPr>
        <a:xfrm>
          <a:off x="1358876" y="756263"/>
          <a:ext cx="217424" cy="2174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1FE426-C1AF-482A-A5A5-BAEF285F43EA}">
      <dsp:nvSpPr>
        <dsp:cNvPr id="0" name=""/>
        <dsp:cNvSpPr/>
      </dsp:nvSpPr>
      <dsp:spPr>
        <a:xfrm>
          <a:off x="1358876" y="0"/>
          <a:ext cx="2959621" cy="625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fr-FR" sz="2400" b="1" kern="1200" dirty="0" smtClean="0">
              <a:solidFill>
                <a:schemeClr val="tx2"/>
              </a:solidFill>
            </a:rPr>
            <a:t>Réalisé</a:t>
          </a:r>
          <a:endParaRPr lang="fr-FR" sz="2400" b="1" kern="1200" dirty="0">
            <a:solidFill>
              <a:schemeClr val="tx2"/>
            </a:solidFill>
          </a:endParaRPr>
        </a:p>
      </dsp:txBody>
      <dsp:txXfrm>
        <a:off x="1358876" y="0"/>
        <a:ext cx="2959621" cy="625497"/>
      </dsp:txXfrm>
    </dsp:sp>
    <dsp:sp modelId="{54481BDB-AFFC-4D95-9439-008FD7FCF866}">
      <dsp:nvSpPr>
        <dsp:cNvPr id="0" name=""/>
        <dsp:cNvSpPr/>
      </dsp:nvSpPr>
      <dsp:spPr>
        <a:xfrm>
          <a:off x="1358876" y="1263073"/>
          <a:ext cx="217419" cy="21741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43E88B-B2AF-4104-B16B-BD3AB21CF676}">
      <dsp:nvSpPr>
        <dsp:cNvPr id="0" name=""/>
        <dsp:cNvSpPr/>
      </dsp:nvSpPr>
      <dsp:spPr>
        <a:xfrm>
          <a:off x="1566049" y="1118380"/>
          <a:ext cx="2752447" cy="50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smtClean="0">
              <a:solidFill>
                <a:schemeClr val="tx2"/>
              </a:solidFill>
              <a:hlinkClick xmlns:r="http://schemas.openxmlformats.org/officeDocument/2006/relationships" r:id="rId1"/>
            </a:rPr>
            <a:t>Erreur lors de la prise en charge des patients traités avec des médicaments anticoagulants</a:t>
          </a:r>
          <a:endParaRPr lang="fr-FR" sz="1200" kern="1200" dirty="0">
            <a:solidFill>
              <a:schemeClr val="tx2"/>
            </a:solidFill>
          </a:endParaRPr>
        </a:p>
      </dsp:txBody>
      <dsp:txXfrm>
        <a:off x="1566049" y="1118380"/>
        <a:ext cx="2752447" cy="506804"/>
      </dsp:txXfrm>
    </dsp:sp>
    <dsp:sp modelId="{16CE3C01-3231-4CA4-8939-AC712033B0F2}">
      <dsp:nvSpPr>
        <dsp:cNvPr id="0" name=""/>
        <dsp:cNvSpPr/>
      </dsp:nvSpPr>
      <dsp:spPr>
        <a:xfrm>
          <a:off x="1358876" y="1769877"/>
          <a:ext cx="217419" cy="21741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3B0699-E464-4301-9711-6DA054ED5A06}">
      <dsp:nvSpPr>
        <dsp:cNvPr id="0" name=""/>
        <dsp:cNvSpPr/>
      </dsp:nvSpPr>
      <dsp:spPr>
        <a:xfrm>
          <a:off x="1566049" y="1625184"/>
          <a:ext cx="2752447" cy="50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smtClean="0">
              <a:solidFill>
                <a:schemeClr val="tx2"/>
              </a:solidFill>
              <a:hlinkClick xmlns:r="http://schemas.openxmlformats.org/officeDocument/2006/relationships" r:id="rId2"/>
            </a:rPr>
            <a:t>Erreur lors de l'administration du chlorure de potassium injectable;</a:t>
          </a:r>
          <a:endParaRPr lang="fr-FR" sz="1200" kern="1200" dirty="0">
            <a:solidFill>
              <a:schemeClr val="tx2"/>
            </a:solidFill>
          </a:endParaRPr>
        </a:p>
      </dsp:txBody>
      <dsp:txXfrm>
        <a:off x="1566049" y="1625184"/>
        <a:ext cx="2752447" cy="506804"/>
      </dsp:txXfrm>
    </dsp:sp>
    <dsp:sp modelId="{E5E8BE31-9D1A-4A33-A0B0-47B6C1CB1663}">
      <dsp:nvSpPr>
        <dsp:cNvPr id="0" name=""/>
        <dsp:cNvSpPr/>
      </dsp:nvSpPr>
      <dsp:spPr>
        <a:xfrm>
          <a:off x="1358876" y="2276682"/>
          <a:ext cx="217419" cy="21741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EAC33D-3307-4B69-A3AF-DE79DDF9C7C7}">
      <dsp:nvSpPr>
        <dsp:cNvPr id="0" name=""/>
        <dsp:cNvSpPr/>
      </dsp:nvSpPr>
      <dsp:spPr>
        <a:xfrm>
          <a:off x="1566049" y="2131989"/>
          <a:ext cx="2752447" cy="50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smtClean="0">
              <a:solidFill>
                <a:schemeClr val="tx2"/>
              </a:solidFill>
              <a:hlinkClick xmlns:r="http://schemas.openxmlformats.org/officeDocument/2006/relationships" r:id="rId3"/>
            </a:rPr>
            <a:t>Erreur de préparation de spécialités injectables pour lesquelles les modes de préparation sont à risque;</a:t>
          </a:r>
          <a:endParaRPr lang="fr-FR" sz="1200" kern="1200" dirty="0">
            <a:solidFill>
              <a:schemeClr val="tx2"/>
            </a:solidFill>
          </a:endParaRPr>
        </a:p>
      </dsp:txBody>
      <dsp:txXfrm>
        <a:off x="1566049" y="2131989"/>
        <a:ext cx="2752447" cy="506804"/>
      </dsp:txXfrm>
    </dsp:sp>
    <dsp:sp modelId="{8902EBB4-FB04-4B14-864D-60BA15864B36}">
      <dsp:nvSpPr>
        <dsp:cNvPr id="0" name=""/>
        <dsp:cNvSpPr/>
      </dsp:nvSpPr>
      <dsp:spPr>
        <a:xfrm>
          <a:off x="1358876" y="2783486"/>
          <a:ext cx="217419" cy="21741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D10D3C-D482-4B06-8F95-1CA9C4F1F160}">
      <dsp:nvSpPr>
        <dsp:cNvPr id="0" name=""/>
        <dsp:cNvSpPr/>
      </dsp:nvSpPr>
      <dsp:spPr>
        <a:xfrm>
          <a:off x="1566049" y="2638794"/>
          <a:ext cx="2752447" cy="50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smtClean="0">
              <a:solidFill>
                <a:schemeClr val="tx2"/>
              </a:solidFill>
              <a:hlinkClick xmlns:r="http://schemas.openxmlformats.org/officeDocument/2006/relationships" r:id="rId4"/>
            </a:rPr>
            <a:t>Erreur de rythme d'administration du méthotrexate par voie orale (hors cancérologie);</a:t>
          </a:r>
          <a:endParaRPr lang="fr-FR" sz="1200" kern="1200" dirty="0">
            <a:solidFill>
              <a:schemeClr val="tx2"/>
            </a:solidFill>
          </a:endParaRPr>
        </a:p>
      </dsp:txBody>
      <dsp:txXfrm>
        <a:off x="1566049" y="2638794"/>
        <a:ext cx="2752447" cy="506804"/>
      </dsp:txXfrm>
    </dsp:sp>
    <dsp:sp modelId="{DA5B0D6B-3619-426B-8760-D25C78C56FC2}">
      <dsp:nvSpPr>
        <dsp:cNvPr id="0" name=""/>
        <dsp:cNvSpPr/>
      </dsp:nvSpPr>
      <dsp:spPr>
        <a:xfrm>
          <a:off x="1358876" y="3290291"/>
          <a:ext cx="217419" cy="21741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36AAD9-5E1C-48E9-A058-A30B66E914C6}">
      <dsp:nvSpPr>
        <dsp:cNvPr id="0" name=""/>
        <dsp:cNvSpPr/>
      </dsp:nvSpPr>
      <dsp:spPr>
        <a:xfrm>
          <a:off x="1566049" y="3145598"/>
          <a:ext cx="2752447" cy="50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smtClean="0">
              <a:solidFill>
                <a:schemeClr val="tx2"/>
              </a:solidFill>
              <a:hlinkClick xmlns:r="http://schemas.openxmlformats.org/officeDocument/2006/relationships" r:id="rId5"/>
            </a:rPr>
            <a:t>Erreur d'administration d'insuline;</a:t>
          </a:r>
          <a:endParaRPr lang="fr-FR" sz="1200" kern="1200" dirty="0">
            <a:solidFill>
              <a:schemeClr val="tx2"/>
            </a:solidFill>
          </a:endParaRPr>
        </a:p>
      </dsp:txBody>
      <dsp:txXfrm>
        <a:off x="1566049" y="3145598"/>
        <a:ext cx="2752447" cy="506804"/>
      </dsp:txXfrm>
    </dsp:sp>
    <dsp:sp modelId="{5AE8C120-27A8-4451-9861-79628F1CC303}">
      <dsp:nvSpPr>
        <dsp:cNvPr id="0" name=""/>
        <dsp:cNvSpPr/>
      </dsp:nvSpPr>
      <dsp:spPr>
        <a:xfrm>
          <a:off x="1358876" y="3797095"/>
          <a:ext cx="217419" cy="21741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F6090B-4C5A-40C6-9BE0-92F6D7F00163}">
      <dsp:nvSpPr>
        <dsp:cNvPr id="0" name=""/>
        <dsp:cNvSpPr/>
      </dsp:nvSpPr>
      <dsp:spPr>
        <a:xfrm>
          <a:off x="1566049" y="3652403"/>
          <a:ext cx="2752447" cy="50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smtClean="0">
              <a:solidFill>
                <a:schemeClr val="tx2"/>
              </a:solidFill>
              <a:hlinkClick xmlns:r="http://schemas.openxmlformats.org/officeDocument/2006/relationships" r:id="rId6"/>
            </a:rPr>
            <a:t>Erreur d'administration de gaz à usage médical</a:t>
          </a:r>
          <a:endParaRPr lang="fr-FR" sz="1200" kern="1200" dirty="0">
            <a:solidFill>
              <a:schemeClr val="tx2"/>
            </a:solidFill>
          </a:endParaRPr>
        </a:p>
      </dsp:txBody>
      <dsp:txXfrm>
        <a:off x="1566049" y="3652403"/>
        <a:ext cx="2752447" cy="506804"/>
      </dsp:txXfrm>
    </dsp:sp>
    <dsp:sp modelId="{700A4049-0EA7-4587-8378-A9653AC44423}">
      <dsp:nvSpPr>
        <dsp:cNvPr id="0" name=""/>
        <dsp:cNvSpPr/>
      </dsp:nvSpPr>
      <dsp:spPr>
        <a:xfrm>
          <a:off x="1358876" y="4303900"/>
          <a:ext cx="217419" cy="21741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C5F5E4-FE29-47EF-85A2-4AAA87E71926}">
      <dsp:nvSpPr>
        <dsp:cNvPr id="0" name=""/>
        <dsp:cNvSpPr/>
      </dsp:nvSpPr>
      <dsp:spPr>
        <a:xfrm>
          <a:off x="1566049" y="4159207"/>
          <a:ext cx="2752447" cy="50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smtClean="0">
              <a:solidFill>
                <a:schemeClr val="tx2"/>
              </a:solidFill>
              <a:hlinkClick xmlns:r="http://schemas.openxmlformats.org/officeDocument/2006/relationships" r:id="rId3"/>
            </a:rPr>
            <a:t>Erreur de programmation des dispositifs d'administration (pompes à perfusion, seringues électrique...)</a:t>
          </a:r>
          <a:endParaRPr lang="fr-FR" sz="1200" kern="1200" dirty="0">
            <a:solidFill>
              <a:schemeClr val="tx2"/>
            </a:solidFill>
          </a:endParaRPr>
        </a:p>
      </dsp:txBody>
      <dsp:txXfrm>
        <a:off x="1566049" y="4159207"/>
        <a:ext cx="2752447" cy="506804"/>
      </dsp:txXfrm>
    </dsp:sp>
    <dsp:sp modelId="{7DAE4F20-4E10-4F2E-A422-639EF8FB17F0}">
      <dsp:nvSpPr>
        <dsp:cNvPr id="0" name=""/>
        <dsp:cNvSpPr/>
      </dsp:nvSpPr>
      <dsp:spPr>
        <a:xfrm>
          <a:off x="4466478" y="625497"/>
          <a:ext cx="2959621" cy="34819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2F0B72-2DE5-42E1-814D-65DC5C36C3C5}">
      <dsp:nvSpPr>
        <dsp:cNvPr id="0" name=""/>
        <dsp:cNvSpPr/>
      </dsp:nvSpPr>
      <dsp:spPr>
        <a:xfrm>
          <a:off x="4466478" y="756263"/>
          <a:ext cx="217424" cy="2174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5F6946-C42B-49EB-9026-4C0597761B21}">
      <dsp:nvSpPr>
        <dsp:cNvPr id="0" name=""/>
        <dsp:cNvSpPr/>
      </dsp:nvSpPr>
      <dsp:spPr>
        <a:xfrm>
          <a:off x="4466478" y="0"/>
          <a:ext cx="2959621" cy="625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fr-FR" sz="2400" b="1" kern="1200" dirty="0" smtClean="0">
              <a:solidFill>
                <a:schemeClr val="tx2"/>
              </a:solidFill>
            </a:rPr>
            <a:t>Non finalisé</a:t>
          </a:r>
          <a:endParaRPr lang="fr-FR" sz="2400" b="1" kern="1200" dirty="0">
            <a:solidFill>
              <a:schemeClr val="tx2"/>
            </a:solidFill>
          </a:endParaRPr>
        </a:p>
      </dsp:txBody>
      <dsp:txXfrm>
        <a:off x="4466478" y="0"/>
        <a:ext cx="2959621" cy="625497"/>
      </dsp:txXfrm>
    </dsp:sp>
    <dsp:sp modelId="{E93ED01A-E924-4278-8FE4-97D4E914850F}">
      <dsp:nvSpPr>
        <dsp:cNvPr id="0" name=""/>
        <dsp:cNvSpPr/>
      </dsp:nvSpPr>
      <dsp:spPr>
        <a:xfrm>
          <a:off x="4466478" y="1263073"/>
          <a:ext cx="217419" cy="21741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9DB9E6-0E28-4F30-A978-DB7A71B34F5A}">
      <dsp:nvSpPr>
        <dsp:cNvPr id="0" name=""/>
        <dsp:cNvSpPr/>
      </dsp:nvSpPr>
      <dsp:spPr>
        <a:xfrm>
          <a:off x="4673652" y="1118380"/>
          <a:ext cx="2752447" cy="50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smtClean="0">
              <a:solidFill>
                <a:schemeClr val="tx2"/>
              </a:solidFill>
            </a:rPr>
            <a:t>Erreur d'administration par injection IT au lieu de la voie IV</a:t>
          </a:r>
          <a:endParaRPr lang="fr-FR" sz="1200" kern="1200" dirty="0">
            <a:solidFill>
              <a:schemeClr val="tx2"/>
            </a:solidFill>
          </a:endParaRPr>
        </a:p>
      </dsp:txBody>
      <dsp:txXfrm>
        <a:off x="4673652" y="1118380"/>
        <a:ext cx="2752447" cy="506804"/>
      </dsp:txXfrm>
    </dsp:sp>
    <dsp:sp modelId="{245E0BD6-C4DC-4E57-93E9-4BD2B480F7DA}">
      <dsp:nvSpPr>
        <dsp:cNvPr id="0" name=""/>
        <dsp:cNvSpPr/>
      </dsp:nvSpPr>
      <dsp:spPr>
        <a:xfrm>
          <a:off x="4466478" y="1769877"/>
          <a:ext cx="217419" cy="21741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9ABAF6-5131-41D0-ADBD-B42CE25E4765}">
      <dsp:nvSpPr>
        <dsp:cNvPr id="0" name=""/>
        <dsp:cNvSpPr/>
      </dsp:nvSpPr>
      <dsp:spPr>
        <a:xfrm>
          <a:off x="4673652" y="1625184"/>
          <a:ext cx="2752447" cy="50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smtClean="0">
              <a:solidFill>
                <a:schemeClr val="tx2"/>
              </a:solidFill>
            </a:rPr>
            <a:t>Erreur d'administration par injection parentérale au lieu de la voie orale ou </a:t>
          </a:r>
          <a:r>
            <a:rPr lang="fr-FR" sz="1200" kern="1200" dirty="0" err="1" smtClean="0">
              <a:solidFill>
                <a:schemeClr val="tx2"/>
              </a:solidFill>
            </a:rPr>
            <a:t>entérale</a:t>
          </a:r>
          <a:endParaRPr lang="fr-FR" sz="1200" kern="1200" dirty="0">
            <a:solidFill>
              <a:schemeClr val="tx2"/>
            </a:solidFill>
          </a:endParaRPr>
        </a:p>
      </dsp:txBody>
      <dsp:txXfrm>
        <a:off x="4673652" y="1625184"/>
        <a:ext cx="2752447" cy="506804"/>
      </dsp:txXfrm>
    </dsp:sp>
    <dsp:sp modelId="{C621C006-9BD0-45A1-BEF5-71E05D585EEF}">
      <dsp:nvSpPr>
        <dsp:cNvPr id="0" name=""/>
        <dsp:cNvSpPr/>
      </dsp:nvSpPr>
      <dsp:spPr>
        <a:xfrm>
          <a:off x="4466478" y="2276682"/>
          <a:ext cx="217419" cy="21741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1C2CD6-0C80-4D00-99CE-9684A602FDEC}">
      <dsp:nvSpPr>
        <dsp:cNvPr id="0" name=""/>
        <dsp:cNvSpPr/>
      </dsp:nvSpPr>
      <dsp:spPr>
        <a:xfrm>
          <a:off x="4673652" y="2131989"/>
          <a:ext cx="2752447" cy="50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smtClean="0">
              <a:solidFill>
                <a:schemeClr val="tx2"/>
              </a:solidFill>
            </a:rPr>
            <a:t>Erreur d'administration des anticancéreux notamment en pédiatrie</a:t>
          </a:r>
          <a:endParaRPr lang="fr-FR" sz="1200" kern="1200" dirty="0">
            <a:solidFill>
              <a:schemeClr val="tx2"/>
            </a:solidFill>
          </a:endParaRPr>
        </a:p>
      </dsp:txBody>
      <dsp:txXfrm>
        <a:off x="4673652" y="2131989"/>
        <a:ext cx="2752447" cy="506804"/>
      </dsp:txXfrm>
    </dsp:sp>
    <dsp:sp modelId="{D8A80CA8-BDDB-45FB-96AB-E86B082161E5}">
      <dsp:nvSpPr>
        <dsp:cNvPr id="0" name=""/>
        <dsp:cNvSpPr/>
      </dsp:nvSpPr>
      <dsp:spPr>
        <a:xfrm>
          <a:off x="4466478" y="2783486"/>
          <a:ext cx="217419" cy="21741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4F340A-7A4E-47C2-B29B-AF1DEFB4D541}">
      <dsp:nvSpPr>
        <dsp:cNvPr id="0" name=""/>
        <dsp:cNvSpPr/>
      </dsp:nvSpPr>
      <dsp:spPr>
        <a:xfrm>
          <a:off x="4673652" y="2638794"/>
          <a:ext cx="2752447" cy="50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smtClean="0">
              <a:solidFill>
                <a:schemeClr val="tx2"/>
              </a:solidFill>
            </a:rPr>
            <a:t>Erreur lors de l'administration ou l'utilisation de petits conditionnements </a:t>
          </a:r>
          <a:r>
            <a:rPr lang="fr-FR" sz="1200" kern="1200" dirty="0" err="1" smtClean="0">
              <a:solidFill>
                <a:schemeClr val="tx2"/>
              </a:solidFill>
            </a:rPr>
            <a:t>unidoses</a:t>
          </a:r>
          <a:r>
            <a:rPr lang="fr-FR" sz="1200" kern="1200" dirty="0" smtClean="0">
              <a:solidFill>
                <a:schemeClr val="tx2"/>
              </a:solidFill>
            </a:rPr>
            <a:t> en matières plastique</a:t>
          </a:r>
          <a:endParaRPr lang="fr-FR" sz="1200" kern="1200" dirty="0">
            <a:solidFill>
              <a:schemeClr val="tx2"/>
            </a:solidFill>
          </a:endParaRPr>
        </a:p>
      </dsp:txBody>
      <dsp:txXfrm>
        <a:off x="4673652" y="2638794"/>
        <a:ext cx="2752447" cy="506804"/>
      </dsp:txXfrm>
    </dsp:sp>
    <dsp:sp modelId="{61894CEC-3FDB-4C62-8288-3F257FB0C0AA}">
      <dsp:nvSpPr>
        <dsp:cNvPr id="0" name=""/>
        <dsp:cNvSpPr/>
      </dsp:nvSpPr>
      <dsp:spPr>
        <a:xfrm>
          <a:off x="4466478" y="3393745"/>
          <a:ext cx="217419" cy="21741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BA1BE1-63FD-4DE1-B090-385DD035F111}">
      <dsp:nvSpPr>
        <dsp:cNvPr id="0" name=""/>
        <dsp:cNvSpPr/>
      </dsp:nvSpPr>
      <dsp:spPr>
        <a:xfrm>
          <a:off x="4673652" y="3248378"/>
          <a:ext cx="2752447" cy="50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fr-FR" sz="1200" kern="1200" dirty="0" smtClean="0">
              <a:solidFill>
                <a:schemeClr val="tx2"/>
              </a:solidFill>
            </a:rPr>
            <a:t>Erreur d'administration de spécialités utilisées en anesthésie-réa au bloc opératoire</a:t>
          </a:r>
          <a:endParaRPr lang="fr-FR" sz="1200" kern="1200" dirty="0">
            <a:solidFill>
              <a:schemeClr val="tx2"/>
            </a:solidFill>
          </a:endParaRPr>
        </a:p>
      </dsp:txBody>
      <dsp:txXfrm>
        <a:off x="4673652" y="3248378"/>
        <a:ext cx="2752447" cy="5068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DEC44-1C2A-44A4-9370-8E29BB32854F}">
      <dsp:nvSpPr>
        <dsp:cNvPr id="0" name=""/>
        <dsp:cNvSpPr/>
      </dsp:nvSpPr>
      <dsp:spPr>
        <a:xfrm rot="16200000">
          <a:off x="-1143280" y="1694416"/>
          <a:ext cx="2583647" cy="238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0743" bIns="0" numCol="1" spcCol="1270" anchor="t" anchorCtr="0">
          <a:noAutofit/>
        </a:bodyPr>
        <a:lstStyle/>
        <a:p>
          <a:pPr lvl="0" algn="r" defTabSz="666750">
            <a:lnSpc>
              <a:spcPct val="90000"/>
            </a:lnSpc>
            <a:spcBef>
              <a:spcPct val="0"/>
            </a:spcBef>
            <a:spcAft>
              <a:spcPct val="35000"/>
            </a:spcAft>
          </a:pPr>
          <a:r>
            <a:rPr lang="fr-FR" sz="1500" b="1" kern="1200" dirty="0" smtClean="0">
              <a:solidFill>
                <a:srgbClr val="0070C0"/>
              </a:solidFill>
            </a:rPr>
            <a:t>Module Formation </a:t>
          </a:r>
          <a:r>
            <a:rPr lang="fr-FR" sz="1500" b="1" kern="1200" dirty="0" err="1" smtClean="0">
              <a:solidFill>
                <a:srgbClr val="0070C0"/>
              </a:solidFill>
            </a:rPr>
            <a:t>théroique</a:t>
          </a:r>
          <a:endParaRPr lang="fr-FR" sz="1500" b="1" kern="1200" dirty="0">
            <a:solidFill>
              <a:srgbClr val="0070C0"/>
            </a:solidFill>
          </a:endParaRPr>
        </a:p>
      </dsp:txBody>
      <dsp:txXfrm>
        <a:off x="-1143280" y="1694416"/>
        <a:ext cx="2583647" cy="238952"/>
      </dsp:txXfrm>
    </dsp:sp>
    <dsp:sp modelId="{82685501-D533-4A4F-84D9-93075E6B6751}">
      <dsp:nvSpPr>
        <dsp:cNvPr id="0" name=""/>
        <dsp:cNvSpPr/>
      </dsp:nvSpPr>
      <dsp:spPr>
        <a:xfrm>
          <a:off x="268019" y="522069"/>
          <a:ext cx="1190237" cy="25836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10743"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t>Diaporama clé en main </a:t>
          </a:r>
          <a:endParaRPr lang="fr-FR" sz="1400" kern="1200" dirty="0"/>
        </a:p>
        <a:p>
          <a:pPr marL="228600" lvl="2" indent="-114300" algn="l" defTabSz="622300">
            <a:lnSpc>
              <a:spcPct val="90000"/>
            </a:lnSpc>
            <a:spcBef>
              <a:spcPct val="0"/>
            </a:spcBef>
            <a:spcAft>
              <a:spcPct val="15000"/>
            </a:spcAft>
            <a:buChar char="••"/>
          </a:pPr>
          <a:r>
            <a:rPr lang="fr-FR" sz="1400" kern="1200" dirty="0" smtClean="0"/>
            <a:t>Format ½ journée  (CH de Fougères)</a:t>
          </a:r>
          <a:endParaRPr lang="fr-FR" sz="1400" kern="1200" dirty="0"/>
        </a:p>
        <a:p>
          <a:pPr marL="228600" lvl="2" indent="-114300" algn="l" defTabSz="622300">
            <a:lnSpc>
              <a:spcPct val="90000"/>
            </a:lnSpc>
            <a:spcBef>
              <a:spcPct val="0"/>
            </a:spcBef>
            <a:spcAft>
              <a:spcPct val="15000"/>
            </a:spcAft>
            <a:buChar char="••"/>
          </a:pPr>
          <a:endParaRPr lang="fr-FR" sz="1400" kern="1200" dirty="0"/>
        </a:p>
        <a:p>
          <a:pPr marL="114300" lvl="1" indent="-114300" algn="l" defTabSz="622300">
            <a:lnSpc>
              <a:spcPct val="90000"/>
            </a:lnSpc>
            <a:spcBef>
              <a:spcPct val="0"/>
            </a:spcBef>
            <a:spcAft>
              <a:spcPct val="15000"/>
            </a:spcAft>
            <a:buChar char="••"/>
          </a:pPr>
          <a:r>
            <a:rPr lang="fr-FR" sz="1400" kern="1200" dirty="0" smtClean="0"/>
            <a:t>e </a:t>
          </a:r>
          <a:r>
            <a:rPr lang="fr-FR" sz="1400" kern="1200" dirty="0" err="1" smtClean="0"/>
            <a:t>learning</a:t>
          </a:r>
          <a:endParaRPr lang="fr-FR" sz="1400" kern="1200" dirty="0"/>
        </a:p>
      </dsp:txBody>
      <dsp:txXfrm>
        <a:off x="268019" y="522069"/>
        <a:ext cx="1190237" cy="2583647"/>
      </dsp:txXfrm>
    </dsp:sp>
    <dsp:sp modelId="{52452549-A16F-452A-BC23-DD8101E299C1}">
      <dsp:nvSpPr>
        <dsp:cNvPr id="0" name=""/>
        <dsp:cNvSpPr/>
      </dsp:nvSpPr>
      <dsp:spPr>
        <a:xfrm>
          <a:off x="29067" y="206651"/>
          <a:ext cx="477905" cy="47790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E7CF11-DC0A-4071-8110-13DAA3D5EBC1}">
      <dsp:nvSpPr>
        <dsp:cNvPr id="0" name=""/>
        <dsp:cNvSpPr/>
      </dsp:nvSpPr>
      <dsp:spPr>
        <a:xfrm rot="16200000">
          <a:off x="587479" y="1694416"/>
          <a:ext cx="2583647" cy="238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0743" bIns="0" numCol="1" spcCol="1270" anchor="t" anchorCtr="0">
          <a:noAutofit/>
        </a:bodyPr>
        <a:lstStyle/>
        <a:p>
          <a:pPr lvl="0" algn="r" defTabSz="666750">
            <a:lnSpc>
              <a:spcPct val="90000"/>
            </a:lnSpc>
            <a:spcBef>
              <a:spcPct val="0"/>
            </a:spcBef>
            <a:spcAft>
              <a:spcPct val="35000"/>
            </a:spcAft>
          </a:pPr>
          <a:r>
            <a:rPr lang="fr-FR" sz="1500" b="1" kern="1200" dirty="0" smtClean="0">
              <a:solidFill>
                <a:srgbClr val="C00000"/>
              </a:solidFill>
            </a:rPr>
            <a:t>Analyse de scénario</a:t>
          </a:r>
          <a:endParaRPr lang="fr-FR" sz="1500" b="1" kern="1200" dirty="0">
            <a:solidFill>
              <a:srgbClr val="C00000"/>
            </a:solidFill>
          </a:endParaRPr>
        </a:p>
      </dsp:txBody>
      <dsp:txXfrm>
        <a:off x="587479" y="1694416"/>
        <a:ext cx="2583647" cy="238952"/>
      </dsp:txXfrm>
    </dsp:sp>
    <dsp:sp modelId="{9B280102-999C-475C-9445-D8E94FB324AC}">
      <dsp:nvSpPr>
        <dsp:cNvPr id="0" name=""/>
        <dsp:cNvSpPr/>
      </dsp:nvSpPr>
      <dsp:spPr>
        <a:xfrm>
          <a:off x="1998779" y="522069"/>
          <a:ext cx="1190237" cy="2583647"/>
        </a:xfrm>
        <a:prstGeom prst="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9568" tIns="210743"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t>Méthode</a:t>
          </a:r>
          <a:endParaRPr lang="fr-FR" sz="1400" kern="1200" dirty="0"/>
        </a:p>
        <a:p>
          <a:pPr marL="114300" lvl="1" indent="-114300" algn="l" defTabSz="622300">
            <a:lnSpc>
              <a:spcPct val="90000"/>
            </a:lnSpc>
            <a:spcBef>
              <a:spcPct val="0"/>
            </a:spcBef>
            <a:spcAft>
              <a:spcPct val="15000"/>
            </a:spcAft>
            <a:buChar char="••"/>
          </a:pPr>
          <a:endParaRPr lang="fr-FR" sz="1400" kern="1200" dirty="0"/>
        </a:p>
        <a:p>
          <a:pPr marL="114300" lvl="1" indent="-114300" algn="l" defTabSz="622300">
            <a:lnSpc>
              <a:spcPct val="90000"/>
            </a:lnSpc>
            <a:spcBef>
              <a:spcPct val="0"/>
            </a:spcBef>
            <a:spcAft>
              <a:spcPct val="15000"/>
            </a:spcAft>
            <a:buChar char="••"/>
          </a:pPr>
          <a:r>
            <a:rPr lang="fr-FR" sz="1400" kern="1200" dirty="0" smtClean="0"/>
            <a:t>Banque de 10 films : </a:t>
          </a:r>
          <a:r>
            <a:rPr lang="fr-FR" sz="1400" kern="1200" dirty="0" err="1" smtClean="0"/>
            <a:t>OMéDIT</a:t>
          </a:r>
          <a:endParaRPr lang="fr-FR" sz="1400" kern="1200" dirty="0"/>
        </a:p>
        <a:p>
          <a:pPr marL="114300" lvl="1" indent="-114300" algn="l" defTabSz="622300">
            <a:lnSpc>
              <a:spcPct val="90000"/>
            </a:lnSpc>
            <a:spcBef>
              <a:spcPct val="0"/>
            </a:spcBef>
            <a:spcAft>
              <a:spcPct val="15000"/>
            </a:spcAft>
            <a:buChar char="••"/>
          </a:pPr>
          <a:endParaRPr lang="fr-FR" sz="1400" kern="1200" dirty="0"/>
        </a:p>
        <a:p>
          <a:pPr marL="114300" lvl="1" indent="-114300" algn="l" defTabSz="622300">
            <a:lnSpc>
              <a:spcPct val="90000"/>
            </a:lnSpc>
            <a:spcBef>
              <a:spcPct val="0"/>
            </a:spcBef>
            <a:spcAft>
              <a:spcPct val="15000"/>
            </a:spcAft>
            <a:buChar char="••"/>
          </a:pPr>
          <a:r>
            <a:rPr lang="fr-FR" sz="1400" kern="1200" dirty="0" smtClean="0"/>
            <a:t>Format ½ journée </a:t>
          </a:r>
          <a:endParaRPr lang="fr-FR" sz="1400" kern="1200" dirty="0"/>
        </a:p>
      </dsp:txBody>
      <dsp:txXfrm>
        <a:off x="1998779" y="522069"/>
        <a:ext cx="1190237" cy="2583647"/>
      </dsp:txXfrm>
    </dsp:sp>
    <dsp:sp modelId="{886BAA2C-D788-4822-AF1E-32D959ED23F4}">
      <dsp:nvSpPr>
        <dsp:cNvPr id="0" name=""/>
        <dsp:cNvSpPr/>
      </dsp:nvSpPr>
      <dsp:spPr>
        <a:xfrm>
          <a:off x="1759826" y="206651"/>
          <a:ext cx="477905" cy="47790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6000" r="-3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E2234D-57EC-4D25-84FC-63EDE2E62B8E}">
      <dsp:nvSpPr>
        <dsp:cNvPr id="0" name=""/>
        <dsp:cNvSpPr/>
      </dsp:nvSpPr>
      <dsp:spPr>
        <a:xfrm rot="16200000">
          <a:off x="2318239" y="1694416"/>
          <a:ext cx="2583647" cy="238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0743" bIns="0" numCol="1" spcCol="1270" anchor="t" anchorCtr="0">
          <a:noAutofit/>
        </a:bodyPr>
        <a:lstStyle/>
        <a:p>
          <a:pPr lvl="0" algn="r" defTabSz="666750">
            <a:lnSpc>
              <a:spcPct val="90000"/>
            </a:lnSpc>
            <a:spcBef>
              <a:spcPct val="0"/>
            </a:spcBef>
            <a:spcAft>
              <a:spcPct val="35000"/>
            </a:spcAft>
          </a:pPr>
          <a:r>
            <a:rPr lang="fr-FR" sz="1500" b="1" kern="1200" dirty="0" smtClean="0">
              <a:solidFill>
                <a:srgbClr val="00B050"/>
              </a:solidFill>
            </a:rPr>
            <a:t>Médicaments à risques</a:t>
          </a:r>
          <a:endParaRPr lang="fr-FR" sz="1500" b="1" kern="1200" dirty="0">
            <a:solidFill>
              <a:srgbClr val="00B050"/>
            </a:solidFill>
          </a:endParaRPr>
        </a:p>
      </dsp:txBody>
      <dsp:txXfrm>
        <a:off x="2318239" y="1694416"/>
        <a:ext cx="2583647" cy="238952"/>
      </dsp:txXfrm>
    </dsp:sp>
    <dsp:sp modelId="{765CAE1D-3531-4A19-BC99-9022935762BE}">
      <dsp:nvSpPr>
        <dsp:cNvPr id="0" name=""/>
        <dsp:cNvSpPr/>
      </dsp:nvSpPr>
      <dsp:spPr>
        <a:xfrm>
          <a:off x="3729538" y="522069"/>
          <a:ext cx="1190237" cy="2583647"/>
        </a:xfrm>
        <a:prstGeom prst="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99568" tIns="210743"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t>Auto évaluation</a:t>
          </a:r>
          <a:endParaRPr lang="fr-FR" sz="1400" kern="1200" dirty="0"/>
        </a:p>
        <a:p>
          <a:pPr marL="114300" lvl="1" indent="-114300" algn="l" defTabSz="622300">
            <a:lnSpc>
              <a:spcPct val="90000"/>
            </a:lnSpc>
            <a:spcBef>
              <a:spcPct val="0"/>
            </a:spcBef>
            <a:spcAft>
              <a:spcPct val="15000"/>
            </a:spcAft>
            <a:buChar char="••"/>
          </a:pPr>
          <a:endParaRPr lang="fr-FR" sz="1400" kern="1200" dirty="0"/>
        </a:p>
        <a:p>
          <a:pPr marL="114300" lvl="1" indent="-114300" algn="l" defTabSz="622300">
            <a:lnSpc>
              <a:spcPct val="90000"/>
            </a:lnSpc>
            <a:spcBef>
              <a:spcPct val="0"/>
            </a:spcBef>
            <a:spcAft>
              <a:spcPct val="15000"/>
            </a:spcAft>
            <a:buChar char="••"/>
          </a:pPr>
          <a:r>
            <a:rPr lang="fr-FR" sz="1400" kern="1200" dirty="0" smtClean="0"/>
            <a:t>32 modules e </a:t>
          </a:r>
          <a:r>
            <a:rPr lang="fr-FR" sz="1400" kern="1200" dirty="0" err="1" smtClean="0"/>
            <a:t>learning</a:t>
          </a:r>
          <a:endParaRPr lang="fr-FR" sz="1400" kern="1200" dirty="0"/>
        </a:p>
        <a:p>
          <a:pPr marL="114300" lvl="1" indent="-114300" algn="l" defTabSz="622300">
            <a:lnSpc>
              <a:spcPct val="90000"/>
            </a:lnSpc>
            <a:spcBef>
              <a:spcPct val="0"/>
            </a:spcBef>
            <a:spcAft>
              <a:spcPct val="15000"/>
            </a:spcAft>
            <a:buChar char="••"/>
          </a:pPr>
          <a:endParaRPr lang="fr-FR" sz="1400" kern="1200" dirty="0"/>
        </a:p>
        <a:p>
          <a:pPr marL="114300" lvl="1" indent="-114300" algn="l" defTabSz="622300">
            <a:lnSpc>
              <a:spcPct val="90000"/>
            </a:lnSpc>
            <a:spcBef>
              <a:spcPct val="0"/>
            </a:spcBef>
            <a:spcAft>
              <a:spcPct val="15000"/>
            </a:spcAft>
            <a:buChar char="••"/>
          </a:pPr>
          <a:r>
            <a:rPr lang="fr-FR" sz="1400" kern="1200" dirty="0" smtClean="0"/>
            <a:t>Format ½ journée </a:t>
          </a:r>
          <a:endParaRPr lang="fr-FR" sz="1400" kern="1200" dirty="0"/>
        </a:p>
        <a:p>
          <a:pPr marL="228600" lvl="2" indent="-114300" algn="l" defTabSz="622300">
            <a:lnSpc>
              <a:spcPct val="90000"/>
            </a:lnSpc>
            <a:spcBef>
              <a:spcPct val="0"/>
            </a:spcBef>
            <a:spcAft>
              <a:spcPct val="15000"/>
            </a:spcAft>
            <a:buChar char="••"/>
          </a:pPr>
          <a:endParaRPr lang="fr-FR" sz="1400" kern="1200" dirty="0"/>
        </a:p>
      </dsp:txBody>
      <dsp:txXfrm>
        <a:off x="3729538" y="522069"/>
        <a:ext cx="1190237" cy="2583647"/>
      </dsp:txXfrm>
    </dsp:sp>
    <dsp:sp modelId="{AE4CBEE1-409C-4982-B27D-9E3A4B145D6B}">
      <dsp:nvSpPr>
        <dsp:cNvPr id="0" name=""/>
        <dsp:cNvSpPr/>
      </dsp:nvSpPr>
      <dsp:spPr>
        <a:xfrm>
          <a:off x="3490586" y="206651"/>
          <a:ext cx="477905" cy="47790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87ED1-5DCE-4C9D-AD2C-3BDD1C627EBD}">
      <dsp:nvSpPr>
        <dsp:cNvPr id="0" name=""/>
        <dsp:cNvSpPr/>
      </dsp:nvSpPr>
      <dsp:spPr>
        <a:xfrm>
          <a:off x="2100" y="0"/>
          <a:ext cx="2061246" cy="41922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kern="1200" dirty="0" smtClean="0"/>
            <a:t>Formation initiale et recherche</a:t>
          </a:r>
          <a:endParaRPr lang="fr-FR" sz="1900" b="1" kern="1200" dirty="0"/>
        </a:p>
      </dsp:txBody>
      <dsp:txXfrm>
        <a:off x="2100" y="0"/>
        <a:ext cx="2061246" cy="1257672"/>
      </dsp:txXfrm>
    </dsp:sp>
    <dsp:sp modelId="{1C7CF64A-D52C-4ADE-9922-30762D04C970}">
      <dsp:nvSpPr>
        <dsp:cNvPr id="0" name=""/>
        <dsp:cNvSpPr/>
      </dsp:nvSpPr>
      <dsp:spPr>
        <a:xfrm>
          <a:off x="208225" y="1257672"/>
          <a:ext cx="1648997" cy="2724956"/>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fr-FR" sz="1700" b="1" kern="1200" dirty="0" smtClean="0"/>
            <a:t>Pôle universitaire</a:t>
          </a:r>
        </a:p>
        <a:p>
          <a:pPr lvl="0" algn="ctr" defTabSz="755650">
            <a:lnSpc>
              <a:spcPct val="90000"/>
            </a:lnSpc>
            <a:spcBef>
              <a:spcPct val="0"/>
            </a:spcBef>
            <a:spcAft>
              <a:spcPct val="35000"/>
            </a:spcAft>
          </a:pPr>
          <a:r>
            <a:rPr lang="fr-FR" sz="1700" b="1" kern="1200" dirty="0" smtClean="0"/>
            <a:t>Université de Rennes 1</a:t>
          </a:r>
          <a:endParaRPr lang="fr-FR" sz="1700" b="1" kern="1200" dirty="0"/>
        </a:p>
      </dsp:txBody>
      <dsp:txXfrm>
        <a:off x="256522" y="1305969"/>
        <a:ext cx="1552403" cy="2628362"/>
      </dsp:txXfrm>
    </dsp:sp>
    <dsp:sp modelId="{0B0DC077-19CA-4C77-BFA7-15CECCD4C21B}">
      <dsp:nvSpPr>
        <dsp:cNvPr id="0" name=""/>
        <dsp:cNvSpPr/>
      </dsp:nvSpPr>
      <dsp:spPr>
        <a:xfrm>
          <a:off x="2217940" y="0"/>
          <a:ext cx="2061246" cy="41922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kern="1200" dirty="0" smtClean="0"/>
            <a:t>Formation continue et conseils aux professionnels</a:t>
          </a:r>
          <a:endParaRPr lang="fr-FR" sz="1900" b="1" kern="1200" dirty="0"/>
        </a:p>
      </dsp:txBody>
      <dsp:txXfrm>
        <a:off x="2217940" y="0"/>
        <a:ext cx="2061246" cy="1257672"/>
      </dsp:txXfrm>
    </dsp:sp>
    <dsp:sp modelId="{3B298883-0569-4746-B541-482E0D382808}">
      <dsp:nvSpPr>
        <dsp:cNvPr id="0" name=""/>
        <dsp:cNvSpPr/>
      </dsp:nvSpPr>
      <dsp:spPr>
        <a:xfrm>
          <a:off x="2424065" y="1257672"/>
          <a:ext cx="1648997" cy="2724956"/>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fr-FR" sz="1700" b="1" kern="1200" dirty="0" smtClean="0"/>
            <a:t>Pôle expertise professionnelle:</a:t>
          </a:r>
        </a:p>
        <a:p>
          <a:pPr lvl="0" algn="ctr" defTabSz="755650">
            <a:lnSpc>
              <a:spcPct val="90000"/>
            </a:lnSpc>
            <a:spcBef>
              <a:spcPct val="0"/>
            </a:spcBef>
            <a:spcAft>
              <a:spcPct val="35000"/>
            </a:spcAft>
          </a:pPr>
          <a:r>
            <a:rPr lang="fr-FR" sz="1700" b="1" kern="1200" dirty="0" smtClean="0"/>
            <a:t> CHU de Rennes</a:t>
          </a:r>
        </a:p>
        <a:p>
          <a:pPr lvl="0" algn="ctr" defTabSz="755650">
            <a:lnSpc>
              <a:spcPct val="90000"/>
            </a:lnSpc>
            <a:spcBef>
              <a:spcPct val="0"/>
            </a:spcBef>
            <a:spcAft>
              <a:spcPct val="35000"/>
            </a:spcAft>
          </a:pPr>
          <a:r>
            <a:rPr lang="fr-FR" sz="1700" b="1" kern="1200" dirty="0" smtClean="0"/>
            <a:t>Et URPS</a:t>
          </a:r>
          <a:endParaRPr lang="fr-FR" sz="1700" b="1" kern="1200" dirty="0"/>
        </a:p>
      </dsp:txBody>
      <dsp:txXfrm>
        <a:off x="2472362" y="1305969"/>
        <a:ext cx="1552403" cy="2628362"/>
      </dsp:txXfrm>
    </dsp:sp>
    <dsp:sp modelId="{39E83F7D-FE50-4E4A-9A0B-20E23797D7DA}">
      <dsp:nvSpPr>
        <dsp:cNvPr id="0" name=""/>
        <dsp:cNvSpPr/>
      </dsp:nvSpPr>
      <dsp:spPr>
        <a:xfrm>
          <a:off x="4433780" y="0"/>
          <a:ext cx="2061246" cy="41922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kern="1200" smtClean="0"/>
            <a:t>Information </a:t>
          </a:r>
          <a:endParaRPr lang="fr-FR" sz="1900" b="1" kern="1200" dirty="0"/>
        </a:p>
      </dsp:txBody>
      <dsp:txXfrm>
        <a:off x="4433780" y="0"/>
        <a:ext cx="2061246" cy="1257672"/>
      </dsp:txXfrm>
    </dsp:sp>
    <dsp:sp modelId="{EBBF6156-F27A-46CE-8E46-8DECD146FBE0}">
      <dsp:nvSpPr>
        <dsp:cNvPr id="0" name=""/>
        <dsp:cNvSpPr/>
      </dsp:nvSpPr>
      <dsp:spPr>
        <a:xfrm>
          <a:off x="4639905" y="1257672"/>
          <a:ext cx="1648997" cy="2724956"/>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fr-FR" sz="1700" b="1" kern="1200" dirty="0" smtClean="0"/>
            <a:t> Pôle Information </a:t>
          </a:r>
        </a:p>
        <a:p>
          <a:pPr lvl="0" algn="ctr" defTabSz="755650">
            <a:lnSpc>
              <a:spcPct val="90000"/>
            </a:lnSpc>
            <a:spcBef>
              <a:spcPct val="0"/>
            </a:spcBef>
            <a:spcAft>
              <a:spcPct val="35000"/>
            </a:spcAft>
          </a:pPr>
          <a:r>
            <a:rPr lang="fr-FR" sz="1700" b="1" kern="1200" dirty="0" smtClean="0"/>
            <a:t>Médicament Info Service </a:t>
          </a:r>
        </a:p>
        <a:p>
          <a:pPr lvl="0" algn="ctr" defTabSz="755650">
            <a:lnSpc>
              <a:spcPct val="90000"/>
            </a:lnSpc>
            <a:spcBef>
              <a:spcPct val="0"/>
            </a:spcBef>
            <a:spcAft>
              <a:spcPct val="35000"/>
            </a:spcAft>
          </a:pPr>
          <a:r>
            <a:rPr lang="fr-FR" sz="1700" b="1" kern="1200" dirty="0" smtClean="0"/>
            <a:t>CHU de Brest</a:t>
          </a:r>
          <a:endParaRPr lang="fr-FR" sz="1700" b="1" kern="1200" dirty="0"/>
        </a:p>
      </dsp:txBody>
      <dsp:txXfrm>
        <a:off x="4688202" y="1305969"/>
        <a:ext cx="1552403" cy="2628362"/>
      </dsp:txXfrm>
    </dsp:sp>
    <dsp:sp modelId="{D75ABE36-BA8A-4265-8C94-96BCCF672A56}">
      <dsp:nvSpPr>
        <dsp:cNvPr id="0" name=""/>
        <dsp:cNvSpPr/>
      </dsp:nvSpPr>
      <dsp:spPr>
        <a:xfrm>
          <a:off x="6649620" y="0"/>
          <a:ext cx="2061246" cy="41922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kern="1200" smtClean="0"/>
            <a:t>Evaluation des pratiques</a:t>
          </a:r>
          <a:endParaRPr lang="fr-FR" sz="1900" b="1" kern="1200" dirty="0" smtClean="0"/>
        </a:p>
      </dsp:txBody>
      <dsp:txXfrm>
        <a:off x="6649620" y="0"/>
        <a:ext cx="2061246" cy="1257672"/>
      </dsp:txXfrm>
    </dsp:sp>
    <dsp:sp modelId="{095C90EF-BD2E-4D8D-B829-D141841A20D1}">
      <dsp:nvSpPr>
        <dsp:cNvPr id="0" name=""/>
        <dsp:cNvSpPr/>
      </dsp:nvSpPr>
      <dsp:spPr>
        <a:xfrm>
          <a:off x="6855745" y="1257672"/>
          <a:ext cx="1648997" cy="2724956"/>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fr-FR" sz="1700" b="1" kern="1200" dirty="0" smtClean="0">
              <a:solidFill>
                <a:schemeClr val="bg1"/>
              </a:solidFill>
            </a:rPr>
            <a:t>Pôle Evaluation </a:t>
          </a:r>
          <a:r>
            <a:rPr lang="fr-FR" sz="1700" b="1" kern="1200" dirty="0" err="1" smtClean="0">
              <a:solidFill>
                <a:schemeClr val="bg1"/>
              </a:solidFill>
            </a:rPr>
            <a:t>OMéDIT</a:t>
          </a:r>
          <a:r>
            <a:rPr lang="fr-FR" sz="1700" b="1" kern="1200" dirty="0" smtClean="0">
              <a:solidFill>
                <a:schemeClr val="bg1"/>
              </a:solidFill>
            </a:rPr>
            <a:t> Bretagne</a:t>
          </a:r>
        </a:p>
      </dsp:txBody>
      <dsp:txXfrm>
        <a:off x="6904042" y="1305969"/>
        <a:ext cx="1552403" cy="26283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87ED1-5DCE-4C9D-AD2C-3BDD1C627EBD}">
      <dsp:nvSpPr>
        <dsp:cNvPr id="0" name=""/>
        <dsp:cNvSpPr/>
      </dsp:nvSpPr>
      <dsp:spPr>
        <a:xfrm>
          <a:off x="2100" y="0"/>
          <a:ext cx="2061246" cy="4192240"/>
        </a:xfrm>
        <a:prstGeom prst="roundRect">
          <a:avLst>
            <a:gd name="adj" fmla="val 10000"/>
          </a:avLst>
        </a:prstGeom>
        <a:solidFill>
          <a:schemeClr val="accent4"/>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bg1"/>
              </a:solidFill>
            </a:rPr>
            <a:t>Gestion du traitement personnel</a:t>
          </a:r>
          <a:endParaRPr lang="fr-FR" sz="1800" b="1" kern="1200" dirty="0">
            <a:solidFill>
              <a:schemeClr val="bg1"/>
            </a:solidFill>
          </a:endParaRPr>
        </a:p>
      </dsp:txBody>
      <dsp:txXfrm>
        <a:off x="2100" y="0"/>
        <a:ext cx="2061246" cy="1257672"/>
      </dsp:txXfrm>
    </dsp:sp>
    <dsp:sp modelId="{3E2EC0B9-0CE5-4BA6-BA6F-CE9F2AD22B46}">
      <dsp:nvSpPr>
        <dsp:cNvPr id="0" name=""/>
        <dsp:cNvSpPr/>
      </dsp:nvSpPr>
      <dsp:spPr>
        <a:xfrm>
          <a:off x="227106" y="1401364"/>
          <a:ext cx="1633397" cy="848251"/>
        </a:xfrm>
        <a:prstGeom prst="roundRect">
          <a:avLst>
            <a:gd name="adj" fmla="val 10000"/>
          </a:avLst>
        </a:prstGeom>
        <a:solidFill>
          <a:srgbClr val="E46C0A"/>
        </a:solidFill>
        <a:ln w="28575"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fr-FR" sz="1000" b="1" kern="1200" dirty="0" smtClean="0"/>
            <a:t>Fiches Techniques</a:t>
          </a:r>
          <a:endParaRPr lang="fr-FR" sz="1000" b="1" kern="1200" dirty="0"/>
        </a:p>
      </dsp:txBody>
      <dsp:txXfrm>
        <a:off x="251950" y="1426208"/>
        <a:ext cx="1583709" cy="798563"/>
      </dsp:txXfrm>
    </dsp:sp>
    <dsp:sp modelId="{4BD6CA7E-35C2-4439-8A96-60348C39E5E0}">
      <dsp:nvSpPr>
        <dsp:cNvPr id="0" name=""/>
        <dsp:cNvSpPr/>
      </dsp:nvSpPr>
      <dsp:spPr>
        <a:xfrm>
          <a:off x="208225" y="2819584"/>
          <a:ext cx="1648997" cy="868606"/>
        </a:xfrm>
        <a:prstGeom prst="roundRect">
          <a:avLst>
            <a:gd name="adj" fmla="val 10000"/>
          </a:avLst>
        </a:prstGeom>
        <a:solidFill>
          <a:srgbClr val="E46C0A"/>
        </a:solidFill>
        <a:ln w="28575"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fr-FR" sz="1000" b="1" kern="1200" dirty="0" smtClean="0">
              <a:solidFill>
                <a:srgbClr val="FFFF00"/>
              </a:solidFill>
            </a:rPr>
            <a:t>Appui au GHT</a:t>
          </a:r>
          <a:endParaRPr lang="fr-FR" sz="1000" b="1" kern="1200" dirty="0">
            <a:solidFill>
              <a:srgbClr val="FFFF00"/>
            </a:solidFill>
          </a:endParaRPr>
        </a:p>
      </dsp:txBody>
      <dsp:txXfrm>
        <a:off x="233666" y="2845025"/>
        <a:ext cx="1598115" cy="817724"/>
      </dsp:txXfrm>
    </dsp:sp>
    <dsp:sp modelId="{0B0DC077-19CA-4C77-BFA7-15CECCD4C21B}">
      <dsp:nvSpPr>
        <dsp:cNvPr id="0" name=""/>
        <dsp:cNvSpPr/>
      </dsp:nvSpPr>
      <dsp:spPr>
        <a:xfrm>
          <a:off x="2217940" y="0"/>
          <a:ext cx="2061246" cy="4192240"/>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bg1"/>
              </a:solidFill>
            </a:rPr>
            <a:t>Conciliation médicamenteuse</a:t>
          </a:r>
          <a:endParaRPr lang="fr-FR" sz="1800" b="1" kern="1200" dirty="0">
            <a:solidFill>
              <a:schemeClr val="bg1"/>
            </a:solidFill>
          </a:endParaRPr>
        </a:p>
      </dsp:txBody>
      <dsp:txXfrm>
        <a:off x="2217940" y="0"/>
        <a:ext cx="2061246" cy="1257672"/>
      </dsp:txXfrm>
    </dsp:sp>
    <dsp:sp modelId="{E6C100B6-4268-4109-8E61-A61B83B1EB27}">
      <dsp:nvSpPr>
        <dsp:cNvPr id="0" name=""/>
        <dsp:cNvSpPr/>
      </dsp:nvSpPr>
      <dsp:spPr>
        <a:xfrm>
          <a:off x="2451554" y="1022101"/>
          <a:ext cx="1648997" cy="288191"/>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fr-FR" sz="1000" b="1" kern="1200" dirty="0" smtClean="0"/>
            <a:t>Formation Théorique  2017</a:t>
          </a:r>
          <a:endParaRPr lang="fr-FR" sz="1000" b="1" kern="1200" dirty="0"/>
        </a:p>
      </dsp:txBody>
      <dsp:txXfrm>
        <a:off x="2459995" y="1030542"/>
        <a:ext cx="1632115" cy="271309"/>
      </dsp:txXfrm>
    </dsp:sp>
    <dsp:sp modelId="{37C8BA1D-60BA-4FD9-92C2-B544666DA858}">
      <dsp:nvSpPr>
        <dsp:cNvPr id="0" name=""/>
        <dsp:cNvSpPr/>
      </dsp:nvSpPr>
      <dsp:spPr>
        <a:xfrm>
          <a:off x="2451554" y="1408707"/>
          <a:ext cx="1648997" cy="288191"/>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fr-FR" sz="1000" b="1" kern="1200" dirty="0" smtClean="0"/>
            <a:t>Plan d’action 2017</a:t>
          </a:r>
          <a:endParaRPr lang="fr-FR" sz="1000" b="1" kern="1200" dirty="0"/>
        </a:p>
      </dsp:txBody>
      <dsp:txXfrm>
        <a:off x="2459995" y="1417148"/>
        <a:ext cx="1632115" cy="271309"/>
      </dsp:txXfrm>
    </dsp:sp>
    <dsp:sp modelId="{39E83F7D-FE50-4E4A-9A0B-20E23797D7DA}">
      <dsp:nvSpPr>
        <dsp:cNvPr id="0" name=""/>
        <dsp:cNvSpPr/>
      </dsp:nvSpPr>
      <dsp:spPr>
        <a:xfrm>
          <a:off x="4433780" y="0"/>
          <a:ext cx="2061246" cy="4192240"/>
        </a:xfrm>
        <a:prstGeom prst="roundRect">
          <a:avLst>
            <a:gd name="adj" fmla="val 10000"/>
          </a:avLst>
        </a:prstGeom>
        <a:solidFill>
          <a:schemeClr val="accent3"/>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bg1"/>
              </a:solidFill>
            </a:rPr>
            <a:t>Analyse pharmaceutique</a:t>
          </a:r>
          <a:endParaRPr lang="fr-FR" sz="1800" b="1" kern="1200" dirty="0">
            <a:solidFill>
              <a:schemeClr val="bg1"/>
            </a:solidFill>
          </a:endParaRPr>
        </a:p>
      </dsp:txBody>
      <dsp:txXfrm>
        <a:off x="4433780" y="0"/>
        <a:ext cx="2061246" cy="1257672"/>
      </dsp:txXfrm>
    </dsp:sp>
    <dsp:sp modelId="{66ED7D7B-B06D-4DA9-B4B9-8632BA63EE59}">
      <dsp:nvSpPr>
        <dsp:cNvPr id="0" name=""/>
        <dsp:cNvSpPr/>
      </dsp:nvSpPr>
      <dsp:spPr>
        <a:xfrm>
          <a:off x="4639905" y="1013914"/>
          <a:ext cx="1648997" cy="441727"/>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fr-FR" sz="1000" b="1" kern="1200" dirty="0" smtClean="0"/>
            <a:t>Module 1 : 2017</a:t>
          </a:r>
          <a:endParaRPr lang="fr-FR" sz="1000" b="1" kern="1200" dirty="0"/>
        </a:p>
      </dsp:txBody>
      <dsp:txXfrm>
        <a:off x="4652843" y="1026852"/>
        <a:ext cx="1623121" cy="415851"/>
      </dsp:txXfrm>
    </dsp:sp>
    <dsp:sp modelId="{A1BDA55F-E623-4349-A6FB-E6BC7D5B01AA}">
      <dsp:nvSpPr>
        <dsp:cNvPr id="0" name=""/>
        <dsp:cNvSpPr/>
      </dsp:nvSpPr>
      <dsp:spPr>
        <a:xfrm>
          <a:off x="4639905" y="1508200"/>
          <a:ext cx="1648997" cy="441727"/>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fr-FR" sz="1000" b="1" kern="1200" dirty="0" smtClean="0"/>
            <a:t>Module 2 : 2018</a:t>
          </a:r>
          <a:endParaRPr lang="fr-FR" sz="1000" b="1" kern="1200" dirty="0"/>
        </a:p>
      </dsp:txBody>
      <dsp:txXfrm>
        <a:off x="4652843" y="1521138"/>
        <a:ext cx="1623121" cy="415851"/>
      </dsp:txXfrm>
    </dsp:sp>
    <dsp:sp modelId="{EBBF6156-F27A-46CE-8E46-8DECD146FBE0}">
      <dsp:nvSpPr>
        <dsp:cNvPr id="0" name=""/>
        <dsp:cNvSpPr/>
      </dsp:nvSpPr>
      <dsp:spPr>
        <a:xfrm>
          <a:off x="4639905" y="2574590"/>
          <a:ext cx="1648997" cy="1407716"/>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fr-FR" sz="1000" b="1" kern="1200" dirty="0" smtClean="0"/>
            <a:t> </a:t>
          </a:r>
          <a:endParaRPr lang="fr-FR" sz="1000" b="1" kern="1200" dirty="0"/>
        </a:p>
      </dsp:txBody>
      <dsp:txXfrm>
        <a:off x="4681136" y="2615821"/>
        <a:ext cx="1566535" cy="1325254"/>
      </dsp:txXfrm>
    </dsp:sp>
    <dsp:sp modelId="{D75ABE36-BA8A-4265-8C94-96BCCF672A56}">
      <dsp:nvSpPr>
        <dsp:cNvPr id="0" name=""/>
        <dsp:cNvSpPr/>
      </dsp:nvSpPr>
      <dsp:spPr>
        <a:xfrm>
          <a:off x="6649620" y="0"/>
          <a:ext cx="2061246" cy="4192240"/>
        </a:xfrm>
        <a:prstGeom prst="roundRect">
          <a:avLst>
            <a:gd name="adj" fmla="val 10000"/>
          </a:avLst>
        </a:prstGeom>
        <a:solidFill>
          <a:schemeClr val="accent5"/>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bg1"/>
              </a:solidFill>
            </a:rPr>
            <a:t>ETP</a:t>
          </a:r>
        </a:p>
        <a:p>
          <a:pPr lvl="0" algn="ctr" defTabSz="800100">
            <a:lnSpc>
              <a:spcPct val="90000"/>
            </a:lnSpc>
            <a:spcBef>
              <a:spcPct val="0"/>
            </a:spcBef>
            <a:spcAft>
              <a:spcPct val="35000"/>
            </a:spcAft>
          </a:pPr>
          <a:r>
            <a:rPr lang="fr-FR" sz="1800" b="1" kern="1200" dirty="0" smtClean="0">
              <a:solidFill>
                <a:schemeClr val="bg1"/>
              </a:solidFill>
            </a:rPr>
            <a:t>Conseil aux patients et aux soignants</a:t>
          </a:r>
        </a:p>
      </dsp:txBody>
      <dsp:txXfrm>
        <a:off x="6649620" y="0"/>
        <a:ext cx="2061246" cy="1257672"/>
      </dsp:txXfrm>
    </dsp:sp>
    <dsp:sp modelId="{095C90EF-BD2E-4D8D-B829-D141841A20D1}">
      <dsp:nvSpPr>
        <dsp:cNvPr id="0" name=""/>
        <dsp:cNvSpPr/>
      </dsp:nvSpPr>
      <dsp:spPr>
        <a:xfrm>
          <a:off x="6855745" y="1258088"/>
          <a:ext cx="1648997" cy="117753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endParaRPr lang="fr-FR" sz="1000" b="1" kern="1200" dirty="0" smtClean="0">
            <a:solidFill>
              <a:schemeClr val="bg1"/>
            </a:solidFill>
          </a:endParaRPr>
        </a:p>
      </dsp:txBody>
      <dsp:txXfrm>
        <a:off x="6890234" y="1292577"/>
        <a:ext cx="1580019" cy="1108554"/>
      </dsp:txXfrm>
    </dsp:sp>
    <dsp:sp modelId="{CD4C1926-1309-4F32-8B0A-A571B57EAB01}">
      <dsp:nvSpPr>
        <dsp:cNvPr id="0" name=""/>
        <dsp:cNvSpPr/>
      </dsp:nvSpPr>
      <dsp:spPr>
        <a:xfrm>
          <a:off x="6769371" y="1228022"/>
          <a:ext cx="1799583" cy="1365431"/>
        </a:xfrm>
        <a:prstGeom prst="roundRect">
          <a:avLst>
            <a:gd name="adj" fmla="val 10000"/>
          </a:avLst>
        </a:prstGeom>
        <a:solidFill>
          <a:srgbClr val="E46C0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r-FR" sz="1200" b="1" kern="1200" dirty="0" smtClean="0">
              <a:solidFill>
                <a:schemeClr val="bg1"/>
              </a:solidFill>
            </a:rPr>
            <a:t>Fiches VO Cancer et VHC</a:t>
          </a:r>
          <a:br>
            <a:rPr lang="fr-FR" sz="1200" b="1" kern="1200" dirty="0" smtClean="0">
              <a:solidFill>
                <a:schemeClr val="bg1"/>
              </a:solidFill>
            </a:rPr>
          </a:br>
          <a:r>
            <a:rPr lang="fr-FR" sz="1200" b="1" kern="1200" dirty="0" smtClean="0">
              <a:solidFill>
                <a:schemeClr val="bg1"/>
              </a:solidFill>
            </a:rPr>
            <a:t>e </a:t>
          </a:r>
          <a:r>
            <a:rPr lang="fr-FR" sz="1200" b="1" kern="1200" dirty="0" err="1" smtClean="0">
              <a:solidFill>
                <a:schemeClr val="bg1"/>
              </a:solidFill>
            </a:rPr>
            <a:t>learning</a:t>
          </a:r>
          <a:r>
            <a:rPr lang="fr-FR" sz="1200" b="1" kern="1200" dirty="0" smtClean="0">
              <a:solidFill>
                <a:schemeClr val="bg1"/>
              </a:solidFill>
            </a:rPr>
            <a:t>, </a:t>
          </a:r>
        </a:p>
        <a:p>
          <a:pPr lvl="0" algn="ctr" defTabSz="533400">
            <a:lnSpc>
              <a:spcPct val="90000"/>
            </a:lnSpc>
            <a:spcBef>
              <a:spcPct val="0"/>
            </a:spcBef>
            <a:spcAft>
              <a:spcPct val="35000"/>
            </a:spcAft>
          </a:pPr>
          <a:r>
            <a:rPr lang="fr-FR" sz="1200" b="1" kern="1200" dirty="0" smtClean="0">
              <a:solidFill>
                <a:srgbClr val="FFFF00"/>
              </a:solidFill>
            </a:rPr>
            <a:t>Application </a:t>
          </a:r>
          <a:r>
            <a:rPr lang="fr-FR" sz="1200" b="1" kern="1200" dirty="0" err="1" smtClean="0">
              <a:solidFill>
                <a:srgbClr val="FFFF00"/>
              </a:solidFill>
            </a:rPr>
            <a:t>smartphone</a:t>
          </a:r>
          <a:endParaRPr lang="fr-FR" sz="1200" b="1" kern="1200" dirty="0" smtClean="0">
            <a:solidFill>
              <a:srgbClr val="FFFF00"/>
            </a:solidFill>
          </a:endParaRPr>
        </a:p>
        <a:p>
          <a:pPr lvl="0" algn="ctr" defTabSz="533400">
            <a:lnSpc>
              <a:spcPct val="90000"/>
            </a:lnSpc>
            <a:spcBef>
              <a:spcPct val="0"/>
            </a:spcBef>
            <a:spcAft>
              <a:spcPct val="35000"/>
            </a:spcAft>
          </a:pPr>
          <a:r>
            <a:rPr lang="fr-FR" sz="1200" b="1" kern="1200" dirty="0" smtClean="0">
              <a:solidFill>
                <a:schemeClr val="bg1"/>
              </a:solidFill>
            </a:rPr>
            <a:t>Bulletin d’information</a:t>
          </a:r>
        </a:p>
      </dsp:txBody>
      <dsp:txXfrm>
        <a:off x="6809363" y="1268014"/>
        <a:ext cx="1719599" cy="12854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87ED1-5DCE-4C9D-AD2C-3BDD1C627EBD}">
      <dsp:nvSpPr>
        <dsp:cNvPr id="0" name=""/>
        <dsp:cNvSpPr/>
      </dsp:nvSpPr>
      <dsp:spPr>
        <a:xfrm>
          <a:off x="2100" y="0"/>
          <a:ext cx="2061246" cy="1008112"/>
        </a:xfrm>
        <a:prstGeom prst="roundRect">
          <a:avLst>
            <a:gd name="adj" fmla="val 10000"/>
          </a:avLst>
        </a:prstGeom>
        <a:solidFill>
          <a:schemeClr val="accent4"/>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fr-FR" sz="1800" kern="1200" dirty="0" smtClean="0">
            <a:solidFill>
              <a:schemeClr val="bg1"/>
            </a:solidFill>
          </a:endParaRPr>
        </a:p>
        <a:p>
          <a:pPr lvl="0" algn="ctr" defTabSz="800100">
            <a:lnSpc>
              <a:spcPct val="90000"/>
            </a:lnSpc>
            <a:spcBef>
              <a:spcPct val="0"/>
            </a:spcBef>
            <a:spcAft>
              <a:spcPct val="35000"/>
            </a:spcAft>
          </a:pPr>
          <a:endParaRPr lang="fr-FR" sz="1800" kern="1200" dirty="0" smtClean="0">
            <a:solidFill>
              <a:schemeClr val="bg1"/>
            </a:solidFill>
          </a:endParaRPr>
        </a:p>
        <a:p>
          <a:pPr lvl="0" algn="ctr" defTabSz="800100">
            <a:lnSpc>
              <a:spcPct val="90000"/>
            </a:lnSpc>
            <a:spcBef>
              <a:spcPct val="0"/>
            </a:spcBef>
            <a:spcAft>
              <a:spcPct val="35000"/>
            </a:spcAft>
          </a:pPr>
          <a:r>
            <a:rPr lang="fr-FR" sz="1800" kern="1200" dirty="0" smtClean="0">
              <a:solidFill>
                <a:schemeClr val="bg1"/>
              </a:solidFill>
            </a:rPr>
            <a:t>Continuité</a:t>
          </a:r>
          <a:endParaRPr lang="fr-FR" sz="1800" kern="1200" dirty="0">
            <a:solidFill>
              <a:schemeClr val="bg1"/>
            </a:solidFill>
          </a:endParaRPr>
        </a:p>
      </dsp:txBody>
      <dsp:txXfrm>
        <a:off x="2100" y="0"/>
        <a:ext cx="2061246" cy="302433"/>
      </dsp:txXfrm>
    </dsp:sp>
    <dsp:sp modelId="{0B0DC077-19CA-4C77-BFA7-15CECCD4C21B}">
      <dsp:nvSpPr>
        <dsp:cNvPr id="0" name=""/>
        <dsp:cNvSpPr/>
      </dsp:nvSpPr>
      <dsp:spPr>
        <a:xfrm>
          <a:off x="2217940" y="0"/>
          <a:ext cx="2061246" cy="1008112"/>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fr-FR" sz="1800" kern="1200" dirty="0" smtClean="0">
            <a:solidFill>
              <a:schemeClr val="bg1"/>
            </a:solidFill>
          </a:endParaRPr>
        </a:p>
        <a:p>
          <a:pPr lvl="0" algn="ctr" defTabSz="800100">
            <a:lnSpc>
              <a:spcPct val="90000"/>
            </a:lnSpc>
            <a:spcBef>
              <a:spcPct val="0"/>
            </a:spcBef>
            <a:spcAft>
              <a:spcPct val="35000"/>
            </a:spcAft>
          </a:pPr>
          <a:endParaRPr lang="fr-FR" sz="1800" kern="1200" dirty="0" smtClean="0">
            <a:solidFill>
              <a:schemeClr val="bg1"/>
            </a:solidFill>
          </a:endParaRPr>
        </a:p>
        <a:p>
          <a:pPr lvl="0" algn="ctr" defTabSz="800100">
            <a:lnSpc>
              <a:spcPct val="90000"/>
            </a:lnSpc>
            <a:spcBef>
              <a:spcPct val="0"/>
            </a:spcBef>
            <a:spcAft>
              <a:spcPct val="35000"/>
            </a:spcAft>
          </a:pPr>
          <a:r>
            <a:rPr lang="fr-FR" sz="1800" kern="1200" dirty="0" smtClean="0">
              <a:solidFill>
                <a:schemeClr val="bg1"/>
              </a:solidFill>
            </a:rPr>
            <a:t>Sécurité points de transition</a:t>
          </a:r>
          <a:endParaRPr lang="fr-FR" sz="1800" kern="1200" dirty="0">
            <a:solidFill>
              <a:schemeClr val="bg1"/>
            </a:solidFill>
          </a:endParaRPr>
        </a:p>
      </dsp:txBody>
      <dsp:txXfrm>
        <a:off x="2217940" y="0"/>
        <a:ext cx="2061246" cy="302433"/>
      </dsp:txXfrm>
    </dsp:sp>
    <dsp:sp modelId="{39E83F7D-FE50-4E4A-9A0B-20E23797D7DA}">
      <dsp:nvSpPr>
        <dsp:cNvPr id="0" name=""/>
        <dsp:cNvSpPr/>
      </dsp:nvSpPr>
      <dsp:spPr>
        <a:xfrm>
          <a:off x="4433780" y="0"/>
          <a:ext cx="2061246" cy="1008112"/>
        </a:xfrm>
        <a:prstGeom prst="roundRect">
          <a:avLst>
            <a:gd name="adj" fmla="val 10000"/>
          </a:avLst>
        </a:prstGeom>
        <a:solidFill>
          <a:schemeClr val="accent3"/>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fr-FR" sz="1800" kern="1200" dirty="0" smtClean="0">
            <a:solidFill>
              <a:schemeClr val="bg1"/>
            </a:solidFill>
          </a:endParaRPr>
        </a:p>
        <a:p>
          <a:pPr lvl="0" algn="ctr" defTabSz="800100">
            <a:lnSpc>
              <a:spcPct val="90000"/>
            </a:lnSpc>
            <a:spcBef>
              <a:spcPct val="0"/>
            </a:spcBef>
            <a:spcAft>
              <a:spcPct val="35000"/>
            </a:spcAft>
          </a:pPr>
          <a:endParaRPr lang="fr-FR" sz="1800" kern="1200" dirty="0" smtClean="0">
            <a:solidFill>
              <a:schemeClr val="bg1"/>
            </a:solidFill>
          </a:endParaRPr>
        </a:p>
        <a:p>
          <a:pPr lvl="0" algn="ctr" defTabSz="800100">
            <a:lnSpc>
              <a:spcPct val="90000"/>
            </a:lnSpc>
            <a:spcBef>
              <a:spcPct val="0"/>
            </a:spcBef>
            <a:spcAft>
              <a:spcPct val="35000"/>
            </a:spcAft>
          </a:pPr>
          <a:r>
            <a:rPr lang="fr-FR" sz="1800" kern="1200" dirty="0" smtClean="0">
              <a:solidFill>
                <a:schemeClr val="bg1"/>
              </a:solidFill>
            </a:rPr>
            <a:t>Bon usage</a:t>
          </a:r>
          <a:endParaRPr lang="fr-FR" sz="1800" kern="1200" dirty="0">
            <a:solidFill>
              <a:schemeClr val="bg1"/>
            </a:solidFill>
          </a:endParaRPr>
        </a:p>
      </dsp:txBody>
      <dsp:txXfrm>
        <a:off x="4433780" y="0"/>
        <a:ext cx="2061246" cy="302433"/>
      </dsp:txXfrm>
    </dsp:sp>
    <dsp:sp modelId="{D75ABE36-BA8A-4265-8C94-96BCCF672A56}">
      <dsp:nvSpPr>
        <dsp:cNvPr id="0" name=""/>
        <dsp:cNvSpPr/>
      </dsp:nvSpPr>
      <dsp:spPr>
        <a:xfrm>
          <a:off x="6649620" y="0"/>
          <a:ext cx="2061246" cy="1008112"/>
        </a:xfrm>
        <a:prstGeom prst="roundRect">
          <a:avLst>
            <a:gd name="adj" fmla="val 10000"/>
          </a:avLst>
        </a:prstGeom>
        <a:solidFill>
          <a:schemeClr val="accent5"/>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fr-FR" sz="1800" kern="1200" dirty="0" smtClean="0">
            <a:solidFill>
              <a:schemeClr val="bg1"/>
            </a:solidFill>
          </a:endParaRPr>
        </a:p>
        <a:p>
          <a:pPr lvl="0" algn="ctr" defTabSz="800100">
            <a:lnSpc>
              <a:spcPct val="90000"/>
            </a:lnSpc>
            <a:spcBef>
              <a:spcPct val="0"/>
            </a:spcBef>
            <a:spcAft>
              <a:spcPct val="35000"/>
            </a:spcAft>
          </a:pPr>
          <a:endParaRPr lang="fr-FR" sz="1800" kern="1200" dirty="0" smtClean="0">
            <a:solidFill>
              <a:schemeClr val="bg1"/>
            </a:solidFill>
          </a:endParaRPr>
        </a:p>
        <a:p>
          <a:pPr lvl="0" algn="ctr" defTabSz="800100">
            <a:lnSpc>
              <a:spcPct val="90000"/>
            </a:lnSpc>
            <a:spcBef>
              <a:spcPct val="0"/>
            </a:spcBef>
            <a:spcAft>
              <a:spcPct val="35000"/>
            </a:spcAft>
          </a:pPr>
          <a:r>
            <a:rPr lang="fr-FR" sz="1800" kern="1200" dirty="0" smtClean="0">
              <a:solidFill>
                <a:schemeClr val="bg1"/>
              </a:solidFill>
            </a:rPr>
            <a:t>Accompagnement patient</a:t>
          </a:r>
        </a:p>
      </dsp:txBody>
      <dsp:txXfrm>
        <a:off x="6649620" y="0"/>
        <a:ext cx="2061246" cy="3024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DC077-19CA-4C77-BFA7-15CECCD4C21B}">
      <dsp:nvSpPr>
        <dsp:cNvPr id="0" name=""/>
        <dsp:cNvSpPr/>
      </dsp:nvSpPr>
      <dsp:spPr>
        <a:xfrm>
          <a:off x="4360" y="0"/>
          <a:ext cx="4194817" cy="3363144"/>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bg1"/>
              </a:solidFill>
            </a:rPr>
            <a:t>Conciliation médicamenteuse :</a:t>
          </a:r>
        </a:p>
        <a:p>
          <a:pPr lvl="0" algn="ctr" defTabSz="889000">
            <a:lnSpc>
              <a:spcPct val="90000"/>
            </a:lnSpc>
            <a:spcBef>
              <a:spcPct val="0"/>
            </a:spcBef>
            <a:spcAft>
              <a:spcPct val="35000"/>
            </a:spcAft>
          </a:pPr>
          <a:r>
            <a:rPr lang="fr-FR" sz="2000" b="1" kern="1200" dirty="0" smtClean="0">
              <a:solidFill>
                <a:schemeClr val="bg1"/>
              </a:solidFill>
            </a:rPr>
            <a:t>6 formations réalisées / 9</a:t>
          </a:r>
        </a:p>
      </dsp:txBody>
      <dsp:txXfrm>
        <a:off x="4360" y="0"/>
        <a:ext cx="4194817" cy="1008943"/>
      </dsp:txXfrm>
    </dsp:sp>
    <dsp:sp modelId="{766614E9-CA03-40E9-84CB-C079B4CEB93C}">
      <dsp:nvSpPr>
        <dsp:cNvPr id="0" name=""/>
        <dsp:cNvSpPr/>
      </dsp:nvSpPr>
      <dsp:spPr>
        <a:xfrm>
          <a:off x="423842" y="1008943"/>
          <a:ext cx="3355854" cy="218604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fr-FR" sz="2000" kern="1200" dirty="0" smtClean="0"/>
            <a:t>Formation théorique +</a:t>
          </a:r>
        </a:p>
        <a:p>
          <a:pPr lvl="0" algn="ctr" defTabSz="889000">
            <a:lnSpc>
              <a:spcPct val="90000"/>
            </a:lnSpc>
            <a:spcBef>
              <a:spcPct val="0"/>
            </a:spcBef>
            <a:spcAft>
              <a:spcPct val="35000"/>
            </a:spcAft>
          </a:pPr>
          <a:r>
            <a:rPr lang="fr-FR" sz="2000" kern="1200" dirty="0" smtClean="0"/>
            <a:t> Participation à une activité de conciliation déjà en place (immersion)</a:t>
          </a:r>
          <a:endParaRPr lang="fr-FR" sz="2000" b="1" kern="1200" dirty="0" smtClean="0">
            <a:solidFill>
              <a:schemeClr val="bg1"/>
            </a:solidFill>
          </a:endParaRPr>
        </a:p>
      </dsp:txBody>
      <dsp:txXfrm>
        <a:off x="487869" y="1072970"/>
        <a:ext cx="3227800" cy="2057989"/>
      </dsp:txXfrm>
    </dsp:sp>
    <dsp:sp modelId="{4CDA2813-E59B-49FA-A8D1-E36A69792D3C}">
      <dsp:nvSpPr>
        <dsp:cNvPr id="0" name=""/>
        <dsp:cNvSpPr/>
      </dsp:nvSpPr>
      <dsp:spPr>
        <a:xfrm>
          <a:off x="4513789" y="0"/>
          <a:ext cx="4194817" cy="3363144"/>
        </a:xfrm>
        <a:prstGeom prst="roundRect">
          <a:avLst>
            <a:gd name="adj" fmla="val 10000"/>
          </a:avLst>
        </a:prstGeom>
        <a:solidFill>
          <a:srgbClr val="C0504D"/>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bg1"/>
              </a:solidFill>
            </a:rPr>
            <a:t>Bilan Partagé de Médication :</a:t>
          </a:r>
          <a:endParaRPr lang="fr-FR" sz="2000" b="1" kern="1200" dirty="0">
            <a:solidFill>
              <a:schemeClr val="bg1"/>
            </a:solidFill>
          </a:endParaRPr>
        </a:p>
      </dsp:txBody>
      <dsp:txXfrm>
        <a:off x="4513789" y="0"/>
        <a:ext cx="4194817" cy="1008943"/>
      </dsp:txXfrm>
    </dsp:sp>
    <dsp:sp modelId="{EBBF6156-F27A-46CE-8E46-8DECD146FBE0}">
      <dsp:nvSpPr>
        <dsp:cNvPr id="0" name=""/>
        <dsp:cNvSpPr/>
      </dsp:nvSpPr>
      <dsp:spPr>
        <a:xfrm>
          <a:off x="4653443" y="1008943"/>
          <a:ext cx="3915509" cy="2186043"/>
        </a:xfrm>
        <a:prstGeom prst="roundRect">
          <a:avLst>
            <a:gd name="adj" fmla="val 10000"/>
          </a:avLst>
        </a:prstGeom>
        <a:no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fr-FR" sz="2000" b="1" kern="1200" dirty="0" smtClean="0"/>
            <a:t> </a:t>
          </a:r>
          <a:r>
            <a:rPr lang="fr-FR" sz="2000" b="0" kern="1200" dirty="0" smtClean="0"/>
            <a:t>Arrêté du 9 mars 2018 </a:t>
          </a:r>
          <a:r>
            <a:rPr lang="fr-FR" sz="1400" b="0" kern="1200" dirty="0" smtClean="0"/>
            <a:t>approbation avenant 12 à la convention</a:t>
          </a:r>
        </a:p>
        <a:p>
          <a:pPr lvl="0" algn="ctr" defTabSz="889000">
            <a:lnSpc>
              <a:spcPct val="90000"/>
            </a:lnSpc>
            <a:spcBef>
              <a:spcPct val="0"/>
            </a:spcBef>
            <a:spcAft>
              <a:spcPct val="35000"/>
            </a:spcAft>
          </a:pPr>
          <a:r>
            <a:rPr lang="fr-FR" sz="2000" b="0" kern="1200" dirty="0" smtClean="0"/>
            <a:t>Convention SFPC   </a:t>
          </a:r>
        </a:p>
        <a:p>
          <a:pPr lvl="0" algn="ctr" defTabSz="889000">
            <a:lnSpc>
              <a:spcPct val="90000"/>
            </a:lnSpc>
            <a:spcBef>
              <a:spcPct val="0"/>
            </a:spcBef>
            <a:spcAft>
              <a:spcPct val="35000"/>
            </a:spcAft>
          </a:pPr>
          <a:r>
            <a:rPr lang="fr-FR" sz="2000" b="0" kern="1200" dirty="0" smtClean="0"/>
            <a:t>Formation des formateurs         Cible : 1097 Pharmaciens</a:t>
          </a:r>
          <a:endParaRPr lang="fr-FR" sz="2000" b="0" kern="1200" dirty="0"/>
        </a:p>
      </dsp:txBody>
      <dsp:txXfrm>
        <a:off x="4717470" y="1072970"/>
        <a:ext cx="3787455" cy="20579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DC077-19CA-4C77-BFA7-15CECCD4C21B}">
      <dsp:nvSpPr>
        <dsp:cNvPr id="0" name=""/>
        <dsp:cNvSpPr/>
      </dsp:nvSpPr>
      <dsp:spPr>
        <a:xfrm>
          <a:off x="4254" y="0"/>
          <a:ext cx="8704459" cy="697447"/>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fr-FR" sz="1800" kern="1200" dirty="0" smtClean="0">
            <a:solidFill>
              <a:schemeClr val="bg1"/>
            </a:solidFill>
          </a:endParaRPr>
        </a:p>
        <a:p>
          <a:pPr lvl="0" algn="ctr" defTabSz="800100">
            <a:lnSpc>
              <a:spcPct val="90000"/>
            </a:lnSpc>
            <a:spcBef>
              <a:spcPct val="0"/>
            </a:spcBef>
            <a:spcAft>
              <a:spcPct val="35000"/>
            </a:spcAft>
          </a:pPr>
          <a:r>
            <a:rPr lang="fr-FR" sz="2400" b="1" kern="1200" dirty="0" smtClean="0">
              <a:solidFill>
                <a:schemeClr val="bg1"/>
              </a:solidFill>
            </a:rPr>
            <a:t>Sécurité aux points de transition</a:t>
          </a:r>
          <a:endParaRPr lang="fr-FR" sz="2400" b="1" kern="1200" dirty="0">
            <a:solidFill>
              <a:schemeClr val="bg1"/>
            </a:solidFill>
          </a:endParaRPr>
        </a:p>
      </dsp:txBody>
      <dsp:txXfrm>
        <a:off x="4254" y="0"/>
        <a:ext cx="8704459" cy="20923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62F4FE-EE7B-4E43-B35A-E98C5DDD8322}" type="datetimeFigureOut">
              <a:rPr lang="fr-FR" smtClean="0"/>
              <a:t>27/06/2018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439BC4-A615-43AA-8FA2-6AEEF2B8DBBF}" type="slidenum">
              <a:rPr lang="fr-FR" smtClean="0"/>
              <a:t>‹N°›</a:t>
            </a:fld>
            <a:endParaRPr lang="fr-FR"/>
          </a:p>
        </p:txBody>
      </p:sp>
    </p:spTree>
    <p:extLst>
      <p:ext uri="{BB962C8B-B14F-4D97-AF65-F5344CB8AC3E}">
        <p14:creationId xmlns:p14="http://schemas.microsoft.com/office/powerpoint/2010/main" val="1460138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Harmoniser les pratiques chez les acteurs de soins palliatifs</a:t>
            </a:r>
          </a:p>
          <a:p>
            <a:endParaRPr lang="fr-FR" dirty="0"/>
          </a:p>
        </p:txBody>
      </p:sp>
      <p:sp>
        <p:nvSpPr>
          <p:cNvPr id="4" name="Espace réservé du numéro de diapositive 3"/>
          <p:cNvSpPr>
            <a:spLocks noGrp="1"/>
          </p:cNvSpPr>
          <p:nvPr>
            <p:ph type="sldNum" sz="quarter" idx="10"/>
          </p:nvPr>
        </p:nvSpPr>
        <p:spPr/>
        <p:txBody>
          <a:bodyPr/>
          <a:lstStyle/>
          <a:p>
            <a:fld id="{35B4DBF3-CEB1-438C-9E89-5FF020EDEE37}" type="slidenum">
              <a:rPr lang="fr-FR" smtClean="0"/>
              <a:pPr/>
              <a:t>15</a:t>
            </a:fld>
            <a:endParaRPr lang="fr-FR"/>
          </a:p>
        </p:txBody>
      </p:sp>
    </p:spTree>
    <p:extLst>
      <p:ext uri="{BB962C8B-B14F-4D97-AF65-F5344CB8AC3E}">
        <p14:creationId xmlns:p14="http://schemas.microsoft.com/office/powerpoint/2010/main" val="2382833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E028F0B-DCA7-407C-B373-3047ECE295BA}" type="datetimeFigureOut">
              <a:rPr lang="fr-FR" smtClean="0"/>
              <a:t>27/06/2018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3C0419-0144-4DFC-AC0D-101B50FECC81}" type="slidenum">
              <a:rPr lang="fr-FR" smtClean="0"/>
              <a:t>‹N°›</a:t>
            </a:fld>
            <a:endParaRPr lang="fr-FR"/>
          </a:p>
        </p:txBody>
      </p:sp>
    </p:spTree>
    <p:extLst>
      <p:ext uri="{BB962C8B-B14F-4D97-AF65-F5344CB8AC3E}">
        <p14:creationId xmlns:p14="http://schemas.microsoft.com/office/powerpoint/2010/main" val="2602175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028F0B-DCA7-407C-B373-3047ECE295BA}" type="datetimeFigureOut">
              <a:rPr lang="fr-FR" smtClean="0"/>
              <a:t>27/06/2018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3C0419-0144-4DFC-AC0D-101B50FECC81}" type="slidenum">
              <a:rPr lang="fr-FR" smtClean="0"/>
              <a:t>‹N°›</a:t>
            </a:fld>
            <a:endParaRPr lang="fr-FR"/>
          </a:p>
        </p:txBody>
      </p:sp>
    </p:spTree>
    <p:extLst>
      <p:ext uri="{BB962C8B-B14F-4D97-AF65-F5344CB8AC3E}">
        <p14:creationId xmlns:p14="http://schemas.microsoft.com/office/powerpoint/2010/main" val="3116065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028F0B-DCA7-407C-B373-3047ECE295BA}" type="datetimeFigureOut">
              <a:rPr lang="fr-FR" smtClean="0"/>
              <a:t>27/06/2018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3C0419-0144-4DFC-AC0D-101B50FECC81}" type="slidenum">
              <a:rPr lang="fr-FR" smtClean="0"/>
              <a:t>‹N°›</a:t>
            </a:fld>
            <a:endParaRPr lang="fr-FR"/>
          </a:p>
        </p:txBody>
      </p:sp>
    </p:spTree>
    <p:extLst>
      <p:ext uri="{BB962C8B-B14F-4D97-AF65-F5344CB8AC3E}">
        <p14:creationId xmlns:p14="http://schemas.microsoft.com/office/powerpoint/2010/main" val="3286829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74638"/>
            <a:ext cx="8229600" cy="1143000"/>
          </a:xfrm>
        </p:spPr>
        <p:txBody>
          <a:bodyPr/>
          <a:lstStyle/>
          <a:p>
            <a:r>
              <a:rPr lang="fr-FR" smtClean="0"/>
              <a:t>Modifiez le style du titre</a:t>
            </a:r>
            <a:endParaRPr lang="fr-FR"/>
          </a:p>
        </p:txBody>
      </p:sp>
      <p:sp>
        <p:nvSpPr>
          <p:cNvPr id="3" name="Espace réservé du contenu 2"/>
          <p:cNvSpPr>
            <a:spLocks noGrp="1"/>
          </p:cNvSpPr>
          <p:nvPr>
            <p:ph sz="quarter" idx="1"/>
          </p:nvPr>
        </p:nvSpPr>
        <p:spPr>
          <a:xfrm>
            <a:off x="457200" y="1600200"/>
            <a:ext cx="4038600" cy="21859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57200" y="3938590"/>
            <a:ext cx="4038600" cy="21875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3938590"/>
            <a:ext cx="4038600" cy="21875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p:txBody>
          <a:bodyPr/>
          <a:lstStyle>
            <a:lvl1pPr algn="ctr">
              <a:defRPr>
                <a:latin typeface="Book Antiqua" pitchFamily="18" charset="0"/>
                <a:ea typeface="ＭＳ Ｐゴシック" pitchFamily="34" charset="-128"/>
              </a:defRPr>
            </a:lvl1pPr>
          </a:lstStyle>
          <a:p>
            <a:pPr>
              <a:defRPr/>
            </a:pPr>
            <a:endParaRPr lang="fr-FR"/>
          </a:p>
        </p:txBody>
      </p:sp>
      <p:sp>
        <p:nvSpPr>
          <p:cNvPr id="8" name="Rectangle 5"/>
          <p:cNvSpPr>
            <a:spLocks noGrp="1" noChangeArrowheads="1"/>
          </p:cNvSpPr>
          <p:nvPr>
            <p:ph type="ftr" sz="quarter" idx="11"/>
          </p:nvPr>
        </p:nvSpPr>
        <p:spPr/>
        <p:txBody>
          <a:bodyPr/>
          <a:lstStyle>
            <a:lvl1pPr>
              <a:defRPr>
                <a:latin typeface="Book Antiqua" pitchFamily="18" charset="0"/>
                <a:ea typeface="ＭＳ Ｐゴシック" pitchFamily="34" charset="-128"/>
              </a:defRPr>
            </a:lvl1pPr>
          </a:lstStyle>
          <a:p>
            <a:pPr>
              <a:defRPr/>
            </a:pPr>
            <a:endParaRPr lang="fr-FR"/>
          </a:p>
        </p:txBody>
      </p:sp>
      <p:sp>
        <p:nvSpPr>
          <p:cNvPr id="9" name="Rectangle 6"/>
          <p:cNvSpPr>
            <a:spLocks noGrp="1" noChangeArrowheads="1"/>
          </p:cNvSpPr>
          <p:nvPr>
            <p:ph type="sldNum" sz="quarter" idx="12"/>
          </p:nvPr>
        </p:nvSpPr>
        <p:spPr/>
        <p:txBody>
          <a:bodyPr/>
          <a:lstStyle>
            <a:lvl1pPr>
              <a:defRPr>
                <a:latin typeface="Book Antiqua" pitchFamily="18" charset="0"/>
                <a:ea typeface="ＭＳ Ｐゴシック" pitchFamily="34" charset="-128"/>
              </a:defRPr>
            </a:lvl1pPr>
          </a:lstStyle>
          <a:p>
            <a:pPr>
              <a:defRPr/>
            </a:pPr>
            <a:fld id="{9274008C-0397-4D5D-B11A-733C876C5377}" type="slidenum">
              <a:rPr lang="fr-FR"/>
              <a:pPr>
                <a:defRPr/>
              </a:pPr>
              <a:t>‹N°›</a:t>
            </a:fld>
            <a:endParaRPr lang="fr-FR"/>
          </a:p>
        </p:txBody>
      </p:sp>
    </p:spTree>
    <p:extLst>
      <p:ext uri="{BB962C8B-B14F-4D97-AF65-F5344CB8AC3E}">
        <p14:creationId xmlns:p14="http://schemas.microsoft.com/office/powerpoint/2010/main" val="1324049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E028F0B-DCA7-407C-B373-3047ECE295BA}"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73C0419-0144-4DFC-AC0D-101B50FECC8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47686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028F0B-DCA7-407C-B373-3047ECE295BA}"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73C0419-0144-4DFC-AC0D-101B50FECC8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93654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E028F0B-DCA7-407C-B373-3047ECE295BA}"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73C0419-0144-4DFC-AC0D-101B50FECC8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0774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E028F0B-DCA7-407C-B373-3047ECE295BA}" type="datetimeFigureOut">
              <a:rPr lang="fr-FR" smtClean="0">
                <a:solidFill>
                  <a:prstClr val="black">
                    <a:tint val="75000"/>
                  </a:prstClr>
                </a:solidFill>
              </a:rPr>
              <a:pPr/>
              <a:t>27/06/2018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73C0419-0144-4DFC-AC0D-101B50FECC8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06024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E028F0B-DCA7-407C-B373-3047ECE295BA}" type="datetimeFigureOut">
              <a:rPr lang="fr-FR" smtClean="0">
                <a:solidFill>
                  <a:prstClr val="black">
                    <a:tint val="75000"/>
                  </a:prstClr>
                </a:solidFill>
              </a:rPr>
              <a:pPr/>
              <a:t>27/06/2018</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673C0419-0144-4DFC-AC0D-101B50FECC8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51708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E028F0B-DCA7-407C-B373-3047ECE295BA}" type="datetimeFigureOut">
              <a:rPr lang="fr-FR" smtClean="0">
                <a:solidFill>
                  <a:prstClr val="black">
                    <a:tint val="75000"/>
                  </a:prstClr>
                </a:solidFill>
              </a:rPr>
              <a:pPr/>
              <a:t>27/06/2018</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73C0419-0144-4DFC-AC0D-101B50FECC8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39971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E028F0B-DCA7-407C-B373-3047ECE295BA}" type="datetimeFigureOut">
              <a:rPr lang="fr-FR" smtClean="0">
                <a:solidFill>
                  <a:prstClr val="black">
                    <a:tint val="75000"/>
                  </a:prstClr>
                </a:solidFill>
              </a:rPr>
              <a:pPr/>
              <a:t>27/06/2018</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673C0419-0144-4DFC-AC0D-101B50FECC8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52348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028F0B-DCA7-407C-B373-3047ECE295BA}" type="datetimeFigureOut">
              <a:rPr lang="fr-FR" smtClean="0"/>
              <a:t>27/06/2018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3C0419-0144-4DFC-AC0D-101B50FECC81}" type="slidenum">
              <a:rPr lang="fr-FR" smtClean="0"/>
              <a:t>‹N°›</a:t>
            </a:fld>
            <a:endParaRPr lang="fr-FR"/>
          </a:p>
        </p:txBody>
      </p:sp>
    </p:spTree>
    <p:extLst>
      <p:ext uri="{BB962C8B-B14F-4D97-AF65-F5344CB8AC3E}">
        <p14:creationId xmlns:p14="http://schemas.microsoft.com/office/powerpoint/2010/main" val="1117938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E028F0B-DCA7-407C-B373-3047ECE295BA}" type="datetimeFigureOut">
              <a:rPr lang="fr-FR" smtClean="0">
                <a:solidFill>
                  <a:prstClr val="black">
                    <a:tint val="75000"/>
                  </a:prstClr>
                </a:solidFill>
              </a:rPr>
              <a:pPr/>
              <a:t>27/06/2018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73C0419-0144-4DFC-AC0D-101B50FECC8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47117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E028F0B-DCA7-407C-B373-3047ECE295BA}" type="datetimeFigureOut">
              <a:rPr lang="fr-FR" smtClean="0">
                <a:solidFill>
                  <a:prstClr val="black">
                    <a:tint val="75000"/>
                  </a:prstClr>
                </a:solidFill>
              </a:rPr>
              <a:pPr/>
              <a:t>27/06/2018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73C0419-0144-4DFC-AC0D-101B50FECC8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10840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028F0B-DCA7-407C-B373-3047ECE295BA}"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73C0419-0144-4DFC-AC0D-101B50FECC8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40354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028F0B-DCA7-407C-B373-3047ECE295BA}"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73C0419-0144-4DFC-AC0D-101B50FECC8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50560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B11A032-A62C-4148-A96C-B50BFE5F9FCD}"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CA6B3E5-AC4E-4734-9F3A-A73962F3C84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34227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B11A032-A62C-4148-A96C-B50BFE5F9FCD}"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CA6B3E5-AC4E-4734-9F3A-A73962F3C84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71108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B11A032-A62C-4148-A96C-B50BFE5F9FCD}"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CA6B3E5-AC4E-4734-9F3A-A73962F3C84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43576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B11A032-A62C-4148-A96C-B50BFE5F9FCD}" type="datetimeFigureOut">
              <a:rPr lang="fr-FR" smtClean="0">
                <a:solidFill>
                  <a:prstClr val="black">
                    <a:tint val="75000"/>
                  </a:prstClr>
                </a:solidFill>
              </a:rPr>
              <a:pPr/>
              <a:t>27/06/2018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BCA6B3E5-AC4E-4734-9F3A-A73962F3C84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18872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B11A032-A62C-4148-A96C-B50BFE5F9FCD}" type="datetimeFigureOut">
              <a:rPr lang="fr-FR" smtClean="0">
                <a:solidFill>
                  <a:prstClr val="black">
                    <a:tint val="75000"/>
                  </a:prstClr>
                </a:solidFill>
              </a:rPr>
              <a:pPr/>
              <a:t>27/06/2018</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BCA6B3E5-AC4E-4734-9F3A-A73962F3C84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05973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B11A032-A62C-4148-A96C-B50BFE5F9FCD}" type="datetimeFigureOut">
              <a:rPr lang="fr-FR" smtClean="0">
                <a:solidFill>
                  <a:prstClr val="black">
                    <a:tint val="75000"/>
                  </a:prstClr>
                </a:solidFill>
              </a:rPr>
              <a:pPr/>
              <a:t>27/06/2018</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BCA6B3E5-AC4E-4734-9F3A-A73962F3C84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87343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E028F0B-DCA7-407C-B373-3047ECE295BA}" type="datetimeFigureOut">
              <a:rPr lang="fr-FR" smtClean="0"/>
              <a:t>27/06/2018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3C0419-0144-4DFC-AC0D-101B50FECC81}" type="slidenum">
              <a:rPr lang="fr-FR" smtClean="0"/>
              <a:t>‹N°›</a:t>
            </a:fld>
            <a:endParaRPr lang="fr-FR"/>
          </a:p>
        </p:txBody>
      </p:sp>
    </p:spTree>
    <p:extLst>
      <p:ext uri="{BB962C8B-B14F-4D97-AF65-F5344CB8AC3E}">
        <p14:creationId xmlns:p14="http://schemas.microsoft.com/office/powerpoint/2010/main" val="32128680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B11A032-A62C-4148-A96C-B50BFE5F9FCD}" type="datetimeFigureOut">
              <a:rPr lang="fr-FR" smtClean="0">
                <a:solidFill>
                  <a:prstClr val="black">
                    <a:tint val="75000"/>
                  </a:prstClr>
                </a:solidFill>
              </a:rPr>
              <a:pPr/>
              <a:t>27/06/2018</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BCA6B3E5-AC4E-4734-9F3A-A73962F3C84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63082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B11A032-A62C-4148-A96C-B50BFE5F9FCD}" type="datetimeFigureOut">
              <a:rPr lang="fr-FR" smtClean="0">
                <a:solidFill>
                  <a:prstClr val="black">
                    <a:tint val="75000"/>
                  </a:prstClr>
                </a:solidFill>
              </a:rPr>
              <a:pPr/>
              <a:t>27/06/2018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BCA6B3E5-AC4E-4734-9F3A-A73962F3C84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90353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B11A032-A62C-4148-A96C-B50BFE5F9FCD}" type="datetimeFigureOut">
              <a:rPr lang="fr-FR" smtClean="0">
                <a:solidFill>
                  <a:prstClr val="black">
                    <a:tint val="75000"/>
                  </a:prstClr>
                </a:solidFill>
              </a:rPr>
              <a:pPr/>
              <a:t>27/06/2018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BCA6B3E5-AC4E-4734-9F3A-A73962F3C84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759354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B11A032-A62C-4148-A96C-B50BFE5F9FCD}"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CA6B3E5-AC4E-4734-9F3A-A73962F3C84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77589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B11A032-A62C-4148-A96C-B50BFE5F9FCD}"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CA6B3E5-AC4E-4734-9F3A-A73962F3C84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43567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Diapositive de titr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360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E028F0B-DCA7-407C-B373-3047ECE295BA}" type="datetimeFigureOut">
              <a:rPr lang="fr-FR" smtClean="0"/>
              <a:t>27/06/2018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3C0419-0144-4DFC-AC0D-101B50FECC81}" type="slidenum">
              <a:rPr lang="fr-FR" smtClean="0"/>
              <a:t>‹N°›</a:t>
            </a:fld>
            <a:endParaRPr lang="fr-FR"/>
          </a:p>
        </p:txBody>
      </p:sp>
    </p:spTree>
    <p:extLst>
      <p:ext uri="{BB962C8B-B14F-4D97-AF65-F5344CB8AC3E}">
        <p14:creationId xmlns:p14="http://schemas.microsoft.com/office/powerpoint/2010/main" val="759294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E028F0B-DCA7-407C-B373-3047ECE295BA}" type="datetimeFigureOut">
              <a:rPr lang="fr-FR" smtClean="0"/>
              <a:t>27/06/2018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73C0419-0144-4DFC-AC0D-101B50FECC81}" type="slidenum">
              <a:rPr lang="fr-FR" smtClean="0"/>
              <a:t>‹N°›</a:t>
            </a:fld>
            <a:endParaRPr lang="fr-FR"/>
          </a:p>
        </p:txBody>
      </p:sp>
    </p:spTree>
    <p:extLst>
      <p:ext uri="{BB962C8B-B14F-4D97-AF65-F5344CB8AC3E}">
        <p14:creationId xmlns:p14="http://schemas.microsoft.com/office/powerpoint/2010/main" val="2233554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E028F0B-DCA7-407C-B373-3047ECE295BA}" type="datetimeFigureOut">
              <a:rPr lang="fr-FR" smtClean="0"/>
              <a:t>27/06/2018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73C0419-0144-4DFC-AC0D-101B50FECC81}" type="slidenum">
              <a:rPr lang="fr-FR" smtClean="0"/>
              <a:t>‹N°›</a:t>
            </a:fld>
            <a:endParaRPr lang="fr-FR"/>
          </a:p>
        </p:txBody>
      </p:sp>
    </p:spTree>
    <p:extLst>
      <p:ext uri="{BB962C8B-B14F-4D97-AF65-F5344CB8AC3E}">
        <p14:creationId xmlns:p14="http://schemas.microsoft.com/office/powerpoint/2010/main" val="176185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E028F0B-DCA7-407C-B373-3047ECE295BA}" type="datetimeFigureOut">
              <a:rPr lang="fr-FR" smtClean="0"/>
              <a:t>27/06/2018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73C0419-0144-4DFC-AC0D-101B50FECC81}" type="slidenum">
              <a:rPr lang="fr-FR" smtClean="0"/>
              <a:t>‹N°›</a:t>
            </a:fld>
            <a:endParaRPr lang="fr-FR"/>
          </a:p>
        </p:txBody>
      </p:sp>
    </p:spTree>
    <p:extLst>
      <p:ext uri="{BB962C8B-B14F-4D97-AF65-F5344CB8AC3E}">
        <p14:creationId xmlns:p14="http://schemas.microsoft.com/office/powerpoint/2010/main" val="3752294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E028F0B-DCA7-407C-B373-3047ECE295BA}" type="datetimeFigureOut">
              <a:rPr lang="fr-FR" smtClean="0"/>
              <a:t>27/06/2018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3C0419-0144-4DFC-AC0D-101B50FECC81}" type="slidenum">
              <a:rPr lang="fr-FR" smtClean="0"/>
              <a:t>‹N°›</a:t>
            </a:fld>
            <a:endParaRPr lang="fr-FR"/>
          </a:p>
        </p:txBody>
      </p:sp>
    </p:spTree>
    <p:extLst>
      <p:ext uri="{BB962C8B-B14F-4D97-AF65-F5344CB8AC3E}">
        <p14:creationId xmlns:p14="http://schemas.microsoft.com/office/powerpoint/2010/main" val="3645737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E028F0B-DCA7-407C-B373-3047ECE295BA}" type="datetimeFigureOut">
              <a:rPr lang="fr-FR" smtClean="0"/>
              <a:t>27/06/2018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3C0419-0144-4DFC-AC0D-101B50FECC81}" type="slidenum">
              <a:rPr lang="fr-FR" smtClean="0"/>
              <a:t>‹N°›</a:t>
            </a:fld>
            <a:endParaRPr lang="fr-FR"/>
          </a:p>
        </p:txBody>
      </p:sp>
    </p:spTree>
    <p:extLst>
      <p:ext uri="{BB962C8B-B14F-4D97-AF65-F5344CB8AC3E}">
        <p14:creationId xmlns:p14="http://schemas.microsoft.com/office/powerpoint/2010/main" val="3041975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28F0B-DCA7-407C-B373-3047ECE295BA}" type="datetimeFigureOut">
              <a:rPr lang="fr-FR" smtClean="0"/>
              <a:t>27/06/2018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C0419-0144-4DFC-AC0D-101B50FECC81}" type="slidenum">
              <a:rPr lang="fr-FR" smtClean="0"/>
              <a:t>‹N°›</a:t>
            </a:fld>
            <a:endParaRPr lang="fr-FR"/>
          </a:p>
        </p:txBody>
      </p:sp>
    </p:spTree>
    <p:extLst>
      <p:ext uri="{BB962C8B-B14F-4D97-AF65-F5344CB8AC3E}">
        <p14:creationId xmlns:p14="http://schemas.microsoft.com/office/powerpoint/2010/main" val="1407462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28F0B-DCA7-407C-B373-3047ECE295BA}"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C0419-0144-4DFC-AC0D-101B50FECC8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274635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1A032-A62C-4148-A96C-B50BFE5F9FCD}" type="datetimeFigureOut">
              <a:rPr lang="fr-FR" smtClean="0">
                <a:solidFill>
                  <a:prstClr val="black">
                    <a:tint val="75000"/>
                  </a:prstClr>
                </a:solidFill>
              </a:rPr>
              <a:pPr/>
              <a:t>27/06/2018</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6B3E5-AC4E-4734-9F3A-A73962F3C84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3105082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package" Target="../embeddings/Document_Microsoft_Word1.docx"/></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4.xml"/><Relationship Id="rId7" Type="http://schemas.openxmlformats.org/officeDocument/2006/relationships/image" Target="../media/image3.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19.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20.jpe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9.xml"/><Relationship Id="rId5" Type="http://schemas.openxmlformats.org/officeDocument/2006/relationships/hyperlink" Target="https://www.legifrance.gouv.fr/affichCodeArticle.do?cidTexte=LEGITEXT000006073189&amp;idArticle=LEGIARTI000006741377&amp;dateTexte=&amp;categorieLien=cid"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9.xml"/><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9.xml"/><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9.xml"/><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2856"/>
            <a:ext cx="7772400" cy="1461145"/>
          </a:xfrm>
        </p:spPr>
        <p:txBody>
          <a:bodyPr>
            <a:normAutofit fontScale="90000"/>
          </a:bodyPr>
          <a:lstStyle/>
          <a:p>
            <a:r>
              <a:rPr lang="fr-FR" b="1" dirty="0" smtClean="0">
                <a:solidFill>
                  <a:srgbClr val="002060"/>
                </a:solidFill>
              </a:rPr>
              <a:t>Réunion CAQES</a:t>
            </a:r>
            <a:r>
              <a:rPr lang="fr-FR" dirty="0"/>
              <a:t/>
            </a:r>
            <a:br>
              <a:rPr lang="fr-FR" dirty="0"/>
            </a:br>
            <a:r>
              <a:rPr lang="fr-FR" dirty="0"/>
              <a:t/>
            </a:r>
            <a:br>
              <a:rPr lang="fr-FR" dirty="0"/>
            </a:br>
            <a:endParaRPr lang="fr-FR" dirty="0"/>
          </a:p>
        </p:txBody>
      </p:sp>
      <p:sp>
        <p:nvSpPr>
          <p:cNvPr id="4" name="Espace réservé du contenu 3"/>
          <p:cNvSpPr>
            <a:spLocks noGrp="1"/>
          </p:cNvSpPr>
          <p:nvPr>
            <p:ph type="subTitle" idx="1"/>
          </p:nvPr>
        </p:nvSpPr>
        <p:spPr/>
        <p:txBody>
          <a:bodyPr>
            <a:normAutofit/>
          </a:bodyPr>
          <a:lstStyle/>
          <a:p>
            <a:pPr lvl="1"/>
            <a:r>
              <a:rPr lang="fr-FR" b="1" dirty="0" smtClean="0"/>
              <a:t>Mercredi 27 Juin 2018</a:t>
            </a:r>
          </a:p>
          <a:p>
            <a:pPr lvl="1"/>
            <a:endParaRPr lang="fr-FR" dirty="0"/>
          </a:p>
        </p:txBody>
      </p:sp>
    </p:spTree>
    <p:extLst>
      <p:ext uri="{BB962C8B-B14F-4D97-AF65-F5344CB8AC3E}">
        <p14:creationId xmlns:p14="http://schemas.microsoft.com/office/powerpoint/2010/main" val="1869569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sp>
        <p:nvSpPr>
          <p:cNvPr id="8" name="ZoneTexte 7"/>
          <p:cNvSpPr txBox="1"/>
          <p:nvPr/>
        </p:nvSpPr>
        <p:spPr>
          <a:xfrm>
            <a:off x="755576" y="1247775"/>
            <a:ext cx="3816424"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dirty="0" smtClean="0">
                <a:solidFill>
                  <a:prstClr val="white"/>
                </a:solidFill>
              </a:rPr>
              <a:t>Saisie des données « traitement »</a:t>
            </a:r>
            <a:endParaRPr lang="fr-FR" dirty="0">
              <a:solidFill>
                <a:prstClr val="white"/>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2097549002"/>
              </p:ext>
            </p:extLst>
          </p:nvPr>
        </p:nvGraphicFramePr>
        <p:xfrm>
          <a:off x="107504" y="2132856"/>
          <a:ext cx="8785670" cy="3096340"/>
        </p:xfrm>
        <a:graphic>
          <a:graphicData uri="http://schemas.openxmlformats.org/drawingml/2006/table">
            <a:tbl>
              <a:tblPr/>
              <a:tblGrid>
                <a:gridCol w="634381"/>
                <a:gridCol w="1157997"/>
                <a:gridCol w="604172"/>
                <a:gridCol w="959124"/>
                <a:gridCol w="604172"/>
                <a:gridCol w="604172"/>
                <a:gridCol w="835771"/>
                <a:gridCol w="604172"/>
                <a:gridCol w="604172"/>
                <a:gridCol w="604172"/>
                <a:gridCol w="717455"/>
                <a:gridCol w="855910"/>
              </a:tblGrid>
              <a:tr h="355318">
                <a:tc>
                  <a:txBody>
                    <a:bodyPr/>
                    <a:lstStyle/>
                    <a:p>
                      <a:pPr algn="ctr" fontAlgn="ctr"/>
                      <a:r>
                        <a:rPr lang="fr-FR" sz="600" b="0" i="0" u="none" strike="noStrike">
                          <a:solidFill>
                            <a:srgbClr val="FFFFFF"/>
                          </a:solidFill>
                          <a:effectLst/>
                          <a:latin typeface="Tahoma"/>
                        </a:rPr>
                        <a:t>ATB probabiliste</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8AC5CF"/>
                    </a:solidFill>
                  </a:tcPr>
                </a:tc>
                <a:tc>
                  <a:txBody>
                    <a:bodyPr/>
                    <a:lstStyle/>
                    <a:p>
                      <a:pPr algn="ctr" fontAlgn="ctr"/>
                      <a:r>
                        <a:rPr lang="fr-FR" sz="600" b="0" i="0" u="none" strike="noStrike">
                          <a:solidFill>
                            <a:srgbClr val="FFFFFF"/>
                          </a:solidFill>
                          <a:effectLst/>
                          <a:latin typeface="Tahoma"/>
                        </a:rPr>
                        <a:t>Molécule</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8AC5CF"/>
                    </a:solidFill>
                  </a:tcPr>
                </a:tc>
                <a:tc>
                  <a:txBody>
                    <a:bodyPr/>
                    <a:lstStyle/>
                    <a:p>
                      <a:pPr algn="ctr" fontAlgn="ctr"/>
                      <a:r>
                        <a:rPr lang="fr-FR" sz="600" b="0" i="0" u="none" strike="noStrike">
                          <a:solidFill>
                            <a:srgbClr val="FFFFFF"/>
                          </a:solidFill>
                          <a:effectLst/>
                          <a:latin typeface="Tahoma"/>
                        </a:rPr>
                        <a:t>Durée (j)</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8AC5CF"/>
                    </a:solidFill>
                  </a:tcPr>
                </a:tc>
                <a:tc>
                  <a:txBody>
                    <a:bodyPr/>
                    <a:lstStyle/>
                    <a:p>
                      <a:pPr algn="ctr" fontAlgn="ctr"/>
                      <a:r>
                        <a:rPr lang="fr-FR" sz="600" b="0" i="0" u="none" strike="noStrike">
                          <a:solidFill>
                            <a:srgbClr val="FFFFFF"/>
                          </a:solidFill>
                          <a:effectLst/>
                          <a:latin typeface="Tahoma"/>
                        </a:rPr>
                        <a:t>Bithérapie (ATB 2)</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8AC5CF"/>
                    </a:solidFill>
                  </a:tcPr>
                </a:tc>
                <a:tc>
                  <a:txBody>
                    <a:bodyPr/>
                    <a:lstStyle/>
                    <a:p>
                      <a:pPr algn="ctr" fontAlgn="ctr"/>
                      <a:r>
                        <a:rPr lang="fr-FR" sz="600" b="0" i="0" u="none" strike="noStrike">
                          <a:solidFill>
                            <a:srgbClr val="FFFFFF"/>
                          </a:solidFill>
                          <a:effectLst/>
                          <a:latin typeface="Tahoma"/>
                        </a:rPr>
                        <a:t>Molécule (2)</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8AC5CF"/>
                    </a:solidFill>
                  </a:tcPr>
                </a:tc>
                <a:tc>
                  <a:txBody>
                    <a:bodyPr/>
                    <a:lstStyle/>
                    <a:p>
                      <a:pPr algn="ctr" fontAlgn="ctr"/>
                      <a:r>
                        <a:rPr lang="fr-FR" sz="600" b="0" i="0" u="none" strike="noStrike">
                          <a:solidFill>
                            <a:srgbClr val="FFFFFF"/>
                          </a:solidFill>
                          <a:effectLst/>
                          <a:latin typeface="Tahoma"/>
                        </a:rPr>
                        <a:t>Durée (2)</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8AC5CF"/>
                    </a:solidFill>
                  </a:tcPr>
                </a:tc>
                <a:tc>
                  <a:txBody>
                    <a:bodyPr/>
                    <a:lstStyle/>
                    <a:p>
                      <a:pPr algn="ctr" fontAlgn="ctr"/>
                      <a:r>
                        <a:rPr lang="fr-FR" sz="600" b="0" i="0" u="none" strike="noStrike">
                          <a:solidFill>
                            <a:srgbClr val="FFFFFF"/>
                          </a:solidFill>
                          <a:effectLst/>
                          <a:latin typeface="Tahoma"/>
                        </a:rPr>
                        <a:t>Changement ATB (3)</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8AC5CF"/>
                    </a:solidFill>
                  </a:tcPr>
                </a:tc>
                <a:tc>
                  <a:txBody>
                    <a:bodyPr/>
                    <a:lstStyle/>
                    <a:p>
                      <a:pPr algn="ctr" fontAlgn="ctr"/>
                      <a:r>
                        <a:rPr lang="fr-FR" sz="600" b="0" i="0" u="none" strike="noStrike">
                          <a:solidFill>
                            <a:srgbClr val="FFFFFF"/>
                          </a:solidFill>
                          <a:effectLst/>
                          <a:latin typeface="Tahoma"/>
                        </a:rPr>
                        <a:t>Molécule (3)</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8AC5CF"/>
                    </a:solidFill>
                  </a:tcPr>
                </a:tc>
                <a:tc>
                  <a:txBody>
                    <a:bodyPr/>
                    <a:lstStyle/>
                    <a:p>
                      <a:pPr algn="ctr" fontAlgn="ctr"/>
                      <a:r>
                        <a:rPr lang="fr-FR" sz="600" b="0" i="0" u="none" strike="noStrike">
                          <a:solidFill>
                            <a:srgbClr val="FFFFFF"/>
                          </a:solidFill>
                          <a:effectLst/>
                          <a:latin typeface="Tahoma"/>
                        </a:rPr>
                        <a:t>Durée (3)</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8AC5CF"/>
                    </a:solidFill>
                  </a:tcPr>
                </a:tc>
                <a:tc>
                  <a:txBody>
                    <a:bodyPr/>
                    <a:lstStyle/>
                    <a:p>
                      <a:pPr algn="ctr" fontAlgn="ctr"/>
                      <a:r>
                        <a:rPr lang="fr-FR" sz="600" b="0" i="0" u="none" strike="noStrike">
                          <a:solidFill>
                            <a:srgbClr val="FFFFFF"/>
                          </a:solidFill>
                          <a:effectLst/>
                          <a:latin typeface="Tahoma"/>
                        </a:rPr>
                        <a:t>Durée Totale</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8AC5CF"/>
                    </a:solidFill>
                  </a:tcPr>
                </a:tc>
                <a:tc>
                  <a:txBody>
                    <a:bodyPr/>
                    <a:lstStyle/>
                    <a:p>
                      <a:pPr algn="ctr" fontAlgn="ctr"/>
                      <a:r>
                        <a:rPr lang="fr-FR" sz="600" b="0" i="0" u="none" strike="noStrike">
                          <a:solidFill>
                            <a:srgbClr val="FFFFFF"/>
                          </a:solidFill>
                          <a:effectLst/>
                          <a:latin typeface="Tahoma"/>
                        </a:rPr>
                        <a:t>Durée préconisée</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8AC5CF"/>
                    </a:solidFill>
                  </a:tcPr>
                </a:tc>
                <a:tc>
                  <a:txBody>
                    <a:bodyPr/>
                    <a:lstStyle/>
                    <a:p>
                      <a:pPr algn="ctr" fontAlgn="ctr"/>
                      <a:r>
                        <a:rPr lang="fr-FR" sz="600" b="0" i="0" u="none" strike="noStrike">
                          <a:solidFill>
                            <a:srgbClr val="FFFFFF"/>
                          </a:solidFill>
                          <a:effectLst/>
                          <a:latin typeface="Tahoma"/>
                        </a:rPr>
                        <a:t>Pertinence Durée de traitement</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6350" cap="flat" cmpd="sng" algn="ctr">
                      <a:solidFill>
                        <a:srgbClr val="00808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8AC5CF"/>
                    </a:solidFill>
                  </a:tcPr>
                </a:tc>
              </a:tr>
              <a:tr h="304558">
                <a:tc>
                  <a:txBody>
                    <a:bodyPr/>
                    <a:lstStyle/>
                    <a:p>
                      <a:pPr algn="ctr" fontAlgn="ctr"/>
                      <a:r>
                        <a:rPr lang="fr-FR" sz="6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LEVOFLOXACINE</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5</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5</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5</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Pertinent</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r>
              <a:tr h="304558">
                <a:tc>
                  <a:txBody>
                    <a:bodyPr/>
                    <a:lstStyle/>
                    <a:p>
                      <a:pPr algn="ctr" fontAlgn="ctr"/>
                      <a:r>
                        <a:rPr lang="fr-FR" sz="6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AMOXICILLINE/AC CLAV</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10</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10</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7</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Non conforme</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r>
              <a:tr h="304558">
                <a:tc>
                  <a:txBody>
                    <a:bodyPr/>
                    <a:lstStyle/>
                    <a:p>
                      <a:pPr algn="ctr" fontAlgn="ctr"/>
                      <a:r>
                        <a:rPr lang="fr-FR" sz="6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PRISTNAMYCINE</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7</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7</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7</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Pertinent</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r>
              <a:tr h="304558">
                <a:tc>
                  <a:txBody>
                    <a:bodyPr/>
                    <a:lstStyle/>
                    <a:p>
                      <a:pPr algn="ctr" fontAlgn="ctr"/>
                      <a:r>
                        <a:rPr lang="fr-FR" sz="6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PRISTNAMYCINE</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7</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7</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7</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Pertinent</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r>
              <a:tr h="304558">
                <a:tc>
                  <a:txBody>
                    <a:bodyPr/>
                    <a:lstStyle/>
                    <a:p>
                      <a:pPr algn="ctr" fontAlgn="ctr"/>
                      <a:r>
                        <a:rPr lang="fr-FR" sz="6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PRISTNAMYCINE</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3</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3</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7</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Non conforme</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r>
              <a:tr h="304558">
                <a:tc>
                  <a:txBody>
                    <a:bodyPr/>
                    <a:lstStyle/>
                    <a:p>
                      <a:pPr algn="ctr" fontAlgn="ctr"/>
                      <a:r>
                        <a:rPr lang="fr-FR" sz="6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0</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#VALEUR!</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r>
              <a:tr h="304558">
                <a:tc>
                  <a:txBody>
                    <a:bodyPr/>
                    <a:lstStyle/>
                    <a:p>
                      <a:pPr algn="ctr" fontAlgn="ctr"/>
                      <a:r>
                        <a:rPr lang="fr-FR" sz="6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OFLOXACINE</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3</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3</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3</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Pertinent</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r>
              <a:tr h="304558">
                <a:tc>
                  <a:txBody>
                    <a:bodyPr/>
                    <a:lstStyle/>
                    <a:p>
                      <a:pPr algn="ctr" fontAlgn="ctr"/>
                      <a:r>
                        <a:rPr lang="fr-FR" sz="6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FOSFOMYCINE TROMETAMOL</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1</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1</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1</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600" b="0" i="0" u="none" strike="noStrike">
                          <a:effectLst/>
                          <a:latin typeface="Tahoma"/>
                        </a:rPr>
                        <a:t>Pertinent</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r>
              <a:tr h="304558">
                <a:tc>
                  <a:txBody>
                    <a:bodyPr/>
                    <a:lstStyle/>
                    <a:p>
                      <a:pPr algn="ctr" fontAlgn="ctr"/>
                      <a:r>
                        <a:rPr lang="fr-FR" sz="6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AMOXICILLINE/AC CLAV</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3</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3</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a:effectLst/>
                          <a:latin typeface="Tahoma"/>
                        </a:rPr>
                        <a:t>7</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600" b="0" i="0" u="none" strike="noStrike" dirty="0">
                          <a:effectLst/>
                          <a:latin typeface="Tahoma"/>
                        </a:rPr>
                        <a:t>Non conforme</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r>
            </a:tbl>
          </a:graphicData>
        </a:graphic>
      </p:graphicFrame>
      <p:sp>
        <p:nvSpPr>
          <p:cNvPr id="4" name="Rectangle à coins arrondis 3"/>
          <p:cNvSpPr/>
          <p:nvPr/>
        </p:nvSpPr>
        <p:spPr>
          <a:xfrm>
            <a:off x="6588224" y="1916832"/>
            <a:ext cx="1512168" cy="35283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9"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04664"/>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2051720" y="260350"/>
            <a:ext cx="5760640" cy="400110"/>
          </a:xfrm>
          <a:prstGeom prst="rect">
            <a:avLst/>
          </a:prstGeom>
          <a:noFill/>
          <a:ln>
            <a:solidFill>
              <a:schemeClr val="tx2"/>
            </a:solidFill>
          </a:ln>
        </p:spPr>
        <p:txBody>
          <a:bodyPr wrap="square" rtlCol="0">
            <a:spAutoFit/>
          </a:bodyPr>
          <a:lstStyle/>
          <a:p>
            <a:pPr lvl="0" algn="ctr"/>
            <a:r>
              <a:rPr lang="fr-FR" sz="2000" b="1" dirty="0" smtClean="0">
                <a:solidFill>
                  <a:schemeClr val="tx2"/>
                </a:solidFill>
              </a:rPr>
              <a:t>Outils d’appui au CAQES</a:t>
            </a:r>
            <a:endParaRPr lang="fr-FR" sz="2000" b="1" dirty="0">
              <a:solidFill>
                <a:schemeClr val="tx2"/>
              </a:solidFill>
            </a:endParaRPr>
          </a:p>
        </p:txBody>
      </p:sp>
    </p:spTree>
    <p:extLst>
      <p:ext uri="{BB962C8B-B14F-4D97-AF65-F5344CB8AC3E}">
        <p14:creationId xmlns:p14="http://schemas.microsoft.com/office/powerpoint/2010/main" val="949412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sp>
        <p:nvSpPr>
          <p:cNvPr id="8" name="ZoneTexte 7"/>
          <p:cNvSpPr txBox="1"/>
          <p:nvPr/>
        </p:nvSpPr>
        <p:spPr>
          <a:xfrm>
            <a:off x="767403" y="1124744"/>
            <a:ext cx="3816424" cy="369332"/>
          </a:xfrm>
          <a:prstGeom prst="rect">
            <a:avLst/>
          </a:prstGeom>
          <a:solidFill>
            <a:schemeClr val="tx2"/>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dirty="0" smtClean="0">
                <a:solidFill>
                  <a:prstClr val="white"/>
                </a:solidFill>
              </a:rPr>
              <a:t>Résultats</a:t>
            </a:r>
            <a:endParaRPr lang="fr-FR" dirty="0">
              <a:solidFill>
                <a:prstClr val="white"/>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1592357672"/>
              </p:ext>
            </p:extLst>
          </p:nvPr>
        </p:nvGraphicFramePr>
        <p:xfrm>
          <a:off x="2195736" y="1600194"/>
          <a:ext cx="5868145" cy="4525975"/>
        </p:xfrm>
        <a:graphic>
          <a:graphicData uri="http://schemas.openxmlformats.org/drawingml/2006/table">
            <a:tbl>
              <a:tblPr/>
              <a:tblGrid>
                <a:gridCol w="3173164"/>
                <a:gridCol w="787276"/>
                <a:gridCol w="678461"/>
                <a:gridCol w="553550"/>
                <a:gridCol w="675694"/>
              </a:tblGrid>
              <a:tr h="163871">
                <a:tc>
                  <a:txBody>
                    <a:bodyPr/>
                    <a:lstStyle/>
                    <a:p>
                      <a:pPr algn="l" fontAlgn="b"/>
                      <a:r>
                        <a:rPr lang="fr-FR" sz="1000" b="1" i="0" u="none" strike="noStrike">
                          <a:solidFill>
                            <a:srgbClr val="FFFFFF"/>
                          </a:solidFill>
                          <a:effectLst/>
                          <a:latin typeface="Arial"/>
                        </a:rPr>
                        <a:t>Carectéristiques patients</a:t>
                      </a:r>
                    </a:p>
                  </a:txBody>
                  <a:tcPr marL="0" marR="0" marT="0" marB="0" anchor="b">
                    <a:lnL>
                      <a:noFill/>
                    </a:lnL>
                    <a:lnR>
                      <a:noFill/>
                    </a:lnR>
                    <a:lnT>
                      <a:noFill/>
                    </a:lnT>
                    <a:lnB w="6350" cap="flat" cmpd="sng" algn="ctr">
                      <a:solidFill>
                        <a:srgbClr val="DCE6F1"/>
                      </a:solidFill>
                      <a:prstDash val="solid"/>
                      <a:round/>
                      <a:headEnd type="none" w="med" len="med"/>
                      <a:tailEnd type="none" w="med" len="med"/>
                    </a:lnB>
                    <a:solidFill>
                      <a:srgbClr val="366092"/>
                    </a:solidFill>
                  </a:tcPr>
                </a:tc>
                <a:tc>
                  <a:txBody>
                    <a:bodyPr/>
                    <a:lstStyle/>
                    <a:p>
                      <a:pPr algn="ctr" fontAlgn="ctr"/>
                      <a:r>
                        <a:rPr lang="fr-FR" sz="800" b="1" i="0" u="none" strike="noStrike">
                          <a:solidFill>
                            <a:srgbClr val="FFFFFF"/>
                          </a:solidFill>
                          <a:effectLst/>
                          <a:latin typeface="Arial"/>
                        </a:rPr>
                        <a:t> </a:t>
                      </a:r>
                    </a:p>
                  </a:txBody>
                  <a:tcPr marL="0" marR="0" marT="0" marB="0" anchor="ctr">
                    <a:lnL>
                      <a:noFill/>
                    </a:lnL>
                    <a:lnR>
                      <a:noFill/>
                    </a:lnR>
                    <a:lnT>
                      <a:noFill/>
                    </a:lnT>
                    <a:lnB w="6350" cap="flat" cmpd="sng" algn="ctr">
                      <a:solidFill>
                        <a:srgbClr val="DCE6F1"/>
                      </a:solidFill>
                      <a:prstDash val="solid"/>
                      <a:round/>
                      <a:headEnd type="none" w="med" len="med"/>
                      <a:tailEnd type="none" w="med" len="med"/>
                    </a:lnB>
                    <a:solidFill>
                      <a:srgbClr val="366092"/>
                    </a:solidFill>
                  </a:tcPr>
                </a:tc>
                <a:tc>
                  <a:txBody>
                    <a:bodyPr/>
                    <a:lstStyle/>
                    <a:p>
                      <a:pPr algn="l" fontAlgn="b"/>
                      <a:endParaRPr lang="fr-FR" sz="800" b="0" i="0" u="none" strike="noStrike">
                        <a:effectLst/>
                        <a:latin typeface="Arial"/>
                      </a:endParaRPr>
                    </a:p>
                  </a:txBody>
                  <a:tcPr marL="0" marR="0" marT="0" marB="0" anchor="b">
                    <a:lnL>
                      <a:noFill/>
                    </a:lnL>
                    <a:lnR>
                      <a:noFill/>
                    </a:lnR>
                    <a:lnT>
                      <a:noFill/>
                    </a:lnT>
                    <a:lnB>
                      <a:noFill/>
                    </a:lnB>
                  </a:tcPr>
                </a:tc>
                <a:tc>
                  <a:txBody>
                    <a:bodyPr/>
                    <a:lstStyle/>
                    <a:p>
                      <a:pPr algn="l" fontAlgn="b"/>
                      <a:endParaRPr lang="fr-FR" sz="800" b="0" i="0" u="none" strike="noStrike">
                        <a:effectLst/>
                        <a:latin typeface="Arial"/>
                      </a:endParaRPr>
                    </a:p>
                  </a:txBody>
                  <a:tcPr marL="0" marR="0" marT="0" marB="0" anchor="b">
                    <a:lnL>
                      <a:noFill/>
                    </a:lnL>
                    <a:lnR>
                      <a:noFill/>
                    </a:lnR>
                    <a:lnT>
                      <a:noFill/>
                    </a:lnT>
                    <a:lnB>
                      <a:noFill/>
                    </a:lnB>
                  </a:tcPr>
                </a:tc>
                <a:tc>
                  <a:txBody>
                    <a:bodyPr/>
                    <a:lstStyle/>
                    <a:p>
                      <a:pPr algn="l" fontAlgn="b"/>
                      <a:endParaRPr lang="fr-FR" sz="800" b="0" i="0" u="none" strike="noStrike">
                        <a:effectLst/>
                        <a:latin typeface="Arial"/>
                      </a:endParaRPr>
                    </a:p>
                  </a:txBody>
                  <a:tcPr marL="0" marR="0" marT="0" marB="0" anchor="b">
                    <a:lnL>
                      <a:noFill/>
                    </a:lnL>
                    <a:lnR>
                      <a:noFill/>
                    </a:lnR>
                    <a:lnT>
                      <a:noFill/>
                    </a:lnT>
                    <a:lnB>
                      <a:noFill/>
                    </a:lnB>
                  </a:tcPr>
                </a:tc>
              </a:tr>
              <a:tr h="132658">
                <a:tc>
                  <a:txBody>
                    <a:bodyPr/>
                    <a:lstStyle/>
                    <a:p>
                      <a:pPr algn="l" fontAlgn="b"/>
                      <a:r>
                        <a:rPr lang="fr-FR" sz="800" b="0" i="0" u="none" strike="noStrike">
                          <a:solidFill>
                            <a:srgbClr val="000000"/>
                          </a:solidFill>
                          <a:effectLst/>
                          <a:latin typeface="Arial"/>
                        </a:rPr>
                        <a:t>NOMBRE DE PATIENTS</a:t>
                      </a:r>
                    </a:p>
                  </a:txBody>
                  <a:tcPr marL="0" marR="0" marT="0"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10</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l" fontAlgn="b"/>
                      <a:r>
                        <a:rPr lang="fr-FR" sz="800" b="0" i="0" u="none" strike="noStrike">
                          <a:effectLst/>
                          <a:latin typeface="Arial"/>
                        </a:rPr>
                        <a:t>A saisir </a:t>
                      </a:r>
                    </a:p>
                  </a:txBody>
                  <a:tcPr marL="0" marR="0" marT="0" marB="0" anchor="b">
                    <a:lnL>
                      <a:noFill/>
                    </a:lnL>
                    <a:lnR>
                      <a:noFill/>
                    </a:lnR>
                    <a:lnT>
                      <a:noFill/>
                    </a:lnT>
                    <a:lnB>
                      <a:noFill/>
                    </a:lnB>
                  </a:tcPr>
                </a:tc>
                <a:tc>
                  <a:txBody>
                    <a:bodyPr/>
                    <a:lstStyle/>
                    <a:p>
                      <a:pPr algn="l" fontAlgn="b"/>
                      <a:endParaRPr lang="fr-FR" sz="800" b="0" i="0" u="none" strike="noStrike">
                        <a:effectLst/>
                        <a:latin typeface="Arial"/>
                      </a:endParaRPr>
                    </a:p>
                  </a:txBody>
                  <a:tcPr marL="0" marR="0" marT="0" marB="0" anchor="b">
                    <a:lnL>
                      <a:noFill/>
                    </a:lnL>
                    <a:lnR>
                      <a:noFill/>
                    </a:lnR>
                    <a:lnT>
                      <a:noFill/>
                    </a:lnT>
                    <a:lnB>
                      <a:noFill/>
                    </a:lnB>
                  </a:tcPr>
                </a:tc>
                <a:tc>
                  <a:txBody>
                    <a:bodyPr/>
                    <a:lstStyle/>
                    <a:p>
                      <a:pPr algn="l" fontAlgn="b"/>
                      <a:endParaRPr lang="fr-FR" sz="800" b="0" i="0" u="none" strike="noStrike">
                        <a:effectLst/>
                        <a:latin typeface="Arial"/>
                      </a:endParaRPr>
                    </a:p>
                  </a:txBody>
                  <a:tcPr marL="0" marR="0" marT="0" marB="0" anchor="b">
                    <a:lnL>
                      <a:noFill/>
                    </a:lnL>
                    <a:lnR>
                      <a:noFill/>
                    </a:lnR>
                    <a:lnT>
                      <a:noFill/>
                    </a:lnT>
                    <a:lnB>
                      <a:noFill/>
                    </a:lnB>
                  </a:tcPr>
                </a:tc>
              </a:tr>
              <a:tr h="132658">
                <a:tc>
                  <a:txBody>
                    <a:bodyPr/>
                    <a:lstStyle/>
                    <a:p>
                      <a:pPr algn="l" fontAlgn="b"/>
                      <a:r>
                        <a:rPr lang="fr-FR" sz="800" b="0" i="0" u="none" strike="noStrike">
                          <a:solidFill>
                            <a:srgbClr val="000000"/>
                          </a:solidFill>
                          <a:effectLst/>
                          <a:latin typeface="Arial"/>
                        </a:rPr>
                        <a:t>SEXE M</a:t>
                      </a:r>
                    </a:p>
                  </a:txBody>
                  <a:tcPr marL="0" marR="0" marT="0"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2</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l" fontAlgn="b"/>
                      <a:endParaRPr lang="fr-FR" sz="800" b="0" i="0" u="none" strike="noStrike">
                        <a:effectLst/>
                        <a:latin typeface="Arial"/>
                      </a:endParaRPr>
                    </a:p>
                  </a:txBody>
                  <a:tcPr marL="0" marR="0" marT="0" marB="0" anchor="b">
                    <a:lnL>
                      <a:noFill/>
                    </a:lnL>
                    <a:lnR>
                      <a:noFill/>
                    </a:lnR>
                    <a:lnT>
                      <a:noFill/>
                    </a:lnT>
                    <a:lnB>
                      <a:noFill/>
                    </a:lnB>
                  </a:tcPr>
                </a:tc>
                <a:tc>
                  <a:txBody>
                    <a:bodyPr/>
                    <a:lstStyle/>
                    <a:p>
                      <a:pPr algn="l" fontAlgn="b"/>
                      <a:endParaRPr lang="fr-FR" sz="800" b="0" i="0" u="none" strike="noStrike">
                        <a:effectLst/>
                        <a:latin typeface="Arial"/>
                      </a:endParaRPr>
                    </a:p>
                  </a:txBody>
                  <a:tcPr marL="0" marR="0" marT="0" marB="0" anchor="b">
                    <a:lnL>
                      <a:noFill/>
                    </a:lnL>
                    <a:lnR>
                      <a:noFill/>
                    </a:lnR>
                    <a:lnT>
                      <a:noFill/>
                    </a:lnT>
                    <a:lnB>
                      <a:noFill/>
                    </a:lnB>
                  </a:tcPr>
                </a:tc>
                <a:tc>
                  <a:txBody>
                    <a:bodyPr/>
                    <a:lstStyle/>
                    <a:p>
                      <a:pPr algn="l" fontAlgn="b"/>
                      <a:endParaRPr lang="fr-FR" sz="800" b="0" i="0" u="none" strike="noStrike">
                        <a:effectLst/>
                        <a:latin typeface="Arial"/>
                      </a:endParaRPr>
                    </a:p>
                  </a:txBody>
                  <a:tcPr marL="0" marR="0" marT="0" marB="0" anchor="b">
                    <a:lnL>
                      <a:noFill/>
                    </a:lnL>
                    <a:lnR>
                      <a:noFill/>
                    </a:lnR>
                    <a:lnT>
                      <a:noFill/>
                    </a:lnT>
                    <a:lnB>
                      <a:noFill/>
                    </a:lnB>
                  </a:tcPr>
                </a:tc>
              </a:tr>
              <a:tr h="132658">
                <a:tc>
                  <a:txBody>
                    <a:bodyPr/>
                    <a:lstStyle/>
                    <a:p>
                      <a:pPr algn="l" fontAlgn="b"/>
                      <a:r>
                        <a:rPr lang="fr-FR" sz="800" b="0" i="0" u="none" strike="noStrike">
                          <a:solidFill>
                            <a:srgbClr val="000000"/>
                          </a:solidFill>
                          <a:effectLst/>
                          <a:latin typeface="Arial"/>
                        </a:rPr>
                        <a:t>MOY AGE</a:t>
                      </a:r>
                    </a:p>
                  </a:txBody>
                  <a:tcPr marL="0" marR="0" marT="0"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62</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l" fontAlgn="b"/>
                      <a:endParaRPr lang="fr-FR" sz="800" b="0" i="0" u="none" strike="noStrike">
                        <a:effectLst/>
                        <a:latin typeface="Arial"/>
                      </a:endParaRPr>
                    </a:p>
                  </a:txBody>
                  <a:tcPr marL="0" marR="0" marT="0" marB="0" anchor="b">
                    <a:lnL>
                      <a:noFill/>
                    </a:lnL>
                    <a:lnR>
                      <a:noFill/>
                    </a:lnR>
                    <a:lnT>
                      <a:noFill/>
                    </a:lnT>
                    <a:lnB>
                      <a:noFill/>
                    </a:lnB>
                  </a:tcPr>
                </a:tc>
                <a:tc>
                  <a:txBody>
                    <a:bodyPr/>
                    <a:lstStyle/>
                    <a:p>
                      <a:pPr algn="l" fontAlgn="b"/>
                      <a:endParaRPr lang="fr-FR" sz="800" b="0" i="0" u="none" strike="noStrike">
                        <a:effectLst/>
                        <a:latin typeface="Arial"/>
                      </a:endParaRPr>
                    </a:p>
                  </a:txBody>
                  <a:tcPr marL="0" marR="0" marT="0" marB="0" anchor="b">
                    <a:lnL>
                      <a:noFill/>
                    </a:lnL>
                    <a:lnR>
                      <a:noFill/>
                    </a:lnR>
                    <a:lnT>
                      <a:noFill/>
                    </a:lnT>
                    <a:lnB>
                      <a:noFill/>
                    </a:lnB>
                  </a:tcPr>
                </a:tc>
                <a:tc>
                  <a:txBody>
                    <a:bodyPr/>
                    <a:lstStyle/>
                    <a:p>
                      <a:pPr algn="l" fontAlgn="b"/>
                      <a:endParaRPr lang="fr-FR" sz="800" b="0" i="0" u="none" strike="noStrike">
                        <a:effectLst/>
                        <a:latin typeface="Arial"/>
                      </a:endParaRPr>
                    </a:p>
                  </a:txBody>
                  <a:tcPr marL="0" marR="0" marT="0" marB="0" anchor="b">
                    <a:lnL>
                      <a:noFill/>
                    </a:lnL>
                    <a:lnR>
                      <a:noFill/>
                    </a:lnR>
                    <a:lnT>
                      <a:noFill/>
                    </a:lnT>
                    <a:lnB>
                      <a:noFill/>
                    </a:lnB>
                  </a:tcPr>
                </a:tc>
              </a:tr>
              <a:tr h="132658">
                <a:tc>
                  <a:txBody>
                    <a:bodyPr/>
                    <a:lstStyle/>
                    <a:p>
                      <a:pPr algn="l" fontAlgn="b"/>
                      <a:r>
                        <a:rPr lang="fr-FR" sz="800" b="0" i="0" u="none" strike="noStrike">
                          <a:solidFill>
                            <a:srgbClr val="000000"/>
                          </a:solidFill>
                          <a:effectLst/>
                          <a:latin typeface="Arial"/>
                        </a:rPr>
                        <a:t>MOY CLAIRANCE</a:t>
                      </a:r>
                    </a:p>
                  </a:txBody>
                  <a:tcPr marL="0" marR="0" marT="0" marB="0" anchor="b">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44</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l" fontAlgn="b"/>
                      <a:endParaRPr lang="fr-FR" sz="800" b="0" i="0" u="none" strike="noStrike">
                        <a:effectLst/>
                        <a:latin typeface="Arial"/>
                      </a:endParaRPr>
                    </a:p>
                  </a:txBody>
                  <a:tcPr marL="0" marR="0" marT="0" marB="0" anchor="b">
                    <a:lnL>
                      <a:noFill/>
                    </a:lnL>
                    <a:lnR>
                      <a:noFill/>
                    </a:lnR>
                    <a:lnT>
                      <a:noFill/>
                    </a:lnT>
                    <a:lnB>
                      <a:noFill/>
                    </a:lnB>
                  </a:tcPr>
                </a:tc>
                <a:tc>
                  <a:txBody>
                    <a:bodyPr/>
                    <a:lstStyle/>
                    <a:p>
                      <a:pPr algn="l" fontAlgn="b"/>
                      <a:endParaRPr lang="fr-FR" sz="800" b="0" i="0" u="none" strike="noStrike">
                        <a:effectLst/>
                        <a:latin typeface="Arial"/>
                      </a:endParaRPr>
                    </a:p>
                  </a:txBody>
                  <a:tcPr marL="0" marR="0" marT="0" marB="0" anchor="b">
                    <a:lnL>
                      <a:noFill/>
                    </a:lnL>
                    <a:lnR>
                      <a:noFill/>
                    </a:lnR>
                    <a:lnT>
                      <a:noFill/>
                    </a:lnT>
                    <a:lnB>
                      <a:noFill/>
                    </a:lnB>
                  </a:tcPr>
                </a:tc>
                <a:tc>
                  <a:txBody>
                    <a:bodyPr/>
                    <a:lstStyle/>
                    <a:p>
                      <a:pPr algn="l" fontAlgn="b"/>
                      <a:endParaRPr lang="fr-FR" sz="800" b="0" i="0" u="none" strike="noStrike">
                        <a:effectLst/>
                        <a:latin typeface="Arial"/>
                      </a:endParaRPr>
                    </a:p>
                  </a:txBody>
                  <a:tcPr marL="0" marR="0" marT="0" marB="0" anchor="b">
                    <a:lnL>
                      <a:noFill/>
                    </a:lnL>
                    <a:lnR>
                      <a:noFill/>
                    </a:lnR>
                    <a:lnT>
                      <a:noFill/>
                    </a:lnT>
                    <a:lnB>
                      <a:noFill/>
                    </a:lnB>
                  </a:tcPr>
                </a:tc>
              </a:tr>
              <a:tr h="132658">
                <a:tc>
                  <a:txBody>
                    <a:bodyPr/>
                    <a:lstStyle/>
                    <a:p>
                      <a:pPr algn="l" fontAlgn="b"/>
                      <a:endParaRPr lang="fr-FR" sz="800" b="0" i="0" u="none" strike="noStrike">
                        <a:effectLst/>
                        <a:latin typeface="Arial"/>
                      </a:endParaRPr>
                    </a:p>
                  </a:txBody>
                  <a:tcPr marL="0" marR="0" marT="0" marB="0" anchor="b">
                    <a:lnL>
                      <a:noFill/>
                    </a:lnL>
                    <a:lnR>
                      <a:noFill/>
                    </a:lnR>
                    <a:lnT w="6350" cap="flat" cmpd="sng" algn="ctr">
                      <a:solidFill>
                        <a:srgbClr val="DCE6F1"/>
                      </a:solidFill>
                      <a:prstDash val="solid"/>
                      <a:round/>
                      <a:headEnd type="none" w="med" len="med"/>
                      <a:tailEnd type="none" w="med" len="med"/>
                    </a:lnT>
                    <a:lnB>
                      <a:noFill/>
                    </a:lnB>
                  </a:tcPr>
                </a:tc>
                <a:tc>
                  <a:txBody>
                    <a:bodyPr/>
                    <a:lstStyle/>
                    <a:p>
                      <a:pPr algn="l" fontAlgn="b"/>
                      <a:endParaRPr lang="fr-FR" sz="800" b="0" i="0" u="none" strike="noStrike">
                        <a:effectLst/>
                        <a:latin typeface="Arial"/>
                      </a:endParaRPr>
                    </a:p>
                  </a:txBody>
                  <a:tcPr marL="0" marR="0" marT="0" marB="0" anchor="b">
                    <a:lnL>
                      <a:noFill/>
                    </a:lnL>
                    <a:lnR>
                      <a:noFill/>
                    </a:lnR>
                    <a:lnT w="6350" cap="flat" cmpd="sng" algn="ctr">
                      <a:solidFill>
                        <a:srgbClr val="DCE6F1"/>
                      </a:solidFill>
                      <a:prstDash val="solid"/>
                      <a:round/>
                      <a:headEnd type="none" w="med" len="med"/>
                      <a:tailEnd type="none" w="med" len="med"/>
                    </a:lnT>
                    <a:lnB>
                      <a:noFill/>
                    </a:lnB>
                  </a:tcPr>
                </a:tc>
                <a:tc>
                  <a:txBody>
                    <a:bodyPr/>
                    <a:lstStyle/>
                    <a:p>
                      <a:pPr algn="l" fontAlgn="b"/>
                      <a:endParaRPr lang="fr-FR" sz="800" b="0" i="0" u="none" strike="noStrike">
                        <a:effectLst/>
                        <a:latin typeface="Arial"/>
                      </a:endParaRPr>
                    </a:p>
                  </a:txBody>
                  <a:tcPr marL="0" marR="0" marT="0" marB="0" anchor="b">
                    <a:lnL>
                      <a:noFill/>
                    </a:lnL>
                    <a:lnR>
                      <a:noFill/>
                    </a:lnR>
                    <a:lnT>
                      <a:noFill/>
                    </a:lnT>
                    <a:lnB>
                      <a:noFill/>
                    </a:lnB>
                  </a:tcPr>
                </a:tc>
                <a:tc>
                  <a:txBody>
                    <a:bodyPr/>
                    <a:lstStyle/>
                    <a:p>
                      <a:pPr algn="l" fontAlgn="b"/>
                      <a:endParaRPr lang="fr-FR" sz="800" b="0" i="0" u="none" strike="noStrike">
                        <a:effectLst/>
                        <a:latin typeface="Arial"/>
                      </a:endParaRPr>
                    </a:p>
                  </a:txBody>
                  <a:tcPr marL="0" marR="0" marT="0" marB="0" anchor="b">
                    <a:lnL>
                      <a:noFill/>
                    </a:lnL>
                    <a:lnR>
                      <a:noFill/>
                    </a:lnR>
                    <a:lnT>
                      <a:noFill/>
                    </a:lnT>
                    <a:lnB>
                      <a:noFill/>
                    </a:lnB>
                  </a:tcPr>
                </a:tc>
                <a:tc>
                  <a:txBody>
                    <a:bodyPr/>
                    <a:lstStyle/>
                    <a:p>
                      <a:pPr algn="l" fontAlgn="b"/>
                      <a:endParaRPr lang="fr-FR" sz="800" b="0" i="0" u="none" strike="noStrike">
                        <a:effectLst/>
                        <a:latin typeface="Arial"/>
                      </a:endParaRPr>
                    </a:p>
                  </a:txBody>
                  <a:tcPr marL="0" marR="0" marT="0" marB="0" anchor="b">
                    <a:lnL>
                      <a:noFill/>
                    </a:lnL>
                    <a:lnR>
                      <a:noFill/>
                    </a:lnR>
                    <a:lnT>
                      <a:noFill/>
                    </a:lnT>
                    <a:lnB>
                      <a:noFill/>
                    </a:lnB>
                  </a:tcPr>
                </a:tc>
              </a:tr>
              <a:tr h="132658">
                <a:tc>
                  <a:txBody>
                    <a:bodyPr/>
                    <a:lstStyle/>
                    <a:p>
                      <a:pPr algn="l" fontAlgn="ctr"/>
                      <a:endParaRPr lang="fr-FR" sz="800" b="1" i="0" u="none" strike="noStrike">
                        <a:effectLst/>
                        <a:latin typeface="Arial"/>
                      </a:endParaRPr>
                    </a:p>
                  </a:txBody>
                  <a:tcPr marL="0" marR="0" marT="0" marB="0" anchor="ctr">
                    <a:lnL>
                      <a:noFill/>
                    </a:lnL>
                    <a:lnR>
                      <a:noFill/>
                    </a:lnR>
                    <a:lnT>
                      <a:noFill/>
                    </a:lnT>
                    <a:lnB>
                      <a:noFill/>
                    </a:lnB>
                  </a:tcPr>
                </a:tc>
                <a:tc>
                  <a:txBody>
                    <a:bodyPr/>
                    <a:lstStyle/>
                    <a:p>
                      <a:pPr algn="l" fontAlgn="b"/>
                      <a:endParaRPr lang="fr-FR" sz="800" b="0" i="0" u="none" strike="noStrike">
                        <a:effectLst/>
                        <a:latin typeface="Arial"/>
                      </a:endParaRPr>
                    </a:p>
                  </a:txBody>
                  <a:tcPr marL="0" marR="0" marT="0" marB="0" anchor="b">
                    <a:lnL>
                      <a:noFill/>
                    </a:lnL>
                    <a:lnR>
                      <a:noFill/>
                    </a:lnR>
                    <a:lnT>
                      <a:noFill/>
                    </a:lnT>
                    <a:lnB>
                      <a:noFill/>
                    </a:lnB>
                  </a:tcPr>
                </a:tc>
                <a:tc>
                  <a:txBody>
                    <a:bodyPr/>
                    <a:lstStyle/>
                    <a:p>
                      <a:pPr algn="l" fontAlgn="b"/>
                      <a:endParaRPr lang="fr-FR" sz="800" b="0" i="0" u="none" strike="noStrike">
                        <a:effectLst/>
                        <a:latin typeface="Arial"/>
                      </a:endParaRPr>
                    </a:p>
                  </a:txBody>
                  <a:tcPr marL="0" marR="0" marT="0" marB="0" anchor="b">
                    <a:lnL>
                      <a:noFill/>
                    </a:lnL>
                    <a:lnR>
                      <a:noFill/>
                    </a:lnR>
                    <a:lnT>
                      <a:noFill/>
                    </a:lnT>
                    <a:lnB>
                      <a:noFill/>
                    </a:lnB>
                  </a:tcPr>
                </a:tc>
                <a:tc>
                  <a:txBody>
                    <a:bodyPr/>
                    <a:lstStyle/>
                    <a:p>
                      <a:pPr algn="l" fontAlgn="ctr"/>
                      <a:endParaRPr lang="fr-FR" sz="800" b="1" i="0" u="none" strike="noStrike">
                        <a:effectLst/>
                        <a:latin typeface="Arial"/>
                      </a:endParaRPr>
                    </a:p>
                  </a:txBody>
                  <a:tcPr marL="0" marR="0" marT="0" marB="0" anchor="ctr">
                    <a:lnL>
                      <a:noFill/>
                    </a:lnL>
                    <a:lnR>
                      <a:noFill/>
                    </a:lnR>
                    <a:lnT>
                      <a:noFill/>
                    </a:lnT>
                    <a:lnB>
                      <a:noFill/>
                    </a:lnB>
                  </a:tcPr>
                </a:tc>
                <a:tc>
                  <a:txBody>
                    <a:bodyPr/>
                    <a:lstStyle/>
                    <a:p>
                      <a:pPr algn="l" fontAlgn="ctr"/>
                      <a:endParaRPr lang="fr-FR" sz="800" b="0" i="0" u="none" strike="noStrike">
                        <a:effectLst/>
                        <a:latin typeface="Arial"/>
                      </a:endParaRPr>
                    </a:p>
                  </a:txBody>
                  <a:tcPr marL="0" marR="0" marT="0" marB="0" anchor="ctr">
                    <a:lnL>
                      <a:noFill/>
                    </a:lnL>
                    <a:lnR>
                      <a:noFill/>
                    </a:lnR>
                    <a:lnT>
                      <a:noFill/>
                    </a:lnT>
                    <a:lnB>
                      <a:noFill/>
                    </a:lnB>
                  </a:tcPr>
                </a:tc>
              </a:tr>
              <a:tr h="132658">
                <a:tc gridSpan="2">
                  <a:txBody>
                    <a:bodyPr/>
                    <a:lstStyle/>
                    <a:p>
                      <a:pPr algn="l" fontAlgn="ctr"/>
                      <a:r>
                        <a:rPr lang="fr-FR" sz="800" b="1" i="0" u="none" strike="noStrike">
                          <a:effectLst/>
                          <a:latin typeface="Arial"/>
                        </a:rPr>
                        <a:t>Pensez à actualiser les tableaux : Clique droit sur le tableau et "Actualiser"</a:t>
                      </a:r>
                    </a:p>
                  </a:txBody>
                  <a:tcPr marL="0" marR="0" marT="0" marB="0" anchor="ctr">
                    <a:lnL>
                      <a:noFill/>
                    </a:lnL>
                    <a:lnR>
                      <a:noFill/>
                    </a:lnR>
                    <a:lnT>
                      <a:noFill/>
                    </a:lnT>
                    <a:lnB>
                      <a:noFill/>
                    </a:lnB>
                  </a:tcPr>
                </a:tc>
                <a:tc hMerge="1">
                  <a:txBody>
                    <a:bodyPr/>
                    <a:lstStyle/>
                    <a:p>
                      <a:endParaRPr lang="fr-FR"/>
                    </a:p>
                  </a:txBody>
                  <a:tcPr/>
                </a:tc>
                <a:tc>
                  <a:txBody>
                    <a:bodyPr/>
                    <a:lstStyle/>
                    <a:p>
                      <a:pPr algn="ctr" fontAlgn="ctr"/>
                      <a:endParaRPr lang="fr-FR" sz="800" b="1" i="0" u="none" strike="noStrike">
                        <a:effectLst/>
                        <a:latin typeface="Arial"/>
                      </a:endParaRPr>
                    </a:p>
                  </a:txBody>
                  <a:tcPr marL="0" marR="0" marT="0" marB="0" anchor="ctr">
                    <a:lnL>
                      <a:noFill/>
                    </a:lnL>
                    <a:lnR>
                      <a:noFill/>
                    </a:lnR>
                    <a:lnT>
                      <a:noFill/>
                    </a:lnT>
                    <a:lnB>
                      <a:noFill/>
                    </a:lnB>
                  </a:tcPr>
                </a:tc>
                <a:tc>
                  <a:txBody>
                    <a:bodyPr/>
                    <a:lstStyle/>
                    <a:p>
                      <a:pPr algn="l" fontAlgn="ctr"/>
                      <a:endParaRPr lang="fr-FR" sz="800" b="1" i="0" u="none" strike="noStrike">
                        <a:effectLst/>
                        <a:latin typeface="Arial"/>
                      </a:endParaRPr>
                    </a:p>
                  </a:txBody>
                  <a:tcPr marL="0" marR="0" marT="0" marB="0" anchor="ctr">
                    <a:lnL>
                      <a:noFill/>
                    </a:lnL>
                    <a:lnR>
                      <a:noFill/>
                    </a:lnR>
                    <a:lnT>
                      <a:noFill/>
                    </a:lnT>
                    <a:lnB>
                      <a:noFill/>
                    </a:lnB>
                  </a:tcPr>
                </a:tc>
                <a:tc>
                  <a:txBody>
                    <a:bodyPr/>
                    <a:lstStyle/>
                    <a:p>
                      <a:pPr algn="l" fontAlgn="ctr"/>
                      <a:endParaRPr lang="fr-FR" sz="800" b="0" i="0" u="none" strike="noStrike">
                        <a:effectLst/>
                        <a:latin typeface="Arial"/>
                      </a:endParaRPr>
                    </a:p>
                  </a:txBody>
                  <a:tcPr marL="0" marR="0" marT="0" marB="0" anchor="ctr">
                    <a:lnL>
                      <a:noFill/>
                    </a:lnL>
                    <a:lnR>
                      <a:noFill/>
                    </a:lnR>
                    <a:lnT>
                      <a:noFill/>
                    </a:lnT>
                    <a:lnB>
                      <a:noFill/>
                    </a:lnB>
                  </a:tcPr>
                </a:tc>
              </a:tr>
              <a:tr h="132658">
                <a:tc>
                  <a:txBody>
                    <a:bodyPr/>
                    <a:lstStyle/>
                    <a:p>
                      <a:pPr algn="l" fontAlgn="ctr"/>
                      <a:endParaRPr lang="fr-FR" sz="800" b="1" i="0" u="none" strike="noStrike">
                        <a:effectLst/>
                        <a:latin typeface="Arial"/>
                      </a:endParaRPr>
                    </a:p>
                  </a:txBody>
                  <a:tcPr marL="0" marR="0" marT="0" marB="0" anchor="ctr">
                    <a:lnL>
                      <a:noFill/>
                    </a:lnL>
                    <a:lnR>
                      <a:noFill/>
                    </a:lnR>
                    <a:lnT>
                      <a:noFill/>
                    </a:lnT>
                    <a:lnB>
                      <a:noFill/>
                    </a:lnB>
                  </a:tcPr>
                </a:tc>
                <a:tc>
                  <a:txBody>
                    <a:bodyPr/>
                    <a:lstStyle/>
                    <a:p>
                      <a:pPr algn="l" fontAlgn="ctr"/>
                      <a:endParaRPr lang="fr-FR" sz="8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fr-FR" sz="800" b="1" i="0" u="none" strike="noStrike">
                        <a:effectLst/>
                        <a:latin typeface="Arial"/>
                      </a:endParaRPr>
                    </a:p>
                  </a:txBody>
                  <a:tcPr marL="0" marR="0" marT="0" marB="0" anchor="ctr">
                    <a:lnL>
                      <a:noFill/>
                    </a:lnL>
                    <a:lnR>
                      <a:noFill/>
                    </a:lnR>
                    <a:lnT>
                      <a:noFill/>
                    </a:lnT>
                    <a:lnB>
                      <a:noFill/>
                    </a:lnB>
                  </a:tcPr>
                </a:tc>
                <a:tc>
                  <a:txBody>
                    <a:bodyPr/>
                    <a:lstStyle/>
                    <a:p>
                      <a:pPr algn="l" fontAlgn="ctr"/>
                      <a:endParaRPr lang="fr-FR" sz="800" b="1" i="0" u="none" strike="noStrike">
                        <a:effectLst/>
                        <a:latin typeface="Arial"/>
                      </a:endParaRPr>
                    </a:p>
                  </a:txBody>
                  <a:tcPr marL="0" marR="0" marT="0" marB="0" anchor="ctr">
                    <a:lnL>
                      <a:noFill/>
                    </a:lnL>
                    <a:lnR>
                      <a:noFill/>
                    </a:lnR>
                    <a:lnT>
                      <a:noFill/>
                    </a:lnT>
                    <a:lnB>
                      <a:noFill/>
                    </a:lnB>
                  </a:tcPr>
                </a:tc>
                <a:tc>
                  <a:txBody>
                    <a:bodyPr/>
                    <a:lstStyle/>
                    <a:p>
                      <a:pPr algn="l" fontAlgn="ctr"/>
                      <a:endParaRPr lang="fr-FR" sz="800" b="0" i="0" u="none" strike="noStrike">
                        <a:effectLst/>
                        <a:latin typeface="Arial"/>
                      </a:endParaRPr>
                    </a:p>
                  </a:txBody>
                  <a:tcPr marL="0" marR="0" marT="0" marB="0" anchor="ctr">
                    <a:lnL>
                      <a:noFill/>
                    </a:lnL>
                    <a:lnR>
                      <a:noFill/>
                    </a:lnR>
                    <a:lnT>
                      <a:noFill/>
                    </a:lnT>
                    <a:lnB>
                      <a:noFill/>
                    </a:lnB>
                  </a:tcPr>
                </a:tc>
              </a:tr>
              <a:tr h="390169">
                <a:tc>
                  <a:txBody>
                    <a:bodyPr/>
                    <a:lstStyle/>
                    <a:p>
                      <a:pPr algn="l" fontAlgn="ctr"/>
                      <a:r>
                        <a:rPr lang="fr-FR" sz="1000" b="1" i="0" u="none" strike="noStrike">
                          <a:solidFill>
                            <a:srgbClr val="FFFFFF"/>
                          </a:solidFill>
                          <a:effectLst/>
                          <a:latin typeface="Arial"/>
                        </a:rPr>
                        <a:t>Pertinence de la Durée de traitement / indication</a:t>
                      </a:r>
                    </a:p>
                  </a:txBody>
                  <a:tcPr marL="0" marR="0" marT="0" marB="0" anchor="ctr">
                    <a:lnL>
                      <a:noFill/>
                    </a:lnL>
                    <a:lnR>
                      <a:noFill/>
                    </a:lnR>
                    <a:lnT>
                      <a:noFill/>
                    </a:lnT>
                    <a:lnB w="6350" cap="flat" cmpd="sng" algn="ctr">
                      <a:solidFill>
                        <a:srgbClr val="366092"/>
                      </a:solidFill>
                      <a:prstDash val="solid"/>
                      <a:round/>
                      <a:headEnd type="none" w="med" len="med"/>
                      <a:tailEnd type="none" w="med" len="med"/>
                    </a:lnB>
                    <a:solidFill>
                      <a:srgbClr val="366092"/>
                    </a:solidFill>
                  </a:tcPr>
                </a:tc>
                <a:tc>
                  <a:txBody>
                    <a:bodyPr/>
                    <a:lstStyle/>
                    <a:p>
                      <a:pPr algn="ctr" fontAlgn="ctr"/>
                      <a:endParaRPr lang="fr-FR" sz="1000" b="0" i="0" u="none" strike="noStrike" dirty="0">
                        <a:solidFill>
                          <a:srgbClr val="FFFFFF"/>
                        </a:solidFill>
                        <a:effectLst/>
                        <a:latin typeface="Arial"/>
                      </a:endParaRPr>
                    </a:p>
                  </a:txBody>
                  <a:tcPr marL="0" marR="0" marT="0" marB="0" anchor="ctr">
                    <a:lnL>
                      <a:noFill/>
                    </a:lnL>
                    <a:lnR>
                      <a:noFill/>
                    </a:lnR>
                    <a:lnT>
                      <a:noFill/>
                    </a:lnT>
                    <a:lnB w="6350" cap="flat" cmpd="sng" algn="ctr">
                      <a:solidFill>
                        <a:srgbClr val="366092"/>
                      </a:solidFill>
                      <a:prstDash val="solid"/>
                      <a:round/>
                      <a:headEnd type="none" w="med" len="med"/>
                      <a:tailEnd type="none" w="med" len="med"/>
                    </a:lnB>
                    <a:solidFill>
                      <a:srgbClr val="366092"/>
                    </a:solidFill>
                  </a:tcPr>
                </a:tc>
                <a:tc>
                  <a:txBody>
                    <a:bodyPr/>
                    <a:lstStyle/>
                    <a:p>
                      <a:pPr algn="l" fontAlgn="ctr"/>
                      <a:endParaRPr lang="fr-FR" sz="800" b="0" i="0" u="none" strike="noStrike" dirty="0">
                        <a:solidFill>
                          <a:srgbClr val="FFFFFF"/>
                        </a:solidFill>
                        <a:effectLst/>
                        <a:latin typeface="Arial"/>
                      </a:endParaRPr>
                    </a:p>
                  </a:txBody>
                  <a:tcPr marL="0" marR="0" marT="0" marB="0" anchor="ctr">
                    <a:lnL>
                      <a:noFill/>
                    </a:lnL>
                    <a:lnR>
                      <a:noFill/>
                    </a:lnR>
                    <a:lnT>
                      <a:noFill/>
                    </a:lnT>
                    <a:lnB w="6350" cap="flat" cmpd="sng" algn="ctr">
                      <a:solidFill>
                        <a:srgbClr val="366092"/>
                      </a:solidFill>
                      <a:prstDash val="solid"/>
                      <a:round/>
                      <a:headEnd type="none" w="med" len="med"/>
                      <a:tailEnd type="none" w="med" len="med"/>
                    </a:lnB>
                    <a:solidFill>
                      <a:srgbClr val="366092"/>
                    </a:solidFill>
                  </a:tcPr>
                </a:tc>
                <a:tc>
                  <a:txBody>
                    <a:bodyPr/>
                    <a:lstStyle/>
                    <a:p>
                      <a:pPr algn="l" fontAlgn="ctr"/>
                      <a:endParaRPr lang="fr-FR" sz="800" b="0" i="0" u="none" strike="noStrike">
                        <a:solidFill>
                          <a:srgbClr val="FFFFFF"/>
                        </a:solidFill>
                        <a:effectLst/>
                        <a:latin typeface="Arial"/>
                      </a:endParaRPr>
                    </a:p>
                  </a:txBody>
                  <a:tcPr marL="0" marR="0" marT="0" marB="0" anchor="ctr">
                    <a:lnL>
                      <a:noFill/>
                    </a:lnL>
                    <a:lnR>
                      <a:noFill/>
                    </a:lnR>
                    <a:lnT>
                      <a:noFill/>
                    </a:lnT>
                    <a:lnB w="6350" cap="flat" cmpd="sng" algn="ctr">
                      <a:solidFill>
                        <a:srgbClr val="366092"/>
                      </a:solidFill>
                      <a:prstDash val="solid"/>
                      <a:round/>
                      <a:headEnd type="none" w="med" len="med"/>
                      <a:tailEnd type="none" w="med" len="med"/>
                    </a:lnB>
                    <a:solidFill>
                      <a:srgbClr val="366092"/>
                    </a:solidFill>
                  </a:tcPr>
                </a:tc>
                <a:tc>
                  <a:txBody>
                    <a:bodyPr/>
                    <a:lstStyle/>
                    <a:p>
                      <a:pPr algn="l" fontAlgn="ctr"/>
                      <a:endParaRPr lang="fr-FR" sz="800" b="0" i="0" u="none" strike="noStrike">
                        <a:solidFill>
                          <a:srgbClr val="FFFFFF"/>
                        </a:solidFill>
                        <a:effectLst/>
                        <a:latin typeface="Arial"/>
                      </a:endParaRPr>
                    </a:p>
                  </a:txBody>
                  <a:tcPr marL="0" marR="0" marT="0" marB="0" anchor="ctr">
                    <a:lnL>
                      <a:noFill/>
                    </a:lnL>
                    <a:lnR>
                      <a:noFill/>
                    </a:lnR>
                    <a:lnT>
                      <a:noFill/>
                    </a:lnT>
                    <a:lnB w="6350" cap="flat" cmpd="sng" algn="ctr">
                      <a:solidFill>
                        <a:srgbClr val="366092"/>
                      </a:solidFill>
                      <a:prstDash val="solid"/>
                      <a:round/>
                      <a:headEnd type="none" w="med" len="med"/>
                      <a:tailEnd type="none" w="med" len="med"/>
                    </a:lnB>
                    <a:solidFill>
                      <a:srgbClr val="366092"/>
                    </a:solidFill>
                  </a:tcPr>
                </a:tc>
              </a:tr>
              <a:tr h="132658">
                <a:tc>
                  <a:txBody>
                    <a:bodyPr/>
                    <a:lstStyle/>
                    <a:p>
                      <a:pPr algn="l" fontAlgn="ctr"/>
                      <a:r>
                        <a:rPr lang="fr-FR" sz="800" b="0" i="0" u="none" strike="noStrike">
                          <a:solidFill>
                            <a:srgbClr val="FFFFFF"/>
                          </a:solidFill>
                          <a:effectLst/>
                          <a:latin typeface="Arial"/>
                        </a:rPr>
                        <a:t>Indication</a:t>
                      </a:r>
                    </a:p>
                  </a:txBody>
                  <a:tcPr marL="0" marR="0" marT="0" marB="0" anchor="ctr">
                    <a:lnL>
                      <a:noFill/>
                    </a:lnL>
                    <a:lnR>
                      <a:noFill/>
                    </a:lnR>
                    <a:lnT w="6350" cap="flat" cmpd="sng" algn="ctr">
                      <a:solidFill>
                        <a:srgbClr val="366092"/>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366092"/>
                    </a:solidFill>
                  </a:tcPr>
                </a:tc>
                <a:tc>
                  <a:txBody>
                    <a:bodyPr/>
                    <a:lstStyle/>
                    <a:p>
                      <a:pPr algn="ctr" fontAlgn="ctr"/>
                      <a:r>
                        <a:rPr lang="fr-FR" sz="800" b="0" i="0" u="none" strike="noStrike">
                          <a:solidFill>
                            <a:srgbClr val="FFFFFF"/>
                          </a:solidFill>
                          <a:effectLst/>
                          <a:latin typeface="Arial"/>
                        </a:rPr>
                        <a:t>Non conforme</a:t>
                      </a:r>
                    </a:p>
                  </a:txBody>
                  <a:tcPr marL="0" marR="0" marT="0" marB="0" anchor="ctr">
                    <a:lnL>
                      <a:noFill/>
                    </a:lnL>
                    <a:lnR>
                      <a:noFill/>
                    </a:lnR>
                    <a:lnT w="6350" cap="flat" cmpd="sng" algn="ctr">
                      <a:solidFill>
                        <a:srgbClr val="366092"/>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366092"/>
                    </a:solidFill>
                  </a:tcPr>
                </a:tc>
                <a:tc>
                  <a:txBody>
                    <a:bodyPr/>
                    <a:lstStyle/>
                    <a:p>
                      <a:pPr algn="ctr" fontAlgn="ctr"/>
                      <a:r>
                        <a:rPr lang="fr-FR" sz="800" b="0" i="0" u="none" strike="noStrike">
                          <a:solidFill>
                            <a:srgbClr val="FFFFFF"/>
                          </a:solidFill>
                          <a:effectLst/>
                          <a:latin typeface="Arial"/>
                        </a:rPr>
                        <a:t>Pertinent</a:t>
                      </a:r>
                    </a:p>
                  </a:txBody>
                  <a:tcPr marL="0" marR="0" marT="0" marB="0" anchor="ctr">
                    <a:lnL>
                      <a:noFill/>
                    </a:lnL>
                    <a:lnR>
                      <a:noFill/>
                    </a:lnR>
                    <a:lnT w="6350" cap="flat" cmpd="sng" algn="ctr">
                      <a:solidFill>
                        <a:srgbClr val="366092"/>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366092"/>
                    </a:solidFill>
                  </a:tcPr>
                </a:tc>
                <a:tc>
                  <a:txBody>
                    <a:bodyPr/>
                    <a:lstStyle/>
                    <a:p>
                      <a:pPr algn="ctr" fontAlgn="ctr"/>
                      <a:r>
                        <a:rPr lang="fr-FR" sz="800" b="0" i="0" u="none" strike="noStrike">
                          <a:solidFill>
                            <a:srgbClr val="FFFFFF"/>
                          </a:solidFill>
                          <a:effectLst/>
                          <a:latin typeface="Arial"/>
                        </a:rPr>
                        <a:t>#VALEUR!</a:t>
                      </a:r>
                    </a:p>
                  </a:txBody>
                  <a:tcPr marL="0" marR="0" marT="0" marB="0" anchor="ctr">
                    <a:lnL>
                      <a:noFill/>
                    </a:lnL>
                    <a:lnR>
                      <a:noFill/>
                    </a:lnR>
                    <a:lnT w="6350" cap="flat" cmpd="sng" algn="ctr">
                      <a:solidFill>
                        <a:srgbClr val="366092"/>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366092"/>
                    </a:solidFill>
                  </a:tcPr>
                </a:tc>
                <a:tc>
                  <a:txBody>
                    <a:bodyPr/>
                    <a:lstStyle/>
                    <a:p>
                      <a:pPr algn="ctr" fontAlgn="ctr"/>
                      <a:r>
                        <a:rPr lang="fr-FR" sz="800" b="0" i="0" u="none" strike="noStrike">
                          <a:solidFill>
                            <a:srgbClr val="FFFFFF"/>
                          </a:solidFill>
                          <a:effectLst/>
                          <a:latin typeface="Arial"/>
                        </a:rPr>
                        <a:t>Total général</a:t>
                      </a:r>
                    </a:p>
                  </a:txBody>
                  <a:tcPr marL="0" marR="0" marT="0" marB="0" anchor="ctr">
                    <a:lnL>
                      <a:noFill/>
                    </a:lnL>
                    <a:lnR>
                      <a:noFill/>
                    </a:lnR>
                    <a:lnT w="6350" cap="flat" cmpd="sng" algn="ctr">
                      <a:solidFill>
                        <a:srgbClr val="366092"/>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366092"/>
                    </a:solidFill>
                  </a:tcPr>
                </a:tc>
              </a:tr>
              <a:tr h="132658">
                <a:tc>
                  <a:txBody>
                    <a:bodyPr/>
                    <a:lstStyle/>
                    <a:p>
                      <a:pPr algn="l" fontAlgn="ctr"/>
                      <a:endParaRPr lang="fr-FR" sz="800" b="0" i="0" u="none" strike="noStrike">
                        <a:solidFill>
                          <a:srgbClr val="000000"/>
                        </a:solidFill>
                        <a:effectLst/>
                        <a:latin typeface="Arial"/>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Arial"/>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Arial"/>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22</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22</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r>
              <a:tr h="132658">
                <a:tc>
                  <a:txBody>
                    <a:bodyPr/>
                    <a:lstStyle/>
                    <a:p>
                      <a:pPr algn="l" fontAlgn="ctr"/>
                      <a:r>
                        <a:rPr lang="fr-FR" sz="800" b="0" i="0" u="none" strike="noStrike">
                          <a:solidFill>
                            <a:srgbClr val="000000"/>
                          </a:solidFill>
                          <a:effectLst/>
                          <a:latin typeface="Arial"/>
                        </a:rPr>
                        <a:t>CYSTITE AIGUE A RISQUE DE COMPLICATION</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Arial"/>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1</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Arial"/>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1</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r>
              <a:tr h="132658">
                <a:tc>
                  <a:txBody>
                    <a:bodyPr/>
                    <a:lstStyle/>
                    <a:p>
                      <a:pPr algn="l" fontAlgn="ctr"/>
                      <a:r>
                        <a:rPr lang="fr-FR" sz="800" b="0" i="0" u="none" strike="noStrike">
                          <a:solidFill>
                            <a:srgbClr val="000000"/>
                          </a:solidFill>
                          <a:effectLst/>
                          <a:latin typeface="Arial"/>
                        </a:rPr>
                        <a:t>CYSTITE AIGUE SIMPLE</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Arial"/>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1</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Arial"/>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1</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r>
              <a:tr h="132658">
                <a:tc>
                  <a:txBody>
                    <a:bodyPr/>
                    <a:lstStyle/>
                    <a:p>
                      <a:pPr algn="l" fontAlgn="ctr"/>
                      <a:r>
                        <a:rPr lang="fr-FR" sz="800" b="0" i="0" u="none" strike="noStrike">
                          <a:solidFill>
                            <a:srgbClr val="000000"/>
                          </a:solidFill>
                          <a:effectLst/>
                          <a:latin typeface="Arial"/>
                        </a:rPr>
                        <a:t>CYSTITE AIGUE SUR SONDE</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Arial"/>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1</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Arial"/>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1</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r>
              <a:tr h="132658">
                <a:tc>
                  <a:txBody>
                    <a:bodyPr/>
                    <a:lstStyle/>
                    <a:p>
                      <a:pPr algn="l" fontAlgn="ctr"/>
                      <a:r>
                        <a:rPr lang="fr-FR" sz="800" b="0" i="0" u="none" strike="noStrike">
                          <a:solidFill>
                            <a:srgbClr val="000000"/>
                          </a:solidFill>
                          <a:effectLst/>
                          <a:latin typeface="Arial"/>
                        </a:rPr>
                        <a:t>ERYSIPELE</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Arial"/>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1</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Arial"/>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1</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r>
              <a:tr h="132658">
                <a:tc>
                  <a:txBody>
                    <a:bodyPr/>
                    <a:lstStyle/>
                    <a:p>
                      <a:pPr algn="l" fontAlgn="ctr"/>
                      <a:r>
                        <a:rPr lang="fr-FR" sz="800" b="0" i="0" u="none" strike="noStrike">
                          <a:solidFill>
                            <a:srgbClr val="000000"/>
                          </a:solidFill>
                          <a:effectLst/>
                          <a:latin typeface="Arial"/>
                        </a:rPr>
                        <a:t>INF PLAIE NON OPERATOIRE</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Arial"/>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1</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Arial"/>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1</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r>
              <a:tr h="132658">
                <a:tc>
                  <a:txBody>
                    <a:bodyPr/>
                    <a:lstStyle/>
                    <a:p>
                      <a:pPr algn="l" fontAlgn="ctr"/>
                      <a:r>
                        <a:rPr lang="fr-FR" sz="800" b="0" i="0" u="none" strike="noStrike">
                          <a:solidFill>
                            <a:srgbClr val="000000"/>
                          </a:solidFill>
                          <a:effectLst/>
                          <a:latin typeface="Arial"/>
                        </a:rPr>
                        <a:t>INF SUPERFICIELLE SITE OPERATOIRE</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2</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Arial"/>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Arial"/>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2</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r>
              <a:tr h="132658">
                <a:tc>
                  <a:txBody>
                    <a:bodyPr/>
                    <a:lstStyle/>
                    <a:p>
                      <a:pPr algn="l" fontAlgn="ctr"/>
                      <a:r>
                        <a:rPr lang="fr-FR" sz="800" b="0" i="0" u="none" strike="noStrike">
                          <a:solidFill>
                            <a:srgbClr val="000000"/>
                          </a:solidFill>
                          <a:effectLst/>
                          <a:latin typeface="Arial"/>
                        </a:rPr>
                        <a:t>PNEUMONIE AIGUE COMMUNAUTAIRE</a:t>
                      </a:r>
                    </a:p>
                  </a:txBody>
                  <a:tcPr marL="0" marR="0" marT="0" marB="0" anchor="ctr">
                    <a:lnL>
                      <a:noFill/>
                    </a:lnL>
                    <a:lnR>
                      <a:noFill/>
                    </a:lnR>
                    <a:lnT w="6350" cap="flat" cmpd="sng" algn="ctr">
                      <a:solidFill>
                        <a:srgbClr val="DCE6F1"/>
                      </a:solidFill>
                      <a:prstDash val="solid"/>
                      <a:round/>
                      <a:headEnd type="none" w="med" len="med"/>
                      <a:tailEnd type="none" w="med" len="med"/>
                    </a:lnT>
                    <a:lnB w="25400" cap="flat" cmpd="dbl" algn="ctr">
                      <a:solidFill>
                        <a:srgbClr val="366092"/>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1</a:t>
                      </a:r>
                    </a:p>
                  </a:txBody>
                  <a:tcPr marL="0" marR="0" marT="0" marB="0" anchor="ctr">
                    <a:lnL>
                      <a:noFill/>
                    </a:lnL>
                    <a:lnR>
                      <a:noFill/>
                    </a:lnR>
                    <a:lnT w="6350" cap="flat" cmpd="sng" algn="ctr">
                      <a:solidFill>
                        <a:srgbClr val="DCE6F1"/>
                      </a:solidFill>
                      <a:prstDash val="solid"/>
                      <a:round/>
                      <a:headEnd type="none" w="med" len="med"/>
                      <a:tailEnd type="none" w="med" len="med"/>
                    </a:lnT>
                    <a:lnB w="25400" cap="flat" cmpd="dbl" algn="ctr">
                      <a:solidFill>
                        <a:srgbClr val="366092"/>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Arial"/>
                      </a:endParaRPr>
                    </a:p>
                  </a:txBody>
                  <a:tcPr marL="0" marR="0" marT="0" marB="0" anchor="ctr">
                    <a:lnL>
                      <a:noFill/>
                    </a:lnL>
                    <a:lnR>
                      <a:noFill/>
                    </a:lnR>
                    <a:lnT w="6350" cap="flat" cmpd="sng" algn="ctr">
                      <a:solidFill>
                        <a:srgbClr val="DCE6F1"/>
                      </a:solidFill>
                      <a:prstDash val="solid"/>
                      <a:round/>
                      <a:headEnd type="none" w="med" len="med"/>
                      <a:tailEnd type="none" w="med" len="med"/>
                    </a:lnT>
                    <a:lnB w="25400" cap="flat" cmpd="dbl" algn="ctr">
                      <a:solidFill>
                        <a:srgbClr val="366092"/>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Arial"/>
                      </a:endParaRPr>
                    </a:p>
                  </a:txBody>
                  <a:tcPr marL="0" marR="0" marT="0" marB="0" anchor="ctr">
                    <a:lnL>
                      <a:noFill/>
                    </a:lnL>
                    <a:lnR>
                      <a:noFill/>
                    </a:lnR>
                    <a:lnT w="6350" cap="flat" cmpd="sng" algn="ctr">
                      <a:solidFill>
                        <a:srgbClr val="DCE6F1"/>
                      </a:solidFill>
                      <a:prstDash val="solid"/>
                      <a:round/>
                      <a:headEnd type="none" w="med" len="med"/>
                      <a:tailEnd type="none" w="med" len="med"/>
                    </a:lnT>
                    <a:lnB w="25400" cap="flat" cmpd="dbl" algn="ctr">
                      <a:solidFill>
                        <a:srgbClr val="366092"/>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1</a:t>
                      </a:r>
                    </a:p>
                  </a:txBody>
                  <a:tcPr marL="0" marR="0" marT="0" marB="0" anchor="ctr">
                    <a:lnL>
                      <a:noFill/>
                    </a:lnL>
                    <a:lnR>
                      <a:noFill/>
                    </a:lnR>
                    <a:lnT w="6350" cap="flat" cmpd="sng" algn="ctr">
                      <a:solidFill>
                        <a:srgbClr val="DCE6F1"/>
                      </a:solidFill>
                      <a:prstDash val="solid"/>
                      <a:round/>
                      <a:headEnd type="none" w="med" len="med"/>
                      <a:tailEnd type="none" w="med" len="med"/>
                    </a:lnT>
                    <a:lnB w="25400" cap="flat" cmpd="dbl" algn="ctr">
                      <a:solidFill>
                        <a:srgbClr val="366092"/>
                      </a:solidFill>
                      <a:prstDash val="solid"/>
                      <a:round/>
                      <a:headEnd type="none" w="med" len="med"/>
                      <a:tailEnd type="none" w="med" len="med"/>
                    </a:lnB>
                  </a:tcPr>
                </a:tc>
              </a:tr>
              <a:tr h="132658">
                <a:tc>
                  <a:txBody>
                    <a:bodyPr/>
                    <a:lstStyle/>
                    <a:p>
                      <a:pPr algn="l" fontAlgn="ctr"/>
                      <a:r>
                        <a:rPr lang="fr-FR" sz="800" b="1" i="0" u="none" strike="noStrike">
                          <a:solidFill>
                            <a:srgbClr val="000000"/>
                          </a:solidFill>
                          <a:effectLst/>
                          <a:latin typeface="Arial"/>
                        </a:rPr>
                        <a:t>Total général</a:t>
                      </a:r>
                    </a:p>
                  </a:txBody>
                  <a:tcPr marL="0" marR="0" marT="0" marB="0" anchor="ctr">
                    <a:lnL>
                      <a:noFill/>
                    </a:lnL>
                    <a:lnR>
                      <a:noFill/>
                    </a:lnR>
                    <a:lnT w="25400" cap="flat" cmpd="dbl" algn="ctr">
                      <a:solidFill>
                        <a:srgbClr val="366092"/>
                      </a:solidFill>
                      <a:prstDash val="solid"/>
                      <a:round/>
                      <a:headEnd type="none" w="med" len="med"/>
                      <a:tailEnd type="none" w="med" len="med"/>
                    </a:lnT>
                    <a:lnB>
                      <a:noFill/>
                    </a:lnB>
                  </a:tcPr>
                </a:tc>
                <a:tc>
                  <a:txBody>
                    <a:bodyPr/>
                    <a:lstStyle/>
                    <a:p>
                      <a:pPr algn="ctr" fontAlgn="ctr"/>
                      <a:r>
                        <a:rPr lang="fr-FR" sz="800" b="1" i="0" u="none" strike="noStrike">
                          <a:solidFill>
                            <a:srgbClr val="000000"/>
                          </a:solidFill>
                          <a:effectLst/>
                          <a:latin typeface="Arial"/>
                        </a:rPr>
                        <a:t>3</a:t>
                      </a:r>
                    </a:p>
                  </a:txBody>
                  <a:tcPr marL="0" marR="0" marT="0" marB="0" anchor="ctr">
                    <a:lnL>
                      <a:noFill/>
                    </a:lnL>
                    <a:lnR>
                      <a:noFill/>
                    </a:lnR>
                    <a:lnT w="25400" cap="flat" cmpd="dbl" algn="ctr">
                      <a:solidFill>
                        <a:srgbClr val="366092"/>
                      </a:solidFill>
                      <a:prstDash val="solid"/>
                      <a:round/>
                      <a:headEnd type="none" w="med" len="med"/>
                      <a:tailEnd type="none" w="med" len="med"/>
                    </a:lnT>
                    <a:lnB>
                      <a:noFill/>
                    </a:lnB>
                  </a:tcPr>
                </a:tc>
                <a:tc>
                  <a:txBody>
                    <a:bodyPr/>
                    <a:lstStyle/>
                    <a:p>
                      <a:pPr algn="ctr" fontAlgn="ctr"/>
                      <a:r>
                        <a:rPr lang="fr-FR" sz="800" b="1" i="0" u="none" strike="noStrike">
                          <a:solidFill>
                            <a:srgbClr val="000000"/>
                          </a:solidFill>
                          <a:effectLst/>
                          <a:latin typeface="Arial"/>
                        </a:rPr>
                        <a:t>5</a:t>
                      </a:r>
                    </a:p>
                  </a:txBody>
                  <a:tcPr marL="0" marR="0" marT="0" marB="0" anchor="ctr">
                    <a:lnL>
                      <a:noFill/>
                    </a:lnL>
                    <a:lnR>
                      <a:noFill/>
                    </a:lnR>
                    <a:lnT w="25400" cap="flat" cmpd="dbl" algn="ctr">
                      <a:solidFill>
                        <a:srgbClr val="366092"/>
                      </a:solidFill>
                      <a:prstDash val="solid"/>
                      <a:round/>
                      <a:headEnd type="none" w="med" len="med"/>
                      <a:tailEnd type="none" w="med" len="med"/>
                    </a:lnT>
                    <a:lnB>
                      <a:noFill/>
                    </a:lnB>
                  </a:tcPr>
                </a:tc>
                <a:tc>
                  <a:txBody>
                    <a:bodyPr/>
                    <a:lstStyle/>
                    <a:p>
                      <a:pPr algn="ctr" fontAlgn="ctr"/>
                      <a:r>
                        <a:rPr lang="fr-FR" sz="800" b="1" i="0" u="none" strike="noStrike">
                          <a:solidFill>
                            <a:srgbClr val="000000"/>
                          </a:solidFill>
                          <a:effectLst/>
                          <a:latin typeface="Arial"/>
                        </a:rPr>
                        <a:t>22</a:t>
                      </a:r>
                    </a:p>
                  </a:txBody>
                  <a:tcPr marL="0" marR="0" marT="0" marB="0" anchor="ctr">
                    <a:lnL>
                      <a:noFill/>
                    </a:lnL>
                    <a:lnR>
                      <a:noFill/>
                    </a:lnR>
                    <a:lnT w="25400" cap="flat" cmpd="dbl" algn="ctr">
                      <a:solidFill>
                        <a:srgbClr val="366092"/>
                      </a:solidFill>
                      <a:prstDash val="solid"/>
                      <a:round/>
                      <a:headEnd type="none" w="med" len="med"/>
                      <a:tailEnd type="none" w="med" len="med"/>
                    </a:lnT>
                    <a:lnB>
                      <a:noFill/>
                    </a:lnB>
                  </a:tcPr>
                </a:tc>
                <a:tc>
                  <a:txBody>
                    <a:bodyPr/>
                    <a:lstStyle/>
                    <a:p>
                      <a:pPr algn="ctr" fontAlgn="ctr"/>
                      <a:r>
                        <a:rPr lang="fr-FR" sz="800" b="1" i="0" u="none" strike="noStrike">
                          <a:solidFill>
                            <a:srgbClr val="000000"/>
                          </a:solidFill>
                          <a:effectLst/>
                          <a:latin typeface="Arial"/>
                        </a:rPr>
                        <a:t>30</a:t>
                      </a:r>
                    </a:p>
                  </a:txBody>
                  <a:tcPr marL="0" marR="0" marT="0" marB="0" anchor="ctr">
                    <a:lnL>
                      <a:noFill/>
                    </a:lnL>
                    <a:lnR>
                      <a:noFill/>
                    </a:lnR>
                    <a:lnT w="25400" cap="flat" cmpd="dbl" algn="ctr">
                      <a:solidFill>
                        <a:srgbClr val="366092"/>
                      </a:solidFill>
                      <a:prstDash val="solid"/>
                      <a:round/>
                      <a:headEnd type="none" w="med" len="med"/>
                      <a:tailEnd type="none" w="med" len="med"/>
                    </a:lnT>
                    <a:lnB>
                      <a:noFill/>
                    </a:lnB>
                  </a:tcPr>
                </a:tc>
              </a:tr>
              <a:tr h="132658">
                <a:tc>
                  <a:txBody>
                    <a:bodyPr/>
                    <a:lstStyle/>
                    <a:p>
                      <a:pPr algn="l" fontAlgn="ctr"/>
                      <a:endParaRPr lang="fr-FR" sz="8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fr-FR" sz="8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fr-FR" sz="8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fr-FR" sz="8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fr-FR" sz="800" b="0" i="0" u="none" strike="noStrike">
                        <a:effectLst/>
                        <a:latin typeface="Arial"/>
                      </a:endParaRPr>
                    </a:p>
                  </a:txBody>
                  <a:tcPr marL="0" marR="0" marT="0" marB="0" anchor="ctr">
                    <a:lnL>
                      <a:noFill/>
                    </a:lnL>
                    <a:lnR>
                      <a:noFill/>
                    </a:lnR>
                    <a:lnT>
                      <a:noFill/>
                    </a:lnT>
                    <a:lnB>
                      <a:noFill/>
                    </a:lnB>
                  </a:tcPr>
                </a:tc>
              </a:tr>
              <a:tr h="390169">
                <a:tc>
                  <a:txBody>
                    <a:bodyPr/>
                    <a:lstStyle/>
                    <a:p>
                      <a:pPr algn="l" fontAlgn="ctr"/>
                      <a:r>
                        <a:rPr lang="fr-FR" sz="1000" b="1" i="0" u="none" strike="noStrike">
                          <a:solidFill>
                            <a:srgbClr val="FFFFFF"/>
                          </a:solidFill>
                          <a:effectLst/>
                          <a:latin typeface="Arial"/>
                        </a:rPr>
                        <a:t>Pertinence de la Durée de traitement / ATB</a:t>
                      </a:r>
                    </a:p>
                  </a:txBody>
                  <a:tcPr marL="0" marR="0" marT="0" marB="0" anchor="ctr">
                    <a:lnL>
                      <a:noFill/>
                    </a:lnL>
                    <a:lnR>
                      <a:noFill/>
                    </a:lnR>
                    <a:lnT>
                      <a:noFill/>
                    </a:lnT>
                    <a:lnB w="6350" cap="flat" cmpd="sng" algn="ctr">
                      <a:solidFill>
                        <a:srgbClr val="366092"/>
                      </a:solidFill>
                      <a:prstDash val="solid"/>
                      <a:round/>
                      <a:headEnd type="none" w="med" len="med"/>
                      <a:tailEnd type="none" w="med" len="med"/>
                    </a:lnB>
                    <a:solidFill>
                      <a:srgbClr val="366092"/>
                    </a:solidFill>
                  </a:tcPr>
                </a:tc>
                <a:tc>
                  <a:txBody>
                    <a:bodyPr/>
                    <a:lstStyle/>
                    <a:p>
                      <a:pPr algn="ctr" fontAlgn="ctr"/>
                      <a:endParaRPr lang="fr-FR" sz="1000" b="0" i="0" u="none" strike="noStrike" dirty="0">
                        <a:solidFill>
                          <a:srgbClr val="FFFFFF"/>
                        </a:solidFill>
                        <a:effectLst/>
                        <a:latin typeface="Arial"/>
                      </a:endParaRPr>
                    </a:p>
                  </a:txBody>
                  <a:tcPr marL="0" marR="0" marT="0" marB="0" anchor="ctr">
                    <a:lnL>
                      <a:noFill/>
                    </a:lnL>
                    <a:lnR>
                      <a:noFill/>
                    </a:lnR>
                    <a:lnT>
                      <a:noFill/>
                    </a:lnT>
                    <a:lnB w="6350" cap="flat" cmpd="sng" algn="ctr">
                      <a:solidFill>
                        <a:srgbClr val="366092"/>
                      </a:solidFill>
                      <a:prstDash val="solid"/>
                      <a:round/>
                      <a:headEnd type="none" w="med" len="med"/>
                      <a:tailEnd type="none" w="med" len="med"/>
                    </a:lnB>
                    <a:solidFill>
                      <a:srgbClr val="366092"/>
                    </a:solidFill>
                  </a:tcPr>
                </a:tc>
                <a:tc>
                  <a:txBody>
                    <a:bodyPr/>
                    <a:lstStyle/>
                    <a:p>
                      <a:pPr algn="l" fontAlgn="ctr"/>
                      <a:endParaRPr lang="fr-FR" sz="800" b="0" i="0" u="none" strike="noStrike">
                        <a:solidFill>
                          <a:srgbClr val="FFFFFF"/>
                        </a:solidFill>
                        <a:effectLst/>
                        <a:latin typeface="Arial"/>
                      </a:endParaRPr>
                    </a:p>
                  </a:txBody>
                  <a:tcPr marL="0" marR="0" marT="0" marB="0" anchor="ctr">
                    <a:lnL>
                      <a:noFill/>
                    </a:lnL>
                    <a:lnR>
                      <a:noFill/>
                    </a:lnR>
                    <a:lnT>
                      <a:noFill/>
                    </a:lnT>
                    <a:lnB w="6350" cap="flat" cmpd="sng" algn="ctr">
                      <a:solidFill>
                        <a:srgbClr val="366092"/>
                      </a:solidFill>
                      <a:prstDash val="solid"/>
                      <a:round/>
                      <a:headEnd type="none" w="med" len="med"/>
                      <a:tailEnd type="none" w="med" len="med"/>
                    </a:lnB>
                    <a:solidFill>
                      <a:srgbClr val="366092"/>
                    </a:solidFill>
                  </a:tcPr>
                </a:tc>
                <a:tc>
                  <a:txBody>
                    <a:bodyPr/>
                    <a:lstStyle/>
                    <a:p>
                      <a:pPr algn="l" fontAlgn="ctr"/>
                      <a:endParaRPr lang="fr-FR" sz="800" b="0" i="0" u="none" strike="noStrike">
                        <a:solidFill>
                          <a:srgbClr val="FFFFFF"/>
                        </a:solidFill>
                        <a:effectLst/>
                        <a:latin typeface="Arial"/>
                      </a:endParaRPr>
                    </a:p>
                  </a:txBody>
                  <a:tcPr marL="0" marR="0" marT="0" marB="0" anchor="ctr">
                    <a:lnL>
                      <a:noFill/>
                    </a:lnL>
                    <a:lnR>
                      <a:noFill/>
                    </a:lnR>
                    <a:lnT>
                      <a:noFill/>
                    </a:lnT>
                    <a:lnB w="6350" cap="flat" cmpd="sng" algn="ctr">
                      <a:solidFill>
                        <a:srgbClr val="366092"/>
                      </a:solidFill>
                      <a:prstDash val="solid"/>
                      <a:round/>
                      <a:headEnd type="none" w="med" len="med"/>
                      <a:tailEnd type="none" w="med" len="med"/>
                    </a:lnB>
                    <a:solidFill>
                      <a:srgbClr val="366092"/>
                    </a:solidFill>
                  </a:tcPr>
                </a:tc>
                <a:tc>
                  <a:txBody>
                    <a:bodyPr/>
                    <a:lstStyle/>
                    <a:p>
                      <a:pPr algn="l" fontAlgn="ctr"/>
                      <a:endParaRPr lang="fr-FR" sz="800" b="0" i="0" u="none" strike="noStrike">
                        <a:solidFill>
                          <a:srgbClr val="FFFFFF"/>
                        </a:solidFill>
                        <a:effectLst/>
                        <a:latin typeface="Arial"/>
                      </a:endParaRPr>
                    </a:p>
                  </a:txBody>
                  <a:tcPr marL="0" marR="0" marT="0" marB="0" anchor="ctr">
                    <a:lnL>
                      <a:noFill/>
                    </a:lnL>
                    <a:lnR>
                      <a:noFill/>
                    </a:lnR>
                    <a:lnT>
                      <a:noFill/>
                    </a:lnT>
                    <a:lnB w="6350" cap="flat" cmpd="sng" algn="ctr">
                      <a:solidFill>
                        <a:srgbClr val="366092"/>
                      </a:solidFill>
                      <a:prstDash val="solid"/>
                      <a:round/>
                      <a:headEnd type="none" w="med" len="med"/>
                      <a:tailEnd type="none" w="med" len="med"/>
                    </a:lnB>
                    <a:solidFill>
                      <a:srgbClr val="366092"/>
                    </a:solidFill>
                  </a:tcPr>
                </a:tc>
              </a:tr>
              <a:tr h="132658">
                <a:tc>
                  <a:txBody>
                    <a:bodyPr/>
                    <a:lstStyle/>
                    <a:p>
                      <a:pPr algn="l" fontAlgn="ctr"/>
                      <a:r>
                        <a:rPr lang="fr-FR" sz="800" b="0" i="0" u="none" strike="noStrike">
                          <a:solidFill>
                            <a:srgbClr val="FFFFFF"/>
                          </a:solidFill>
                          <a:effectLst/>
                          <a:latin typeface="Arial"/>
                        </a:rPr>
                        <a:t>Antibiotique prescrit</a:t>
                      </a:r>
                    </a:p>
                  </a:txBody>
                  <a:tcPr marL="0" marR="0" marT="0" marB="0" anchor="ctr">
                    <a:lnL>
                      <a:noFill/>
                    </a:lnL>
                    <a:lnR>
                      <a:noFill/>
                    </a:lnR>
                    <a:lnT w="6350" cap="flat" cmpd="sng" algn="ctr">
                      <a:solidFill>
                        <a:srgbClr val="366092"/>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366092"/>
                    </a:solidFill>
                  </a:tcPr>
                </a:tc>
                <a:tc>
                  <a:txBody>
                    <a:bodyPr/>
                    <a:lstStyle/>
                    <a:p>
                      <a:pPr algn="ctr" fontAlgn="ctr"/>
                      <a:r>
                        <a:rPr lang="fr-FR" sz="800" b="0" i="0" u="none" strike="noStrike">
                          <a:solidFill>
                            <a:srgbClr val="FFFFFF"/>
                          </a:solidFill>
                          <a:effectLst/>
                          <a:latin typeface="Arial"/>
                        </a:rPr>
                        <a:t>Non conforme</a:t>
                      </a:r>
                    </a:p>
                  </a:txBody>
                  <a:tcPr marL="0" marR="0" marT="0" marB="0" anchor="ctr">
                    <a:lnL>
                      <a:noFill/>
                    </a:lnL>
                    <a:lnR>
                      <a:noFill/>
                    </a:lnR>
                    <a:lnT w="6350" cap="flat" cmpd="sng" algn="ctr">
                      <a:solidFill>
                        <a:srgbClr val="366092"/>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366092"/>
                    </a:solidFill>
                  </a:tcPr>
                </a:tc>
                <a:tc>
                  <a:txBody>
                    <a:bodyPr/>
                    <a:lstStyle/>
                    <a:p>
                      <a:pPr algn="ctr" fontAlgn="ctr"/>
                      <a:r>
                        <a:rPr lang="fr-FR" sz="800" b="0" i="0" u="none" strike="noStrike">
                          <a:solidFill>
                            <a:srgbClr val="FFFFFF"/>
                          </a:solidFill>
                          <a:effectLst/>
                          <a:latin typeface="Arial"/>
                        </a:rPr>
                        <a:t>Pertinent</a:t>
                      </a:r>
                    </a:p>
                  </a:txBody>
                  <a:tcPr marL="0" marR="0" marT="0" marB="0" anchor="ctr">
                    <a:lnL>
                      <a:noFill/>
                    </a:lnL>
                    <a:lnR>
                      <a:noFill/>
                    </a:lnR>
                    <a:lnT w="6350" cap="flat" cmpd="sng" algn="ctr">
                      <a:solidFill>
                        <a:srgbClr val="366092"/>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366092"/>
                    </a:solidFill>
                  </a:tcPr>
                </a:tc>
                <a:tc>
                  <a:txBody>
                    <a:bodyPr/>
                    <a:lstStyle/>
                    <a:p>
                      <a:pPr algn="ctr" fontAlgn="ctr"/>
                      <a:r>
                        <a:rPr lang="fr-FR" sz="800" b="0" i="0" u="none" strike="noStrike">
                          <a:solidFill>
                            <a:srgbClr val="FFFFFF"/>
                          </a:solidFill>
                          <a:effectLst/>
                          <a:latin typeface="Arial"/>
                        </a:rPr>
                        <a:t>#VALEUR!</a:t>
                      </a:r>
                    </a:p>
                  </a:txBody>
                  <a:tcPr marL="0" marR="0" marT="0" marB="0" anchor="ctr">
                    <a:lnL>
                      <a:noFill/>
                    </a:lnL>
                    <a:lnR>
                      <a:noFill/>
                    </a:lnR>
                    <a:lnT w="6350" cap="flat" cmpd="sng" algn="ctr">
                      <a:solidFill>
                        <a:srgbClr val="366092"/>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366092"/>
                    </a:solidFill>
                  </a:tcPr>
                </a:tc>
                <a:tc>
                  <a:txBody>
                    <a:bodyPr/>
                    <a:lstStyle/>
                    <a:p>
                      <a:pPr algn="ctr" fontAlgn="ctr"/>
                      <a:r>
                        <a:rPr lang="fr-FR" sz="800" b="0" i="0" u="none" strike="noStrike">
                          <a:solidFill>
                            <a:srgbClr val="FFFFFF"/>
                          </a:solidFill>
                          <a:effectLst/>
                          <a:latin typeface="Arial"/>
                        </a:rPr>
                        <a:t>Total général</a:t>
                      </a:r>
                    </a:p>
                  </a:txBody>
                  <a:tcPr marL="0" marR="0" marT="0" marB="0" anchor="ctr">
                    <a:lnL>
                      <a:noFill/>
                    </a:lnL>
                    <a:lnR>
                      <a:noFill/>
                    </a:lnR>
                    <a:lnT w="6350" cap="flat" cmpd="sng" algn="ctr">
                      <a:solidFill>
                        <a:srgbClr val="366092"/>
                      </a:solidFill>
                      <a:prstDash val="solid"/>
                      <a:round/>
                      <a:headEnd type="none" w="med" len="med"/>
                      <a:tailEnd type="none" w="med" len="med"/>
                    </a:lnT>
                    <a:lnB w="6350" cap="flat" cmpd="sng" algn="ctr">
                      <a:solidFill>
                        <a:srgbClr val="DCE6F1"/>
                      </a:solidFill>
                      <a:prstDash val="solid"/>
                      <a:round/>
                      <a:headEnd type="none" w="med" len="med"/>
                      <a:tailEnd type="none" w="med" len="med"/>
                    </a:lnB>
                    <a:solidFill>
                      <a:srgbClr val="366092"/>
                    </a:solidFill>
                  </a:tcPr>
                </a:tc>
              </a:tr>
              <a:tr h="132658">
                <a:tc>
                  <a:txBody>
                    <a:bodyPr/>
                    <a:lstStyle/>
                    <a:p>
                      <a:pPr algn="l" fontAlgn="ctr"/>
                      <a:r>
                        <a:rPr lang="fr-FR" sz="800" b="0" i="0" u="none" strike="noStrike">
                          <a:solidFill>
                            <a:srgbClr val="000000"/>
                          </a:solidFill>
                          <a:effectLst/>
                          <a:latin typeface="Arial"/>
                        </a:rPr>
                        <a:t>AMOXICILLINE/AC CLAV</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2</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Arial"/>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Arial"/>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2</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r>
              <a:tr h="132658">
                <a:tc>
                  <a:txBody>
                    <a:bodyPr/>
                    <a:lstStyle/>
                    <a:p>
                      <a:pPr algn="l" fontAlgn="ctr"/>
                      <a:r>
                        <a:rPr lang="fr-FR" sz="800" b="0" i="0" u="none" strike="noStrike">
                          <a:solidFill>
                            <a:srgbClr val="000000"/>
                          </a:solidFill>
                          <a:effectLst/>
                          <a:latin typeface="Arial"/>
                        </a:rPr>
                        <a:t>FOSFOMYCINE TROMETAMOL</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Arial"/>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1</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Arial"/>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1</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r>
              <a:tr h="132658">
                <a:tc>
                  <a:txBody>
                    <a:bodyPr/>
                    <a:lstStyle/>
                    <a:p>
                      <a:pPr algn="l" fontAlgn="ctr"/>
                      <a:r>
                        <a:rPr lang="fr-FR" sz="800" b="0" i="0" u="none" strike="noStrike">
                          <a:solidFill>
                            <a:srgbClr val="000000"/>
                          </a:solidFill>
                          <a:effectLst/>
                          <a:latin typeface="Arial"/>
                        </a:rPr>
                        <a:t>LEVOFLOXACINE</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Arial"/>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1</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Arial"/>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1</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r>
              <a:tr h="132658">
                <a:tc>
                  <a:txBody>
                    <a:bodyPr/>
                    <a:lstStyle/>
                    <a:p>
                      <a:pPr algn="l" fontAlgn="ctr"/>
                      <a:r>
                        <a:rPr lang="fr-FR" sz="800" b="0" i="0" u="none" strike="noStrike">
                          <a:solidFill>
                            <a:srgbClr val="000000"/>
                          </a:solidFill>
                          <a:effectLst/>
                          <a:latin typeface="Arial"/>
                        </a:rPr>
                        <a:t>OFLOXACINE</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Arial"/>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1</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Arial"/>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1</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r>
              <a:tr h="132658">
                <a:tc>
                  <a:txBody>
                    <a:bodyPr/>
                    <a:lstStyle/>
                    <a:p>
                      <a:pPr algn="l" fontAlgn="ctr"/>
                      <a:r>
                        <a:rPr lang="fr-FR" sz="800" b="0" i="0" u="none" strike="noStrike">
                          <a:solidFill>
                            <a:srgbClr val="000000"/>
                          </a:solidFill>
                          <a:effectLst/>
                          <a:latin typeface="Arial"/>
                        </a:rPr>
                        <a:t>PRISTNAMYCINE</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1</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2</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Arial"/>
                      </a:endParaRP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3</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tcPr>
                </a:tc>
              </a:tr>
              <a:tr h="132658">
                <a:tc>
                  <a:txBody>
                    <a:bodyPr/>
                    <a:lstStyle/>
                    <a:p>
                      <a:pPr algn="l" fontAlgn="ctr"/>
                      <a:r>
                        <a:rPr lang="fr-FR" sz="800" b="0" i="0" u="none" strike="noStrike">
                          <a:solidFill>
                            <a:srgbClr val="000000"/>
                          </a:solidFill>
                          <a:effectLst/>
                          <a:latin typeface="Arial"/>
                        </a:rPr>
                        <a:t>(vide)</a:t>
                      </a:r>
                    </a:p>
                  </a:txBody>
                  <a:tcPr marL="0" marR="0" marT="0" marB="0" anchor="ctr">
                    <a:lnL>
                      <a:noFill/>
                    </a:lnL>
                    <a:lnR>
                      <a:noFill/>
                    </a:lnR>
                    <a:lnT w="6350" cap="flat" cmpd="sng" algn="ctr">
                      <a:solidFill>
                        <a:srgbClr val="DCE6F1"/>
                      </a:solidFill>
                      <a:prstDash val="solid"/>
                      <a:round/>
                      <a:headEnd type="none" w="med" len="med"/>
                      <a:tailEnd type="none" w="med" len="med"/>
                    </a:lnT>
                    <a:lnB w="25400" cap="flat" cmpd="dbl" algn="ctr">
                      <a:solidFill>
                        <a:srgbClr val="366092"/>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Arial"/>
                      </a:endParaRPr>
                    </a:p>
                  </a:txBody>
                  <a:tcPr marL="0" marR="0" marT="0" marB="0" anchor="ctr">
                    <a:lnL>
                      <a:noFill/>
                    </a:lnL>
                    <a:lnR>
                      <a:noFill/>
                    </a:lnR>
                    <a:lnT w="6350" cap="flat" cmpd="sng" algn="ctr">
                      <a:solidFill>
                        <a:srgbClr val="DCE6F1"/>
                      </a:solidFill>
                      <a:prstDash val="solid"/>
                      <a:round/>
                      <a:headEnd type="none" w="med" len="med"/>
                      <a:tailEnd type="none" w="med" len="med"/>
                    </a:lnT>
                    <a:lnB w="25400" cap="flat" cmpd="dbl" algn="ctr">
                      <a:solidFill>
                        <a:srgbClr val="366092"/>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Arial"/>
                      </a:endParaRPr>
                    </a:p>
                  </a:txBody>
                  <a:tcPr marL="0" marR="0" marT="0" marB="0" anchor="ctr">
                    <a:lnL>
                      <a:noFill/>
                    </a:lnL>
                    <a:lnR>
                      <a:noFill/>
                    </a:lnR>
                    <a:lnT w="6350" cap="flat" cmpd="sng" algn="ctr">
                      <a:solidFill>
                        <a:srgbClr val="DCE6F1"/>
                      </a:solidFill>
                      <a:prstDash val="solid"/>
                      <a:round/>
                      <a:headEnd type="none" w="med" len="med"/>
                      <a:tailEnd type="none" w="med" len="med"/>
                    </a:lnT>
                    <a:lnB w="25400" cap="flat" cmpd="dbl" algn="ctr">
                      <a:solidFill>
                        <a:srgbClr val="366092"/>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22</a:t>
                      </a:r>
                    </a:p>
                  </a:txBody>
                  <a:tcPr marL="0" marR="0" marT="0" marB="0" anchor="ctr">
                    <a:lnL>
                      <a:noFill/>
                    </a:lnL>
                    <a:lnR>
                      <a:noFill/>
                    </a:lnR>
                    <a:lnT w="6350" cap="flat" cmpd="sng" algn="ctr">
                      <a:solidFill>
                        <a:srgbClr val="DCE6F1"/>
                      </a:solidFill>
                      <a:prstDash val="solid"/>
                      <a:round/>
                      <a:headEnd type="none" w="med" len="med"/>
                      <a:tailEnd type="none" w="med" len="med"/>
                    </a:lnT>
                    <a:lnB w="25400" cap="flat" cmpd="dbl" algn="ctr">
                      <a:solidFill>
                        <a:srgbClr val="366092"/>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a:rPr>
                        <a:t>22</a:t>
                      </a:r>
                    </a:p>
                  </a:txBody>
                  <a:tcPr marL="0" marR="0" marT="0" marB="0" anchor="ctr">
                    <a:lnL>
                      <a:noFill/>
                    </a:lnL>
                    <a:lnR>
                      <a:noFill/>
                    </a:lnR>
                    <a:lnT w="6350" cap="flat" cmpd="sng" algn="ctr">
                      <a:solidFill>
                        <a:srgbClr val="DCE6F1"/>
                      </a:solidFill>
                      <a:prstDash val="solid"/>
                      <a:round/>
                      <a:headEnd type="none" w="med" len="med"/>
                      <a:tailEnd type="none" w="med" len="med"/>
                    </a:lnT>
                    <a:lnB w="25400" cap="flat" cmpd="dbl" algn="ctr">
                      <a:solidFill>
                        <a:srgbClr val="366092"/>
                      </a:solidFill>
                      <a:prstDash val="solid"/>
                      <a:round/>
                      <a:headEnd type="none" w="med" len="med"/>
                      <a:tailEnd type="none" w="med" len="med"/>
                    </a:lnB>
                  </a:tcPr>
                </a:tc>
              </a:tr>
              <a:tr h="132658">
                <a:tc>
                  <a:txBody>
                    <a:bodyPr/>
                    <a:lstStyle/>
                    <a:p>
                      <a:pPr algn="l" fontAlgn="ctr"/>
                      <a:r>
                        <a:rPr lang="fr-FR" sz="800" b="1" i="0" u="none" strike="noStrike">
                          <a:solidFill>
                            <a:srgbClr val="000000"/>
                          </a:solidFill>
                          <a:effectLst/>
                          <a:latin typeface="Arial"/>
                        </a:rPr>
                        <a:t>Total général</a:t>
                      </a:r>
                    </a:p>
                  </a:txBody>
                  <a:tcPr marL="0" marR="0" marT="0" marB="0" anchor="ctr">
                    <a:lnL>
                      <a:noFill/>
                    </a:lnL>
                    <a:lnR>
                      <a:noFill/>
                    </a:lnR>
                    <a:lnT w="25400" cap="flat" cmpd="dbl" algn="ctr">
                      <a:solidFill>
                        <a:srgbClr val="366092"/>
                      </a:solidFill>
                      <a:prstDash val="solid"/>
                      <a:round/>
                      <a:headEnd type="none" w="med" len="med"/>
                      <a:tailEnd type="none" w="med" len="med"/>
                    </a:lnT>
                    <a:lnB>
                      <a:noFill/>
                    </a:lnB>
                  </a:tcPr>
                </a:tc>
                <a:tc>
                  <a:txBody>
                    <a:bodyPr/>
                    <a:lstStyle/>
                    <a:p>
                      <a:pPr algn="ctr" fontAlgn="ctr"/>
                      <a:r>
                        <a:rPr lang="fr-FR" sz="800" b="1" i="0" u="none" strike="noStrike">
                          <a:solidFill>
                            <a:srgbClr val="000000"/>
                          </a:solidFill>
                          <a:effectLst/>
                          <a:latin typeface="Arial"/>
                        </a:rPr>
                        <a:t>3</a:t>
                      </a:r>
                    </a:p>
                  </a:txBody>
                  <a:tcPr marL="0" marR="0" marT="0" marB="0" anchor="ctr">
                    <a:lnL>
                      <a:noFill/>
                    </a:lnL>
                    <a:lnR>
                      <a:noFill/>
                    </a:lnR>
                    <a:lnT w="25400" cap="flat" cmpd="dbl" algn="ctr">
                      <a:solidFill>
                        <a:srgbClr val="366092"/>
                      </a:solidFill>
                      <a:prstDash val="solid"/>
                      <a:round/>
                      <a:headEnd type="none" w="med" len="med"/>
                      <a:tailEnd type="none" w="med" len="med"/>
                    </a:lnT>
                    <a:lnB>
                      <a:noFill/>
                    </a:lnB>
                  </a:tcPr>
                </a:tc>
                <a:tc>
                  <a:txBody>
                    <a:bodyPr/>
                    <a:lstStyle/>
                    <a:p>
                      <a:pPr algn="ctr" fontAlgn="ctr"/>
                      <a:r>
                        <a:rPr lang="fr-FR" sz="800" b="1" i="0" u="none" strike="noStrike">
                          <a:solidFill>
                            <a:srgbClr val="000000"/>
                          </a:solidFill>
                          <a:effectLst/>
                          <a:latin typeface="Arial"/>
                        </a:rPr>
                        <a:t>5</a:t>
                      </a:r>
                    </a:p>
                  </a:txBody>
                  <a:tcPr marL="0" marR="0" marT="0" marB="0" anchor="ctr">
                    <a:lnL>
                      <a:noFill/>
                    </a:lnL>
                    <a:lnR>
                      <a:noFill/>
                    </a:lnR>
                    <a:lnT w="25400" cap="flat" cmpd="dbl" algn="ctr">
                      <a:solidFill>
                        <a:srgbClr val="366092"/>
                      </a:solidFill>
                      <a:prstDash val="solid"/>
                      <a:round/>
                      <a:headEnd type="none" w="med" len="med"/>
                      <a:tailEnd type="none" w="med" len="med"/>
                    </a:lnT>
                    <a:lnB>
                      <a:noFill/>
                    </a:lnB>
                  </a:tcPr>
                </a:tc>
                <a:tc>
                  <a:txBody>
                    <a:bodyPr/>
                    <a:lstStyle/>
                    <a:p>
                      <a:pPr algn="ctr" fontAlgn="ctr"/>
                      <a:r>
                        <a:rPr lang="fr-FR" sz="800" b="1" i="0" u="none" strike="noStrike">
                          <a:solidFill>
                            <a:srgbClr val="000000"/>
                          </a:solidFill>
                          <a:effectLst/>
                          <a:latin typeface="Arial"/>
                        </a:rPr>
                        <a:t>22</a:t>
                      </a:r>
                    </a:p>
                  </a:txBody>
                  <a:tcPr marL="0" marR="0" marT="0" marB="0" anchor="ctr">
                    <a:lnL>
                      <a:noFill/>
                    </a:lnL>
                    <a:lnR>
                      <a:noFill/>
                    </a:lnR>
                    <a:lnT w="25400" cap="flat" cmpd="dbl" algn="ctr">
                      <a:solidFill>
                        <a:srgbClr val="366092"/>
                      </a:solidFill>
                      <a:prstDash val="solid"/>
                      <a:round/>
                      <a:headEnd type="none" w="med" len="med"/>
                      <a:tailEnd type="none" w="med" len="med"/>
                    </a:lnT>
                    <a:lnB>
                      <a:noFill/>
                    </a:lnB>
                  </a:tcPr>
                </a:tc>
                <a:tc>
                  <a:txBody>
                    <a:bodyPr/>
                    <a:lstStyle/>
                    <a:p>
                      <a:pPr algn="ctr" fontAlgn="ctr"/>
                      <a:r>
                        <a:rPr lang="fr-FR" sz="800" b="1" i="0" u="none" strike="noStrike" dirty="0">
                          <a:solidFill>
                            <a:srgbClr val="000000"/>
                          </a:solidFill>
                          <a:effectLst/>
                          <a:latin typeface="Arial"/>
                        </a:rPr>
                        <a:t>30</a:t>
                      </a:r>
                    </a:p>
                  </a:txBody>
                  <a:tcPr marL="0" marR="0" marT="0" marB="0" anchor="ctr">
                    <a:lnL>
                      <a:noFill/>
                    </a:lnL>
                    <a:lnR>
                      <a:noFill/>
                    </a:lnR>
                    <a:lnT w="25400" cap="flat" cmpd="dbl" algn="ctr">
                      <a:solidFill>
                        <a:srgbClr val="366092"/>
                      </a:solidFill>
                      <a:prstDash val="solid"/>
                      <a:round/>
                      <a:headEnd type="none" w="med" len="med"/>
                      <a:tailEnd type="none" w="med" len="med"/>
                    </a:lnT>
                    <a:lnB>
                      <a:noFill/>
                    </a:lnB>
                  </a:tcPr>
                </a:tc>
              </a:tr>
            </a:tbl>
          </a:graphicData>
        </a:graphic>
      </p:graphicFrame>
      <p:pic>
        <p:nvPicPr>
          <p:cNvPr id="7"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04664"/>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2051720" y="260350"/>
            <a:ext cx="5760640" cy="400110"/>
          </a:xfrm>
          <a:prstGeom prst="rect">
            <a:avLst/>
          </a:prstGeom>
          <a:noFill/>
          <a:ln>
            <a:solidFill>
              <a:schemeClr val="tx2"/>
            </a:solidFill>
          </a:ln>
        </p:spPr>
        <p:txBody>
          <a:bodyPr wrap="square" rtlCol="0">
            <a:spAutoFit/>
          </a:bodyPr>
          <a:lstStyle/>
          <a:p>
            <a:pPr lvl="0" algn="ctr"/>
            <a:r>
              <a:rPr lang="fr-FR" sz="2000" b="1" dirty="0" smtClean="0">
                <a:solidFill>
                  <a:schemeClr val="tx2"/>
                </a:solidFill>
              </a:rPr>
              <a:t>Outils d’appui au CAQES</a:t>
            </a:r>
            <a:endParaRPr lang="fr-FR" sz="2000" b="1" dirty="0">
              <a:solidFill>
                <a:schemeClr val="tx2"/>
              </a:solidFill>
            </a:endParaRPr>
          </a:p>
        </p:txBody>
      </p:sp>
    </p:spTree>
    <p:extLst>
      <p:ext uri="{BB962C8B-B14F-4D97-AF65-F5344CB8AC3E}">
        <p14:creationId xmlns:p14="http://schemas.microsoft.com/office/powerpoint/2010/main" val="3069989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 name="Rectangle 7"/>
          <p:cNvSpPr/>
          <p:nvPr/>
        </p:nvSpPr>
        <p:spPr>
          <a:xfrm>
            <a:off x="567531" y="1484784"/>
            <a:ext cx="1749261" cy="40011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fr-FR" sz="2000" b="1" dirty="0" smtClean="0">
                <a:solidFill>
                  <a:srgbClr val="1F497D"/>
                </a:solidFill>
              </a:rPr>
              <a:t>Cancérologie : </a:t>
            </a:r>
            <a:endParaRPr lang="fr-FR" sz="2000" b="1" dirty="0">
              <a:solidFill>
                <a:srgbClr val="1F497D"/>
              </a:solidFill>
            </a:endParaRPr>
          </a:p>
        </p:txBody>
      </p:sp>
      <p:sp>
        <p:nvSpPr>
          <p:cNvPr id="9" name="Espace réservé du contenu 3"/>
          <p:cNvSpPr txBox="1">
            <a:spLocks/>
          </p:cNvSpPr>
          <p:nvPr/>
        </p:nvSpPr>
        <p:spPr>
          <a:xfrm>
            <a:off x="250825" y="2200796"/>
            <a:ext cx="8642350" cy="22363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400" b="1" dirty="0" smtClean="0">
                <a:solidFill>
                  <a:schemeClr val="tx2"/>
                </a:solidFill>
              </a:rPr>
              <a:t>Pertinence :</a:t>
            </a:r>
          </a:p>
          <a:p>
            <a:endParaRPr lang="fr-FR" sz="1800" b="1" dirty="0">
              <a:solidFill>
                <a:schemeClr val="tx2"/>
              </a:solidFill>
            </a:endParaRPr>
          </a:p>
          <a:p>
            <a:pPr lvl="1"/>
            <a:r>
              <a:rPr lang="fr-FR" sz="1800" b="1" dirty="0">
                <a:solidFill>
                  <a:schemeClr val="tx2"/>
                </a:solidFill>
              </a:rPr>
              <a:t>Prise en charge palliative (Projet </a:t>
            </a:r>
            <a:r>
              <a:rPr lang="fr-FR" sz="1800" b="1" dirty="0" err="1" smtClean="0">
                <a:solidFill>
                  <a:schemeClr val="tx2"/>
                </a:solidFill>
              </a:rPr>
              <a:t>Pronopall</a:t>
            </a:r>
            <a:r>
              <a:rPr lang="fr-FR" sz="1800" b="1" dirty="0" smtClean="0">
                <a:solidFill>
                  <a:schemeClr val="tx2"/>
                </a:solidFill>
              </a:rPr>
              <a:t>)</a:t>
            </a:r>
          </a:p>
          <a:p>
            <a:pPr lvl="1"/>
            <a:endParaRPr lang="fr-FR" sz="1800" b="1" dirty="0">
              <a:solidFill>
                <a:schemeClr val="tx2"/>
              </a:solidFill>
            </a:endParaRPr>
          </a:p>
          <a:p>
            <a:pPr lvl="1"/>
            <a:endParaRPr lang="fr-FR" sz="1800" b="1" dirty="0">
              <a:solidFill>
                <a:schemeClr val="tx2"/>
              </a:solidFill>
            </a:endParaRPr>
          </a:p>
          <a:p>
            <a:pPr lvl="1"/>
            <a:r>
              <a:rPr lang="fr-FR" sz="1800" b="1" dirty="0">
                <a:solidFill>
                  <a:schemeClr val="tx2"/>
                </a:solidFill>
              </a:rPr>
              <a:t>Projet « Cancer du col de l’utérus » </a:t>
            </a:r>
          </a:p>
          <a:p>
            <a:endParaRPr lang="fr-FR" sz="2400" dirty="0">
              <a:solidFill>
                <a:schemeClr val="tx2"/>
              </a:solidFill>
            </a:endParaRPr>
          </a:p>
        </p:txBody>
      </p:sp>
      <p:pic>
        <p:nvPicPr>
          <p:cNvPr id="10"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p:nvPr/>
        </p:nvSpPr>
        <p:spPr>
          <a:xfrm rot="19573008">
            <a:off x="5235008" y="2804556"/>
            <a:ext cx="836637" cy="30777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fr-FR" sz="1400" dirty="0" smtClean="0">
                <a:solidFill>
                  <a:schemeClr val="bg1"/>
                </a:solidFill>
              </a:rPr>
              <a:t>En cours</a:t>
            </a:r>
            <a:endParaRPr lang="fr-FR" sz="1400" dirty="0">
              <a:solidFill>
                <a:schemeClr val="bg1"/>
              </a:solidFill>
            </a:endParaRPr>
          </a:p>
        </p:txBody>
      </p:sp>
      <p:sp>
        <p:nvSpPr>
          <p:cNvPr id="13" name="ZoneTexte 12"/>
          <p:cNvSpPr txBox="1"/>
          <p:nvPr/>
        </p:nvSpPr>
        <p:spPr>
          <a:xfrm rot="19573008">
            <a:off x="4954762" y="3766337"/>
            <a:ext cx="1140089" cy="30777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fr-FR" sz="1400" dirty="0" smtClean="0">
                <a:solidFill>
                  <a:schemeClr val="bg1"/>
                </a:solidFill>
              </a:rPr>
              <a:t>Non débuté</a:t>
            </a:r>
            <a:endParaRPr lang="fr-FR" sz="1400" dirty="0">
              <a:solidFill>
                <a:schemeClr val="bg1"/>
              </a:solidFill>
            </a:endParaRPr>
          </a:p>
        </p:txBody>
      </p:sp>
      <p:pic>
        <p:nvPicPr>
          <p:cNvPr id="11" name="Picture 5" descr="http://www.ars.bretagne.sante.fr/typo3conf/ext/wm_arstpl/res/images/bg_head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04664"/>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a:off x="2051720" y="260350"/>
            <a:ext cx="5760640" cy="400110"/>
          </a:xfrm>
          <a:prstGeom prst="rect">
            <a:avLst/>
          </a:prstGeom>
          <a:noFill/>
          <a:ln>
            <a:solidFill>
              <a:schemeClr val="tx2"/>
            </a:solidFill>
          </a:ln>
        </p:spPr>
        <p:txBody>
          <a:bodyPr wrap="square" rtlCol="0">
            <a:spAutoFit/>
          </a:bodyPr>
          <a:lstStyle/>
          <a:p>
            <a:pPr lvl="0" algn="ctr"/>
            <a:r>
              <a:rPr lang="fr-FR" sz="2000" b="1" dirty="0" smtClean="0">
                <a:solidFill>
                  <a:schemeClr val="tx2"/>
                </a:solidFill>
              </a:rPr>
              <a:t>Outils d’appui au CAQES</a:t>
            </a:r>
            <a:endParaRPr lang="fr-FR" sz="2000" b="1" dirty="0">
              <a:solidFill>
                <a:schemeClr val="tx2"/>
              </a:solidFill>
            </a:endParaRPr>
          </a:p>
        </p:txBody>
      </p:sp>
    </p:spTree>
    <p:extLst>
      <p:ext uri="{BB962C8B-B14F-4D97-AF65-F5344CB8AC3E}">
        <p14:creationId xmlns:p14="http://schemas.microsoft.com/office/powerpoint/2010/main" val="1038676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3"/>
          <p:cNvSpPr>
            <a:spLocks noGrp="1" noChangeArrowheads="1"/>
          </p:cNvSpPr>
          <p:nvPr>
            <p:ph sz="quarter" idx="1"/>
          </p:nvPr>
        </p:nvSpPr>
        <p:spPr>
          <a:xfrm>
            <a:off x="5699" y="1996234"/>
            <a:ext cx="9072563" cy="4553834"/>
          </a:xfrm>
        </p:spPr>
        <p:txBody>
          <a:bodyPr>
            <a:normAutofit fontScale="92500"/>
          </a:bodyPr>
          <a:lstStyle/>
          <a:p>
            <a:pPr marL="0" indent="0" eaLnBrk="1" hangingPunct="1">
              <a:buFontTx/>
              <a:buNone/>
              <a:defRPr/>
            </a:pPr>
            <a:r>
              <a:rPr lang="fr-FR" altLang="fr-FR" sz="2000" b="1" dirty="0" smtClean="0">
                <a:solidFill>
                  <a:srgbClr val="1F497D"/>
                </a:solidFill>
                <a:latin typeface="Book Antiqua" pitchFamily="18" charset="0"/>
              </a:rPr>
              <a:t>	</a:t>
            </a:r>
            <a:r>
              <a:rPr lang="fr-FR" altLang="fr-FR" sz="2400" b="1" dirty="0" smtClean="0">
                <a:solidFill>
                  <a:srgbClr val="1F497D"/>
                </a:solidFill>
              </a:rPr>
              <a:t>Objectifs</a:t>
            </a:r>
            <a:endParaRPr lang="fr-FR" altLang="fr-FR" sz="2000" b="1" dirty="0" smtClean="0">
              <a:solidFill>
                <a:srgbClr val="1F497D"/>
              </a:solidFill>
            </a:endParaRPr>
          </a:p>
          <a:p>
            <a:pPr lvl="0"/>
            <a:r>
              <a:rPr lang="fr-FR" sz="2400" dirty="0">
                <a:solidFill>
                  <a:srgbClr val="1F497D"/>
                </a:solidFill>
              </a:rPr>
              <a:t>S</a:t>
            </a:r>
            <a:r>
              <a:rPr lang="fr-FR" sz="2400" dirty="0" smtClean="0">
                <a:solidFill>
                  <a:srgbClr val="1F497D"/>
                </a:solidFill>
              </a:rPr>
              <a:t>ollicitation précoce des équipes ressources des soins palliatifs</a:t>
            </a:r>
            <a:endParaRPr lang="fr-FR" sz="2400" dirty="0">
              <a:solidFill>
                <a:srgbClr val="1F497D"/>
              </a:solidFill>
            </a:endParaRPr>
          </a:p>
          <a:p>
            <a:pPr lvl="0"/>
            <a:r>
              <a:rPr lang="fr-FR" sz="2400" dirty="0" smtClean="0">
                <a:solidFill>
                  <a:srgbClr val="1F497D"/>
                </a:solidFill>
              </a:rPr>
              <a:t>Appropriation et utilisation du score Pronopall </a:t>
            </a:r>
            <a:r>
              <a:rPr lang="x-none" sz="2400">
                <a:solidFill>
                  <a:srgbClr val="1F497D"/>
                </a:solidFill>
              </a:rPr>
              <a:t>comme outil d’aide à la décision </a:t>
            </a:r>
            <a:endParaRPr lang="fr-FR" sz="2400" dirty="0" smtClean="0">
              <a:solidFill>
                <a:srgbClr val="1F497D"/>
              </a:solidFill>
            </a:endParaRPr>
          </a:p>
          <a:p>
            <a:pPr marL="0" indent="0">
              <a:buNone/>
            </a:pPr>
            <a:endParaRPr lang="fr-FR" sz="2000" dirty="0" smtClean="0">
              <a:solidFill>
                <a:srgbClr val="1F497D"/>
              </a:solidFill>
            </a:endParaRPr>
          </a:p>
          <a:p>
            <a:pPr marL="0" indent="0">
              <a:buNone/>
            </a:pPr>
            <a:r>
              <a:rPr lang="fr-FR" altLang="fr-FR" sz="2000" b="1" dirty="0">
                <a:solidFill>
                  <a:srgbClr val="1F497D"/>
                </a:solidFill>
              </a:rPr>
              <a:t>	</a:t>
            </a:r>
            <a:r>
              <a:rPr lang="fr-FR" altLang="fr-FR" sz="2400" b="1" dirty="0" smtClean="0">
                <a:solidFill>
                  <a:srgbClr val="1F497D"/>
                </a:solidFill>
              </a:rPr>
              <a:t>Ciblage </a:t>
            </a:r>
            <a:endParaRPr lang="fr-FR" altLang="fr-FR" sz="2400" b="1" dirty="0">
              <a:solidFill>
                <a:srgbClr val="1F497D"/>
              </a:solidFill>
            </a:endParaRPr>
          </a:p>
          <a:p>
            <a:pPr marL="0" indent="0">
              <a:buNone/>
            </a:pPr>
            <a:r>
              <a:rPr lang="fr-FR" altLang="fr-FR" sz="2400" dirty="0" smtClean="0">
                <a:solidFill>
                  <a:srgbClr val="1F497D"/>
                </a:solidFill>
              </a:rPr>
              <a:t>Etablissement autorisés ou associés en chimio : </a:t>
            </a:r>
          </a:p>
          <a:p>
            <a:pPr marL="0" indent="0">
              <a:buNone/>
            </a:pPr>
            <a:r>
              <a:rPr lang="fr-FR" altLang="fr-FR" sz="2400" dirty="0" smtClean="0">
                <a:solidFill>
                  <a:srgbClr val="1F497D"/>
                </a:solidFill>
              </a:rPr>
              <a:t>sein, poumon, </a:t>
            </a:r>
            <a:r>
              <a:rPr lang="fr-FR" sz="2400" dirty="0" smtClean="0">
                <a:solidFill>
                  <a:srgbClr val="1F497D"/>
                </a:solidFill>
              </a:rPr>
              <a:t>ovaire</a:t>
            </a:r>
            <a:r>
              <a:rPr lang="fr-FR" sz="2400" dirty="0">
                <a:solidFill>
                  <a:srgbClr val="1F497D"/>
                </a:solidFill>
              </a:rPr>
              <a:t>, colorectal, pancréas, prostate </a:t>
            </a:r>
            <a:r>
              <a:rPr lang="fr-FR" sz="2400" dirty="0" smtClean="0">
                <a:solidFill>
                  <a:srgbClr val="1F497D"/>
                </a:solidFill>
              </a:rPr>
              <a:t>ou rein</a:t>
            </a:r>
          </a:p>
          <a:p>
            <a:pPr marL="0" indent="0">
              <a:buNone/>
            </a:pPr>
            <a:endParaRPr lang="fr-FR" altLang="fr-FR" sz="2400" dirty="0">
              <a:solidFill>
                <a:srgbClr val="1F497D"/>
              </a:solidFill>
            </a:endParaRPr>
          </a:p>
          <a:p>
            <a:pPr marL="0" indent="0" eaLnBrk="1" hangingPunct="1">
              <a:buNone/>
              <a:defRPr/>
            </a:pPr>
            <a:r>
              <a:rPr lang="fr-FR" altLang="fr-FR" sz="2400" b="1" dirty="0" smtClean="0">
                <a:solidFill>
                  <a:srgbClr val="1F497D"/>
                </a:solidFill>
              </a:rPr>
              <a:t>	Contractualisation</a:t>
            </a:r>
          </a:p>
          <a:p>
            <a:pPr marL="0" indent="0" eaLnBrk="1" hangingPunct="1">
              <a:buFontTx/>
              <a:buNone/>
              <a:defRPr/>
            </a:pPr>
            <a:r>
              <a:rPr lang="fr-FR" altLang="fr-FR" sz="2400" b="1" dirty="0" smtClean="0">
                <a:solidFill>
                  <a:srgbClr val="1F497D"/>
                </a:solidFill>
              </a:rPr>
              <a:t>Inscrit dans CAQES </a:t>
            </a:r>
            <a:r>
              <a:rPr lang="fr-FR" altLang="fr-FR" sz="2400" dirty="0" smtClean="0">
                <a:solidFill>
                  <a:srgbClr val="1F497D"/>
                </a:solidFill>
              </a:rPr>
              <a:t>(représentant). Promouvoir une démarche d’amélioration</a:t>
            </a:r>
          </a:p>
          <a:p>
            <a:pPr marL="0" indent="0" eaLnBrk="1" hangingPunct="1">
              <a:buFontTx/>
              <a:buNone/>
              <a:defRPr/>
            </a:pPr>
            <a:endParaRPr lang="fr-FR" altLang="fr-FR" sz="1400" dirty="0" smtClean="0">
              <a:solidFill>
                <a:schemeClr val="accent4"/>
              </a:solidFill>
            </a:endParaRPr>
          </a:p>
          <a:p>
            <a:pPr eaLnBrk="1" hangingPunct="1">
              <a:buFontTx/>
              <a:buChar char="-"/>
              <a:defRPr/>
            </a:pPr>
            <a:endParaRPr lang="fr-FR" altLang="fr-FR" sz="2800" b="1" dirty="0" smtClean="0">
              <a:solidFill>
                <a:srgbClr val="0033CC"/>
              </a:solidFill>
            </a:endParaRPr>
          </a:p>
          <a:p>
            <a:pPr eaLnBrk="1" hangingPunct="1">
              <a:buFontTx/>
              <a:buChar char="-"/>
              <a:defRPr/>
            </a:pPr>
            <a:endParaRPr lang="fr-FR" altLang="fr-FR" sz="2800" b="1" dirty="0">
              <a:solidFill>
                <a:srgbClr val="0033CC"/>
              </a:solidFill>
            </a:endParaRPr>
          </a:p>
          <a:p>
            <a:pPr eaLnBrk="1" hangingPunct="1">
              <a:buFontTx/>
              <a:buChar char="-"/>
              <a:defRPr/>
            </a:pPr>
            <a:endParaRPr lang="fr-FR" altLang="fr-FR" sz="2000" b="1" dirty="0" smtClean="0">
              <a:solidFill>
                <a:srgbClr val="0033CC"/>
              </a:solidFill>
              <a:latin typeface="Book Antiqua" pitchFamily="18" charset="0"/>
            </a:endParaRPr>
          </a:p>
          <a:p>
            <a:pPr marL="0" indent="0" eaLnBrk="1" hangingPunct="1">
              <a:buNone/>
              <a:defRPr/>
            </a:pPr>
            <a:endParaRPr lang="fr-FR" altLang="fr-FR" sz="2000" b="1" dirty="0">
              <a:solidFill>
                <a:srgbClr val="0033CC"/>
              </a:solidFill>
              <a:latin typeface="Book Antiqua" pitchFamily="18" charset="0"/>
            </a:endParaRPr>
          </a:p>
        </p:txBody>
      </p:sp>
      <p:sp>
        <p:nvSpPr>
          <p:cNvPr id="3" name="Text Box 3"/>
          <p:cNvSpPr txBox="1">
            <a:spLocks noChangeArrowheads="1"/>
          </p:cNvSpPr>
          <p:nvPr/>
        </p:nvSpPr>
        <p:spPr bwMode="auto">
          <a:xfrm>
            <a:off x="4716016" y="6550068"/>
            <a:ext cx="4427984" cy="30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00" tIns="45540" rIns="91100" bIns="45540">
            <a:spAutoFit/>
          </a:bodyPr>
          <a:lstStyle>
            <a:lvl1pPr eaLnBrk="0" hangingPunct="0">
              <a:defRPr sz="2800">
                <a:solidFill>
                  <a:schemeClr val="tx1"/>
                </a:solidFill>
                <a:latin typeface="Book Antiqua" pitchFamily="18" charset="0"/>
              </a:defRPr>
            </a:lvl1pPr>
            <a:lvl2pPr marL="742950" indent="-285750" eaLnBrk="0" hangingPunct="0">
              <a:defRPr sz="2800">
                <a:solidFill>
                  <a:schemeClr val="tx1"/>
                </a:solidFill>
                <a:latin typeface="Book Antiqua" pitchFamily="18" charset="0"/>
              </a:defRPr>
            </a:lvl2pPr>
            <a:lvl3pPr marL="1143000" indent="-228600" eaLnBrk="0" hangingPunct="0">
              <a:defRPr sz="2800">
                <a:solidFill>
                  <a:schemeClr val="tx1"/>
                </a:solidFill>
                <a:latin typeface="Book Antiqua" pitchFamily="18" charset="0"/>
              </a:defRPr>
            </a:lvl3pPr>
            <a:lvl4pPr marL="1600200" indent="-228600" eaLnBrk="0" hangingPunct="0">
              <a:defRPr sz="2800">
                <a:solidFill>
                  <a:schemeClr val="tx1"/>
                </a:solidFill>
                <a:latin typeface="Book Antiqua" pitchFamily="18" charset="0"/>
              </a:defRPr>
            </a:lvl4pPr>
            <a:lvl5pPr marL="2057400" indent="-228600" eaLnBrk="0" hangingPunct="0">
              <a:defRPr sz="2800">
                <a:solidFill>
                  <a:schemeClr val="tx1"/>
                </a:solidFill>
                <a:latin typeface="Book Antiqua" pitchFamily="18" charset="0"/>
              </a:defRPr>
            </a:lvl5pPr>
            <a:lvl6pPr marL="2514600" indent="-228600" algn="ctr" eaLnBrk="0" fontAlgn="base" hangingPunct="0">
              <a:spcBef>
                <a:spcPct val="0"/>
              </a:spcBef>
              <a:spcAft>
                <a:spcPct val="0"/>
              </a:spcAft>
              <a:defRPr sz="2800">
                <a:solidFill>
                  <a:schemeClr val="tx1"/>
                </a:solidFill>
                <a:latin typeface="Book Antiqua" pitchFamily="18" charset="0"/>
              </a:defRPr>
            </a:lvl6pPr>
            <a:lvl7pPr marL="2971800" indent="-228600" algn="ctr" eaLnBrk="0" fontAlgn="base" hangingPunct="0">
              <a:spcBef>
                <a:spcPct val="0"/>
              </a:spcBef>
              <a:spcAft>
                <a:spcPct val="0"/>
              </a:spcAft>
              <a:defRPr sz="2800">
                <a:solidFill>
                  <a:schemeClr val="tx1"/>
                </a:solidFill>
                <a:latin typeface="Book Antiqua" pitchFamily="18" charset="0"/>
              </a:defRPr>
            </a:lvl7pPr>
            <a:lvl8pPr marL="3429000" indent="-228600" algn="ctr" eaLnBrk="0" fontAlgn="base" hangingPunct="0">
              <a:spcBef>
                <a:spcPct val="0"/>
              </a:spcBef>
              <a:spcAft>
                <a:spcPct val="0"/>
              </a:spcAft>
              <a:defRPr sz="2800">
                <a:solidFill>
                  <a:schemeClr val="tx1"/>
                </a:solidFill>
                <a:latin typeface="Book Antiqua" pitchFamily="18" charset="0"/>
              </a:defRPr>
            </a:lvl8pPr>
            <a:lvl9pPr marL="3886200" indent="-228600" algn="ctr" eaLnBrk="0" fontAlgn="base" hangingPunct="0">
              <a:spcBef>
                <a:spcPct val="0"/>
              </a:spcBef>
              <a:spcAft>
                <a:spcPct val="0"/>
              </a:spcAft>
              <a:defRPr sz="2800">
                <a:solidFill>
                  <a:schemeClr val="tx1"/>
                </a:solidFill>
                <a:latin typeface="Book Antiqua" pitchFamily="18" charset="0"/>
              </a:defRPr>
            </a:lvl9pPr>
          </a:lstStyle>
          <a:p>
            <a:pPr fontAlgn="base">
              <a:spcBef>
                <a:spcPct val="0"/>
              </a:spcBef>
              <a:spcAft>
                <a:spcPct val="0"/>
              </a:spcAft>
              <a:defRPr/>
            </a:pPr>
            <a:r>
              <a:rPr lang="fr-FR" sz="1400" dirty="0" smtClean="0">
                <a:solidFill>
                  <a:srgbClr val="0066CC">
                    <a:lumMod val="50000"/>
                  </a:srgbClr>
                </a:solidFill>
                <a:cs typeface="Arial" charset="0"/>
              </a:rPr>
              <a:t>F Grudé Observatoire </a:t>
            </a:r>
            <a:r>
              <a:rPr lang="fr-FR" sz="1400" dirty="0">
                <a:solidFill>
                  <a:srgbClr val="0066CC">
                    <a:lumMod val="50000"/>
                  </a:srgbClr>
                </a:solidFill>
                <a:cs typeface="Arial" charset="0"/>
              </a:rPr>
              <a:t>Cancer </a:t>
            </a:r>
            <a:r>
              <a:rPr lang="fr-FR" sz="1400" dirty="0" smtClean="0">
                <a:solidFill>
                  <a:srgbClr val="0066CC">
                    <a:lumMod val="50000"/>
                  </a:srgbClr>
                </a:solidFill>
                <a:cs typeface="Arial" charset="0"/>
              </a:rPr>
              <a:t>OMEDIT B </a:t>
            </a:r>
            <a:r>
              <a:rPr lang="fr-FR" sz="1400" dirty="0">
                <a:solidFill>
                  <a:srgbClr val="0066CC">
                    <a:lumMod val="50000"/>
                  </a:srgbClr>
                </a:solidFill>
                <a:cs typeface="Arial" charset="0"/>
              </a:rPr>
              <a:t>PL  </a:t>
            </a:r>
            <a:r>
              <a:rPr lang="fr-FR" sz="1400" dirty="0" smtClean="0">
                <a:solidFill>
                  <a:srgbClr val="0066CC">
                    <a:lumMod val="50000"/>
                  </a:srgbClr>
                </a:solidFill>
                <a:cs typeface="Arial" charset="0"/>
              </a:rPr>
              <a:t>2018</a:t>
            </a:r>
            <a:endParaRPr lang="fr-FR" sz="1400" dirty="0">
              <a:solidFill>
                <a:srgbClr val="0066CC">
                  <a:lumMod val="50000"/>
                </a:srgbClr>
              </a:solidFill>
              <a:cs typeface="Arial" charset="0"/>
            </a:endParaRPr>
          </a:p>
        </p:txBody>
      </p:sp>
      <p:sp>
        <p:nvSpPr>
          <p:cNvPr id="4" name="Rectangle 3"/>
          <p:cNvSpPr/>
          <p:nvPr/>
        </p:nvSpPr>
        <p:spPr>
          <a:xfrm>
            <a:off x="179512" y="1268760"/>
            <a:ext cx="8305222" cy="707886"/>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fr-FR" sz="2000" b="1" dirty="0" smtClean="0">
                <a:solidFill>
                  <a:srgbClr val="1F497D"/>
                </a:solidFill>
              </a:rPr>
              <a:t>Cancérologie :  projet </a:t>
            </a:r>
            <a:r>
              <a:rPr lang="fr-FR" sz="2000" b="1" dirty="0" err="1" smtClean="0">
                <a:solidFill>
                  <a:srgbClr val="1F497D"/>
                </a:solidFill>
              </a:rPr>
              <a:t>Pronopall</a:t>
            </a:r>
            <a:r>
              <a:rPr lang="fr-FR" sz="2000" b="1" dirty="0" smtClean="0">
                <a:solidFill>
                  <a:srgbClr val="1F497D"/>
                </a:solidFill>
              </a:rPr>
              <a:t> de facilitation du recours aux soins palliatifs </a:t>
            </a:r>
          </a:p>
          <a:p>
            <a:r>
              <a:rPr lang="fr-FR" sz="2000" b="1" dirty="0" smtClean="0">
                <a:solidFill>
                  <a:srgbClr val="1F497D"/>
                </a:solidFill>
              </a:rPr>
              <a:t>chez les patients atteints du cancer</a:t>
            </a:r>
            <a:endParaRPr lang="fr-FR" sz="2000" b="1" dirty="0">
              <a:solidFill>
                <a:srgbClr val="1F497D"/>
              </a:solidFill>
            </a:endParaRPr>
          </a:p>
        </p:txBody>
      </p:sp>
      <p:pic>
        <p:nvPicPr>
          <p:cNvPr id="5"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04664"/>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2051720" y="260350"/>
            <a:ext cx="5760640" cy="400110"/>
          </a:xfrm>
          <a:prstGeom prst="rect">
            <a:avLst/>
          </a:prstGeom>
          <a:noFill/>
          <a:ln>
            <a:solidFill>
              <a:schemeClr val="tx2"/>
            </a:solidFill>
          </a:ln>
        </p:spPr>
        <p:txBody>
          <a:bodyPr wrap="square" rtlCol="0">
            <a:spAutoFit/>
          </a:bodyPr>
          <a:lstStyle/>
          <a:p>
            <a:pPr lvl="0" algn="ctr"/>
            <a:r>
              <a:rPr lang="fr-FR" sz="2000" b="1" dirty="0" smtClean="0">
                <a:solidFill>
                  <a:schemeClr val="tx2"/>
                </a:solidFill>
              </a:rPr>
              <a:t>Outils d’appui au CAQES</a:t>
            </a:r>
            <a:endParaRPr lang="fr-FR" sz="2000" b="1" dirty="0">
              <a:solidFill>
                <a:schemeClr val="tx2"/>
              </a:solidFill>
            </a:endParaRPr>
          </a:p>
        </p:txBody>
      </p:sp>
    </p:spTree>
    <p:extLst>
      <p:ext uri="{BB962C8B-B14F-4D97-AF65-F5344CB8AC3E}">
        <p14:creationId xmlns:p14="http://schemas.microsoft.com/office/powerpoint/2010/main" val="3183869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3"/>
          <p:cNvSpPr>
            <a:spLocks noGrp="1" noChangeArrowheads="1"/>
          </p:cNvSpPr>
          <p:nvPr>
            <p:ph sz="quarter" idx="1"/>
          </p:nvPr>
        </p:nvSpPr>
        <p:spPr>
          <a:xfrm>
            <a:off x="323528" y="116632"/>
            <a:ext cx="4788595" cy="406822"/>
          </a:xfrm>
        </p:spPr>
        <p:txBody>
          <a:bodyPr>
            <a:normAutofit fontScale="85000" lnSpcReduction="20000"/>
          </a:bodyPr>
          <a:lstStyle/>
          <a:p>
            <a:pPr marL="0" indent="0" eaLnBrk="1" hangingPunct="1">
              <a:buFontTx/>
              <a:buNone/>
              <a:defRPr/>
            </a:pPr>
            <a:r>
              <a:rPr lang="fr-FR" altLang="fr-FR" sz="2000" b="1" dirty="0" smtClean="0">
                <a:solidFill>
                  <a:srgbClr val="0033CC"/>
                </a:solidFill>
                <a:latin typeface="Book Antiqua" pitchFamily="18" charset="0"/>
              </a:rPr>
              <a:t>	</a:t>
            </a:r>
            <a:r>
              <a:rPr lang="fr-FR" altLang="fr-FR" sz="2800" b="1" dirty="0" smtClean="0">
                <a:solidFill>
                  <a:srgbClr val="1F497D"/>
                </a:solidFill>
                <a:latin typeface="Book Antiqua" pitchFamily="18" charset="0"/>
              </a:rPr>
              <a:t>Indicateurs</a:t>
            </a:r>
            <a:endParaRPr lang="fr-FR" altLang="fr-FR" sz="2000" b="1" dirty="0" smtClean="0">
              <a:solidFill>
                <a:srgbClr val="1F497D"/>
              </a:solidFill>
              <a:latin typeface="Book Antiqua" pitchFamily="18" charset="0"/>
            </a:endParaRPr>
          </a:p>
          <a:p>
            <a:pPr marL="0" indent="0" eaLnBrk="1" hangingPunct="1">
              <a:buFontTx/>
              <a:buNone/>
              <a:defRPr/>
            </a:pPr>
            <a:endParaRPr lang="fr-FR" altLang="fr-FR" sz="2000" b="1" dirty="0" smtClean="0">
              <a:solidFill>
                <a:srgbClr val="0033CC"/>
              </a:solidFill>
              <a:latin typeface="Book Antiqua" pitchFamily="18" charset="0"/>
            </a:endParaRPr>
          </a:p>
          <a:p>
            <a:pPr eaLnBrk="1" hangingPunct="1">
              <a:buFontTx/>
              <a:buChar char="-"/>
              <a:defRPr/>
            </a:pPr>
            <a:endParaRPr lang="fr-FR" altLang="fr-FR" sz="2000" b="1" dirty="0" smtClean="0">
              <a:solidFill>
                <a:srgbClr val="0033CC"/>
              </a:solidFill>
              <a:latin typeface="Book Antiqua" pitchFamily="18" charset="0"/>
            </a:endParaRPr>
          </a:p>
          <a:p>
            <a:pPr eaLnBrk="1" hangingPunct="1">
              <a:buFontTx/>
              <a:buChar char="-"/>
              <a:defRPr/>
            </a:pPr>
            <a:endParaRPr lang="fr-FR" altLang="fr-FR" sz="2000" b="1" dirty="0">
              <a:solidFill>
                <a:srgbClr val="0033CC"/>
              </a:solidFill>
              <a:latin typeface="Book Antiqua" pitchFamily="18" charset="0"/>
            </a:endParaRPr>
          </a:p>
          <a:p>
            <a:pPr eaLnBrk="1" hangingPunct="1">
              <a:buFontTx/>
              <a:buChar char="-"/>
              <a:defRPr/>
            </a:pPr>
            <a:endParaRPr lang="fr-FR" altLang="fr-FR" sz="2000" b="1" dirty="0" smtClean="0">
              <a:solidFill>
                <a:srgbClr val="0033CC"/>
              </a:solidFill>
              <a:latin typeface="Book Antiqua" pitchFamily="18" charset="0"/>
            </a:endParaRPr>
          </a:p>
          <a:p>
            <a:pPr marL="0" indent="0" eaLnBrk="1" hangingPunct="1">
              <a:buNone/>
              <a:defRPr/>
            </a:pPr>
            <a:endParaRPr lang="fr-FR" altLang="fr-FR" sz="2000" b="1" dirty="0">
              <a:solidFill>
                <a:srgbClr val="0033CC"/>
              </a:solidFill>
              <a:latin typeface="Book Antiqua" pitchFamily="18" charset="0"/>
            </a:endParaRPr>
          </a:p>
        </p:txBody>
      </p:sp>
      <p:graphicFrame>
        <p:nvGraphicFramePr>
          <p:cNvPr id="5" name="Objet 4"/>
          <p:cNvGraphicFramePr>
            <a:graphicFrameLocks noChangeAspect="1"/>
          </p:cNvGraphicFramePr>
          <p:nvPr>
            <p:extLst>
              <p:ext uri="{D42A27DB-BD31-4B8C-83A1-F6EECF244321}">
                <p14:modId xmlns:p14="http://schemas.microsoft.com/office/powerpoint/2010/main" val="3966623052"/>
              </p:ext>
            </p:extLst>
          </p:nvPr>
        </p:nvGraphicFramePr>
        <p:xfrm>
          <a:off x="319089" y="668340"/>
          <a:ext cx="8215312" cy="5241965"/>
        </p:xfrm>
        <a:graphic>
          <a:graphicData uri="http://schemas.openxmlformats.org/presentationml/2006/ole">
            <mc:AlternateContent xmlns:mc="http://schemas.openxmlformats.org/markup-compatibility/2006">
              <mc:Choice xmlns:v="urn:schemas-microsoft-com:vml" Requires="v">
                <p:oleObj spid="_x0000_s5190" name="Document" r:id="rId4" imgW="5815302" imgH="4334462" progId="Word.Document.12">
                  <p:embed/>
                </p:oleObj>
              </mc:Choice>
              <mc:Fallback>
                <p:oleObj name="Document" r:id="rId4" imgW="5815302" imgH="4334462"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089" y="668340"/>
                        <a:ext cx="8215312" cy="5241965"/>
                      </a:xfrm>
                      <a:prstGeom prst="rect">
                        <a:avLst/>
                      </a:prstGeom>
                      <a:noFill/>
                      <a:extLst/>
                    </p:spPr>
                  </p:pic>
                </p:oleObj>
              </mc:Fallback>
            </mc:AlternateContent>
          </a:graphicData>
        </a:graphic>
      </p:graphicFrame>
      <p:sp>
        <p:nvSpPr>
          <p:cNvPr id="6" name="Text Box 3"/>
          <p:cNvSpPr txBox="1">
            <a:spLocks noChangeArrowheads="1"/>
          </p:cNvSpPr>
          <p:nvPr/>
        </p:nvSpPr>
        <p:spPr bwMode="auto">
          <a:xfrm>
            <a:off x="4644008" y="6550068"/>
            <a:ext cx="4499992" cy="30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00" tIns="45540" rIns="91100" bIns="45540">
            <a:spAutoFit/>
          </a:bodyPr>
          <a:lstStyle>
            <a:lvl1pPr eaLnBrk="0" hangingPunct="0">
              <a:defRPr sz="2800">
                <a:solidFill>
                  <a:schemeClr val="tx1"/>
                </a:solidFill>
                <a:latin typeface="Book Antiqua" pitchFamily="18" charset="0"/>
              </a:defRPr>
            </a:lvl1pPr>
            <a:lvl2pPr marL="742950" indent="-285750" eaLnBrk="0" hangingPunct="0">
              <a:defRPr sz="2800">
                <a:solidFill>
                  <a:schemeClr val="tx1"/>
                </a:solidFill>
                <a:latin typeface="Book Antiqua" pitchFamily="18" charset="0"/>
              </a:defRPr>
            </a:lvl2pPr>
            <a:lvl3pPr marL="1143000" indent="-228600" eaLnBrk="0" hangingPunct="0">
              <a:defRPr sz="2800">
                <a:solidFill>
                  <a:schemeClr val="tx1"/>
                </a:solidFill>
                <a:latin typeface="Book Antiqua" pitchFamily="18" charset="0"/>
              </a:defRPr>
            </a:lvl3pPr>
            <a:lvl4pPr marL="1600200" indent="-228600" eaLnBrk="0" hangingPunct="0">
              <a:defRPr sz="2800">
                <a:solidFill>
                  <a:schemeClr val="tx1"/>
                </a:solidFill>
                <a:latin typeface="Book Antiqua" pitchFamily="18" charset="0"/>
              </a:defRPr>
            </a:lvl4pPr>
            <a:lvl5pPr marL="2057400" indent="-228600" eaLnBrk="0" hangingPunct="0">
              <a:defRPr sz="2800">
                <a:solidFill>
                  <a:schemeClr val="tx1"/>
                </a:solidFill>
                <a:latin typeface="Book Antiqua" pitchFamily="18" charset="0"/>
              </a:defRPr>
            </a:lvl5pPr>
            <a:lvl6pPr marL="2514600" indent="-228600" algn="ctr" eaLnBrk="0" fontAlgn="base" hangingPunct="0">
              <a:spcBef>
                <a:spcPct val="0"/>
              </a:spcBef>
              <a:spcAft>
                <a:spcPct val="0"/>
              </a:spcAft>
              <a:defRPr sz="2800">
                <a:solidFill>
                  <a:schemeClr val="tx1"/>
                </a:solidFill>
                <a:latin typeface="Book Antiqua" pitchFamily="18" charset="0"/>
              </a:defRPr>
            </a:lvl6pPr>
            <a:lvl7pPr marL="2971800" indent="-228600" algn="ctr" eaLnBrk="0" fontAlgn="base" hangingPunct="0">
              <a:spcBef>
                <a:spcPct val="0"/>
              </a:spcBef>
              <a:spcAft>
                <a:spcPct val="0"/>
              </a:spcAft>
              <a:defRPr sz="2800">
                <a:solidFill>
                  <a:schemeClr val="tx1"/>
                </a:solidFill>
                <a:latin typeface="Book Antiqua" pitchFamily="18" charset="0"/>
              </a:defRPr>
            </a:lvl7pPr>
            <a:lvl8pPr marL="3429000" indent="-228600" algn="ctr" eaLnBrk="0" fontAlgn="base" hangingPunct="0">
              <a:spcBef>
                <a:spcPct val="0"/>
              </a:spcBef>
              <a:spcAft>
                <a:spcPct val="0"/>
              </a:spcAft>
              <a:defRPr sz="2800">
                <a:solidFill>
                  <a:schemeClr val="tx1"/>
                </a:solidFill>
                <a:latin typeface="Book Antiqua" pitchFamily="18" charset="0"/>
              </a:defRPr>
            </a:lvl8pPr>
            <a:lvl9pPr marL="3886200" indent="-228600" algn="ctr" eaLnBrk="0" fontAlgn="base" hangingPunct="0">
              <a:spcBef>
                <a:spcPct val="0"/>
              </a:spcBef>
              <a:spcAft>
                <a:spcPct val="0"/>
              </a:spcAft>
              <a:defRPr sz="2800">
                <a:solidFill>
                  <a:schemeClr val="tx1"/>
                </a:solidFill>
                <a:latin typeface="Book Antiqua" pitchFamily="18" charset="0"/>
              </a:defRPr>
            </a:lvl9pPr>
          </a:lstStyle>
          <a:p>
            <a:pPr fontAlgn="base">
              <a:spcBef>
                <a:spcPct val="0"/>
              </a:spcBef>
              <a:spcAft>
                <a:spcPct val="0"/>
              </a:spcAft>
              <a:defRPr/>
            </a:pPr>
            <a:r>
              <a:rPr lang="fr-FR" sz="1400" dirty="0" smtClean="0">
                <a:solidFill>
                  <a:srgbClr val="0066CC">
                    <a:lumMod val="50000"/>
                  </a:srgbClr>
                </a:solidFill>
                <a:cs typeface="Arial" charset="0"/>
              </a:rPr>
              <a:t>F Grudé Observatoire </a:t>
            </a:r>
            <a:r>
              <a:rPr lang="fr-FR" sz="1400" dirty="0">
                <a:solidFill>
                  <a:srgbClr val="0066CC">
                    <a:lumMod val="50000"/>
                  </a:srgbClr>
                </a:solidFill>
                <a:cs typeface="Arial" charset="0"/>
              </a:rPr>
              <a:t>Cancer </a:t>
            </a:r>
            <a:r>
              <a:rPr lang="fr-FR" sz="1400" dirty="0" smtClean="0">
                <a:solidFill>
                  <a:srgbClr val="0066CC">
                    <a:lumMod val="50000"/>
                  </a:srgbClr>
                </a:solidFill>
                <a:cs typeface="Arial" charset="0"/>
              </a:rPr>
              <a:t>OMEDIT B </a:t>
            </a:r>
            <a:r>
              <a:rPr lang="fr-FR" sz="1400" dirty="0">
                <a:solidFill>
                  <a:srgbClr val="0066CC">
                    <a:lumMod val="50000"/>
                  </a:srgbClr>
                </a:solidFill>
                <a:cs typeface="Arial" charset="0"/>
              </a:rPr>
              <a:t>PL  </a:t>
            </a:r>
            <a:r>
              <a:rPr lang="fr-FR" sz="1400" dirty="0" smtClean="0">
                <a:solidFill>
                  <a:srgbClr val="0066CC">
                    <a:lumMod val="50000"/>
                  </a:srgbClr>
                </a:solidFill>
                <a:cs typeface="Arial" charset="0"/>
              </a:rPr>
              <a:t>2018</a:t>
            </a:r>
            <a:endParaRPr lang="fr-FR" sz="1400" dirty="0">
              <a:solidFill>
                <a:srgbClr val="0066CC">
                  <a:lumMod val="50000"/>
                </a:srgbClr>
              </a:solidFill>
              <a:cs typeface="Arial"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6055102"/>
            <a:ext cx="3719513"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002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3"/>
          <p:cNvSpPr>
            <a:spLocks noGrp="1" noChangeArrowheads="1"/>
          </p:cNvSpPr>
          <p:nvPr>
            <p:ph sz="quarter" idx="1"/>
          </p:nvPr>
        </p:nvSpPr>
        <p:spPr>
          <a:xfrm>
            <a:off x="179513" y="188642"/>
            <a:ext cx="7740352" cy="5142019"/>
          </a:xfrm>
        </p:spPr>
        <p:txBody>
          <a:bodyPr/>
          <a:lstStyle/>
          <a:p>
            <a:pPr eaLnBrk="1" hangingPunct="1">
              <a:buFontTx/>
              <a:buChar char="-"/>
              <a:defRPr/>
            </a:pPr>
            <a:endParaRPr lang="fr-FR" altLang="fr-FR" sz="2000" b="1" dirty="0" smtClean="0">
              <a:solidFill>
                <a:srgbClr val="0033CC"/>
              </a:solidFill>
              <a:latin typeface="Book Antiqua" pitchFamily="18" charset="0"/>
            </a:endParaRPr>
          </a:p>
          <a:p>
            <a:pPr eaLnBrk="1" hangingPunct="1">
              <a:buFontTx/>
              <a:buChar char="-"/>
              <a:defRPr/>
            </a:pPr>
            <a:endParaRPr lang="fr-FR" altLang="fr-FR" sz="2000" b="1" dirty="0">
              <a:solidFill>
                <a:srgbClr val="0033CC"/>
              </a:solidFill>
              <a:latin typeface="Book Antiqua" pitchFamily="18" charset="0"/>
            </a:endParaRPr>
          </a:p>
          <a:p>
            <a:pPr eaLnBrk="1" hangingPunct="1">
              <a:buFontTx/>
              <a:buChar char="-"/>
              <a:defRPr/>
            </a:pPr>
            <a:endParaRPr lang="fr-FR" altLang="fr-FR" sz="2000" b="1" dirty="0" smtClean="0">
              <a:solidFill>
                <a:srgbClr val="0033CC"/>
              </a:solidFill>
              <a:latin typeface="Book Antiqua" pitchFamily="18" charset="0"/>
            </a:endParaRPr>
          </a:p>
        </p:txBody>
      </p:sp>
      <p:sp>
        <p:nvSpPr>
          <p:cNvPr id="2" name="Rectangle 1"/>
          <p:cNvSpPr/>
          <p:nvPr/>
        </p:nvSpPr>
        <p:spPr>
          <a:xfrm>
            <a:off x="395536" y="260648"/>
            <a:ext cx="2084225" cy="523220"/>
          </a:xfrm>
          <a:prstGeom prst="rect">
            <a:avLst/>
          </a:prstGeom>
        </p:spPr>
        <p:txBody>
          <a:bodyPr wrap="none">
            <a:spAutoFit/>
          </a:bodyPr>
          <a:lstStyle/>
          <a:p>
            <a:r>
              <a:rPr lang="fr-FR" altLang="fr-FR" sz="2800" b="1" dirty="0" smtClean="0">
                <a:solidFill>
                  <a:srgbClr val="00B050"/>
                </a:solidFill>
              </a:rPr>
              <a:t>Attentes….</a:t>
            </a:r>
          </a:p>
        </p:txBody>
      </p:sp>
      <p:sp>
        <p:nvSpPr>
          <p:cNvPr id="4" name="Text Box 3"/>
          <p:cNvSpPr txBox="1">
            <a:spLocks noChangeArrowheads="1"/>
          </p:cNvSpPr>
          <p:nvPr/>
        </p:nvSpPr>
        <p:spPr bwMode="auto">
          <a:xfrm>
            <a:off x="4716016" y="6550587"/>
            <a:ext cx="4572000" cy="30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00" tIns="45540" rIns="91100" bIns="45540">
            <a:spAutoFit/>
          </a:bodyPr>
          <a:lstStyle>
            <a:lvl1pPr eaLnBrk="0" hangingPunct="0">
              <a:defRPr sz="2800">
                <a:solidFill>
                  <a:schemeClr val="tx1"/>
                </a:solidFill>
                <a:latin typeface="Book Antiqua" pitchFamily="18" charset="0"/>
              </a:defRPr>
            </a:lvl1pPr>
            <a:lvl2pPr marL="742950" indent="-285750" eaLnBrk="0" hangingPunct="0">
              <a:defRPr sz="2800">
                <a:solidFill>
                  <a:schemeClr val="tx1"/>
                </a:solidFill>
                <a:latin typeface="Book Antiqua" pitchFamily="18" charset="0"/>
              </a:defRPr>
            </a:lvl2pPr>
            <a:lvl3pPr marL="1143000" indent="-228600" eaLnBrk="0" hangingPunct="0">
              <a:defRPr sz="2800">
                <a:solidFill>
                  <a:schemeClr val="tx1"/>
                </a:solidFill>
                <a:latin typeface="Book Antiqua" pitchFamily="18" charset="0"/>
              </a:defRPr>
            </a:lvl3pPr>
            <a:lvl4pPr marL="1600200" indent="-228600" eaLnBrk="0" hangingPunct="0">
              <a:defRPr sz="2800">
                <a:solidFill>
                  <a:schemeClr val="tx1"/>
                </a:solidFill>
                <a:latin typeface="Book Antiqua" pitchFamily="18" charset="0"/>
              </a:defRPr>
            </a:lvl4pPr>
            <a:lvl5pPr marL="2057400" indent="-228600" eaLnBrk="0" hangingPunct="0">
              <a:defRPr sz="2800">
                <a:solidFill>
                  <a:schemeClr val="tx1"/>
                </a:solidFill>
                <a:latin typeface="Book Antiqua" pitchFamily="18" charset="0"/>
              </a:defRPr>
            </a:lvl5pPr>
            <a:lvl6pPr marL="2514600" indent="-228600" algn="ctr" eaLnBrk="0" fontAlgn="base" hangingPunct="0">
              <a:spcBef>
                <a:spcPct val="0"/>
              </a:spcBef>
              <a:spcAft>
                <a:spcPct val="0"/>
              </a:spcAft>
              <a:defRPr sz="2800">
                <a:solidFill>
                  <a:schemeClr val="tx1"/>
                </a:solidFill>
                <a:latin typeface="Book Antiqua" pitchFamily="18" charset="0"/>
              </a:defRPr>
            </a:lvl6pPr>
            <a:lvl7pPr marL="2971800" indent="-228600" algn="ctr" eaLnBrk="0" fontAlgn="base" hangingPunct="0">
              <a:spcBef>
                <a:spcPct val="0"/>
              </a:spcBef>
              <a:spcAft>
                <a:spcPct val="0"/>
              </a:spcAft>
              <a:defRPr sz="2800">
                <a:solidFill>
                  <a:schemeClr val="tx1"/>
                </a:solidFill>
                <a:latin typeface="Book Antiqua" pitchFamily="18" charset="0"/>
              </a:defRPr>
            </a:lvl7pPr>
            <a:lvl8pPr marL="3429000" indent="-228600" algn="ctr" eaLnBrk="0" fontAlgn="base" hangingPunct="0">
              <a:spcBef>
                <a:spcPct val="0"/>
              </a:spcBef>
              <a:spcAft>
                <a:spcPct val="0"/>
              </a:spcAft>
              <a:defRPr sz="2800">
                <a:solidFill>
                  <a:schemeClr val="tx1"/>
                </a:solidFill>
                <a:latin typeface="Book Antiqua" pitchFamily="18" charset="0"/>
              </a:defRPr>
            </a:lvl8pPr>
            <a:lvl9pPr marL="3886200" indent="-228600" algn="ctr" eaLnBrk="0" fontAlgn="base" hangingPunct="0">
              <a:spcBef>
                <a:spcPct val="0"/>
              </a:spcBef>
              <a:spcAft>
                <a:spcPct val="0"/>
              </a:spcAft>
              <a:defRPr sz="2800">
                <a:solidFill>
                  <a:schemeClr val="tx1"/>
                </a:solidFill>
                <a:latin typeface="Book Antiqua" pitchFamily="18" charset="0"/>
              </a:defRPr>
            </a:lvl9pPr>
          </a:lstStyle>
          <a:p>
            <a:pPr fontAlgn="base">
              <a:spcBef>
                <a:spcPct val="0"/>
              </a:spcBef>
              <a:spcAft>
                <a:spcPct val="0"/>
              </a:spcAft>
              <a:defRPr/>
            </a:pPr>
            <a:r>
              <a:rPr lang="fr-FR" sz="1400" dirty="0" smtClean="0">
                <a:solidFill>
                  <a:srgbClr val="0066CC">
                    <a:lumMod val="50000"/>
                  </a:srgbClr>
                </a:solidFill>
                <a:cs typeface="Arial" charset="0"/>
              </a:rPr>
              <a:t>F Grudé Observatoire </a:t>
            </a:r>
            <a:r>
              <a:rPr lang="fr-FR" sz="1400" dirty="0">
                <a:solidFill>
                  <a:srgbClr val="0066CC">
                    <a:lumMod val="50000"/>
                  </a:srgbClr>
                </a:solidFill>
                <a:cs typeface="Arial" charset="0"/>
              </a:rPr>
              <a:t>Cancer </a:t>
            </a:r>
            <a:r>
              <a:rPr lang="fr-FR" sz="1400" dirty="0" smtClean="0">
                <a:solidFill>
                  <a:srgbClr val="0066CC">
                    <a:lumMod val="50000"/>
                  </a:srgbClr>
                </a:solidFill>
                <a:cs typeface="Arial" charset="0"/>
              </a:rPr>
              <a:t>OMEDIT B </a:t>
            </a:r>
            <a:r>
              <a:rPr lang="fr-FR" sz="1400" dirty="0">
                <a:solidFill>
                  <a:srgbClr val="0066CC">
                    <a:lumMod val="50000"/>
                  </a:srgbClr>
                </a:solidFill>
                <a:cs typeface="Arial" charset="0"/>
              </a:rPr>
              <a:t>PL  </a:t>
            </a:r>
            <a:r>
              <a:rPr lang="fr-FR" sz="1400" dirty="0" smtClean="0">
                <a:solidFill>
                  <a:srgbClr val="0066CC">
                    <a:lumMod val="50000"/>
                  </a:srgbClr>
                </a:solidFill>
                <a:cs typeface="Arial" charset="0"/>
              </a:rPr>
              <a:t>2018</a:t>
            </a:r>
            <a:endParaRPr lang="fr-FR" sz="1400" dirty="0">
              <a:solidFill>
                <a:srgbClr val="0066CC">
                  <a:lumMod val="50000"/>
                </a:srgbClr>
              </a:solidFill>
              <a:cs typeface="Arial" charset="0"/>
            </a:endParaRPr>
          </a:p>
        </p:txBody>
      </p:sp>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008" y="783868"/>
            <a:ext cx="3825506"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6008" y="815470"/>
            <a:ext cx="3282265" cy="2004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3429001"/>
            <a:ext cx="223224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necteur droit 4"/>
          <p:cNvCxnSpPr/>
          <p:nvPr/>
        </p:nvCxnSpPr>
        <p:spPr>
          <a:xfrm>
            <a:off x="1154572" y="3163498"/>
            <a:ext cx="2088232" cy="2016224"/>
          </a:xfrm>
          <a:prstGeom prst="line">
            <a:avLst/>
          </a:prstGeom>
          <a:ln w="41275">
            <a:solidFill>
              <a:srgbClr val="FF5050"/>
            </a:solidFill>
          </a:ln>
        </p:spPr>
        <p:style>
          <a:lnRef idx="1">
            <a:schemeClr val="accent1"/>
          </a:lnRef>
          <a:fillRef idx="0">
            <a:schemeClr val="accent1"/>
          </a:fillRef>
          <a:effectRef idx="0">
            <a:schemeClr val="accent1"/>
          </a:effectRef>
          <a:fontRef idx="minor">
            <a:schemeClr val="tx1"/>
          </a:fontRef>
        </p:style>
      </p:cxnSp>
      <p:pic>
        <p:nvPicPr>
          <p:cNvPr id="327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5538" y="3284985"/>
            <a:ext cx="232186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lèche droite 7"/>
          <p:cNvSpPr/>
          <p:nvPr/>
        </p:nvSpPr>
        <p:spPr>
          <a:xfrm>
            <a:off x="6640854" y="4080156"/>
            <a:ext cx="4892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77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4565" y="3507855"/>
            <a:ext cx="166687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Connecteur droit 14"/>
          <p:cNvCxnSpPr/>
          <p:nvPr/>
        </p:nvCxnSpPr>
        <p:spPr>
          <a:xfrm>
            <a:off x="5633024" y="3314360"/>
            <a:ext cx="2088232" cy="2016224"/>
          </a:xfrm>
          <a:prstGeom prst="line">
            <a:avLst/>
          </a:prstGeom>
          <a:ln w="41275">
            <a:solidFill>
              <a:srgbClr val="FF5050"/>
            </a:solidFill>
          </a:ln>
        </p:spPr>
        <p:style>
          <a:lnRef idx="1">
            <a:schemeClr val="accent1"/>
          </a:lnRef>
          <a:fillRef idx="0">
            <a:schemeClr val="accent1"/>
          </a:fillRef>
          <a:effectRef idx="0">
            <a:schemeClr val="accent1"/>
          </a:effectRef>
          <a:fontRef idx="minor">
            <a:schemeClr val="tx1"/>
          </a:fontRef>
        </p:style>
      </p:cxnSp>
      <p:graphicFrame>
        <p:nvGraphicFramePr>
          <p:cNvPr id="9" name="Tableau 8"/>
          <p:cNvGraphicFramePr>
            <a:graphicFrameLocks noGrp="1"/>
          </p:cNvGraphicFramePr>
          <p:nvPr>
            <p:extLst>
              <p:ext uri="{D42A27DB-BD31-4B8C-83A1-F6EECF244321}">
                <p14:modId xmlns:p14="http://schemas.microsoft.com/office/powerpoint/2010/main" val="2461422392"/>
              </p:ext>
            </p:extLst>
          </p:nvPr>
        </p:nvGraphicFramePr>
        <p:xfrm>
          <a:off x="2190371" y="5515497"/>
          <a:ext cx="2441950" cy="1342503"/>
        </p:xfrm>
        <a:graphic>
          <a:graphicData uri="http://schemas.openxmlformats.org/drawingml/2006/table">
            <a:tbl>
              <a:tblPr firstRow="1" bandRow="1"/>
              <a:tblGrid>
                <a:gridCol w="2441950"/>
              </a:tblGrid>
              <a:tr h="238548">
                <a:tc>
                  <a:txBody>
                    <a:bodyPr/>
                    <a:lstStyle>
                      <a:lvl1pPr marL="0" algn="l" defTabSz="913530" rtl="0" eaLnBrk="1" latinLnBrk="0" hangingPunct="1">
                        <a:defRPr sz="1800" b="1" kern="1200">
                          <a:solidFill>
                            <a:schemeClr val="lt1"/>
                          </a:solidFill>
                          <a:latin typeface="Calibri"/>
                        </a:defRPr>
                      </a:lvl1pPr>
                      <a:lvl2pPr marL="456765" algn="l" defTabSz="913530" rtl="0" eaLnBrk="1" latinLnBrk="0" hangingPunct="1">
                        <a:defRPr sz="1800" b="1" kern="1200">
                          <a:solidFill>
                            <a:schemeClr val="lt1"/>
                          </a:solidFill>
                          <a:latin typeface="Calibri"/>
                        </a:defRPr>
                      </a:lvl2pPr>
                      <a:lvl3pPr marL="913530" algn="l" defTabSz="913530" rtl="0" eaLnBrk="1" latinLnBrk="0" hangingPunct="1">
                        <a:defRPr sz="1800" b="1" kern="1200">
                          <a:solidFill>
                            <a:schemeClr val="lt1"/>
                          </a:solidFill>
                          <a:latin typeface="Calibri"/>
                        </a:defRPr>
                      </a:lvl3pPr>
                      <a:lvl4pPr marL="1370298" algn="l" defTabSz="913530" rtl="0" eaLnBrk="1" latinLnBrk="0" hangingPunct="1">
                        <a:defRPr sz="1800" b="1" kern="1200">
                          <a:solidFill>
                            <a:schemeClr val="lt1"/>
                          </a:solidFill>
                          <a:latin typeface="Calibri"/>
                        </a:defRPr>
                      </a:lvl4pPr>
                      <a:lvl5pPr marL="1827065" algn="l" defTabSz="913530" rtl="0" eaLnBrk="1" latinLnBrk="0" hangingPunct="1">
                        <a:defRPr sz="1800" b="1" kern="1200">
                          <a:solidFill>
                            <a:schemeClr val="lt1"/>
                          </a:solidFill>
                          <a:latin typeface="Calibri"/>
                        </a:defRPr>
                      </a:lvl5pPr>
                      <a:lvl6pPr marL="2283830" algn="l" defTabSz="913530" rtl="0" eaLnBrk="1" latinLnBrk="0" hangingPunct="1">
                        <a:defRPr sz="1800" b="1" kern="1200">
                          <a:solidFill>
                            <a:schemeClr val="lt1"/>
                          </a:solidFill>
                          <a:latin typeface="Calibri"/>
                        </a:defRPr>
                      </a:lvl6pPr>
                      <a:lvl7pPr marL="2740595" algn="l" defTabSz="913530" rtl="0" eaLnBrk="1" latinLnBrk="0" hangingPunct="1">
                        <a:defRPr sz="1800" b="1" kern="1200">
                          <a:solidFill>
                            <a:schemeClr val="lt1"/>
                          </a:solidFill>
                          <a:latin typeface="Calibri"/>
                        </a:defRPr>
                      </a:lvl7pPr>
                      <a:lvl8pPr marL="3197360" algn="l" defTabSz="913530" rtl="0" eaLnBrk="1" latinLnBrk="0" hangingPunct="1">
                        <a:defRPr sz="1800" b="1" kern="1200">
                          <a:solidFill>
                            <a:schemeClr val="lt1"/>
                          </a:solidFill>
                          <a:latin typeface="Calibri"/>
                        </a:defRPr>
                      </a:lvl8pPr>
                      <a:lvl9pPr marL="3654126" algn="l" defTabSz="913530" rtl="0" eaLnBrk="1" latinLnBrk="0" hangingPunct="1">
                        <a:defRPr sz="1800" b="1" kern="1200">
                          <a:solidFill>
                            <a:schemeClr val="lt1"/>
                          </a:solidFill>
                          <a:latin typeface="Calibri"/>
                        </a:defRPr>
                      </a:lvl9pPr>
                    </a:lstStyle>
                    <a:p>
                      <a:pPr marL="72000" algn="l">
                        <a:spcBef>
                          <a:spcPts val="0"/>
                        </a:spcBef>
                        <a:spcAft>
                          <a:spcPts val="0"/>
                        </a:spcAft>
                      </a:pPr>
                      <a:r>
                        <a:rPr lang="fr-FR" sz="2000" b="1" dirty="0">
                          <a:solidFill>
                            <a:schemeClr val="tx1"/>
                          </a:solidFill>
                          <a:latin typeface="Arial Narrow"/>
                          <a:ea typeface="Times New Roman"/>
                          <a:cs typeface="Calibri"/>
                        </a:rPr>
                        <a:t>PS</a:t>
                      </a:r>
                      <a:endParaRPr lang="fr-FR" sz="2000" b="1" dirty="0">
                        <a:solidFill>
                          <a:schemeClr val="tx1"/>
                        </a:solidFill>
                        <a:latin typeface="Arial"/>
                        <a:ea typeface="Times New Roman"/>
                        <a:cs typeface="Tahoma"/>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75000"/>
                      </a:srgbClr>
                    </a:solidFill>
                  </a:tcPr>
                </a:tc>
              </a:tr>
              <a:tr h="362597">
                <a:tc>
                  <a:txBody>
                    <a:bodyPr/>
                    <a:lstStyle>
                      <a:lvl1pPr marL="0" algn="l" defTabSz="913530" rtl="0" eaLnBrk="1" latinLnBrk="0" hangingPunct="1">
                        <a:defRPr sz="1800" kern="1200">
                          <a:solidFill>
                            <a:schemeClr val="dk1"/>
                          </a:solidFill>
                          <a:latin typeface="Calibri"/>
                        </a:defRPr>
                      </a:lvl1pPr>
                      <a:lvl2pPr marL="456765"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8" algn="l" defTabSz="913530" rtl="0" eaLnBrk="1" latinLnBrk="0" hangingPunct="1">
                        <a:defRPr sz="1800" kern="1200">
                          <a:solidFill>
                            <a:schemeClr val="dk1"/>
                          </a:solidFill>
                          <a:latin typeface="Calibri"/>
                        </a:defRPr>
                      </a:lvl4pPr>
                      <a:lvl5pPr marL="1827065" algn="l" defTabSz="913530" rtl="0" eaLnBrk="1" latinLnBrk="0" hangingPunct="1">
                        <a:defRPr sz="1800" kern="1200">
                          <a:solidFill>
                            <a:schemeClr val="dk1"/>
                          </a:solidFill>
                          <a:latin typeface="Calibri"/>
                        </a:defRPr>
                      </a:lvl5pPr>
                      <a:lvl6pPr marL="2283830" algn="l" defTabSz="913530" rtl="0" eaLnBrk="1" latinLnBrk="0" hangingPunct="1">
                        <a:defRPr sz="1800" kern="1200">
                          <a:solidFill>
                            <a:schemeClr val="dk1"/>
                          </a:solidFill>
                          <a:latin typeface="Calibri"/>
                        </a:defRPr>
                      </a:lvl6pPr>
                      <a:lvl7pPr marL="2740595" algn="l" defTabSz="913530" rtl="0" eaLnBrk="1" latinLnBrk="0" hangingPunct="1">
                        <a:defRPr sz="1800" kern="1200">
                          <a:solidFill>
                            <a:schemeClr val="dk1"/>
                          </a:solidFill>
                          <a:latin typeface="Calibri"/>
                        </a:defRPr>
                      </a:lvl7pPr>
                      <a:lvl8pPr marL="3197360" algn="l" defTabSz="913530" rtl="0" eaLnBrk="1" latinLnBrk="0" hangingPunct="1">
                        <a:defRPr sz="1800" kern="1200">
                          <a:solidFill>
                            <a:schemeClr val="dk1"/>
                          </a:solidFill>
                          <a:latin typeface="Calibri"/>
                        </a:defRPr>
                      </a:lvl8pPr>
                      <a:lvl9pPr marL="3654126" algn="l" defTabSz="913530" rtl="0" eaLnBrk="1" latinLnBrk="0" hangingPunct="1">
                        <a:defRPr sz="1800" kern="1200">
                          <a:solidFill>
                            <a:schemeClr val="dk1"/>
                          </a:solidFill>
                          <a:latin typeface="Calibri"/>
                        </a:defRPr>
                      </a:lvl9pPr>
                    </a:lstStyle>
                    <a:p>
                      <a:pPr marL="72000" algn="l">
                        <a:spcBef>
                          <a:spcPts val="0"/>
                        </a:spcBef>
                        <a:spcAft>
                          <a:spcPts val="0"/>
                        </a:spcAft>
                      </a:pPr>
                      <a:r>
                        <a:rPr lang="fr-FR" sz="2000" b="1" dirty="0" smtClean="0">
                          <a:solidFill>
                            <a:schemeClr val="tx1"/>
                          </a:solidFill>
                          <a:latin typeface="Arial Narrow"/>
                          <a:ea typeface="Times New Roman"/>
                          <a:cs typeface="Calibri"/>
                        </a:rPr>
                        <a:t>Nombre de sites méta</a:t>
                      </a:r>
                      <a:endParaRPr lang="fr-FR" sz="2000" b="1" dirty="0">
                        <a:solidFill>
                          <a:schemeClr val="tx1"/>
                        </a:solidFill>
                        <a:latin typeface="Arial"/>
                        <a:ea typeface="Times New Roman"/>
                        <a:cs typeface="Tahoma"/>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solidFill>
                  </a:tcPr>
                </a:tc>
              </a:tr>
              <a:tr h="238548">
                <a:tc>
                  <a:txBody>
                    <a:bodyPr/>
                    <a:lstStyle>
                      <a:lvl1pPr marL="0" algn="l" defTabSz="913530" rtl="0" eaLnBrk="1" latinLnBrk="0" hangingPunct="1">
                        <a:defRPr sz="1800" kern="1200">
                          <a:solidFill>
                            <a:schemeClr val="dk1"/>
                          </a:solidFill>
                          <a:latin typeface="Calibri"/>
                        </a:defRPr>
                      </a:lvl1pPr>
                      <a:lvl2pPr marL="456765"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8" algn="l" defTabSz="913530" rtl="0" eaLnBrk="1" latinLnBrk="0" hangingPunct="1">
                        <a:defRPr sz="1800" kern="1200">
                          <a:solidFill>
                            <a:schemeClr val="dk1"/>
                          </a:solidFill>
                          <a:latin typeface="Calibri"/>
                        </a:defRPr>
                      </a:lvl4pPr>
                      <a:lvl5pPr marL="1827065" algn="l" defTabSz="913530" rtl="0" eaLnBrk="1" latinLnBrk="0" hangingPunct="1">
                        <a:defRPr sz="1800" kern="1200">
                          <a:solidFill>
                            <a:schemeClr val="dk1"/>
                          </a:solidFill>
                          <a:latin typeface="Calibri"/>
                        </a:defRPr>
                      </a:lvl5pPr>
                      <a:lvl6pPr marL="2283830" algn="l" defTabSz="913530" rtl="0" eaLnBrk="1" latinLnBrk="0" hangingPunct="1">
                        <a:defRPr sz="1800" kern="1200">
                          <a:solidFill>
                            <a:schemeClr val="dk1"/>
                          </a:solidFill>
                          <a:latin typeface="Calibri"/>
                        </a:defRPr>
                      </a:lvl6pPr>
                      <a:lvl7pPr marL="2740595" algn="l" defTabSz="913530" rtl="0" eaLnBrk="1" latinLnBrk="0" hangingPunct="1">
                        <a:defRPr sz="1800" kern="1200">
                          <a:solidFill>
                            <a:schemeClr val="dk1"/>
                          </a:solidFill>
                          <a:latin typeface="Calibri"/>
                        </a:defRPr>
                      </a:lvl7pPr>
                      <a:lvl8pPr marL="3197360" algn="l" defTabSz="913530" rtl="0" eaLnBrk="1" latinLnBrk="0" hangingPunct="1">
                        <a:defRPr sz="1800" kern="1200">
                          <a:solidFill>
                            <a:schemeClr val="dk1"/>
                          </a:solidFill>
                          <a:latin typeface="Calibri"/>
                        </a:defRPr>
                      </a:lvl8pPr>
                      <a:lvl9pPr marL="3654126" algn="l" defTabSz="913530" rtl="0" eaLnBrk="1" latinLnBrk="0" hangingPunct="1">
                        <a:defRPr sz="1800" kern="1200">
                          <a:solidFill>
                            <a:schemeClr val="dk1"/>
                          </a:solidFill>
                          <a:latin typeface="Calibri"/>
                        </a:defRPr>
                      </a:lvl9pPr>
                    </a:lstStyle>
                    <a:p>
                      <a:pPr marL="72000" algn="l" defTabSz="914400" rtl="0" eaLnBrk="1" latinLnBrk="0" hangingPunct="1">
                        <a:spcBef>
                          <a:spcPts val="0"/>
                        </a:spcBef>
                        <a:spcAft>
                          <a:spcPts val="0"/>
                        </a:spcAft>
                      </a:pPr>
                      <a:r>
                        <a:rPr lang="fr-FR" sz="2000" b="1" kern="1200" dirty="0">
                          <a:solidFill>
                            <a:schemeClr val="tx1"/>
                          </a:solidFill>
                          <a:latin typeface="Arial Narrow"/>
                          <a:ea typeface="Times New Roman"/>
                          <a:cs typeface="Calibri"/>
                        </a:rPr>
                        <a:t>LDH (UI/L)</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75000"/>
                      </a:srgbClr>
                    </a:solidFill>
                  </a:tcPr>
                </a:tc>
              </a:tr>
              <a:tr h="370306">
                <a:tc>
                  <a:txBody>
                    <a:bodyPr/>
                    <a:lstStyle>
                      <a:lvl1pPr marL="0" algn="l" defTabSz="913530" rtl="0" eaLnBrk="1" latinLnBrk="0" hangingPunct="1">
                        <a:defRPr sz="1800" kern="1200">
                          <a:solidFill>
                            <a:schemeClr val="dk1"/>
                          </a:solidFill>
                          <a:latin typeface="Calibri"/>
                        </a:defRPr>
                      </a:lvl1pPr>
                      <a:lvl2pPr marL="456765" algn="l" defTabSz="913530" rtl="0" eaLnBrk="1" latinLnBrk="0" hangingPunct="1">
                        <a:defRPr sz="1800" kern="1200">
                          <a:solidFill>
                            <a:schemeClr val="dk1"/>
                          </a:solidFill>
                          <a:latin typeface="Calibri"/>
                        </a:defRPr>
                      </a:lvl2pPr>
                      <a:lvl3pPr marL="913530" algn="l" defTabSz="913530" rtl="0" eaLnBrk="1" latinLnBrk="0" hangingPunct="1">
                        <a:defRPr sz="1800" kern="1200">
                          <a:solidFill>
                            <a:schemeClr val="dk1"/>
                          </a:solidFill>
                          <a:latin typeface="Calibri"/>
                        </a:defRPr>
                      </a:lvl3pPr>
                      <a:lvl4pPr marL="1370298" algn="l" defTabSz="913530" rtl="0" eaLnBrk="1" latinLnBrk="0" hangingPunct="1">
                        <a:defRPr sz="1800" kern="1200">
                          <a:solidFill>
                            <a:schemeClr val="dk1"/>
                          </a:solidFill>
                          <a:latin typeface="Calibri"/>
                        </a:defRPr>
                      </a:lvl4pPr>
                      <a:lvl5pPr marL="1827065" algn="l" defTabSz="913530" rtl="0" eaLnBrk="1" latinLnBrk="0" hangingPunct="1">
                        <a:defRPr sz="1800" kern="1200">
                          <a:solidFill>
                            <a:schemeClr val="dk1"/>
                          </a:solidFill>
                          <a:latin typeface="Calibri"/>
                        </a:defRPr>
                      </a:lvl5pPr>
                      <a:lvl6pPr marL="2283830" algn="l" defTabSz="913530" rtl="0" eaLnBrk="1" latinLnBrk="0" hangingPunct="1">
                        <a:defRPr sz="1800" kern="1200">
                          <a:solidFill>
                            <a:schemeClr val="dk1"/>
                          </a:solidFill>
                          <a:latin typeface="Calibri"/>
                        </a:defRPr>
                      </a:lvl6pPr>
                      <a:lvl7pPr marL="2740595" algn="l" defTabSz="913530" rtl="0" eaLnBrk="1" latinLnBrk="0" hangingPunct="1">
                        <a:defRPr sz="1800" kern="1200">
                          <a:solidFill>
                            <a:schemeClr val="dk1"/>
                          </a:solidFill>
                          <a:latin typeface="Calibri"/>
                        </a:defRPr>
                      </a:lvl7pPr>
                      <a:lvl8pPr marL="3197360" algn="l" defTabSz="913530" rtl="0" eaLnBrk="1" latinLnBrk="0" hangingPunct="1">
                        <a:defRPr sz="1800" kern="1200">
                          <a:solidFill>
                            <a:schemeClr val="dk1"/>
                          </a:solidFill>
                          <a:latin typeface="Calibri"/>
                        </a:defRPr>
                      </a:lvl8pPr>
                      <a:lvl9pPr marL="3654126" algn="l" defTabSz="913530" rtl="0" eaLnBrk="1" latinLnBrk="0" hangingPunct="1">
                        <a:defRPr sz="1800" kern="1200">
                          <a:solidFill>
                            <a:schemeClr val="dk1"/>
                          </a:solidFill>
                          <a:latin typeface="Calibri"/>
                        </a:defRPr>
                      </a:lvl9pPr>
                    </a:lstStyle>
                    <a:p>
                      <a:pPr marL="72000" algn="l">
                        <a:spcBef>
                          <a:spcPts val="0"/>
                        </a:spcBef>
                        <a:spcAft>
                          <a:spcPts val="0"/>
                        </a:spcAft>
                      </a:pPr>
                      <a:r>
                        <a:rPr lang="fr-FR" sz="2000" b="1" dirty="0">
                          <a:solidFill>
                            <a:schemeClr val="tx1"/>
                          </a:solidFill>
                          <a:latin typeface="Arial Narrow"/>
                          <a:ea typeface="Times New Roman"/>
                          <a:cs typeface="Calibri"/>
                        </a:rPr>
                        <a:t>Albumine (g/L)</a:t>
                      </a:r>
                      <a:endParaRPr lang="fr-FR" sz="2000" b="1" dirty="0">
                        <a:solidFill>
                          <a:schemeClr val="tx1"/>
                        </a:solidFill>
                        <a:latin typeface="Arial"/>
                        <a:ea typeface="Times New Roman"/>
                        <a:cs typeface="Tahoma"/>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solidFill>
                  </a:tcPr>
                </a:tc>
              </a:tr>
            </a:tbl>
          </a:graphicData>
        </a:graphic>
      </p:graphicFrame>
      <p:pic>
        <p:nvPicPr>
          <p:cNvPr id="1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607" y="5590567"/>
            <a:ext cx="1057719" cy="112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65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251520" y="1340768"/>
            <a:ext cx="7992888" cy="369332"/>
          </a:xfrm>
          <a:prstGeom prst="rect">
            <a:avLst/>
          </a:prstGeom>
          <a:noFill/>
          <a:ln w="28575">
            <a:solidFill>
              <a:srgbClr val="00B0F0"/>
            </a:solidFill>
          </a:ln>
        </p:spPr>
        <p:txBody>
          <a:bodyPr wrap="square" rtlCol="0">
            <a:spAutoFit/>
          </a:bodyPr>
          <a:lstStyle/>
          <a:p>
            <a:r>
              <a:rPr lang="fr-FR" b="1" dirty="0">
                <a:solidFill>
                  <a:schemeClr val="tx2"/>
                </a:solidFill>
              </a:rPr>
              <a:t>Qualité et sécurité de la prise en charge médicamenteuse </a:t>
            </a:r>
            <a:r>
              <a:rPr lang="fr-FR" b="1" dirty="0" smtClean="0">
                <a:solidFill>
                  <a:schemeClr val="tx2"/>
                </a:solidFill>
              </a:rPr>
              <a:t>: GT « Never </a:t>
            </a:r>
            <a:r>
              <a:rPr lang="fr-FR" b="1" dirty="0" err="1" smtClean="0">
                <a:solidFill>
                  <a:schemeClr val="tx2"/>
                </a:solidFill>
              </a:rPr>
              <a:t>events</a:t>
            </a:r>
            <a:r>
              <a:rPr lang="fr-FR" b="1" dirty="0" smtClean="0">
                <a:solidFill>
                  <a:schemeClr val="tx2"/>
                </a:solidFill>
              </a:rPr>
              <a:t> »</a:t>
            </a:r>
          </a:p>
        </p:txBody>
      </p:sp>
      <p:graphicFrame>
        <p:nvGraphicFramePr>
          <p:cNvPr id="3" name="Diagramme 2"/>
          <p:cNvGraphicFramePr/>
          <p:nvPr>
            <p:extLst>
              <p:ext uri="{D42A27DB-BD31-4B8C-83A1-F6EECF244321}">
                <p14:modId xmlns:p14="http://schemas.microsoft.com/office/powerpoint/2010/main" val="3005785012"/>
              </p:ext>
            </p:extLst>
          </p:nvPr>
        </p:nvGraphicFramePr>
        <p:xfrm>
          <a:off x="251520" y="1618035"/>
          <a:ext cx="8784976" cy="4670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ZoneTexte 9"/>
          <p:cNvSpPr txBox="1"/>
          <p:nvPr/>
        </p:nvSpPr>
        <p:spPr>
          <a:xfrm rot="19573008">
            <a:off x="7611272" y="2771997"/>
            <a:ext cx="836637" cy="30777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fr-FR" sz="1400" dirty="0" smtClean="0">
                <a:solidFill>
                  <a:schemeClr val="bg1"/>
                </a:solidFill>
              </a:rPr>
              <a:t>En cours</a:t>
            </a:r>
            <a:endParaRPr lang="fr-FR" sz="1400" dirty="0">
              <a:solidFill>
                <a:schemeClr val="bg1"/>
              </a:solidFill>
            </a:endParaRPr>
          </a:p>
        </p:txBody>
      </p:sp>
      <p:sp>
        <p:nvSpPr>
          <p:cNvPr id="11" name="Rectangle 10"/>
          <p:cNvSpPr/>
          <p:nvPr/>
        </p:nvSpPr>
        <p:spPr>
          <a:xfrm rot="19393286">
            <a:off x="1036858" y="2854342"/>
            <a:ext cx="574902" cy="307777"/>
          </a:xfrm>
          <a:prstGeom prst="rect">
            <a:avLst/>
          </a:prstGeom>
          <a:ln/>
        </p:spPr>
        <p:style>
          <a:lnRef idx="3">
            <a:schemeClr val="lt1"/>
          </a:lnRef>
          <a:fillRef idx="1">
            <a:schemeClr val="accent1"/>
          </a:fillRef>
          <a:effectRef idx="1">
            <a:schemeClr val="accent1"/>
          </a:effectRef>
          <a:fontRef idx="minor">
            <a:schemeClr val="lt1"/>
          </a:fontRef>
        </p:style>
        <p:txBody>
          <a:bodyPr wrap="none">
            <a:spAutoFit/>
          </a:bodyPr>
          <a:lstStyle/>
          <a:p>
            <a:pPr lvl="0" algn="ctr"/>
            <a:r>
              <a:rPr lang="fr-FR" sz="1400" b="1" dirty="0">
                <a:solidFill>
                  <a:srgbClr val="FFFF00"/>
                </a:solidFill>
              </a:rPr>
              <a:t>New</a:t>
            </a:r>
            <a:r>
              <a:rPr lang="fr-FR" sz="1200" b="1" dirty="0">
                <a:solidFill>
                  <a:srgbClr val="FFFF00"/>
                </a:solidFill>
              </a:rPr>
              <a:t>!</a:t>
            </a:r>
            <a:endParaRPr lang="fr-FR" sz="1200" dirty="0">
              <a:solidFill>
                <a:srgbClr val="FFFF00"/>
              </a:solidFill>
            </a:endParaRPr>
          </a:p>
        </p:txBody>
      </p:sp>
      <p:pic>
        <p:nvPicPr>
          <p:cNvPr id="12" name="Picture 5" descr="http://www.ars.bretagne.sante.fr/typo3conf/ext/wm_arstpl/res/images/bg_header.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404664"/>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p:cNvSpPr txBox="1"/>
          <p:nvPr/>
        </p:nvSpPr>
        <p:spPr>
          <a:xfrm>
            <a:off x="2051720" y="260350"/>
            <a:ext cx="5760640" cy="400110"/>
          </a:xfrm>
          <a:prstGeom prst="rect">
            <a:avLst/>
          </a:prstGeom>
          <a:noFill/>
          <a:ln>
            <a:solidFill>
              <a:schemeClr val="tx2"/>
            </a:solidFill>
          </a:ln>
        </p:spPr>
        <p:txBody>
          <a:bodyPr wrap="square" rtlCol="0">
            <a:spAutoFit/>
          </a:bodyPr>
          <a:lstStyle/>
          <a:p>
            <a:pPr lvl="0" algn="ctr"/>
            <a:r>
              <a:rPr lang="fr-FR" sz="2000" b="1" dirty="0" smtClean="0">
                <a:solidFill>
                  <a:schemeClr val="tx2"/>
                </a:solidFill>
              </a:rPr>
              <a:t>Outils d’appui au CAQES</a:t>
            </a:r>
            <a:endParaRPr lang="fr-FR" sz="2000" b="1" dirty="0">
              <a:solidFill>
                <a:schemeClr val="tx2"/>
              </a:solidFill>
            </a:endParaRPr>
          </a:p>
        </p:txBody>
      </p:sp>
    </p:spTree>
    <p:extLst>
      <p:ext uri="{BB962C8B-B14F-4D97-AF65-F5344CB8AC3E}">
        <p14:creationId xmlns:p14="http://schemas.microsoft.com/office/powerpoint/2010/main" val="3958143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251519" y="1340768"/>
            <a:ext cx="8641655" cy="369332"/>
          </a:xfrm>
          <a:prstGeom prst="rect">
            <a:avLst/>
          </a:prstGeom>
          <a:noFill/>
          <a:ln w="28575">
            <a:solidFill>
              <a:srgbClr val="00B0F0"/>
            </a:solidFill>
          </a:ln>
        </p:spPr>
        <p:txBody>
          <a:bodyPr wrap="square" rtlCol="0">
            <a:spAutoFit/>
          </a:bodyPr>
          <a:lstStyle/>
          <a:p>
            <a:r>
              <a:rPr lang="fr-FR" b="1" dirty="0">
                <a:solidFill>
                  <a:schemeClr val="tx2"/>
                </a:solidFill>
              </a:rPr>
              <a:t>Qualité et sécurité de la prise en charge médicamenteuse </a:t>
            </a:r>
            <a:r>
              <a:rPr lang="fr-FR" b="1" dirty="0" smtClean="0">
                <a:solidFill>
                  <a:schemeClr val="tx2"/>
                </a:solidFill>
              </a:rPr>
              <a:t>: formation des professionnels </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549" y="6077520"/>
            <a:ext cx="1472604" cy="78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1976" y="1988840"/>
            <a:ext cx="4320828" cy="3416320"/>
          </a:xfrm>
          <a:prstGeom prst="rect">
            <a:avLst/>
          </a:prstGeom>
        </p:spPr>
        <p:txBody>
          <a:bodyPr wrap="square">
            <a:spAutoFit/>
          </a:bodyPr>
          <a:lstStyle/>
          <a:p>
            <a:r>
              <a:rPr lang="fr-FR" b="1" dirty="0">
                <a:solidFill>
                  <a:srgbClr val="1F497D"/>
                </a:solidFill>
              </a:rPr>
              <a:t>Formations Gestion Des Risques </a:t>
            </a:r>
            <a:r>
              <a:rPr lang="fr-FR" b="1" i="1" dirty="0">
                <a:solidFill>
                  <a:srgbClr val="1F497D"/>
                </a:solidFill>
              </a:rPr>
              <a:t>a priori </a:t>
            </a:r>
            <a:r>
              <a:rPr lang="fr-FR" b="1" dirty="0">
                <a:solidFill>
                  <a:srgbClr val="1F497D"/>
                </a:solidFill>
              </a:rPr>
              <a:t>liées à la PECM</a:t>
            </a:r>
          </a:p>
          <a:p>
            <a:r>
              <a:rPr lang="fr-FR" dirty="0">
                <a:solidFill>
                  <a:srgbClr val="1F497D"/>
                </a:solidFill>
              </a:rPr>
              <a:t/>
            </a:r>
            <a:br>
              <a:rPr lang="fr-FR" dirty="0">
                <a:solidFill>
                  <a:srgbClr val="1F497D"/>
                </a:solidFill>
              </a:rPr>
            </a:br>
            <a:r>
              <a:rPr lang="fr-FR" b="1" dirty="0">
                <a:solidFill>
                  <a:srgbClr val="1F497D"/>
                </a:solidFill>
              </a:rPr>
              <a:t>Objectifs pédagogiques</a:t>
            </a:r>
            <a:endParaRPr lang="fr-FR" dirty="0">
              <a:solidFill>
                <a:srgbClr val="1F497D"/>
              </a:solidFill>
            </a:endParaRPr>
          </a:p>
          <a:p>
            <a:pPr>
              <a:buFont typeface="Arial"/>
              <a:buChar char="•"/>
            </a:pPr>
            <a:r>
              <a:rPr lang="fr-FR" dirty="0">
                <a:solidFill>
                  <a:srgbClr val="1F497D"/>
                </a:solidFill>
              </a:rPr>
              <a:t>Connaître et s'approprier les éléments clés de la prise en charge médicamenteuse en établissement de santé</a:t>
            </a:r>
          </a:p>
          <a:p>
            <a:pPr>
              <a:buFont typeface="Arial"/>
              <a:buChar char="•"/>
            </a:pPr>
            <a:r>
              <a:rPr lang="fr-FR" dirty="0">
                <a:solidFill>
                  <a:srgbClr val="1F497D"/>
                </a:solidFill>
              </a:rPr>
              <a:t>Identifier les outils de gestion des risques a priori en lien avec la prise en charge médicamenteuse</a:t>
            </a:r>
          </a:p>
          <a:p>
            <a:pPr>
              <a:buFont typeface="Arial"/>
              <a:buChar char="•"/>
            </a:pPr>
            <a:r>
              <a:rPr lang="fr-FR" dirty="0">
                <a:solidFill>
                  <a:srgbClr val="1F497D"/>
                </a:solidFill>
              </a:rPr>
              <a:t>Répondre aux exigences de la certification HAS des établissements de santé</a:t>
            </a:r>
          </a:p>
        </p:txBody>
      </p:sp>
      <p:sp>
        <p:nvSpPr>
          <p:cNvPr id="5" name="Rectangle 4"/>
          <p:cNvSpPr/>
          <p:nvPr/>
        </p:nvSpPr>
        <p:spPr>
          <a:xfrm>
            <a:off x="4582804" y="1988840"/>
            <a:ext cx="4360628" cy="4247317"/>
          </a:xfrm>
          <a:prstGeom prst="rect">
            <a:avLst/>
          </a:prstGeom>
        </p:spPr>
        <p:txBody>
          <a:bodyPr wrap="square">
            <a:spAutoFit/>
          </a:bodyPr>
          <a:lstStyle/>
          <a:p>
            <a:r>
              <a:rPr lang="fr-FR" b="1" dirty="0">
                <a:solidFill>
                  <a:srgbClr val="1F497D"/>
                </a:solidFill>
              </a:rPr>
              <a:t>Formations Gestion Des Risques </a:t>
            </a:r>
            <a:r>
              <a:rPr lang="fr-FR" b="1" i="1" dirty="0">
                <a:solidFill>
                  <a:srgbClr val="1F497D"/>
                </a:solidFill>
              </a:rPr>
              <a:t>a posteriori </a:t>
            </a:r>
            <a:r>
              <a:rPr lang="fr-FR" b="1" dirty="0">
                <a:solidFill>
                  <a:srgbClr val="1F497D"/>
                </a:solidFill>
              </a:rPr>
              <a:t>liées à la PECM</a:t>
            </a:r>
          </a:p>
          <a:p>
            <a:r>
              <a:rPr lang="fr-FR" dirty="0">
                <a:solidFill>
                  <a:srgbClr val="1F497D"/>
                </a:solidFill>
              </a:rPr>
              <a:t/>
            </a:r>
            <a:br>
              <a:rPr lang="fr-FR" dirty="0">
                <a:solidFill>
                  <a:srgbClr val="1F497D"/>
                </a:solidFill>
              </a:rPr>
            </a:br>
            <a:r>
              <a:rPr lang="fr-FR" b="1" dirty="0">
                <a:solidFill>
                  <a:srgbClr val="1F497D"/>
                </a:solidFill>
              </a:rPr>
              <a:t>Objectifs pédagogiques</a:t>
            </a:r>
            <a:endParaRPr lang="fr-FR" dirty="0">
              <a:solidFill>
                <a:srgbClr val="1F497D"/>
              </a:solidFill>
            </a:endParaRPr>
          </a:p>
          <a:p>
            <a:pPr>
              <a:buFont typeface="Arial"/>
              <a:buChar char="•"/>
            </a:pPr>
            <a:r>
              <a:rPr lang="fr-FR" dirty="0">
                <a:solidFill>
                  <a:srgbClr val="1F497D"/>
                </a:solidFill>
              </a:rPr>
              <a:t>Identifier les outils de gestion des risques a posteriori appliqués aux risques liés à la prise en charge médicamenteuse</a:t>
            </a:r>
          </a:p>
          <a:p>
            <a:pPr>
              <a:buFont typeface="Arial"/>
              <a:buChar char="•"/>
            </a:pPr>
            <a:r>
              <a:rPr lang="fr-FR" dirty="0">
                <a:solidFill>
                  <a:srgbClr val="1F497D"/>
                </a:solidFill>
              </a:rPr>
              <a:t>Identifier les facteurs humains et les pratiques de fiabilité dans la prise en charge médicamenteuse</a:t>
            </a:r>
          </a:p>
          <a:p>
            <a:pPr>
              <a:buFont typeface="Arial"/>
              <a:buChar char="•"/>
            </a:pPr>
            <a:r>
              <a:rPr lang="fr-FR" dirty="0">
                <a:solidFill>
                  <a:srgbClr val="1F497D"/>
                </a:solidFill>
              </a:rPr>
              <a:t>Connaître les enjeux et les principes du retour d'expérience</a:t>
            </a:r>
          </a:p>
          <a:p>
            <a:pPr>
              <a:buFont typeface="Arial"/>
              <a:buChar char="•"/>
            </a:pPr>
            <a:r>
              <a:rPr lang="fr-FR" dirty="0">
                <a:solidFill>
                  <a:srgbClr val="1F497D"/>
                </a:solidFill>
              </a:rPr>
              <a:t>S'initier à la méthode de l'analyse des causes profondes d'un évènement indésirable</a:t>
            </a:r>
          </a:p>
        </p:txBody>
      </p:sp>
      <p:pic>
        <p:nvPicPr>
          <p:cNvPr id="10" name="Picture 5" descr="http://www.ars.bretagne.sante.fr/typo3conf/ext/wm_arstpl/res/images/bg_head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404664"/>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2051720" y="260350"/>
            <a:ext cx="5760640" cy="400110"/>
          </a:xfrm>
          <a:prstGeom prst="rect">
            <a:avLst/>
          </a:prstGeom>
          <a:noFill/>
          <a:ln>
            <a:solidFill>
              <a:schemeClr val="tx2"/>
            </a:solidFill>
          </a:ln>
        </p:spPr>
        <p:txBody>
          <a:bodyPr wrap="square" rtlCol="0">
            <a:spAutoFit/>
          </a:bodyPr>
          <a:lstStyle/>
          <a:p>
            <a:pPr lvl="0" algn="ctr"/>
            <a:r>
              <a:rPr lang="fr-FR" sz="2000" b="1" dirty="0" smtClean="0">
                <a:solidFill>
                  <a:schemeClr val="tx2"/>
                </a:solidFill>
              </a:rPr>
              <a:t>Outils d’appui au CAQES</a:t>
            </a:r>
            <a:endParaRPr lang="fr-FR" sz="2000" b="1" dirty="0">
              <a:solidFill>
                <a:schemeClr val="tx2"/>
              </a:solidFill>
            </a:endParaRPr>
          </a:p>
        </p:txBody>
      </p:sp>
    </p:spTree>
    <p:extLst>
      <p:ext uri="{BB962C8B-B14F-4D97-AF65-F5344CB8AC3E}">
        <p14:creationId xmlns:p14="http://schemas.microsoft.com/office/powerpoint/2010/main" val="1729308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8563" y="6025357"/>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250824" y="1412776"/>
            <a:ext cx="7705551" cy="646331"/>
          </a:xfrm>
          <a:prstGeom prst="rect">
            <a:avLst/>
          </a:prstGeom>
          <a:noFill/>
          <a:ln w="28575">
            <a:solidFill>
              <a:srgbClr val="00B0F0"/>
            </a:solidFill>
          </a:ln>
        </p:spPr>
        <p:txBody>
          <a:bodyPr wrap="square" rtlCol="0">
            <a:spAutoFit/>
          </a:bodyPr>
          <a:lstStyle/>
          <a:p>
            <a:r>
              <a:rPr lang="fr-FR" b="1" dirty="0">
                <a:solidFill>
                  <a:schemeClr val="tx2"/>
                </a:solidFill>
              </a:rPr>
              <a:t>Qualité et sécurité de la prise en charge </a:t>
            </a:r>
            <a:r>
              <a:rPr lang="fr-FR" b="1" dirty="0" smtClean="0">
                <a:solidFill>
                  <a:schemeClr val="tx2"/>
                </a:solidFill>
              </a:rPr>
              <a:t>médicamenteuse:</a:t>
            </a:r>
          </a:p>
          <a:p>
            <a:r>
              <a:rPr lang="fr-FR" b="1" dirty="0" smtClean="0">
                <a:solidFill>
                  <a:schemeClr val="tx2"/>
                </a:solidFill>
              </a:rPr>
              <a:t>	« Kit Formation et sensibilisation : Sécurisation de la PCEM »</a:t>
            </a:r>
          </a:p>
        </p:txBody>
      </p:sp>
      <p:graphicFrame>
        <p:nvGraphicFramePr>
          <p:cNvPr id="4" name="Diagramme 3"/>
          <p:cNvGraphicFramePr/>
          <p:nvPr>
            <p:extLst>
              <p:ext uri="{D42A27DB-BD31-4B8C-83A1-F6EECF244321}">
                <p14:modId xmlns:p14="http://schemas.microsoft.com/office/powerpoint/2010/main" val="454251438"/>
              </p:ext>
            </p:extLst>
          </p:nvPr>
        </p:nvGraphicFramePr>
        <p:xfrm>
          <a:off x="775285" y="1916832"/>
          <a:ext cx="4948843"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èche courbée vers le haut 5"/>
          <p:cNvSpPr/>
          <p:nvPr/>
        </p:nvSpPr>
        <p:spPr>
          <a:xfrm>
            <a:off x="4355976" y="5157192"/>
            <a:ext cx="2807964" cy="124961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ZoneTexte 6"/>
          <p:cNvSpPr txBox="1"/>
          <p:nvPr/>
        </p:nvSpPr>
        <p:spPr>
          <a:xfrm>
            <a:off x="6300192" y="4653136"/>
            <a:ext cx="2520975" cy="369332"/>
          </a:xfrm>
          <a:prstGeom prst="rect">
            <a:avLst/>
          </a:prstGeom>
          <a:solidFill>
            <a:schemeClr val="bg1"/>
          </a:solidFill>
          <a:ln w="38100">
            <a:solidFill>
              <a:srgbClr val="00B0F0"/>
            </a:solidFill>
          </a:ln>
        </p:spPr>
        <p:txBody>
          <a:bodyPr wrap="square" rtlCol="0">
            <a:spAutoFit/>
          </a:bodyPr>
          <a:lstStyle/>
          <a:p>
            <a:r>
              <a:rPr lang="fr-FR" dirty="0" smtClean="0"/>
              <a:t>Formation de formateurs</a:t>
            </a:r>
            <a:endParaRPr lang="fr-FR"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48563" y="5194744"/>
            <a:ext cx="1472604" cy="78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3779912" y="3212976"/>
            <a:ext cx="504056" cy="369332"/>
          </a:xfrm>
          <a:prstGeom prst="rect">
            <a:avLst/>
          </a:prstGeom>
          <a:solidFill>
            <a:schemeClr val="tx2"/>
          </a:solidFill>
        </p:spPr>
        <p:txBody>
          <a:bodyPr wrap="square" rtlCol="0">
            <a:spAutoFit/>
          </a:bodyPr>
          <a:lstStyle/>
          <a:p>
            <a:r>
              <a:rPr lang="fr-FR" dirty="0" smtClean="0">
                <a:solidFill>
                  <a:schemeClr val="bg1"/>
                </a:solidFill>
              </a:rPr>
              <a:t>Ou</a:t>
            </a:r>
            <a:endParaRPr lang="fr-FR" dirty="0">
              <a:solidFill>
                <a:schemeClr val="bg1"/>
              </a:solidFill>
            </a:endParaRPr>
          </a:p>
        </p:txBody>
      </p:sp>
      <p:sp>
        <p:nvSpPr>
          <p:cNvPr id="13" name="ZoneTexte 12"/>
          <p:cNvSpPr txBox="1"/>
          <p:nvPr/>
        </p:nvSpPr>
        <p:spPr>
          <a:xfrm rot="19573008">
            <a:off x="7035649" y="3900922"/>
            <a:ext cx="754871" cy="30777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fr-FR" sz="1400" dirty="0" smtClean="0">
                <a:solidFill>
                  <a:schemeClr val="bg1"/>
                </a:solidFill>
              </a:rPr>
              <a:t>Planifié</a:t>
            </a:r>
            <a:endParaRPr lang="fr-FR" sz="1400" dirty="0">
              <a:solidFill>
                <a:schemeClr val="bg1"/>
              </a:solidFill>
            </a:endParaRPr>
          </a:p>
        </p:txBody>
      </p:sp>
      <p:pic>
        <p:nvPicPr>
          <p:cNvPr id="14" name="Picture 5" descr="http://www.ars.bretagne.sante.fr/typo3conf/ext/wm_arstpl/res/images/bg_header.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404664"/>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14"/>
          <p:cNvSpPr txBox="1"/>
          <p:nvPr/>
        </p:nvSpPr>
        <p:spPr>
          <a:xfrm>
            <a:off x="2051720" y="260350"/>
            <a:ext cx="5760640" cy="400110"/>
          </a:xfrm>
          <a:prstGeom prst="rect">
            <a:avLst/>
          </a:prstGeom>
          <a:noFill/>
          <a:ln>
            <a:solidFill>
              <a:schemeClr val="tx2"/>
            </a:solidFill>
          </a:ln>
        </p:spPr>
        <p:txBody>
          <a:bodyPr wrap="square" rtlCol="0">
            <a:spAutoFit/>
          </a:bodyPr>
          <a:lstStyle/>
          <a:p>
            <a:pPr lvl="0" algn="ctr"/>
            <a:r>
              <a:rPr lang="fr-FR" sz="2000" b="1" dirty="0" smtClean="0">
                <a:solidFill>
                  <a:schemeClr val="tx2"/>
                </a:solidFill>
              </a:rPr>
              <a:t>Outils d’appui au CAQES</a:t>
            </a:r>
            <a:endParaRPr lang="fr-FR" sz="2000" b="1" dirty="0">
              <a:solidFill>
                <a:schemeClr val="tx2"/>
              </a:solidFill>
            </a:endParaRPr>
          </a:p>
        </p:txBody>
      </p:sp>
    </p:spTree>
    <p:extLst>
      <p:ext uri="{BB962C8B-B14F-4D97-AF65-F5344CB8AC3E}">
        <p14:creationId xmlns:p14="http://schemas.microsoft.com/office/powerpoint/2010/main" val="1714407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1319512"/>
            <a:ext cx="8712968" cy="369332"/>
          </a:xfrm>
          <a:prstGeom prst="rect">
            <a:avLst/>
          </a:prstGeom>
          <a:noFill/>
        </p:spPr>
        <p:txBody>
          <a:bodyPr wrap="square">
            <a:spAutoFit/>
          </a:bodyPr>
          <a:lstStyle/>
          <a:p>
            <a:pPr algn="ctr">
              <a:defRPr/>
            </a:pPr>
            <a:r>
              <a:rPr lang="fr-FR" b="1" dirty="0" smtClean="0">
                <a:solidFill>
                  <a:schemeClr val="tx2"/>
                </a:solidFill>
              </a:rPr>
              <a:t>Programme </a:t>
            </a:r>
            <a:r>
              <a:rPr lang="fr-FR" b="1" dirty="0">
                <a:solidFill>
                  <a:schemeClr val="tx2"/>
                </a:solidFill>
              </a:rPr>
              <a:t>Pharmacie Clinique : </a:t>
            </a:r>
            <a:r>
              <a:rPr lang="fr-FR" b="1" dirty="0" smtClean="0">
                <a:solidFill>
                  <a:schemeClr val="tx2"/>
                </a:solidFill>
              </a:rPr>
              <a:t>plateforme ressource</a:t>
            </a:r>
            <a:endParaRPr lang="fr-FR" b="1" dirty="0">
              <a:solidFill>
                <a:schemeClr val="tx2"/>
              </a:solidFill>
            </a:endParaRPr>
          </a:p>
        </p:txBody>
      </p:sp>
      <p:graphicFrame>
        <p:nvGraphicFramePr>
          <p:cNvPr id="20" name="Diagramme 19"/>
          <p:cNvGraphicFramePr/>
          <p:nvPr>
            <p:extLst>
              <p:ext uri="{D42A27DB-BD31-4B8C-83A1-F6EECF244321}">
                <p14:modId xmlns:p14="http://schemas.microsoft.com/office/powerpoint/2010/main" val="3606712739"/>
              </p:ext>
            </p:extLst>
          </p:nvPr>
        </p:nvGraphicFramePr>
        <p:xfrm>
          <a:off x="107504" y="1901056"/>
          <a:ext cx="8712968" cy="419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Double flèche horizontale 9"/>
          <p:cNvSpPr/>
          <p:nvPr/>
        </p:nvSpPr>
        <p:spPr>
          <a:xfrm>
            <a:off x="1907704" y="3645024"/>
            <a:ext cx="720080"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rot="19573008">
            <a:off x="7955633" y="1534955"/>
            <a:ext cx="1022335" cy="30777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fr-FR" sz="1400" dirty="0" smtClean="0">
                <a:solidFill>
                  <a:schemeClr val="bg1"/>
                </a:solidFill>
              </a:rPr>
              <a:t>Réalisé</a:t>
            </a:r>
            <a:endParaRPr lang="fr-FR" sz="1400" dirty="0">
              <a:solidFill>
                <a:schemeClr val="bg1"/>
              </a:solidFill>
            </a:endParaRPr>
          </a:p>
        </p:txBody>
      </p:sp>
      <p:pic>
        <p:nvPicPr>
          <p:cNvPr id="12" name="Picture 5" descr="http://www.ars.bretagne.sante.fr/typo3conf/ext/wm_arstpl/res/images/bg_header.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404664"/>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p:cNvSpPr txBox="1"/>
          <p:nvPr/>
        </p:nvSpPr>
        <p:spPr>
          <a:xfrm>
            <a:off x="2051720" y="260350"/>
            <a:ext cx="5760640" cy="400110"/>
          </a:xfrm>
          <a:prstGeom prst="rect">
            <a:avLst/>
          </a:prstGeom>
          <a:noFill/>
          <a:ln>
            <a:solidFill>
              <a:schemeClr val="tx2"/>
            </a:solidFill>
          </a:ln>
        </p:spPr>
        <p:txBody>
          <a:bodyPr wrap="square" rtlCol="0">
            <a:spAutoFit/>
          </a:bodyPr>
          <a:lstStyle/>
          <a:p>
            <a:pPr lvl="0" algn="ctr"/>
            <a:r>
              <a:rPr lang="fr-FR" sz="2000" b="1" dirty="0" smtClean="0">
                <a:solidFill>
                  <a:schemeClr val="tx2"/>
                </a:solidFill>
              </a:rPr>
              <a:t>Outils d’appui au CAQES</a:t>
            </a:r>
            <a:endParaRPr lang="fr-FR" sz="2000" b="1" dirty="0">
              <a:solidFill>
                <a:schemeClr val="tx2"/>
              </a:solidFill>
            </a:endParaRPr>
          </a:p>
        </p:txBody>
      </p:sp>
    </p:spTree>
    <p:extLst>
      <p:ext uri="{BB962C8B-B14F-4D97-AF65-F5344CB8AC3E}">
        <p14:creationId xmlns:p14="http://schemas.microsoft.com/office/powerpoint/2010/main" val="4055310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2051720" y="260350"/>
            <a:ext cx="5760640" cy="584775"/>
          </a:xfrm>
          <a:prstGeom prst="rect">
            <a:avLst/>
          </a:prstGeom>
          <a:noFill/>
          <a:ln>
            <a:solidFill>
              <a:schemeClr val="tx2"/>
            </a:solidFill>
          </a:ln>
        </p:spPr>
        <p:txBody>
          <a:bodyPr wrap="square" rtlCol="0">
            <a:spAutoFit/>
          </a:bodyPr>
          <a:lstStyle/>
          <a:p>
            <a:pPr algn="ctr"/>
            <a:r>
              <a:rPr lang="fr-FR" sz="3200" b="1" dirty="0" smtClean="0">
                <a:solidFill>
                  <a:schemeClr val="tx2"/>
                </a:solidFill>
              </a:rPr>
              <a:t>CAQES : le planning</a:t>
            </a:r>
            <a:endParaRPr lang="fr-FR" sz="3200" b="1" dirty="0">
              <a:solidFill>
                <a:schemeClr val="tx2"/>
              </a:solidFill>
            </a:endParaRPr>
          </a:p>
        </p:txBody>
      </p:sp>
      <p:cxnSp>
        <p:nvCxnSpPr>
          <p:cNvPr id="4" name="Connecteur droit avec flèche 3"/>
          <p:cNvCxnSpPr/>
          <p:nvPr/>
        </p:nvCxnSpPr>
        <p:spPr>
          <a:xfrm>
            <a:off x="539552" y="3429000"/>
            <a:ext cx="835362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riangle isocèle 7"/>
          <p:cNvSpPr/>
          <p:nvPr/>
        </p:nvSpPr>
        <p:spPr>
          <a:xfrm>
            <a:off x="827584" y="3284984"/>
            <a:ext cx="216024" cy="144016"/>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riangle isocèle 16"/>
          <p:cNvSpPr/>
          <p:nvPr/>
        </p:nvSpPr>
        <p:spPr>
          <a:xfrm>
            <a:off x="1619672" y="3284984"/>
            <a:ext cx="216024" cy="144016"/>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rganigramme : Fusion 8"/>
          <p:cNvSpPr/>
          <p:nvPr/>
        </p:nvSpPr>
        <p:spPr>
          <a:xfrm>
            <a:off x="1043608" y="3429000"/>
            <a:ext cx="576064" cy="144016"/>
          </a:xfrm>
          <a:prstGeom prst="flowChartMerg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riangle isocèle 18"/>
          <p:cNvSpPr/>
          <p:nvPr/>
        </p:nvSpPr>
        <p:spPr>
          <a:xfrm>
            <a:off x="1907704" y="3284984"/>
            <a:ext cx="216024" cy="144016"/>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p:cNvSpPr/>
          <p:nvPr/>
        </p:nvSpPr>
        <p:spPr>
          <a:xfrm>
            <a:off x="3419872" y="3284984"/>
            <a:ext cx="216024" cy="144016"/>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p:cNvSpPr/>
          <p:nvPr/>
        </p:nvSpPr>
        <p:spPr>
          <a:xfrm>
            <a:off x="3572272" y="3284984"/>
            <a:ext cx="216024" cy="144016"/>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p:cNvSpPr/>
          <p:nvPr/>
        </p:nvSpPr>
        <p:spPr>
          <a:xfrm>
            <a:off x="3724672" y="3284984"/>
            <a:ext cx="216024" cy="144016"/>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Triangle isocèle 22"/>
          <p:cNvSpPr/>
          <p:nvPr/>
        </p:nvSpPr>
        <p:spPr>
          <a:xfrm>
            <a:off x="3877072" y="3284984"/>
            <a:ext cx="216024" cy="144016"/>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329775" y="2693543"/>
            <a:ext cx="1512168" cy="276999"/>
          </a:xfrm>
          <a:prstGeom prst="rect">
            <a:avLst/>
          </a:prstGeom>
          <a:solidFill>
            <a:srgbClr val="92D050"/>
          </a:solidFill>
          <a:ln>
            <a:solidFill>
              <a:schemeClr val="tx2"/>
            </a:solidFill>
          </a:ln>
        </p:spPr>
        <p:txBody>
          <a:bodyPr wrap="square" rtlCol="0">
            <a:spAutoFit/>
          </a:bodyPr>
          <a:lstStyle/>
          <a:p>
            <a:pPr algn="ctr"/>
            <a:r>
              <a:rPr lang="fr-FR" sz="1200" b="1" dirty="0" smtClean="0"/>
              <a:t>Réunions GT CAQES</a:t>
            </a:r>
            <a:endParaRPr lang="fr-FR" sz="1200" b="1" dirty="0"/>
          </a:p>
        </p:txBody>
      </p:sp>
      <p:cxnSp>
        <p:nvCxnSpPr>
          <p:cNvPr id="15" name="Connecteur droit 14"/>
          <p:cNvCxnSpPr/>
          <p:nvPr/>
        </p:nvCxnSpPr>
        <p:spPr>
          <a:xfrm flipH="1">
            <a:off x="1835697" y="2564904"/>
            <a:ext cx="6246" cy="1728192"/>
          </a:xfrm>
          <a:prstGeom prst="line">
            <a:avLst/>
          </a:prstGeom>
        </p:spPr>
        <p:style>
          <a:lnRef idx="2">
            <a:schemeClr val="accent2"/>
          </a:lnRef>
          <a:fillRef idx="0">
            <a:schemeClr val="accent2"/>
          </a:fillRef>
          <a:effectRef idx="1">
            <a:schemeClr val="accent2"/>
          </a:effectRef>
          <a:fontRef idx="minor">
            <a:schemeClr val="tx1"/>
          </a:fontRef>
        </p:style>
      </p:cxnSp>
      <p:sp>
        <p:nvSpPr>
          <p:cNvPr id="18" name="ZoneTexte 17"/>
          <p:cNvSpPr txBox="1"/>
          <p:nvPr/>
        </p:nvSpPr>
        <p:spPr>
          <a:xfrm>
            <a:off x="611560" y="4304129"/>
            <a:ext cx="1188132"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sz="1200" dirty="0" smtClean="0"/>
              <a:t>Juin à sept 17</a:t>
            </a:r>
          </a:p>
        </p:txBody>
      </p:sp>
      <p:sp>
        <p:nvSpPr>
          <p:cNvPr id="34" name="ZoneTexte 33"/>
          <p:cNvSpPr txBox="1"/>
          <p:nvPr/>
        </p:nvSpPr>
        <p:spPr>
          <a:xfrm>
            <a:off x="1979712" y="4304129"/>
            <a:ext cx="972108"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sz="1200" dirty="0" smtClean="0"/>
              <a:t>sept 17</a:t>
            </a:r>
          </a:p>
        </p:txBody>
      </p:sp>
      <p:cxnSp>
        <p:nvCxnSpPr>
          <p:cNvPr id="36" name="Connecteur droit 35"/>
          <p:cNvCxnSpPr/>
          <p:nvPr/>
        </p:nvCxnSpPr>
        <p:spPr>
          <a:xfrm flipH="1">
            <a:off x="6568075" y="2636912"/>
            <a:ext cx="6246" cy="1728192"/>
          </a:xfrm>
          <a:prstGeom prst="line">
            <a:avLst/>
          </a:prstGeom>
        </p:spPr>
        <p:style>
          <a:lnRef idx="2">
            <a:schemeClr val="accent2"/>
          </a:lnRef>
          <a:fillRef idx="0">
            <a:schemeClr val="accent2"/>
          </a:fillRef>
          <a:effectRef idx="1">
            <a:schemeClr val="accent2"/>
          </a:effectRef>
          <a:fontRef idx="minor">
            <a:schemeClr val="tx1"/>
          </a:fontRef>
        </p:style>
      </p:cxnSp>
      <p:sp>
        <p:nvSpPr>
          <p:cNvPr id="37" name="Organigramme : Fusion 36"/>
          <p:cNvSpPr/>
          <p:nvPr/>
        </p:nvSpPr>
        <p:spPr>
          <a:xfrm>
            <a:off x="3059832" y="3429000"/>
            <a:ext cx="1512168" cy="216024"/>
          </a:xfrm>
          <a:prstGeom prst="flowChartMerg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Organigramme : Fusion 37"/>
          <p:cNvSpPr/>
          <p:nvPr/>
        </p:nvSpPr>
        <p:spPr>
          <a:xfrm>
            <a:off x="4716016" y="3429000"/>
            <a:ext cx="576064" cy="144016"/>
          </a:xfrm>
          <a:prstGeom prst="flowChartMerg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p:cNvCxnSpPr>
            <a:endCxn id="19" idx="0"/>
          </p:cNvCxnSpPr>
          <p:nvPr/>
        </p:nvCxnSpPr>
        <p:spPr>
          <a:xfrm>
            <a:off x="2015716" y="2564904"/>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934478" y="2970542"/>
            <a:ext cx="559" cy="31444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1727125" y="2980636"/>
            <a:ext cx="559" cy="314442"/>
          </a:xfrm>
          <a:prstGeom prst="line">
            <a:avLst/>
          </a:prstGeom>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323528" y="3728065"/>
            <a:ext cx="1512168" cy="276999"/>
          </a:xfrm>
          <a:prstGeom prst="rect">
            <a:avLst/>
          </a:prstGeom>
          <a:solidFill>
            <a:srgbClr val="FFC000"/>
          </a:solidFill>
          <a:ln>
            <a:solidFill>
              <a:schemeClr val="tx2"/>
            </a:solidFill>
          </a:ln>
        </p:spPr>
        <p:txBody>
          <a:bodyPr wrap="square" rtlCol="0">
            <a:spAutoFit/>
          </a:bodyPr>
          <a:lstStyle/>
          <a:p>
            <a:pPr algn="ctr"/>
            <a:r>
              <a:rPr lang="fr-FR" sz="1200" b="1" dirty="0" smtClean="0"/>
              <a:t>Dialogue ES</a:t>
            </a:r>
            <a:endParaRPr lang="fr-FR" sz="1200" b="1" dirty="0"/>
          </a:p>
        </p:txBody>
      </p:sp>
      <p:sp>
        <p:nvSpPr>
          <p:cNvPr id="45" name="ZoneTexte 44"/>
          <p:cNvSpPr txBox="1"/>
          <p:nvPr/>
        </p:nvSpPr>
        <p:spPr>
          <a:xfrm>
            <a:off x="3059832" y="3717032"/>
            <a:ext cx="1512168" cy="461665"/>
          </a:xfrm>
          <a:prstGeom prst="rect">
            <a:avLst/>
          </a:prstGeom>
          <a:solidFill>
            <a:srgbClr val="FFC000"/>
          </a:solidFill>
          <a:ln>
            <a:solidFill>
              <a:schemeClr val="tx2"/>
            </a:solidFill>
          </a:ln>
        </p:spPr>
        <p:txBody>
          <a:bodyPr wrap="square" rtlCol="0">
            <a:spAutoFit/>
          </a:bodyPr>
          <a:lstStyle/>
          <a:p>
            <a:pPr algn="ctr"/>
            <a:r>
              <a:rPr lang="fr-FR" sz="1200" b="1" dirty="0" smtClean="0"/>
              <a:t>Période contradictoire</a:t>
            </a:r>
            <a:endParaRPr lang="fr-FR" sz="1200" b="1" dirty="0"/>
          </a:p>
        </p:txBody>
      </p:sp>
      <p:sp>
        <p:nvSpPr>
          <p:cNvPr id="46" name="Triangle isocèle 45"/>
          <p:cNvSpPr/>
          <p:nvPr/>
        </p:nvSpPr>
        <p:spPr>
          <a:xfrm>
            <a:off x="2349572" y="3284984"/>
            <a:ext cx="196385" cy="144016"/>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1763688" y="1412776"/>
            <a:ext cx="1512168" cy="461665"/>
          </a:xfrm>
          <a:prstGeom prst="rect">
            <a:avLst/>
          </a:prstGeom>
          <a:solidFill>
            <a:srgbClr val="92D050"/>
          </a:solidFill>
          <a:ln>
            <a:solidFill>
              <a:schemeClr val="tx2"/>
            </a:solidFill>
          </a:ln>
        </p:spPr>
        <p:txBody>
          <a:bodyPr wrap="square" rtlCol="0">
            <a:spAutoFit/>
          </a:bodyPr>
          <a:lstStyle/>
          <a:p>
            <a:pPr algn="ctr"/>
            <a:r>
              <a:rPr lang="fr-FR" sz="1200" b="1" dirty="0" smtClean="0"/>
              <a:t>Information professionnels</a:t>
            </a:r>
            <a:endParaRPr lang="fr-FR" sz="1200" b="1" dirty="0"/>
          </a:p>
        </p:txBody>
      </p:sp>
      <p:cxnSp>
        <p:nvCxnSpPr>
          <p:cNvPr id="48" name="Connecteur droit 47"/>
          <p:cNvCxnSpPr>
            <a:endCxn id="46" idx="0"/>
          </p:cNvCxnSpPr>
          <p:nvPr/>
        </p:nvCxnSpPr>
        <p:spPr>
          <a:xfrm>
            <a:off x="2447764" y="1874441"/>
            <a:ext cx="1" cy="1410543"/>
          </a:xfrm>
          <a:prstGeom prst="line">
            <a:avLst/>
          </a:prstGeom>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1691680" y="1916832"/>
            <a:ext cx="1080120" cy="646331"/>
          </a:xfrm>
          <a:prstGeom prst="rect">
            <a:avLst/>
          </a:prstGeom>
          <a:solidFill>
            <a:schemeClr val="tx2">
              <a:lumMod val="20000"/>
              <a:lumOff val="80000"/>
            </a:schemeClr>
          </a:solidFill>
          <a:ln>
            <a:solidFill>
              <a:schemeClr val="tx2"/>
            </a:solidFill>
          </a:ln>
        </p:spPr>
        <p:txBody>
          <a:bodyPr wrap="square" rtlCol="0">
            <a:spAutoFit/>
          </a:bodyPr>
          <a:lstStyle/>
          <a:p>
            <a:pPr algn="ctr"/>
            <a:r>
              <a:rPr lang="fr-FR" sz="1200" b="1" dirty="0" smtClean="0"/>
              <a:t>Présentation</a:t>
            </a:r>
          </a:p>
          <a:p>
            <a:pPr algn="ctr"/>
            <a:r>
              <a:rPr lang="fr-FR" sz="1200" b="1" dirty="0" smtClean="0"/>
              <a:t> CAQES Fédérations</a:t>
            </a:r>
            <a:endParaRPr lang="fr-FR" sz="1200" b="1" dirty="0"/>
          </a:p>
        </p:txBody>
      </p:sp>
      <p:sp>
        <p:nvSpPr>
          <p:cNvPr id="35" name="ZoneTexte 34"/>
          <p:cNvSpPr txBox="1"/>
          <p:nvPr/>
        </p:nvSpPr>
        <p:spPr>
          <a:xfrm>
            <a:off x="1943445" y="2708920"/>
            <a:ext cx="1080120" cy="461665"/>
          </a:xfrm>
          <a:prstGeom prst="rect">
            <a:avLst/>
          </a:prstGeom>
          <a:solidFill>
            <a:schemeClr val="tx2">
              <a:lumMod val="20000"/>
              <a:lumOff val="80000"/>
            </a:schemeClr>
          </a:solidFill>
          <a:ln>
            <a:solidFill>
              <a:schemeClr val="tx2"/>
            </a:solidFill>
          </a:ln>
        </p:spPr>
        <p:txBody>
          <a:bodyPr wrap="square" rtlCol="0">
            <a:spAutoFit/>
          </a:bodyPr>
          <a:lstStyle/>
          <a:p>
            <a:pPr algn="ctr"/>
            <a:r>
              <a:rPr lang="fr-FR" sz="1200" b="1" dirty="0" smtClean="0"/>
              <a:t>Envoi</a:t>
            </a:r>
          </a:p>
          <a:p>
            <a:pPr algn="ctr"/>
            <a:r>
              <a:rPr lang="fr-FR" sz="1200" b="1" dirty="0" smtClean="0"/>
              <a:t> CAQES</a:t>
            </a:r>
            <a:endParaRPr lang="fr-FR" sz="1200" b="1" dirty="0"/>
          </a:p>
        </p:txBody>
      </p:sp>
      <p:sp>
        <p:nvSpPr>
          <p:cNvPr id="52" name="Triangle isocèle 51"/>
          <p:cNvSpPr/>
          <p:nvPr/>
        </p:nvSpPr>
        <p:spPr>
          <a:xfrm>
            <a:off x="2771800" y="3284984"/>
            <a:ext cx="216024" cy="144016"/>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droit 40"/>
          <p:cNvCxnSpPr>
            <a:endCxn id="52" idx="0"/>
          </p:cNvCxnSpPr>
          <p:nvPr/>
        </p:nvCxnSpPr>
        <p:spPr>
          <a:xfrm>
            <a:off x="2879812" y="3170585"/>
            <a:ext cx="0" cy="114399"/>
          </a:xfrm>
          <a:prstGeom prst="line">
            <a:avLst/>
          </a:prstGeom>
        </p:spPr>
        <p:style>
          <a:lnRef idx="1">
            <a:schemeClr val="accent1"/>
          </a:lnRef>
          <a:fillRef idx="0">
            <a:schemeClr val="accent1"/>
          </a:fillRef>
          <a:effectRef idx="0">
            <a:schemeClr val="accent1"/>
          </a:effectRef>
          <a:fontRef idx="minor">
            <a:schemeClr val="tx1"/>
          </a:fontRef>
        </p:style>
      </p:cxnSp>
      <p:sp>
        <p:nvSpPr>
          <p:cNvPr id="55" name="ZoneTexte 54"/>
          <p:cNvSpPr txBox="1"/>
          <p:nvPr/>
        </p:nvSpPr>
        <p:spPr>
          <a:xfrm>
            <a:off x="3120988" y="2092164"/>
            <a:ext cx="1512168" cy="461665"/>
          </a:xfrm>
          <a:prstGeom prst="rect">
            <a:avLst/>
          </a:prstGeom>
          <a:solidFill>
            <a:srgbClr val="92D050"/>
          </a:solidFill>
          <a:ln>
            <a:solidFill>
              <a:schemeClr val="tx2"/>
            </a:solidFill>
          </a:ln>
        </p:spPr>
        <p:txBody>
          <a:bodyPr wrap="square" rtlCol="0">
            <a:spAutoFit/>
          </a:bodyPr>
          <a:lstStyle/>
          <a:p>
            <a:pPr algn="ctr"/>
            <a:r>
              <a:rPr lang="fr-FR" sz="1200" b="1" dirty="0" smtClean="0"/>
              <a:t>Présentation Programme action</a:t>
            </a:r>
            <a:endParaRPr lang="fr-FR" sz="1200" b="1" dirty="0"/>
          </a:p>
        </p:txBody>
      </p:sp>
      <p:sp>
        <p:nvSpPr>
          <p:cNvPr id="56" name="ZoneTexte 55"/>
          <p:cNvSpPr txBox="1"/>
          <p:nvPr/>
        </p:nvSpPr>
        <p:spPr>
          <a:xfrm>
            <a:off x="4427984" y="3573016"/>
            <a:ext cx="1143744" cy="461665"/>
          </a:xfrm>
          <a:prstGeom prst="rect">
            <a:avLst/>
          </a:prstGeom>
          <a:solidFill>
            <a:srgbClr val="FFC000"/>
          </a:solidFill>
          <a:ln>
            <a:solidFill>
              <a:schemeClr val="tx2"/>
            </a:solidFill>
          </a:ln>
        </p:spPr>
        <p:txBody>
          <a:bodyPr wrap="square" rtlCol="0">
            <a:spAutoFit/>
          </a:bodyPr>
          <a:lstStyle/>
          <a:p>
            <a:pPr algn="ctr"/>
            <a:r>
              <a:rPr lang="fr-FR" sz="1200" b="1" dirty="0" smtClean="0"/>
              <a:t>Validation</a:t>
            </a:r>
          </a:p>
          <a:p>
            <a:pPr algn="ctr"/>
            <a:r>
              <a:rPr lang="fr-FR" sz="1200" b="1" dirty="0" smtClean="0"/>
              <a:t>CME</a:t>
            </a:r>
            <a:endParaRPr lang="fr-FR" sz="1200" b="1" dirty="0"/>
          </a:p>
        </p:txBody>
      </p:sp>
      <p:sp>
        <p:nvSpPr>
          <p:cNvPr id="57" name="Organigramme : Fusion 56"/>
          <p:cNvSpPr/>
          <p:nvPr/>
        </p:nvSpPr>
        <p:spPr>
          <a:xfrm>
            <a:off x="6000395" y="3429000"/>
            <a:ext cx="576064" cy="144016"/>
          </a:xfrm>
          <a:prstGeom prst="flowChartMerg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p:cNvSpPr txBox="1"/>
          <p:nvPr/>
        </p:nvSpPr>
        <p:spPr>
          <a:xfrm>
            <a:off x="5424331" y="3796297"/>
            <a:ext cx="1143744" cy="461665"/>
          </a:xfrm>
          <a:prstGeom prst="rect">
            <a:avLst/>
          </a:prstGeom>
          <a:solidFill>
            <a:srgbClr val="FFC000"/>
          </a:solidFill>
          <a:ln>
            <a:solidFill>
              <a:schemeClr val="tx2"/>
            </a:solidFill>
          </a:ln>
        </p:spPr>
        <p:txBody>
          <a:bodyPr wrap="square" rtlCol="0">
            <a:spAutoFit/>
          </a:bodyPr>
          <a:lstStyle/>
          <a:p>
            <a:pPr algn="ctr"/>
            <a:r>
              <a:rPr lang="fr-FR" sz="1200" b="1" dirty="0" smtClean="0"/>
              <a:t>Retour par les </a:t>
            </a:r>
          </a:p>
          <a:p>
            <a:pPr algn="ctr"/>
            <a:r>
              <a:rPr lang="fr-FR" sz="1200" b="1" dirty="0" smtClean="0"/>
              <a:t>Directions </a:t>
            </a:r>
            <a:endParaRPr lang="fr-FR" sz="1200" b="1" dirty="0"/>
          </a:p>
        </p:txBody>
      </p:sp>
      <p:cxnSp>
        <p:nvCxnSpPr>
          <p:cNvPr id="49" name="Connecteur droit 48"/>
          <p:cNvCxnSpPr>
            <a:stCxn id="9" idx="2"/>
          </p:cNvCxnSpPr>
          <p:nvPr/>
        </p:nvCxnSpPr>
        <p:spPr>
          <a:xfrm>
            <a:off x="1331640" y="3573016"/>
            <a:ext cx="0" cy="155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necteur droit 50"/>
          <p:cNvCxnSpPr>
            <a:stCxn id="57" idx="2"/>
          </p:cNvCxnSpPr>
          <p:nvPr/>
        </p:nvCxnSpPr>
        <p:spPr>
          <a:xfrm>
            <a:off x="6288427" y="3573016"/>
            <a:ext cx="0" cy="223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a:off x="3527884" y="2573281"/>
            <a:ext cx="0" cy="731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3680284" y="2564904"/>
            <a:ext cx="0" cy="731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a:off x="3851920" y="2564904"/>
            <a:ext cx="0" cy="731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a:off x="3995936" y="2564904"/>
            <a:ext cx="0" cy="731155"/>
          </a:xfrm>
          <a:prstGeom prst="line">
            <a:avLst/>
          </a:prstGeom>
        </p:spPr>
        <p:style>
          <a:lnRef idx="1">
            <a:schemeClr val="accent1"/>
          </a:lnRef>
          <a:fillRef idx="0">
            <a:schemeClr val="accent1"/>
          </a:fillRef>
          <a:effectRef idx="0">
            <a:schemeClr val="accent1"/>
          </a:effectRef>
          <a:fontRef idx="minor">
            <a:schemeClr val="tx1"/>
          </a:fontRef>
        </p:style>
      </p:cxnSp>
      <p:sp>
        <p:nvSpPr>
          <p:cNvPr id="68" name="ZoneTexte 67"/>
          <p:cNvSpPr txBox="1"/>
          <p:nvPr/>
        </p:nvSpPr>
        <p:spPr>
          <a:xfrm>
            <a:off x="3095836" y="4293096"/>
            <a:ext cx="219624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sz="1200" dirty="0" smtClean="0"/>
              <a:t>Octobre  à novembre 17</a:t>
            </a:r>
          </a:p>
        </p:txBody>
      </p:sp>
      <p:sp>
        <p:nvSpPr>
          <p:cNvPr id="69" name="ZoneTexte 68"/>
          <p:cNvSpPr txBox="1"/>
          <p:nvPr/>
        </p:nvSpPr>
        <p:spPr>
          <a:xfrm>
            <a:off x="5580112" y="4285346"/>
            <a:ext cx="828092"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sz="1200" dirty="0" smtClean="0"/>
              <a:t>31 </a:t>
            </a:r>
            <a:r>
              <a:rPr lang="fr-FR" sz="1200" dirty="0" err="1" smtClean="0"/>
              <a:t>dec</a:t>
            </a:r>
            <a:r>
              <a:rPr lang="fr-FR" sz="1200" dirty="0" smtClean="0"/>
              <a:t> 17</a:t>
            </a:r>
          </a:p>
        </p:txBody>
      </p:sp>
      <p:cxnSp>
        <p:nvCxnSpPr>
          <p:cNvPr id="74" name="Connecteur droit 73"/>
          <p:cNvCxnSpPr/>
          <p:nvPr/>
        </p:nvCxnSpPr>
        <p:spPr>
          <a:xfrm flipH="1">
            <a:off x="7452320" y="2636912"/>
            <a:ext cx="6246" cy="1728192"/>
          </a:xfrm>
          <a:prstGeom prst="line">
            <a:avLst/>
          </a:prstGeom>
        </p:spPr>
        <p:style>
          <a:lnRef idx="2">
            <a:schemeClr val="accent2"/>
          </a:lnRef>
          <a:fillRef idx="0">
            <a:schemeClr val="accent2"/>
          </a:fillRef>
          <a:effectRef idx="1">
            <a:schemeClr val="accent2"/>
          </a:effectRef>
          <a:fontRef idx="minor">
            <a:schemeClr val="tx1"/>
          </a:fontRef>
        </p:style>
      </p:cxnSp>
      <p:sp>
        <p:nvSpPr>
          <p:cNvPr id="75" name="ZoneTexte 74"/>
          <p:cNvSpPr txBox="1"/>
          <p:nvPr/>
        </p:nvSpPr>
        <p:spPr>
          <a:xfrm>
            <a:off x="6588224" y="4293096"/>
            <a:ext cx="864096"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sz="1200" dirty="0" err="1" smtClean="0"/>
              <a:t>Janv</a:t>
            </a:r>
            <a:r>
              <a:rPr lang="fr-FR" sz="1200" dirty="0" smtClean="0"/>
              <a:t> Fev18</a:t>
            </a:r>
          </a:p>
        </p:txBody>
      </p:sp>
      <p:sp>
        <p:nvSpPr>
          <p:cNvPr id="76" name="ZoneTexte 75"/>
          <p:cNvSpPr txBox="1"/>
          <p:nvPr/>
        </p:nvSpPr>
        <p:spPr>
          <a:xfrm>
            <a:off x="7487255" y="4293096"/>
            <a:ext cx="713834"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sz="1200" dirty="0" smtClean="0"/>
              <a:t>Mars Mai 18</a:t>
            </a:r>
          </a:p>
        </p:txBody>
      </p:sp>
      <p:cxnSp>
        <p:nvCxnSpPr>
          <p:cNvPr id="77" name="Connecteur droit 76"/>
          <p:cNvCxnSpPr/>
          <p:nvPr/>
        </p:nvCxnSpPr>
        <p:spPr>
          <a:xfrm flipH="1">
            <a:off x="8238162" y="2636912"/>
            <a:ext cx="6246" cy="1728192"/>
          </a:xfrm>
          <a:prstGeom prst="line">
            <a:avLst/>
          </a:prstGeom>
        </p:spPr>
        <p:style>
          <a:lnRef idx="2">
            <a:schemeClr val="accent2"/>
          </a:lnRef>
          <a:fillRef idx="0">
            <a:schemeClr val="accent2"/>
          </a:fillRef>
          <a:effectRef idx="1">
            <a:schemeClr val="accent2"/>
          </a:effectRef>
          <a:fontRef idx="minor">
            <a:schemeClr val="tx1"/>
          </a:fontRef>
        </p:style>
      </p:cxnSp>
      <p:sp>
        <p:nvSpPr>
          <p:cNvPr id="78" name="ZoneTexte 77"/>
          <p:cNvSpPr txBox="1"/>
          <p:nvPr/>
        </p:nvSpPr>
        <p:spPr>
          <a:xfrm>
            <a:off x="6588224" y="3789040"/>
            <a:ext cx="1152128" cy="461665"/>
          </a:xfrm>
          <a:prstGeom prst="rect">
            <a:avLst/>
          </a:prstGeom>
          <a:solidFill>
            <a:srgbClr val="FFC000"/>
          </a:solidFill>
          <a:ln>
            <a:solidFill>
              <a:schemeClr val="tx2"/>
            </a:solidFill>
          </a:ln>
        </p:spPr>
        <p:txBody>
          <a:bodyPr wrap="square" rtlCol="0">
            <a:spAutoFit/>
          </a:bodyPr>
          <a:lstStyle/>
          <a:p>
            <a:pPr algn="ctr"/>
            <a:r>
              <a:rPr lang="fr-FR" sz="1200" b="1" dirty="0" smtClean="0"/>
              <a:t>Autodiagnostic</a:t>
            </a:r>
          </a:p>
          <a:p>
            <a:pPr algn="ctr"/>
            <a:r>
              <a:rPr lang="fr-FR" sz="1200" b="1" dirty="0" smtClean="0"/>
              <a:t>Plan action</a:t>
            </a:r>
            <a:endParaRPr lang="fr-FR" sz="1200" b="1" dirty="0"/>
          </a:p>
        </p:txBody>
      </p:sp>
      <p:sp>
        <p:nvSpPr>
          <p:cNvPr id="79" name="Organigramme : Fusion 78"/>
          <p:cNvSpPr/>
          <p:nvPr/>
        </p:nvSpPr>
        <p:spPr>
          <a:xfrm>
            <a:off x="6732240" y="3429000"/>
            <a:ext cx="576064" cy="144016"/>
          </a:xfrm>
          <a:prstGeom prst="flowChartMerg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ZoneTexte 79"/>
          <p:cNvSpPr txBox="1"/>
          <p:nvPr/>
        </p:nvSpPr>
        <p:spPr>
          <a:xfrm>
            <a:off x="7088088" y="2459154"/>
            <a:ext cx="1512168" cy="461665"/>
          </a:xfrm>
          <a:prstGeom prst="rect">
            <a:avLst/>
          </a:prstGeom>
          <a:solidFill>
            <a:srgbClr val="92D050"/>
          </a:solidFill>
          <a:ln>
            <a:solidFill>
              <a:schemeClr val="tx2"/>
            </a:solidFill>
          </a:ln>
        </p:spPr>
        <p:txBody>
          <a:bodyPr wrap="square" rtlCol="0">
            <a:spAutoFit/>
          </a:bodyPr>
          <a:lstStyle/>
          <a:p>
            <a:pPr algn="ctr"/>
            <a:r>
              <a:rPr lang="fr-FR" sz="1200" b="1" dirty="0" smtClean="0"/>
              <a:t>Analyse des Programmes action</a:t>
            </a:r>
            <a:endParaRPr lang="fr-FR" sz="1200" b="1" dirty="0"/>
          </a:p>
        </p:txBody>
      </p:sp>
      <p:sp>
        <p:nvSpPr>
          <p:cNvPr id="81" name="Triangle isocèle 80"/>
          <p:cNvSpPr/>
          <p:nvPr/>
        </p:nvSpPr>
        <p:spPr>
          <a:xfrm>
            <a:off x="7587952" y="3284984"/>
            <a:ext cx="584448" cy="144016"/>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Triangle isocèle 81"/>
          <p:cNvSpPr/>
          <p:nvPr/>
        </p:nvSpPr>
        <p:spPr>
          <a:xfrm>
            <a:off x="8316416" y="3304436"/>
            <a:ext cx="288380" cy="124564"/>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4" name="Connecteur droit 83"/>
          <p:cNvCxnSpPr/>
          <p:nvPr/>
        </p:nvCxnSpPr>
        <p:spPr>
          <a:xfrm>
            <a:off x="7884368" y="2920819"/>
            <a:ext cx="0" cy="364165"/>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necteur droit 90"/>
          <p:cNvCxnSpPr/>
          <p:nvPr/>
        </p:nvCxnSpPr>
        <p:spPr>
          <a:xfrm flipH="1">
            <a:off x="8460431" y="2207731"/>
            <a:ext cx="1" cy="1077253"/>
          </a:xfrm>
          <a:prstGeom prst="line">
            <a:avLst/>
          </a:prstGeom>
        </p:spPr>
        <p:style>
          <a:lnRef idx="1">
            <a:schemeClr val="accent1"/>
          </a:lnRef>
          <a:fillRef idx="0">
            <a:schemeClr val="accent1"/>
          </a:fillRef>
          <a:effectRef idx="0">
            <a:schemeClr val="accent1"/>
          </a:effectRef>
          <a:fontRef idx="minor">
            <a:schemeClr val="tx1"/>
          </a:fontRef>
        </p:style>
      </p:cxnSp>
      <p:sp>
        <p:nvSpPr>
          <p:cNvPr id="95" name="ZoneTexte 94"/>
          <p:cNvSpPr txBox="1"/>
          <p:nvPr/>
        </p:nvSpPr>
        <p:spPr>
          <a:xfrm>
            <a:off x="8316416" y="4293096"/>
            <a:ext cx="713834"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sz="1200" dirty="0" smtClean="0"/>
              <a:t>Juin Aout 18</a:t>
            </a:r>
          </a:p>
        </p:txBody>
      </p:sp>
      <p:cxnSp>
        <p:nvCxnSpPr>
          <p:cNvPr id="96" name="Connecteur droit 95"/>
          <p:cNvCxnSpPr/>
          <p:nvPr/>
        </p:nvCxnSpPr>
        <p:spPr>
          <a:xfrm>
            <a:off x="7020272" y="3573016"/>
            <a:ext cx="0" cy="223281"/>
          </a:xfrm>
          <a:prstGeom prst="line">
            <a:avLst/>
          </a:prstGeom>
        </p:spPr>
        <p:style>
          <a:lnRef idx="1">
            <a:schemeClr val="accent1"/>
          </a:lnRef>
          <a:fillRef idx="0">
            <a:schemeClr val="accent1"/>
          </a:fillRef>
          <a:effectRef idx="0">
            <a:schemeClr val="accent1"/>
          </a:effectRef>
          <a:fontRef idx="minor">
            <a:schemeClr val="tx1"/>
          </a:fontRef>
        </p:style>
      </p:cxnSp>
      <p:sp>
        <p:nvSpPr>
          <p:cNvPr id="62" name="ZoneTexte 61"/>
          <p:cNvSpPr txBox="1"/>
          <p:nvPr/>
        </p:nvSpPr>
        <p:spPr>
          <a:xfrm>
            <a:off x="7890710" y="1181943"/>
            <a:ext cx="1166719" cy="276999"/>
          </a:xfrm>
          <a:prstGeom prst="rect">
            <a:avLst/>
          </a:prstGeom>
          <a:solidFill>
            <a:schemeClr val="tx2">
              <a:lumMod val="20000"/>
              <a:lumOff val="80000"/>
            </a:schemeClr>
          </a:solidFill>
          <a:ln>
            <a:solidFill>
              <a:schemeClr val="tx2"/>
            </a:solidFill>
          </a:ln>
        </p:spPr>
        <p:txBody>
          <a:bodyPr wrap="square" rtlCol="0">
            <a:spAutoFit/>
          </a:bodyPr>
          <a:lstStyle/>
          <a:p>
            <a:pPr algn="ctr"/>
            <a:r>
              <a:rPr lang="fr-FR" sz="1200" b="1" dirty="0" smtClean="0"/>
              <a:t>Restitution</a:t>
            </a:r>
            <a:endParaRPr lang="fr-FR" sz="1200" b="1" dirty="0"/>
          </a:p>
        </p:txBody>
      </p:sp>
      <p:sp>
        <p:nvSpPr>
          <p:cNvPr id="63" name="Triangle isocèle 62"/>
          <p:cNvSpPr/>
          <p:nvPr/>
        </p:nvSpPr>
        <p:spPr>
          <a:xfrm>
            <a:off x="8604100" y="3284984"/>
            <a:ext cx="288380" cy="124564"/>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4" name="Connecteur droit 63"/>
          <p:cNvCxnSpPr/>
          <p:nvPr/>
        </p:nvCxnSpPr>
        <p:spPr>
          <a:xfrm>
            <a:off x="8748463" y="1458942"/>
            <a:ext cx="1" cy="1826042"/>
          </a:xfrm>
          <a:prstGeom prst="line">
            <a:avLst/>
          </a:prstGeom>
        </p:spPr>
        <p:style>
          <a:lnRef idx="1">
            <a:schemeClr val="accent1"/>
          </a:lnRef>
          <a:fillRef idx="0">
            <a:schemeClr val="accent1"/>
          </a:fillRef>
          <a:effectRef idx="0">
            <a:schemeClr val="accent1"/>
          </a:effectRef>
          <a:fontRef idx="minor">
            <a:schemeClr val="tx1"/>
          </a:fontRef>
        </p:style>
      </p:cxnSp>
      <p:sp>
        <p:nvSpPr>
          <p:cNvPr id="83" name="ZoneTexte 82"/>
          <p:cNvSpPr txBox="1"/>
          <p:nvPr/>
        </p:nvSpPr>
        <p:spPr>
          <a:xfrm>
            <a:off x="7844172" y="1746066"/>
            <a:ext cx="1166719" cy="461665"/>
          </a:xfrm>
          <a:prstGeom prst="rect">
            <a:avLst/>
          </a:prstGeom>
          <a:solidFill>
            <a:schemeClr val="tx2">
              <a:lumMod val="20000"/>
              <a:lumOff val="80000"/>
            </a:schemeClr>
          </a:solidFill>
          <a:ln>
            <a:solidFill>
              <a:schemeClr val="tx2"/>
            </a:solidFill>
          </a:ln>
        </p:spPr>
        <p:txBody>
          <a:bodyPr wrap="square" rtlCol="0">
            <a:spAutoFit/>
          </a:bodyPr>
          <a:lstStyle/>
          <a:p>
            <a:pPr algn="ctr"/>
            <a:r>
              <a:rPr lang="fr-FR" sz="1200" b="1" dirty="0" smtClean="0"/>
              <a:t>Période contradictoire</a:t>
            </a:r>
            <a:endParaRPr lang="fr-FR" sz="1200" b="1" dirty="0"/>
          </a:p>
        </p:txBody>
      </p:sp>
    </p:spTree>
    <p:extLst>
      <p:ext uri="{BB962C8B-B14F-4D97-AF65-F5344CB8AC3E}">
        <p14:creationId xmlns:p14="http://schemas.microsoft.com/office/powerpoint/2010/main" val="822287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30399" y="332656"/>
            <a:ext cx="7058025" cy="461665"/>
          </a:xfrm>
          <a:prstGeom prst="rect">
            <a:avLst/>
          </a:prstGeom>
          <a:noFill/>
        </p:spPr>
        <p:txBody>
          <a:bodyPr>
            <a:spAutoFit/>
          </a:bodyPr>
          <a:lstStyle/>
          <a:p>
            <a:pPr algn="ctr">
              <a:defRPr/>
            </a:pPr>
            <a:r>
              <a:rPr lang="fr-FR" sz="2400" b="1" dirty="0" smtClean="0">
                <a:solidFill>
                  <a:schemeClr val="tx2"/>
                </a:solidFill>
              </a:rPr>
              <a:t>Programme </a:t>
            </a:r>
            <a:r>
              <a:rPr lang="fr-FR" sz="2400" b="1" dirty="0">
                <a:solidFill>
                  <a:schemeClr val="tx2"/>
                </a:solidFill>
              </a:rPr>
              <a:t>Pharmacie Clinique : le plan </a:t>
            </a:r>
            <a:r>
              <a:rPr lang="fr-FR" sz="2400" b="1" dirty="0" smtClean="0">
                <a:solidFill>
                  <a:schemeClr val="tx2"/>
                </a:solidFill>
              </a:rPr>
              <a:t>d’action 2018</a:t>
            </a:r>
            <a:endParaRPr lang="fr-FR" sz="2400" b="1" dirty="0">
              <a:solidFill>
                <a:schemeClr val="tx2"/>
              </a:solidFill>
            </a:endParaRPr>
          </a:p>
        </p:txBody>
      </p:sp>
      <p:graphicFrame>
        <p:nvGraphicFramePr>
          <p:cNvPr id="3" name="Diagramme 2"/>
          <p:cNvGraphicFramePr/>
          <p:nvPr>
            <p:extLst>
              <p:ext uri="{D42A27DB-BD31-4B8C-83A1-F6EECF244321}">
                <p14:modId xmlns:p14="http://schemas.microsoft.com/office/powerpoint/2010/main" val="1202336038"/>
              </p:ext>
            </p:extLst>
          </p:nvPr>
        </p:nvGraphicFramePr>
        <p:xfrm>
          <a:off x="179512" y="2261096"/>
          <a:ext cx="8712968" cy="419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me 3"/>
          <p:cNvGraphicFramePr/>
          <p:nvPr>
            <p:extLst>
              <p:ext uri="{D42A27DB-BD31-4B8C-83A1-F6EECF244321}">
                <p14:modId xmlns:p14="http://schemas.microsoft.com/office/powerpoint/2010/main" val="1129219747"/>
              </p:ext>
            </p:extLst>
          </p:nvPr>
        </p:nvGraphicFramePr>
        <p:xfrm>
          <a:off x="251520" y="836712"/>
          <a:ext cx="8712968" cy="10081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Flèche vers le bas 4"/>
          <p:cNvSpPr/>
          <p:nvPr/>
        </p:nvSpPr>
        <p:spPr>
          <a:xfrm>
            <a:off x="1042988" y="1844824"/>
            <a:ext cx="36066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vers le bas 5"/>
          <p:cNvSpPr/>
          <p:nvPr/>
        </p:nvSpPr>
        <p:spPr>
          <a:xfrm>
            <a:off x="3275236" y="1844824"/>
            <a:ext cx="36066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a:off x="5436096" y="1844824"/>
            <a:ext cx="36066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a:off x="7668344" y="1844824"/>
            <a:ext cx="36066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p:nvPr/>
        </p:nvPicPr>
        <p:blipFill>
          <a:blip r:embed="rId12" cstate="print">
            <a:extLst>
              <a:ext uri="{28A0092B-C50C-407E-A947-70E740481C1C}">
                <a14:useLocalDpi xmlns:a14="http://schemas.microsoft.com/office/drawing/2010/main" val="0"/>
              </a:ext>
            </a:extLst>
          </a:blip>
          <a:stretch>
            <a:fillRect/>
          </a:stretch>
        </p:blipFill>
        <p:spPr>
          <a:xfrm>
            <a:off x="107504" y="116632"/>
            <a:ext cx="1233487" cy="493712"/>
          </a:xfrm>
          <a:prstGeom prst="rect">
            <a:avLst/>
          </a:prstGeom>
        </p:spPr>
      </p:pic>
      <p:sp>
        <p:nvSpPr>
          <p:cNvPr id="15" name="ZoneTexte 14"/>
          <p:cNvSpPr txBox="1"/>
          <p:nvPr/>
        </p:nvSpPr>
        <p:spPr>
          <a:xfrm>
            <a:off x="2609472" y="4653136"/>
            <a:ext cx="3834736" cy="369332"/>
          </a:xfrm>
          <a:prstGeom prst="rect">
            <a:avLst/>
          </a:prstGeom>
          <a:solidFill>
            <a:schemeClr val="bg2">
              <a:lumMod val="50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b="1" dirty="0" smtClean="0">
                <a:solidFill>
                  <a:schemeClr val="bg1"/>
                </a:solidFill>
              </a:rPr>
              <a:t>Bilan de              Médication</a:t>
            </a:r>
            <a:endParaRPr lang="fr-FR" b="1" dirty="0">
              <a:solidFill>
                <a:schemeClr val="bg1"/>
              </a:solidFill>
            </a:endParaRPr>
          </a:p>
        </p:txBody>
      </p:sp>
      <p:sp>
        <p:nvSpPr>
          <p:cNvPr id="16" name="ZoneTexte 15"/>
          <p:cNvSpPr txBox="1"/>
          <p:nvPr/>
        </p:nvSpPr>
        <p:spPr>
          <a:xfrm>
            <a:off x="2627784" y="5096217"/>
            <a:ext cx="3816424" cy="276999"/>
          </a:xfrm>
          <a:prstGeom prst="rect">
            <a:avLst/>
          </a:prstGeom>
          <a:ln w="28575"/>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1200" b="1" dirty="0" smtClean="0">
                <a:solidFill>
                  <a:srgbClr val="FFFF00"/>
                </a:solidFill>
              </a:rPr>
              <a:t>Formation 2018</a:t>
            </a:r>
            <a:endParaRPr lang="fr-FR" sz="1200" b="1" dirty="0">
              <a:solidFill>
                <a:srgbClr val="FFFF00"/>
              </a:solidFill>
            </a:endParaRPr>
          </a:p>
        </p:txBody>
      </p:sp>
      <p:sp>
        <p:nvSpPr>
          <p:cNvPr id="17" name="ZoneTexte 16"/>
          <p:cNvSpPr txBox="1"/>
          <p:nvPr/>
        </p:nvSpPr>
        <p:spPr>
          <a:xfrm>
            <a:off x="2609472" y="3933056"/>
            <a:ext cx="1692188" cy="276999"/>
          </a:xfrm>
          <a:prstGeom prst="rect">
            <a:avLst/>
          </a:prstGeom>
          <a:solidFill>
            <a:srgbClr val="E46C0A"/>
          </a:solidFill>
          <a:ln w="28575"/>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1200" b="1" dirty="0" smtClean="0"/>
              <a:t>Outils : 2017</a:t>
            </a:r>
            <a:endParaRPr lang="fr-FR" sz="1200" b="1" dirty="0"/>
          </a:p>
        </p:txBody>
      </p:sp>
      <p:sp>
        <p:nvSpPr>
          <p:cNvPr id="18" name="ZoneTexte 17"/>
          <p:cNvSpPr txBox="1"/>
          <p:nvPr/>
        </p:nvSpPr>
        <p:spPr>
          <a:xfrm>
            <a:off x="2627784" y="4293096"/>
            <a:ext cx="1692188" cy="276999"/>
          </a:xfrm>
          <a:prstGeom prst="rect">
            <a:avLst/>
          </a:prstGeom>
          <a:ln w="28575"/>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1200" b="1" dirty="0" smtClean="0"/>
              <a:t>Formation Action  2018</a:t>
            </a:r>
            <a:endParaRPr lang="fr-FR" sz="1200" b="1" dirty="0"/>
          </a:p>
        </p:txBody>
      </p:sp>
      <p:sp>
        <p:nvSpPr>
          <p:cNvPr id="19" name="ZoneTexte 18"/>
          <p:cNvSpPr txBox="1"/>
          <p:nvPr/>
        </p:nvSpPr>
        <p:spPr>
          <a:xfrm>
            <a:off x="2637306" y="5445224"/>
            <a:ext cx="3806902" cy="276999"/>
          </a:xfrm>
          <a:prstGeom prst="rect">
            <a:avLst/>
          </a:prstGeom>
          <a:solidFill>
            <a:srgbClr val="E46C0A"/>
          </a:solidFill>
          <a:ln w="28575"/>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1200" b="1" dirty="0" smtClean="0"/>
              <a:t>Outils : 2018</a:t>
            </a:r>
            <a:endParaRPr lang="fr-FR" sz="1200" b="1" dirty="0"/>
          </a:p>
        </p:txBody>
      </p:sp>
      <p:sp>
        <p:nvSpPr>
          <p:cNvPr id="20" name="ZoneTexte 19"/>
          <p:cNvSpPr txBox="1"/>
          <p:nvPr/>
        </p:nvSpPr>
        <p:spPr>
          <a:xfrm>
            <a:off x="4788024" y="5871797"/>
            <a:ext cx="3806902" cy="461665"/>
          </a:xfrm>
          <a:prstGeom prst="rect">
            <a:avLst/>
          </a:prstGeom>
          <a:solidFill>
            <a:srgbClr val="E46C0A"/>
          </a:solidFill>
          <a:ln w="28575"/>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1200" b="1" dirty="0" smtClean="0"/>
              <a:t>Service Question/Réponse </a:t>
            </a:r>
          </a:p>
          <a:p>
            <a:pPr algn="ctr"/>
            <a:r>
              <a:rPr lang="fr-FR" sz="1200" b="1" dirty="0" smtClean="0">
                <a:solidFill>
                  <a:srgbClr val="FFFF00"/>
                </a:solidFill>
              </a:rPr>
              <a:t>Comité Régionale des Stratégies Thérapeutiques</a:t>
            </a:r>
            <a:endParaRPr lang="fr-FR" sz="1200" b="1" dirty="0">
              <a:solidFill>
                <a:srgbClr val="FFFF00"/>
              </a:solidFill>
            </a:endParaRPr>
          </a:p>
        </p:txBody>
      </p:sp>
      <p:sp>
        <p:nvSpPr>
          <p:cNvPr id="24" name="Rectangle 23"/>
          <p:cNvSpPr/>
          <p:nvPr/>
        </p:nvSpPr>
        <p:spPr>
          <a:xfrm rot="19393286">
            <a:off x="5400673" y="5058325"/>
            <a:ext cx="574902" cy="307777"/>
          </a:xfrm>
          <a:prstGeom prst="rect">
            <a:avLst/>
          </a:prstGeom>
          <a:ln/>
        </p:spPr>
        <p:style>
          <a:lnRef idx="3">
            <a:schemeClr val="lt1"/>
          </a:lnRef>
          <a:fillRef idx="1">
            <a:schemeClr val="accent1"/>
          </a:fillRef>
          <a:effectRef idx="1">
            <a:schemeClr val="accent1"/>
          </a:effectRef>
          <a:fontRef idx="minor">
            <a:schemeClr val="lt1"/>
          </a:fontRef>
        </p:style>
        <p:txBody>
          <a:bodyPr wrap="none">
            <a:spAutoFit/>
          </a:bodyPr>
          <a:lstStyle/>
          <a:p>
            <a:pPr lvl="0" algn="ctr"/>
            <a:r>
              <a:rPr lang="fr-FR" sz="1400" b="1" dirty="0">
                <a:solidFill>
                  <a:srgbClr val="FFFF00"/>
                </a:solidFill>
              </a:rPr>
              <a:t>New</a:t>
            </a:r>
            <a:r>
              <a:rPr lang="fr-FR" sz="1200" b="1" dirty="0">
                <a:solidFill>
                  <a:srgbClr val="FFFF00"/>
                </a:solidFill>
              </a:rPr>
              <a:t>!</a:t>
            </a:r>
            <a:endParaRPr lang="fr-FR" sz="1200" dirty="0">
              <a:solidFill>
                <a:srgbClr val="FFFF00"/>
              </a:solidFill>
            </a:endParaRPr>
          </a:p>
        </p:txBody>
      </p:sp>
      <p:sp>
        <p:nvSpPr>
          <p:cNvPr id="25" name="Rectangle 24"/>
          <p:cNvSpPr/>
          <p:nvPr/>
        </p:nvSpPr>
        <p:spPr>
          <a:xfrm rot="19393286">
            <a:off x="8522777" y="4203886"/>
            <a:ext cx="574902" cy="307777"/>
          </a:xfrm>
          <a:prstGeom prst="rect">
            <a:avLst/>
          </a:prstGeom>
          <a:ln/>
        </p:spPr>
        <p:style>
          <a:lnRef idx="3">
            <a:schemeClr val="lt1"/>
          </a:lnRef>
          <a:fillRef idx="1">
            <a:schemeClr val="accent1"/>
          </a:fillRef>
          <a:effectRef idx="1">
            <a:schemeClr val="accent1"/>
          </a:effectRef>
          <a:fontRef idx="minor">
            <a:schemeClr val="lt1"/>
          </a:fontRef>
        </p:style>
        <p:txBody>
          <a:bodyPr wrap="none">
            <a:spAutoFit/>
          </a:bodyPr>
          <a:lstStyle/>
          <a:p>
            <a:pPr lvl="0" algn="ctr"/>
            <a:r>
              <a:rPr lang="fr-FR" sz="1400" b="1" dirty="0">
                <a:solidFill>
                  <a:srgbClr val="FFFF00"/>
                </a:solidFill>
              </a:rPr>
              <a:t>New</a:t>
            </a:r>
            <a:r>
              <a:rPr lang="fr-FR" sz="1200" b="1" dirty="0">
                <a:solidFill>
                  <a:srgbClr val="FFFF00"/>
                </a:solidFill>
              </a:rPr>
              <a:t>!</a:t>
            </a:r>
            <a:endParaRPr lang="fr-FR" sz="1200" dirty="0">
              <a:solidFill>
                <a:srgbClr val="FFFF00"/>
              </a:solidFill>
            </a:endParaRPr>
          </a:p>
        </p:txBody>
      </p:sp>
      <p:sp>
        <p:nvSpPr>
          <p:cNvPr id="26" name="Rectangle 25"/>
          <p:cNvSpPr/>
          <p:nvPr/>
        </p:nvSpPr>
        <p:spPr>
          <a:xfrm rot="19393286">
            <a:off x="1582586" y="5669025"/>
            <a:ext cx="574902" cy="307777"/>
          </a:xfrm>
          <a:prstGeom prst="rect">
            <a:avLst/>
          </a:prstGeom>
          <a:ln/>
        </p:spPr>
        <p:style>
          <a:lnRef idx="3">
            <a:schemeClr val="lt1"/>
          </a:lnRef>
          <a:fillRef idx="1">
            <a:schemeClr val="accent1"/>
          </a:fillRef>
          <a:effectRef idx="1">
            <a:schemeClr val="accent1"/>
          </a:effectRef>
          <a:fontRef idx="minor">
            <a:schemeClr val="lt1"/>
          </a:fontRef>
        </p:style>
        <p:txBody>
          <a:bodyPr wrap="none">
            <a:spAutoFit/>
          </a:bodyPr>
          <a:lstStyle/>
          <a:p>
            <a:pPr lvl="0" algn="ctr"/>
            <a:r>
              <a:rPr lang="fr-FR" sz="1400" b="1" dirty="0">
                <a:solidFill>
                  <a:srgbClr val="FFFF00"/>
                </a:solidFill>
              </a:rPr>
              <a:t>New</a:t>
            </a:r>
            <a:r>
              <a:rPr lang="fr-FR" sz="1200" b="1" dirty="0">
                <a:solidFill>
                  <a:srgbClr val="FFFF00"/>
                </a:solidFill>
              </a:rPr>
              <a:t>!</a:t>
            </a:r>
            <a:endParaRPr lang="fr-FR" sz="1200" dirty="0">
              <a:solidFill>
                <a:srgbClr val="FFFF00"/>
              </a:solidFill>
            </a:endParaRPr>
          </a:p>
        </p:txBody>
      </p:sp>
      <p:sp>
        <p:nvSpPr>
          <p:cNvPr id="27" name="Rectangle 26"/>
          <p:cNvSpPr/>
          <p:nvPr/>
        </p:nvSpPr>
        <p:spPr>
          <a:xfrm rot="19393286">
            <a:off x="8200405" y="6233587"/>
            <a:ext cx="574902" cy="307777"/>
          </a:xfrm>
          <a:prstGeom prst="rect">
            <a:avLst/>
          </a:prstGeom>
          <a:ln/>
        </p:spPr>
        <p:style>
          <a:lnRef idx="3">
            <a:schemeClr val="lt1"/>
          </a:lnRef>
          <a:fillRef idx="1">
            <a:schemeClr val="accent1"/>
          </a:fillRef>
          <a:effectRef idx="1">
            <a:schemeClr val="accent1"/>
          </a:effectRef>
          <a:fontRef idx="minor">
            <a:schemeClr val="lt1"/>
          </a:fontRef>
        </p:style>
        <p:txBody>
          <a:bodyPr wrap="none">
            <a:spAutoFit/>
          </a:bodyPr>
          <a:lstStyle/>
          <a:p>
            <a:pPr lvl="0" algn="ctr"/>
            <a:r>
              <a:rPr lang="fr-FR" sz="1400" b="1" dirty="0">
                <a:solidFill>
                  <a:srgbClr val="FFFF00"/>
                </a:solidFill>
              </a:rPr>
              <a:t>New</a:t>
            </a:r>
            <a:r>
              <a:rPr lang="fr-FR" sz="1200" b="1" dirty="0">
                <a:solidFill>
                  <a:srgbClr val="FFFF00"/>
                </a:solidFill>
              </a:rPr>
              <a:t>!</a:t>
            </a:r>
            <a:endParaRPr lang="fr-FR" sz="1200" dirty="0">
              <a:solidFill>
                <a:srgbClr val="FFFF00"/>
              </a:solidFill>
            </a:endParaRPr>
          </a:p>
        </p:txBody>
      </p:sp>
      <p:sp>
        <p:nvSpPr>
          <p:cNvPr id="21" name="Rectangle 20"/>
          <p:cNvSpPr/>
          <p:nvPr/>
        </p:nvSpPr>
        <p:spPr>
          <a:xfrm rot="19393286">
            <a:off x="4322216" y="4146538"/>
            <a:ext cx="574902" cy="307777"/>
          </a:xfrm>
          <a:prstGeom prst="rect">
            <a:avLst/>
          </a:prstGeom>
          <a:ln/>
        </p:spPr>
        <p:style>
          <a:lnRef idx="3">
            <a:schemeClr val="lt1"/>
          </a:lnRef>
          <a:fillRef idx="1">
            <a:schemeClr val="accent1"/>
          </a:fillRef>
          <a:effectRef idx="1">
            <a:schemeClr val="accent1"/>
          </a:effectRef>
          <a:fontRef idx="minor">
            <a:schemeClr val="lt1"/>
          </a:fontRef>
        </p:style>
        <p:txBody>
          <a:bodyPr wrap="none">
            <a:spAutoFit/>
          </a:bodyPr>
          <a:lstStyle/>
          <a:p>
            <a:pPr lvl="0" algn="ctr"/>
            <a:r>
              <a:rPr lang="fr-FR" sz="1400" b="1" dirty="0">
                <a:solidFill>
                  <a:srgbClr val="FFFF00"/>
                </a:solidFill>
              </a:rPr>
              <a:t>New</a:t>
            </a:r>
            <a:r>
              <a:rPr lang="fr-FR" sz="1200" b="1" dirty="0">
                <a:solidFill>
                  <a:srgbClr val="FFFF00"/>
                </a:solidFill>
              </a:rPr>
              <a:t>!</a:t>
            </a:r>
            <a:endParaRPr lang="fr-FR" sz="1200" dirty="0">
              <a:solidFill>
                <a:srgbClr val="FFFF00"/>
              </a:solidFill>
            </a:endParaRPr>
          </a:p>
        </p:txBody>
      </p:sp>
    </p:spTree>
    <p:extLst>
      <p:ext uri="{BB962C8B-B14F-4D97-AF65-F5344CB8AC3E}">
        <p14:creationId xmlns:p14="http://schemas.microsoft.com/office/powerpoint/2010/main" val="2842592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me 2"/>
          <p:cNvGraphicFramePr/>
          <p:nvPr>
            <p:extLst>
              <p:ext uri="{D42A27DB-BD31-4B8C-83A1-F6EECF244321}">
                <p14:modId xmlns:p14="http://schemas.microsoft.com/office/powerpoint/2010/main" val="320531995"/>
              </p:ext>
            </p:extLst>
          </p:nvPr>
        </p:nvGraphicFramePr>
        <p:xfrm>
          <a:off x="179512" y="2564905"/>
          <a:ext cx="8712968" cy="3363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me 3"/>
          <p:cNvGraphicFramePr/>
          <p:nvPr>
            <p:extLst>
              <p:ext uri="{D42A27DB-BD31-4B8C-83A1-F6EECF244321}">
                <p14:modId xmlns:p14="http://schemas.microsoft.com/office/powerpoint/2010/main" val="1373561132"/>
              </p:ext>
            </p:extLst>
          </p:nvPr>
        </p:nvGraphicFramePr>
        <p:xfrm>
          <a:off x="251520" y="1412776"/>
          <a:ext cx="8712968" cy="6974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Flèche vers le bas 4"/>
          <p:cNvSpPr/>
          <p:nvPr/>
        </p:nvSpPr>
        <p:spPr>
          <a:xfrm>
            <a:off x="2123728" y="2122482"/>
            <a:ext cx="36066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a:off x="6516216" y="2132857"/>
            <a:ext cx="36066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Picture 7" descr="ARS_LOGOS_bretagn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260350"/>
            <a:ext cx="9985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ZoneTexte 27"/>
          <p:cNvSpPr txBox="1"/>
          <p:nvPr/>
        </p:nvSpPr>
        <p:spPr>
          <a:xfrm>
            <a:off x="1403649" y="260648"/>
            <a:ext cx="7489526" cy="707886"/>
          </a:xfrm>
          <a:prstGeom prst="rect">
            <a:avLst/>
          </a:prstGeom>
          <a:noFill/>
          <a:ln>
            <a:solidFill>
              <a:schemeClr val="tx2"/>
            </a:solidFill>
          </a:ln>
        </p:spPr>
        <p:txBody>
          <a:bodyPr wrap="square" rtlCol="0">
            <a:spAutoFit/>
          </a:bodyPr>
          <a:lstStyle/>
          <a:p>
            <a:pPr lvl="0" algn="ctr"/>
            <a:r>
              <a:rPr lang="fr-FR" sz="2000" b="1" dirty="0">
                <a:solidFill>
                  <a:schemeClr val="tx2"/>
                </a:solidFill>
              </a:rPr>
              <a:t>Politique territoriale, Interface ville/hôpital, </a:t>
            </a:r>
            <a:endParaRPr lang="fr-FR" sz="2000" b="1" dirty="0" smtClean="0">
              <a:solidFill>
                <a:schemeClr val="tx2"/>
              </a:solidFill>
            </a:endParaRPr>
          </a:p>
          <a:p>
            <a:pPr lvl="0" algn="ctr"/>
            <a:r>
              <a:rPr lang="fr-FR" sz="2000" b="1" dirty="0" smtClean="0">
                <a:solidFill>
                  <a:schemeClr val="tx2"/>
                </a:solidFill>
              </a:rPr>
              <a:t>et </a:t>
            </a:r>
            <a:r>
              <a:rPr lang="fr-FR" sz="2000" b="1" dirty="0">
                <a:solidFill>
                  <a:schemeClr val="tx2"/>
                </a:solidFill>
              </a:rPr>
              <a:t>appui aux professionnels de santé</a:t>
            </a:r>
          </a:p>
        </p:txBody>
      </p:sp>
      <p:sp>
        <p:nvSpPr>
          <p:cNvPr id="10" name="ZoneTexte 9"/>
          <p:cNvSpPr txBox="1"/>
          <p:nvPr/>
        </p:nvSpPr>
        <p:spPr>
          <a:xfrm rot="19573008">
            <a:off x="7788781" y="4194509"/>
            <a:ext cx="1292847" cy="30777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fr-FR" sz="1400" dirty="0" smtClean="0">
                <a:solidFill>
                  <a:schemeClr val="bg1"/>
                </a:solidFill>
              </a:rPr>
              <a:t>Juin 2018</a:t>
            </a:r>
            <a:endParaRPr lang="fr-FR" sz="1400" dirty="0">
              <a:solidFill>
                <a:schemeClr val="bg1"/>
              </a:solidFill>
            </a:endParaRPr>
          </a:p>
        </p:txBody>
      </p:sp>
    </p:spTree>
    <p:extLst>
      <p:ext uri="{BB962C8B-B14F-4D97-AF65-F5344CB8AC3E}">
        <p14:creationId xmlns:p14="http://schemas.microsoft.com/office/powerpoint/2010/main" val="3060577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0824" y="1052736"/>
            <a:ext cx="8425631"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sz="2000" b="1" dirty="0" smtClean="0">
                <a:solidFill>
                  <a:prstClr val="white"/>
                </a:solidFill>
              </a:rPr>
              <a:t>Modèle de </a:t>
            </a:r>
            <a:r>
              <a:rPr lang="fr-FR" b="1" dirty="0" smtClean="0">
                <a:solidFill>
                  <a:prstClr val="white"/>
                </a:solidFill>
              </a:rPr>
              <a:t>cartographie </a:t>
            </a:r>
            <a:r>
              <a:rPr lang="fr-FR" b="1" dirty="0">
                <a:solidFill>
                  <a:prstClr val="white"/>
                </a:solidFill>
              </a:rPr>
              <a:t>des risques associée à la pharmacie clinique </a:t>
            </a:r>
            <a:endParaRPr lang="fr-FR" dirty="0">
              <a:solidFill>
                <a:prstClr val="white"/>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601679848"/>
              </p:ext>
            </p:extLst>
          </p:nvPr>
        </p:nvGraphicFramePr>
        <p:xfrm>
          <a:off x="107505" y="5157192"/>
          <a:ext cx="8928990" cy="1188720"/>
        </p:xfrm>
        <a:graphic>
          <a:graphicData uri="http://schemas.openxmlformats.org/drawingml/2006/table">
            <a:tbl>
              <a:tblPr firstRow="1" bandRow="1">
                <a:tableStyleId>{5C22544A-7EE6-4342-B048-85BDC9FD1C3A}</a:tableStyleId>
              </a:tblPr>
              <a:tblGrid>
                <a:gridCol w="1785798"/>
                <a:gridCol w="1785798"/>
                <a:gridCol w="1785798"/>
                <a:gridCol w="1785798"/>
                <a:gridCol w="1785798"/>
              </a:tblGrid>
              <a:tr h="668978">
                <a:tc>
                  <a:txBody>
                    <a:bodyPr/>
                    <a:lstStyle/>
                    <a:p>
                      <a:r>
                        <a:rPr lang="fr-FR" dirty="0" smtClean="0"/>
                        <a:t>Parcours</a:t>
                      </a:r>
                      <a:endParaRPr lang="fr-FR" dirty="0"/>
                    </a:p>
                  </a:txBody>
                  <a:tcPr>
                    <a:solidFill>
                      <a:schemeClr val="accent6">
                        <a:lumMod val="75000"/>
                      </a:schemeClr>
                    </a:solidFill>
                  </a:tcPr>
                </a:tc>
                <a:tc>
                  <a:txBody>
                    <a:bodyPr/>
                    <a:lstStyle/>
                    <a:p>
                      <a:r>
                        <a:rPr lang="fr-FR" dirty="0" smtClean="0"/>
                        <a:t>Risque associée au patient</a:t>
                      </a:r>
                      <a:endParaRPr lang="fr-FR" dirty="0"/>
                    </a:p>
                  </a:txBody>
                  <a:tcPr/>
                </a:tc>
                <a:tc>
                  <a:txBody>
                    <a:bodyPr/>
                    <a:lstStyle/>
                    <a:p>
                      <a:r>
                        <a:rPr lang="fr-FR" dirty="0" smtClean="0"/>
                        <a:t>Risque associé au médicament</a:t>
                      </a:r>
                      <a:endParaRPr lang="fr-FR" dirty="0"/>
                    </a:p>
                  </a:txBody>
                  <a:tcPr/>
                </a:tc>
                <a:tc>
                  <a:txBody>
                    <a:bodyPr/>
                    <a:lstStyle/>
                    <a:p>
                      <a:r>
                        <a:rPr lang="fr-FR" dirty="0" smtClean="0"/>
                        <a:t>Mesure</a:t>
                      </a:r>
                      <a:r>
                        <a:rPr lang="fr-FR" baseline="0" dirty="0" smtClean="0"/>
                        <a:t> barrière de pharmacie clinique priorisée</a:t>
                      </a:r>
                      <a:endParaRPr lang="fr-FR" dirty="0"/>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Mesure</a:t>
                      </a:r>
                      <a:r>
                        <a:rPr lang="fr-FR" baseline="0" dirty="0" smtClean="0"/>
                        <a:t> barrière de pharmacie clinique</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priorisée</a:t>
                      </a:r>
                    </a:p>
                  </a:txBody>
                  <a:tcPr>
                    <a:solidFill>
                      <a:schemeClr val="accent3"/>
                    </a:solidFill>
                  </a:tcPr>
                </a:tc>
              </a:tr>
            </a:tbl>
          </a:graphicData>
        </a:graphic>
      </p:graphicFrame>
      <p:pic>
        <p:nvPicPr>
          <p:cNvPr id="7"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04664"/>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2051720" y="260350"/>
            <a:ext cx="5760640" cy="400110"/>
          </a:xfrm>
          <a:prstGeom prst="rect">
            <a:avLst/>
          </a:prstGeom>
          <a:noFill/>
          <a:ln>
            <a:solidFill>
              <a:schemeClr val="tx2"/>
            </a:solidFill>
          </a:ln>
        </p:spPr>
        <p:txBody>
          <a:bodyPr wrap="square" rtlCol="0">
            <a:spAutoFit/>
          </a:bodyPr>
          <a:lstStyle/>
          <a:p>
            <a:pPr lvl="0" algn="ctr"/>
            <a:r>
              <a:rPr lang="fr-FR" sz="2000" b="1" dirty="0" smtClean="0">
                <a:solidFill>
                  <a:schemeClr val="tx2"/>
                </a:solidFill>
              </a:rPr>
              <a:t>Outils d’appui au CAQES</a:t>
            </a:r>
            <a:endParaRPr lang="fr-FR" sz="2000" b="1" dirty="0">
              <a:solidFill>
                <a:schemeClr val="tx2"/>
              </a:solidFill>
            </a:endParaRPr>
          </a:p>
        </p:txBody>
      </p:sp>
      <p:sp>
        <p:nvSpPr>
          <p:cNvPr id="6" name="Rectangle 5"/>
          <p:cNvSpPr/>
          <p:nvPr/>
        </p:nvSpPr>
        <p:spPr>
          <a:xfrm>
            <a:off x="261976" y="1988840"/>
            <a:ext cx="8774520"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b="1" dirty="0" smtClean="0">
                <a:solidFill>
                  <a:srgbClr val="1F497D"/>
                </a:solidFill>
              </a:rPr>
              <a:t>1° Identifier les parcours de soins (approche processus)</a:t>
            </a:r>
            <a:endParaRPr lang="fr-FR" b="1" dirty="0">
              <a:solidFill>
                <a:srgbClr val="1F497D"/>
              </a:solidFill>
            </a:endParaRPr>
          </a:p>
          <a:p>
            <a:r>
              <a:rPr lang="fr-FR" dirty="0">
                <a:solidFill>
                  <a:srgbClr val="1F497D"/>
                </a:solidFill>
              </a:rPr>
              <a:t/>
            </a:r>
            <a:br>
              <a:rPr lang="fr-FR" dirty="0">
                <a:solidFill>
                  <a:srgbClr val="1F497D"/>
                </a:solidFill>
              </a:rPr>
            </a:br>
            <a:r>
              <a:rPr lang="fr-FR" b="1" dirty="0" smtClean="0">
                <a:solidFill>
                  <a:srgbClr val="1F497D"/>
                </a:solidFill>
              </a:rPr>
              <a:t>2° Identifier les risques (type de séjour, patient, médicament…)</a:t>
            </a:r>
          </a:p>
          <a:p>
            <a:endParaRPr lang="fr-FR" b="1" dirty="0">
              <a:solidFill>
                <a:srgbClr val="1F497D"/>
              </a:solidFill>
            </a:endParaRPr>
          </a:p>
          <a:p>
            <a:r>
              <a:rPr lang="fr-FR" b="1" dirty="0" smtClean="0">
                <a:solidFill>
                  <a:srgbClr val="1F497D"/>
                </a:solidFill>
              </a:rPr>
              <a:t>3° Identifier les mesures barrières les plus adaptées (action de pharmacie clinique)</a:t>
            </a:r>
            <a:endParaRPr lang="fr-FR" dirty="0">
              <a:solidFill>
                <a:srgbClr val="1F497D"/>
              </a:solidFill>
            </a:endParaRPr>
          </a:p>
        </p:txBody>
      </p:sp>
      <p:sp>
        <p:nvSpPr>
          <p:cNvPr id="4" name="Flèche vers le bas 3"/>
          <p:cNvSpPr/>
          <p:nvPr/>
        </p:nvSpPr>
        <p:spPr>
          <a:xfrm>
            <a:off x="4031940" y="3877176"/>
            <a:ext cx="64807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77107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0824" y="1052736"/>
            <a:ext cx="8425631"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sz="2000" b="1" dirty="0" smtClean="0">
                <a:solidFill>
                  <a:prstClr val="white"/>
                </a:solidFill>
              </a:rPr>
              <a:t>Modèle de </a:t>
            </a:r>
            <a:r>
              <a:rPr lang="fr-FR" b="1" dirty="0" smtClean="0">
                <a:solidFill>
                  <a:prstClr val="white"/>
                </a:solidFill>
              </a:rPr>
              <a:t>cartographie </a:t>
            </a:r>
            <a:r>
              <a:rPr lang="fr-FR" b="1" dirty="0">
                <a:solidFill>
                  <a:prstClr val="white"/>
                </a:solidFill>
              </a:rPr>
              <a:t>des risques associée à la pharmacie clinique </a:t>
            </a:r>
            <a:endParaRPr lang="fr-FR" dirty="0">
              <a:solidFill>
                <a:prstClr val="white"/>
              </a:solidFill>
            </a:endParaRPr>
          </a:p>
        </p:txBody>
      </p:sp>
      <p:pic>
        <p:nvPicPr>
          <p:cNvPr id="7"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04664"/>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2051720" y="260350"/>
            <a:ext cx="5760640" cy="400110"/>
          </a:xfrm>
          <a:prstGeom prst="rect">
            <a:avLst/>
          </a:prstGeom>
          <a:noFill/>
          <a:ln>
            <a:solidFill>
              <a:schemeClr val="tx2"/>
            </a:solidFill>
          </a:ln>
        </p:spPr>
        <p:txBody>
          <a:bodyPr wrap="square" rtlCol="0">
            <a:spAutoFit/>
          </a:bodyPr>
          <a:lstStyle/>
          <a:p>
            <a:pPr lvl="0" algn="ctr"/>
            <a:r>
              <a:rPr lang="fr-FR" sz="2000" b="1" dirty="0" smtClean="0">
                <a:solidFill>
                  <a:schemeClr val="tx2"/>
                </a:solidFill>
              </a:rPr>
              <a:t>Outils d’appui au CAQES</a:t>
            </a:r>
            <a:endParaRPr lang="fr-FR" sz="2000" b="1" dirty="0">
              <a:solidFill>
                <a:schemeClr val="tx2"/>
              </a:solidFill>
            </a:endParaRPr>
          </a:p>
        </p:txBody>
      </p:sp>
      <p:sp>
        <p:nvSpPr>
          <p:cNvPr id="6" name="Rectangle 5"/>
          <p:cNvSpPr/>
          <p:nvPr/>
        </p:nvSpPr>
        <p:spPr>
          <a:xfrm>
            <a:off x="261976" y="1988840"/>
            <a:ext cx="877452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b="1" dirty="0" smtClean="0">
                <a:solidFill>
                  <a:srgbClr val="1F497D"/>
                </a:solidFill>
              </a:rPr>
              <a:t>1° Identifier les parcours de soins (approche processus)</a:t>
            </a:r>
            <a:endParaRPr lang="fr-FR" b="1" dirty="0">
              <a:solidFill>
                <a:srgbClr val="1F497D"/>
              </a:solidFill>
            </a:endParaRPr>
          </a:p>
        </p:txBody>
      </p:sp>
      <p:sp>
        <p:nvSpPr>
          <p:cNvPr id="4" name="Flèche vers le bas 3"/>
          <p:cNvSpPr/>
          <p:nvPr/>
        </p:nvSpPr>
        <p:spPr>
          <a:xfrm>
            <a:off x="4031940" y="2492896"/>
            <a:ext cx="64807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2103407876"/>
              </p:ext>
            </p:extLst>
          </p:nvPr>
        </p:nvGraphicFramePr>
        <p:xfrm>
          <a:off x="1455814" y="3284984"/>
          <a:ext cx="5924498" cy="3422304"/>
        </p:xfrm>
        <a:graphic>
          <a:graphicData uri="http://schemas.openxmlformats.org/drawingml/2006/table">
            <a:tbl>
              <a:tblPr/>
              <a:tblGrid>
                <a:gridCol w="5924498"/>
              </a:tblGrid>
              <a:tr h="329815">
                <a:tc>
                  <a:txBody>
                    <a:bodyPr/>
                    <a:lstStyle/>
                    <a:p>
                      <a:pPr algn="l" rtl="0" fontAlgn="ctr"/>
                      <a:r>
                        <a:rPr lang="fr-FR" sz="2400" b="1" i="0" u="none" strike="noStrike" dirty="0">
                          <a:solidFill>
                            <a:schemeClr val="bg1"/>
                          </a:solidFill>
                          <a:effectLst/>
                          <a:latin typeface="Calibri"/>
                        </a:rPr>
                        <a:t>Parcours Patient </a:t>
                      </a:r>
                    </a:p>
                  </a:txBody>
                  <a:tcPr marL="9525" marR="9525"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26B0A"/>
                    </a:solidFill>
                  </a:tcPr>
                </a:tc>
              </a:tr>
              <a:tr h="349804">
                <a:tc>
                  <a:txBody>
                    <a:bodyPr/>
                    <a:lstStyle/>
                    <a:p>
                      <a:pPr algn="l" rtl="0" fontAlgn="ctr"/>
                      <a:r>
                        <a:rPr lang="fr-FR" sz="1600" b="0" i="0" u="none" strike="noStrike" dirty="0" smtClean="0">
                          <a:solidFill>
                            <a:schemeClr val="bg1"/>
                          </a:solidFill>
                          <a:effectLst/>
                          <a:latin typeface="Calibri"/>
                        </a:rPr>
                        <a:t>Hospitalisation continue Médecine Spécialisée</a:t>
                      </a:r>
                      <a:r>
                        <a:rPr lang="fr-FR" sz="1600" b="0" i="0" u="none" strike="noStrike" dirty="0">
                          <a:solidFill>
                            <a:schemeClr val="bg1"/>
                          </a:solidFill>
                          <a:effectLst/>
                          <a:latin typeface="Calibri"/>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26B0A"/>
                    </a:solidFill>
                  </a:tcPr>
                </a:tc>
              </a:tr>
              <a:tr h="423941">
                <a:tc>
                  <a:txBody>
                    <a:bodyPr/>
                    <a:lstStyle/>
                    <a:p>
                      <a:pPr algn="l" rtl="0" fontAlgn="ctr"/>
                      <a:r>
                        <a:rPr lang="fr-FR" sz="1600" b="0" i="0" u="none" strike="noStrike" dirty="0">
                          <a:solidFill>
                            <a:schemeClr val="bg1"/>
                          </a:solidFill>
                          <a:effectLst/>
                          <a:latin typeface="Calibri"/>
                        </a:rPr>
                        <a:t>Hospitalisation </a:t>
                      </a:r>
                      <a:r>
                        <a:rPr lang="fr-FR" sz="1600" b="0" i="0" u="none" strike="noStrike" dirty="0" smtClean="0">
                          <a:solidFill>
                            <a:schemeClr val="bg1"/>
                          </a:solidFill>
                          <a:effectLst/>
                          <a:latin typeface="Calibri"/>
                        </a:rPr>
                        <a:t>continue Médecine </a:t>
                      </a:r>
                      <a:r>
                        <a:rPr lang="fr-FR" sz="1600" b="0" i="0" u="none" strike="noStrike" dirty="0">
                          <a:solidFill>
                            <a:schemeClr val="bg1"/>
                          </a:solidFill>
                          <a:effectLst/>
                          <a:latin typeface="Calibri"/>
                        </a:rPr>
                        <a:t>Interne / Polyvalente / Gériatrie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26B0A"/>
                    </a:solidFill>
                  </a:tcPr>
                </a:tc>
              </a:tr>
              <a:tr h="499719">
                <a:tc>
                  <a:txBody>
                    <a:bodyPr/>
                    <a:lstStyle/>
                    <a:p>
                      <a:pPr algn="l" rtl="0" fontAlgn="ctr"/>
                      <a:r>
                        <a:rPr lang="fr-FR" sz="1600" b="0" i="0" u="none" strike="noStrike" dirty="0">
                          <a:solidFill>
                            <a:schemeClr val="bg1"/>
                          </a:solidFill>
                          <a:effectLst/>
                          <a:latin typeface="Calibri"/>
                        </a:rPr>
                        <a:t>Hospitalisation </a:t>
                      </a:r>
                      <a:r>
                        <a:rPr lang="fr-FR" sz="1600" b="0" i="0" u="none" strike="noStrike" dirty="0" smtClean="0">
                          <a:solidFill>
                            <a:schemeClr val="bg1"/>
                          </a:solidFill>
                          <a:effectLst/>
                          <a:latin typeface="Calibri"/>
                        </a:rPr>
                        <a:t>continue</a:t>
                      </a:r>
                      <a:r>
                        <a:rPr lang="fr-FR" sz="1600" b="0" i="0" u="none" strike="noStrike" baseline="0" dirty="0" smtClean="0">
                          <a:solidFill>
                            <a:schemeClr val="bg1"/>
                          </a:solidFill>
                          <a:effectLst/>
                          <a:latin typeface="Calibri"/>
                        </a:rPr>
                        <a:t> </a:t>
                      </a:r>
                      <a:r>
                        <a:rPr lang="fr-FR" sz="1600" b="0" i="0" u="none" strike="noStrike" dirty="0" smtClean="0">
                          <a:solidFill>
                            <a:schemeClr val="bg1"/>
                          </a:solidFill>
                          <a:effectLst/>
                          <a:latin typeface="Calibri"/>
                        </a:rPr>
                        <a:t>de chirurgie</a:t>
                      </a:r>
                      <a:endParaRPr lang="fr-FR" sz="1600" b="0" i="0" u="none" strike="noStrike" dirty="0">
                        <a:solidFill>
                          <a:schemeClr val="bg1"/>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26B0A"/>
                    </a:solidFill>
                  </a:tcPr>
                </a:tc>
              </a:tr>
              <a:tr h="233869">
                <a:tc>
                  <a:txBody>
                    <a:bodyPr/>
                    <a:lstStyle/>
                    <a:p>
                      <a:pPr algn="l" rtl="0" fontAlgn="ctr"/>
                      <a:r>
                        <a:rPr lang="fr-FR" sz="1600" b="0" i="0" u="none" strike="noStrike" dirty="0">
                          <a:solidFill>
                            <a:schemeClr val="bg1"/>
                          </a:solidFill>
                          <a:effectLst/>
                          <a:latin typeface="Calibri"/>
                        </a:rPr>
                        <a:t>HDJ Cancérologie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26B0A"/>
                    </a:solidFill>
                  </a:tcPr>
                </a:tc>
              </a:tr>
              <a:tr h="233869">
                <a:tc>
                  <a:txBody>
                    <a:bodyPr/>
                    <a:lstStyle/>
                    <a:p>
                      <a:pPr algn="l" rtl="0" fontAlgn="ctr"/>
                      <a:r>
                        <a:rPr lang="fr-FR" sz="1600" b="0" i="0" u="none" strike="noStrike" dirty="0" smtClean="0">
                          <a:solidFill>
                            <a:schemeClr val="bg1"/>
                          </a:solidFill>
                          <a:effectLst/>
                          <a:latin typeface="Calibri"/>
                        </a:rPr>
                        <a:t>HS ou HDJ Médecine Spécialisée</a:t>
                      </a:r>
                      <a:endParaRPr lang="fr-FR" sz="1600" b="0" i="0" u="none" strike="noStrike" dirty="0">
                        <a:solidFill>
                          <a:schemeClr val="bg1"/>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26B0A"/>
                    </a:solidFill>
                  </a:tcPr>
                </a:tc>
              </a:tr>
              <a:tr h="233869">
                <a:tc>
                  <a:txBody>
                    <a:bodyPr/>
                    <a:lstStyle/>
                    <a:p>
                      <a:pPr algn="l" rtl="0" fontAlgn="ctr"/>
                      <a:r>
                        <a:rPr lang="fr-FR" sz="1600" b="0" i="0" u="none" strike="noStrike" dirty="0" smtClean="0">
                          <a:solidFill>
                            <a:schemeClr val="bg1"/>
                          </a:solidFill>
                          <a:effectLst/>
                          <a:latin typeface="Calibri"/>
                        </a:rPr>
                        <a:t>HS ou HDJ chirurgie</a:t>
                      </a:r>
                      <a:endParaRPr lang="fr-FR" sz="1600" b="0" i="0" u="none" strike="noStrike" dirty="0">
                        <a:solidFill>
                          <a:schemeClr val="bg1"/>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26B0A"/>
                    </a:solidFill>
                  </a:tcPr>
                </a:tc>
              </a:tr>
              <a:tr h="233869">
                <a:tc>
                  <a:txBody>
                    <a:bodyPr/>
                    <a:lstStyle/>
                    <a:p>
                      <a:pPr algn="l" rtl="0" fontAlgn="ctr"/>
                      <a:r>
                        <a:rPr lang="fr-FR" sz="1600" b="0" i="0" u="none" strike="noStrike" dirty="0" smtClean="0">
                          <a:solidFill>
                            <a:schemeClr val="bg1"/>
                          </a:solidFill>
                          <a:effectLst/>
                          <a:latin typeface="Calibri"/>
                        </a:rPr>
                        <a:t>Entrée</a:t>
                      </a:r>
                      <a:r>
                        <a:rPr lang="fr-FR" sz="1600" b="0" i="0" u="none" strike="noStrike" baseline="0" dirty="0" smtClean="0">
                          <a:solidFill>
                            <a:schemeClr val="bg1"/>
                          </a:solidFill>
                          <a:effectLst/>
                          <a:latin typeface="Calibri"/>
                        </a:rPr>
                        <a:t> en SSR</a:t>
                      </a:r>
                      <a:endParaRPr lang="fr-FR" sz="1600" b="0" i="0" u="none" strike="noStrike" dirty="0">
                        <a:solidFill>
                          <a:schemeClr val="bg1"/>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26B0A"/>
                    </a:solidFill>
                  </a:tcPr>
                </a:tc>
              </a:tr>
              <a:tr h="233869">
                <a:tc>
                  <a:txBody>
                    <a:bodyPr/>
                    <a:lstStyle/>
                    <a:p>
                      <a:pPr algn="l" rtl="0" fontAlgn="ctr"/>
                      <a:r>
                        <a:rPr lang="fr-FR" sz="1600" b="0" i="0" u="none" strike="noStrike" dirty="0" smtClean="0">
                          <a:solidFill>
                            <a:schemeClr val="bg1"/>
                          </a:solidFill>
                          <a:effectLst/>
                          <a:latin typeface="Calibri"/>
                        </a:rPr>
                        <a:t>Entrée en HAD</a:t>
                      </a:r>
                      <a:endParaRPr lang="fr-FR" sz="1600" b="0" i="0" u="none" strike="noStrike" dirty="0">
                        <a:solidFill>
                          <a:schemeClr val="bg1"/>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26B0A"/>
                    </a:solidFill>
                  </a:tcPr>
                </a:tc>
              </a:tr>
              <a:tr h="233869">
                <a:tc>
                  <a:txBody>
                    <a:bodyPr/>
                    <a:lstStyle/>
                    <a:p>
                      <a:pPr algn="l" rtl="0" fontAlgn="ctr"/>
                      <a:r>
                        <a:rPr lang="fr-FR" sz="1600" b="0" i="0" u="none" strike="noStrike" dirty="0">
                          <a:solidFill>
                            <a:schemeClr val="bg1"/>
                          </a:solidFill>
                          <a:effectLst/>
                          <a:latin typeface="Calibri"/>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6B0A"/>
                    </a:solidFill>
                  </a:tcPr>
                </a:tc>
              </a:tr>
              <a:tr h="233869">
                <a:tc>
                  <a:txBody>
                    <a:bodyPr/>
                    <a:lstStyle/>
                    <a:p>
                      <a:pPr algn="l" rtl="0" fontAlgn="ctr"/>
                      <a:r>
                        <a:rPr lang="fr-FR" sz="1600" b="0" i="0" u="none" strike="noStrike" dirty="0">
                          <a:solidFill>
                            <a:schemeClr val="bg1"/>
                          </a:solidFill>
                          <a:effectLst/>
                          <a:latin typeface="Calibri"/>
                        </a:rPr>
                        <a:t>Entrée en EHPAD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6B0A"/>
                    </a:solidFill>
                  </a:tcPr>
                </a:tc>
              </a:tr>
            </a:tbl>
          </a:graphicData>
        </a:graphic>
      </p:graphicFrame>
    </p:spTree>
    <p:extLst>
      <p:ext uri="{BB962C8B-B14F-4D97-AF65-F5344CB8AC3E}">
        <p14:creationId xmlns:p14="http://schemas.microsoft.com/office/powerpoint/2010/main" val="18801154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0824" y="1052736"/>
            <a:ext cx="8425631"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sz="2000" b="1" dirty="0" smtClean="0">
                <a:solidFill>
                  <a:prstClr val="white"/>
                </a:solidFill>
              </a:rPr>
              <a:t>Modèle de </a:t>
            </a:r>
            <a:r>
              <a:rPr lang="fr-FR" b="1" dirty="0" smtClean="0">
                <a:solidFill>
                  <a:prstClr val="white"/>
                </a:solidFill>
              </a:rPr>
              <a:t>cartographie </a:t>
            </a:r>
            <a:r>
              <a:rPr lang="fr-FR" b="1" dirty="0">
                <a:solidFill>
                  <a:prstClr val="white"/>
                </a:solidFill>
              </a:rPr>
              <a:t>des risques associée à la pharmacie clinique </a:t>
            </a:r>
            <a:endParaRPr lang="fr-FR" dirty="0">
              <a:solidFill>
                <a:prstClr val="white"/>
              </a:solidFill>
            </a:endParaRPr>
          </a:p>
        </p:txBody>
      </p:sp>
      <p:pic>
        <p:nvPicPr>
          <p:cNvPr id="7"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04664"/>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2051720" y="260350"/>
            <a:ext cx="5760640" cy="400110"/>
          </a:xfrm>
          <a:prstGeom prst="rect">
            <a:avLst/>
          </a:prstGeom>
          <a:noFill/>
          <a:ln>
            <a:solidFill>
              <a:schemeClr val="tx2"/>
            </a:solidFill>
          </a:ln>
        </p:spPr>
        <p:txBody>
          <a:bodyPr wrap="square" rtlCol="0">
            <a:spAutoFit/>
          </a:bodyPr>
          <a:lstStyle/>
          <a:p>
            <a:pPr lvl="0" algn="ctr"/>
            <a:r>
              <a:rPr lang="fr-FR" sz="2000" b="1" dirty="0" smtClean="0">
                <a:solidFill>
                  <a:schemeClr val="tx2"/>
                </a:solidFill>
              </a:rPr>
              <a:t>Outils d’appui au CAQES</a:t>
            </a:r>
            <a:endParaRPr lang="fr-FR" sz="2000" b="1" dirty="0">
              <a:solidFill>
                <a:schemeClr val="tx2"/>
              </a:solidFill>
            </a:endParaRPr>
          </a:p>
        </p:txBody>
      </p:sp>
      <p:sp>
        <p:nvSpPr>
          <p:cNvPr id="6" name="Rectangle 5"/>
          <p:cNvSpPr/>
          <p:nvPr/>
        </p:nvSpPr>
        <p:spPr>
          <a:xfrm>
            <a:off x="261976" y="1988840"/>
            <a:ext cx="877452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b="1" dirty="0" smtClean="0">
                <a:solidFill>
                  <a:srgbClr val="1F497D"/>
                </a:solidFill>
              </a:rPr>
              <a:t>1° Identifier les parcours de soins (approche processus)</a:t>
            </a:r>
            <a:endParaRPr lang="fr-FR" b="1" dirty="0">
              <a:solidFill>
                <a:srgbClr val="1F497D"/>
              </a:solidFill>
            </a:endParaRPr>
          </a:p>
        </p:txBody>
      </p:sp>
      <p:sp>
        <p:nvSpPr>
          <p:cNvPr id="4" name="Flèche vers le bas 3"/>
          <p:cNvSpPr/>
          <p:nvPr/>
        </p:nvSpPr>
        <p:spPr>
          <a:xfrm>
            <a:off x="4031940" y="2492896"/>
            <a:ext cx="64807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 name="Tableau 8"/>
          <p:cNvGraphicFramePr>
            <a:graphicFrameLocks noGrp="1"/>
          </p:cNvGraphicFramePr>
          <p:nvPr>
            <p:extLst>
              <p:ext uri="{D42A27DB-BD31-4B8C-83A1-F6EECF244321}">
                <p14:modId xmlns:p14="http://schemas.microsoft.com/office/powerpoint/2010/main" val="2979368549"/>
              </p:ext>
            </p:extLst>
          </p:nvPr>
        </p:nvGraphicFramePr>
        <p:xfrm>
          <a:off x="261974" y="3304744"/>
          <a:ext cx="8774521" cy="2200656"/>
        </p:xfrm>
        <a:graphic>
          <a:graphicData uri="http://schemas.openxmlformats.org/drawingml/2006/table">
            <a:tbl>
              <a:tblPr/>
              <a:tblGrid>
                <a:gridCol w="1018148"/>
                <a:gridCol w="790794"/>
                <a:gridCol w="790794"/>
                <a:gridCol w="790794"/>
                <a:gridCol w="790794"/>
                <a:gridCol w="790794"/>
                <a:gridCol w="634052"/>
                <a:gridCol w="1008112"/>
                <a:gridCol w="720080"/>
                <a:gridCol w="1440159"/>
              </a:tblGrid>
              <a:tr h="1204376">
                <a:tc gridSpan="2">
                  <a:txBody>
                    <a:bodyPr/>
                    <a:lstStyle/>
                    <a:p>
                      <a:pPr algn="ctr" rtl="0" fontAlgn="ctr"/>
                      <a:r>
                        <a:rPr lang="fr-FR" sz="1800" b="1" i="0" u="none" strike="noStrike" dirty="0">
                          <a:solidFill>
                            <a:srgbClr val="FFFFFF"/>
                          </a:solidFill>
                          <a:effectLst/>
                          <a:latin typeface="Calibri"/>
                        </a:rPr>
                        <a:t>Risque associé au parcours</a:t>
                      </a:r>
                    </a:p>
                  </a:txBody>
                  <a:tcPr marL="9282" marR="9282" marT="9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fr-FR"/>
                    </a:p>
                  </a:txBody>
                  <a:tcPr/>
                </a:tc>
                <a:tc gridSpan="5">
                  <a:txBody>
                    <a:bodyPr/>
                    <a:lstStyle/>
                    <a:p>
                      <a:pPr algn="ctr" rtl="0" fontAlgn="ctr"/>
                      <a:r>
                        <a:rPr lang="fr-FR" sz="1800" b="1" i="0" u="none" strike="noStrike">
                          <a:solidFill>
                            <a:srgbClr val="FFFFFF"/>
                          </a:solidFill>
                          <a:effectLst/>
                          <a:latin typeface="Calibri"/>
                        </a:rPr>
                        <a:t>Risque associée au patient</a:t>
                      </a:r>
                    </a:p>
                  </a:txBody>
                  <a:tcPr marL="9282" marR="9282" marT="9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rtl="0" fontAlgn="ctr"/>
                      <a:r>
                        <a:rPr lang="fr-FR" sz="1800" b="1" i="0" u="none" strike="noStrike">
                          <a:solidFill>
                            <a:srgbClr val="FFFFFF"/>
                          </a:solidFill>
                          <a:effectLst/>
                          <a:latin typeface="Calibri"/>
                        </a:rPr>
                        <a:t>Risque associé au médicament</a:t>
                      </a:r>
                    </a:p>
                  </a:txBody>
                  <a:tcPr marL="9282" marR="9282" marT="9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fr-FR"/>
                    </a:p>
                  </a:txBody>
                  <a:tcPr/>
                </a:tc>
                <a:tc>
                  <a:txBody>
                    <a:bodyPr/>
                    <a:lstStyle/>
                    <a:p>
                      <a:pPr algn="ctr" rtl="0" fontAlgn="ctr"/>
                      <a:r>
                        <a:rPr lang="fr-FR" sz="1800" b="1" i="0" u="none" strike="noStrike">
                          <a:solidFill>
                            <a:srgbClr val="FFFFFF"/>
                          </a:solidFill>
                          <a:effectLst/>
                          <a:latin typeface="Calibri"/>
                        </a:rPr>
                        <a:t>Risque lié à l'organisation des soins</a:t>
                      </a:r>
                    </a:p>
                  </a:txBody>
                  <a:tcPr marL="9282" marR="9282" marT="9282"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r>
              <a:tr h="996280">
                <a:tc>
                  <a:txBody>
                    <a:bodyPr/>
                    <a:lstStyle/>
                    <a:p>
                      <a:pPr algn="ctr" rtl="0" fontAlgn="ctr"/>
                      <a:r>
                        <a:rPr lang="fr-FR" sz="1200" b="0" i="0" u="none" strike="noStrike">
                          <a:solidFill>
                            <a:srgbClr val="FFFFFF"/>
                          </a:solidFill>
                          <a:effectLst/>
                          <a:latin typeface="Calibri"/>
                        </a:rPr>
                        <a:t>Hospitalisation non programmée majoritaire</a:t>
                      </a:r>
                    </a:p>
                  </a:txBody>
                  <a:tcPr marL="9282" marR="9282" marT="9282" marB="0" anchor="ctr">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fr-FR" sz="1200" b="0" i="0" u="none" strike="noStrike" dirty="0" smtClean="0">
                          <a:solidFill>
                            <a:srgbClr val="FFFFFF"/>
                          </a:solidFill>
                          <a:effectLst/>
                          <a:latin typeface="Calibri"/>
                        </a:rPr>
                        <a:t>Gestion</a:t>
                      </a:r>
                      <a:r>
                        <a:rPr lang="fr-FR" sz="1200" b="0" i="0" u="none" strike="noStrike" baseline="0" dirty="0" smtClean="0">
                          <a:solidFill>
                            <a:srgbClr val="FFFFFF"/>
                          </a:solidFill>
                          <a:effectLst/>
                          <a:latin typeface="Calibri"/>
                        </a:rPr>
                        <a:t> du traitement personnel</a:t>
                      </a:r>
                      <a:endParaRPr lang="fr-FR" sz="1200" b="0" i="0" u="none" strike="noStrike" dirty="0">
                        <a:solidFill>
                          <a:srgbClr val="FFFFFF"/>
                        </a:solidFill>
                        <a:effectLst/>
                        <a:latin typeface="Calibri"/>
                      </a:endParaRPr>
                    </a:p>
                  </a:txBody>
                  <a:tcPr marL="9282" marR="9282" marT="9282" marB="0" anchor="ctr">
                    <a:lnL>
                      <a:noFill/>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fr-FR" sz="1200" b="0" i="0" u="none" strike="noStrike">
                          <a:solidFill>
                            <a:srgbClr val="FFFFFF"/>
                          </a:solidFill>
                          <a:effectLst/>
                          <a:latin typeface="Calibri"/>
                        </a:rPr>
                        <a:t>Personne agée</a:t>
                      </a:r>
                    </a:p>
                  </a:txBody>
                  <a:tcPr marL="9282" marR="9282" marT="9282" marB="0" anchor="ctr">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fr-FR" sz="1200" b="0" i="0" u="none" strike="noStrike">
                          <a:solidFill>
                            <a:srgbClr val="FFFFFF"/>
                          </a:solidFill>
                          <a:effectLst/>
                          <a:latin typeface="Calibri"/>
                        </a:rPr>
                        <a:t>Insuffisance rénale</a:t>
                      </a:r>
                    </a:p>
                  </a:txBody>
                  <a:tcPr marL="9282" marR="9282" marT="9282"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fr-FR" sz="1200" b="0" i="0" u="none" strike="noStrike">
                          <a:solidFill>
                            <a:srgbClr val="FFFFFF"/>
                          </a:solidFill>
                          <a:effectLst/>
                          <a:latin typeface="Calibri"/>
                        </a:rPr>
                        <a:t>Pédiatrie</a:t>
                      </a:r>
                    </a:p>
                  </a:txBody>
                  <a:tcPr marL="9282" marR="9282" marT="9282"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fr-FR" sz="1200" b="0" i="0" u="none" strike="noStrike">
                          <a:solidFill>
                            <a:srgbClr val="FFFFFF"/>
                          </a:solidFill>
                          <a:effectLst/>
                          <a:latin typeface="Calibri"/>
                        </a:rPr>
                        <a:t>Maladie Chronique</a:t>
                      </a:r>
                    </a:p>
                  </a:txBody>
                  <a:tcPr marL="9282" marR="9282" marT="9282"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fr-FR" sz="1200" b="0" i="0" u="none" strike="noStrike">
                          <a:solidFill>
                            <a:srgbClr val="FFFFFF"/>
                          </a:solidFill>
                          <a:effectLst/>
                          <a:latin typeface="Calibri"/>
                        </a:rPr>
                        <a:t>Cancer</a:t>
                      </a:r>
                    </a:p>
                  </a:txBody>
                  <a:tcPr marL="9282" marR="9282" marT="9282" marB="0" anchor="ctr">
                    <a:lnL>
                      <a:noFill/>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fr-FR" sz="1200" b="0" i="0" u="none" strike="noStrike">
                          <a:solidFill>
                            <a:srgbClr val="FFFFFF"/>
                          </a:solidFill>
                          <a:effectLst/>
                          <a:latin typeface="Calibri"/>
                        </a:rPr>
                        <a:t>Anticoagulants </a:t>
                      </a:r>
                    </a:p>
                  </a:txBody>
                  <a:tcPr marL="9282" marR="9282" marT="9282" marB="0" anchor="ctr">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fr-FR" sz="1200" b="0" i="0" u="none" strike="noStrike">
                          <a:solidFill>
                            <a:srgbClr val="FFFFFF"/>
                          </a:solidFill>
                          <a:effectLst/>
                          <a:latin typeface="Calibri"/>
                        </a:rPr>
                        <a:t>Chimio Per os</a:t>
                      </a:r>
                    </a:p>
                  </a:txBody>
                  <a:tcPr marL="9282" marR="9282" marT="9282" marB="0" anchor="ctr">
                    <a:lnL>
                      <a:noFill/>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fr-FR" sz="1200" b="0" i="0" u="none" strike="noStrike" dirty="0">
                          <a:solidFill>
                            <a:srgbClr val="FFFFFF"/>
                          </a:solidFill>
                          <a:effectLst/>
                          <a:latin typeface="Calibri"/>
                        </a:rPr>
                        <a:t>WE, férié, </a:t>
                      </a:r>
                      <a:r>
                        <a:rPr lang="fr-FR" sz="1200" b="0" i="0" u="none" strike="noStrike" dirty="0" err="1">
                          <a:solidFill>
                            <a:srgbClr val="FFFFFF"/>
                          </a:solidFill>
                          <a:effectLst/>
                          <a:latin typeface="Calibri"/>
                        </a:rPr>
                        <a:t>grêve</a:t>
                      </a:r>
                      <a:endParaRPr lang="fr-FR" sz="1200" b="0" i="0" u="none" strike="noStrike" dirty="0">
                        <a:solidFill>
                          <a:srgbClr val="FFFFFF"/>
                        </a:solidFill>
                        <a:effectLst/>
                        <a:latin typeface="Calibri"/>
                      </a:endParaRPr>
                    </a:p>
                  </a:txBody>
                  <a:tcPr marL="9282" marR="9282" marT="92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r>
            </a:tbl>
          </a:graphicData>
        </a:graphic>
      </p:graphicFrame>
    </p:spTree>
    <p:extLst>
      <p:ext uri="{BB962C8B-B14F-4D97-AF65-F5344CB8AC3E}">
        <p14:creationId xmlns:p14="http://schemas.microsoft.com/office/powerpoint/2010/main" val="1880115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0824" y="1052736"/>
            <a:ext cx="8425631"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sz="2000" b="1" dirty="0" smtClean="0">
                <a:solidFill>
                  <a:prstClr val="white"/>
                </a:solidFill>
              </a:rPr>
              <a:t>Modèle de </a:t>
            </a:r>
            <a:r>
              <a:rPr lang="fr-FR" b="1" dirty="0" smtClean="0">
                <a:solidFill>
                  <a:prstClr val="white"/>
                </a:solidFill>
              </a:rPr>
              <a:t>cartographie </a:t>
            </a:r>
            <a:r>
              <a:rPr lang="fr-FR" b="1" dirty="0">
                <a:solidFill>
                  <a:prstClr val="white"/>
                </a:solidFill>
              </a:rPr>
              <a:t>des risques associée à la pharmacie clinique </a:t>
            </a:r>
            <a:endParaRPr lang="fr-FR" dirty="0">
              <a:solidFill>
                <a:prstClr val="white"/>
              </a:solidFill>
            </a:endParaRPr>
          </a:p>
        </p:txBody>
      </p:sp>
      <p:pic>
        <p:nvPicPr>
          <p:cNvPr id="7"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04664"/>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2051720" y="260350"/>
            <a:ext cx="5760640" cy="400110"/>
          </a:xfrm>
          <a:prstGeom prst="rect">
            <a:avLst/>
          </a:prstGeom>
          <a:noFill/>
          <a:ln>
            <a:solidFill>
              <a:schemeClr val="tx2"/>
            </a:solidFill>
          </a:ln>
        </p:spPr>
        <p:txBody>
          <a:bodyPr wrap="square" rtlCol="0">
            <a:spAutoFit/>
          </a:bodyPr>
          <a:lstStyle/>
          <a:p>
            <a:pPr lvl="0" algn="ctr"/>
            <a:r>
              <a:rPr lang="fr-FR" sz="2000" b="1" dirty="0" smtClean="0">
                <a:solidFill>
                  <a:schemeClr val="tx2"/>
                </a:solidFill>
              </a:rPr>
              <a:t>Outils d’appui au CAQES</a:t>
            </a:r>
            <a:endParaRPr lang="fr-FR" sz="2000" b="1" dirty="0">
              <a:solidFill>
                <a:schemeClr val="tx2"/>
              </a:solidFill>
            </a:endParaRPr>
          </a:p>
        </p:txBody>
      </p:sp>
      <p:sp>
        <p:nvSpPr>
          <p:cNvPr id="6" name="Rectangle 5"/>
          <p:cNvSpPr/>
          <p:nvPr/>
        </p:nvSpPr>
        <p:spPr>
          <a:xfrm>
            <a:off x="261976" y="1988840"/>
            <a:ext cx="877452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b="1" dirty="0">
                <a:solidFill>
                  <a:srgbClr val="1F497D"/>
                </a:solidFill>
              </a:rPr>
              <a:t>3° Identifier les mesures barrières les plus adaptées (action de pharmacie clinique</a:t>
            </a:r>
            <a:r>
              <a:rPr lang="fr-FR" b="1" dirty="0" smtClean="0">
                <a:solidFill>
                  <a:srgbClr val="1F497D"/>
                </a:solidFill>
              </a:rPr>
              <a:t>)</a:t>
            </a:r>
            <a:endParaRPr lang="fr-FR" dirty="0">
              <a:solidFill>
                <a:srgbClr val="1F497D"/>
              </a:solidFill>
            </a:endParaRPr>
          </a:p>
        </p:txBody>
      </p:sp>
      <p:sp>
        <p:nvSpPr>
          <p:cNvPr id="4" name="Flèche vers le bas 3"/>
          <p:cNvSpPr/>
          <p:nvPr/>
        </p:nvSpPr>
        <p:spPr>
          <a:xfrm>
            <a:off x="4031940" y="2492896"/>
            <a:ext cx="64807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9"/>
          <p:cNvGraphicFramePr>
            <a:graphicFrameLocks noGrp="1"/>
          </p:cNvGraphicFramePr>
          <p:nvPr>
            <p:extLst>
              <p:ext uri="{D42A27DB-BD31-4B8C-83A1-F6EECF244321}">
                <p14:modId xmlns:p14="http://schemas.microsoft.com/office/powerpoint/2010/main" val="2143808937"/>
              </p:ext>
            </p:extLst>
          </p:nvPr>
        </p:nvGraphicFramePr>
        <p:xfrm>
          <a:off x="250824" y="3789040"/>
          <a:ext cx="8785671" cy="1945574"/>
        </p:xfrm>
        <a:graphic>
          <a:graphicData uri="http://schemas.openxmlformats.org/drawingml/2006/table">
            <a:tbl>
              <a:tblPr/>
              <a:tblGrid>
                <a:gridCol w="847152"/>
                <a:gridCol w="847152"/>
                <a:gridCol w="847152"/>
                <a:gridCol w="555584"/>
                <a:gridCol w="648072"/>
                <a:gridCol w="792088"/>
                <a:gridCol w="792088"/>
                <a:gridCol w="1080120"/>
                <a:gridCol w="1224136"/>
                <a:gridCol w="1152127"/>
              </a:tblGrid>
              <a:tr h="576064">
                <a:tc gridSpan="10">
                  <a:txBody>
                    <a:bodyPr/>
                    <a:lstStyle/>
                    <a:p>
                      <a:pPr algn="ctr" rtl="0" fontAlgn="ctr"/>
                      <a:r>
                        <a:rPr lang="fr-FR" sz="2000" b="1" i="0" u="none" strike="noStrike" dirty="0" smtClean="0">
                          <a:solidFill>
                            <a:srgbClr val="FFFFFF"/>
                          </a:solidFill>
                          <a:effectLst/>
                          <a:latin typeface="Calibri"/>
                        </a:rPr>
                        <a:t>Mesures barrières priorisées</a:t>
                      </a:r>
                      <a:endParaRPr lang="fr-FR" sz="2000" b="1" i="0" u="none" strike="noStrike" dirty="0">
                        <a:solidFill>
                          <a:srgbClr val="FFFFFF"/>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798881">
                <a:tc gridSpan="3">
                  <a:txBody>
                    <a:bodyPr/>
                    <a:lstStyle/>
                    <a:p>
                      <a:pPr algn="ctr" rtl="0" fontAlgn="ctr"/>
                      <a:r>
                        <a:rPr lang="fr-FR" sz="1400" b="0" i="0" u="none" strike="noStrike">
                          <a:solidFill>
                            <a:srgbClr val="FFFFFF"/>
                          </a:solidFill>
                          <a:effectLst/>
                          <a:latin typeface="Calibri"/>
                        </a:rPr>
                        <a:t>Analyse pharmaceutique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9BBB59"/>
                    </a:solidFill>
                  </a:tcPr>
                </a:tc>
                <a:tc hMerge="1">
                  <a:txBody>
                    <a:bodyPr/>
                    <a:lstStyle/>
                    <a:p>
                      <a:endParaRPr lang="fr-FR"/>
                    </a:p>
                  </a:txBody>
                  <a:tcPr/>
                </a:tc>
                <a:tc hMerge="1">
                  <a:txBody>
                    <a:bodyPr/>
                    <a:lstStyle/>
                    <a:p>
                      <a:endParaRPr lang="fr-FR"/>
                    </a:p>
                  </a:txBody>
                  <a:tcPr/>
                </a:tc>
                <a:tc gridSpan="2">
                  <a:txBody>
                    <a:bodyPr/>
                    <a:lstStyle/>
                    <a:p>
                      <a:pPr algn="ctr" rtl="0" fontAlgn="ctr"/>
                      <a:r>
                        <a:rPr lang="fr-FR" sz="1400" b="0" i="0" u="none" strike="noStrike">
                          <a:solidFill>
                            <a:srgbClr val="FFFFFF"/>
                          </a:solidFill>
                          <a:effectLst/>
                          <a:latin typeface="Calibri"/>
                        </a:rPr>
                        <a:t>Conciliation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9BBB59"/>
                    </a:solidFill>
                  </a:tcPr>
                </a:tc>
                <a:tc hMerge="1">
                  <a:txBody>
                    <a:bodyPr/>
                    <a:lstStyle/>
                    <a:p>
                      <a:endParaRPr lang="fr-FR"/>
                    </a:p>
                  </a:txBody>
                  <a:tcPr/>
                </a:tc>
                <a:tc gridSpan="2">
                  <a:txBody>
                    <a:bodyPr/>
                    <a:lstStyle/>
                    <a:p>
                      <a:pPr algn="ctr" rtl="0" fontAlgn="ctr"/>
                      <a:r>
                        <a:rPr lang="fr-FR" sz="1400" b="0" i="0" u="none" strike="noStrike">
                          <a:solidFill>
                            <a:srgbClr val="FFFFFF"/>
                          </a:solidFill>
                          <a:effectLst/>
                          <a:latin typeface="Calibri"/>
                        </a:rPr>
                        <a:t>Bilan Partagé de Médication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9BBB59"/>
                    </a:solidFill>
                  </a:tcPr>
                </a:tc>
                <a:tc hMerge="1">
                  <a:txBody>
                    <a:bodyPr/>
                    <a:lstStyle/>
                    <a:p>
                      <a:endParaRPr lang="fr-FR"/>
                    </a:p>
                  </a:txBody>
                  <a:tcPr/>
                </a:tc>
                <a:tc>
                  <a:txBody>
                    <a:bodyPr/>
                    <a:lstStyle/>
                    <a:p>
                      <a:pPr algn="ctr" rtl="0" fontAlgn="ctr"/>
                      <a:r>
                        <a:rPr lang="fr-FR" sz="1400" b="0" i="0" u="none" strike="noStrike">
                          <a:solidFill>
                            <a:srgbClr val="FFFFFF"/>
                          </a:solidFill>
                          <a:effectLst/>
                          <a:latin typeface="Calibri"/>
                        </a:rPr>
                        <a:t>Dispensation Nominative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9BBB59"/>
                    </a:solidFill>
                  </a:tcPr>
                </a:tc>
                <a:tc>
                  <a:txBody>
                    <a:bodyPr/>
                    <a:lstStyle/>
                    <a:p>
                      <a:pPr algn="ctr" rtl="0" fontAlgn="ctr"/>
                      <a:r>
                        <a:rPr lang="fr-FR" sz="1400" b="0" i="0" u="none" strike="noStrike">
                          <a:solidFill>
                            <a:srgbClr val="FFFFFF"/>
                          </a:solidFill>
                          <a:effectLst/>
                          <a:latin typeface="Calibri"/>
                        </a:rPr>
                        <a:t>Entretien Pharmaceutique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9BBB59"/>
                    </a:solidFill>
                  </a:tcPr>
                </a:tc>
                <a:tc>
                  <a:txBody>
                    <a:bodyPr/>
                    <a:lstStyle/>
                    <a:p>
                      <a:pPr algn="ctr" rtl="0" fontAlgn="ctr"/>
                      <a:r>
                        <a:rPr lang="fr-FR" sz="1400" b="0" i="0" u="none" strike="noStrike">
                          <a:solidFill>
                            <a:srgbClr val="FFFFFF"/>
                          </a:solidFill>
                          <a:effectLst/>
                          <a:latin typeface="Calibri"/>
                        </a:rPr>
                        <a:t>Education thérapeutique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9BBB59"/>
                    </a:solidFill>
                  </a:tcPr>
                </a:tc>
              </a:tr>
              <a:tr h="570629">
                <a:tc>
                  <a:txBody>
                    <a:bodyPr/>
                    <a:lstStyle/>
                    <a:p>
                      <a:pPr algn="ctr" rtl="0" fontAlgn="ctr"/>
                      <a:r>
                        <a:rPr lang="fr-FR" sz="1400" b="0" i="0" u="none" strike="noStrike">
                          <a:solidFill>
                            <a:srgbClr val="FFFFFF"/>
                          </a:solidFill>
                          <a:effectLst/>
                          <a:latin typeface="Calibri"/>
                        </a:rPr>
                        <a:t>Niveau 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9BBB59"/>
                    </a:solidFill>
                  </a:tcPr>
                </a:tc>
                <a:tc>
                  <a:txBody>
                    <a:bodyPr/>
                    <a:lstStyle/>
                    <a:p>
                      <a:pPr algn="ctr" rtl="0" fontAlgn="ctr"/>
                      <a:r>
                        <a:rPr lang="fr-FR" sz="1400" b="0" i="0" u="none" strike="noStrike">
                          <a:solidFill>
                            <a:srgbClr val="FFFFFF"/>
                          </a:solidFill>
                          <a:effectLst/>
                          <a:latin typeface="Calibri"/>
                        </a:rPr>
                        <a:t>Niveau 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9BBB59"/>
                    </a:solidFill>
                  </a:tcPr>
                </a:tc>
                <a:tc>
                  <a:txBody>
                    <a:bodyPr/>
                    <a:lstStyle/>
                    <a:p>
                      <a:pPr algn="ctr" rtl="0" fontAlgn="ctr"/>
                      <a:r>
                        <a:rPr lang="fr-FR" sz="1400" b="0" i="0" u="none" strike="noStrike">
                          <a:solidFill>
                            <a:srgbClr val="FFFFFF"/>
                          </a:solidFill>
                          <a:effectLst/>
                          <a:latin typeface="Calibri"/>
                        </a:rPr>
                        <a:t>Niveau 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9BBB59"/>
                    </a:solidFill>
                  </a:tcPr>
                </a:tc>
                <a:tc>
                  <a:txBody>
                    <a:bodyPr/>
                    <a:lstStyle/>
                    <a:p>
                      <a:pPr algn="ctr" rtl="0" fontAlgn="ctr"/>
                      <a:r>
                        <a:rPr lang="fr-FR" sz="1400" b="0" i="0" u="none" strike="noStrike">
                          <a:solidFill>
                            <a:srgbClr val="FFFFFF"/>
                          </a:solidFill>
                          <a:effectLst/>
                          <a:latin typeface="Calibri"/>
                        </a:rPr>
                        <a:t>Entrée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9BBB59"/>
                    </a:solidFill>
                  </a:tcPr>
                </a:tc>
                <a:tc>
                  <a:txBody>
                    <a:bodyPr/>
                    <a:lstStyle/>
                    <a:p>
                      <a:pPr algn="ctr" rtl="0" fontAlgn="ctr"/>
                      <a:r>
                        <a:rPr lang="fr-FR" sz="1400" b="0" i="0" u="none" strike="noStrike">
                          <a:solidFill>
                            <a:srgbClr val="FFFFFF"/>
                          </a:solidFill>
                          <a:effectLst/>
                          <a:latin typeface="Calibri"/>
                        </a:rPr>
                        <a:t>Entrée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9BBB59"/>
                    </a:solidFill>
                  </a:tcPr>
                </a:tc>
                <a:tc>
                  <a:txBody>
                    <a:bodyPr/>
                    <a:lstStyle/>
                    <a:p>
                      <a:pPr algn="ctr" rtl="0" fontAlgn="ctr"/>
                      <a:r>
                        <a:rPr lang="fr-FR" sz="1400" b="0" i="0" u="none" strike="noStrike">
                          <a:solidFill>
                            <a:srgbClr val="FFFFFF"/>
                          </a:solidFill>
                          <a:effectLst/>
                          <a:latin typeface="Calibri"/>
                        </a:rPr>
                        <a:t>Ville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9BBB59"/>
                    </a:solidFill>
                  </a:tcPr>
                </a:tc>
                <a:tc>
                  <a:txBody>
                    <a:bodyPr/>
                    <a:lstStyle/>
                    <a:p>
                      <a:pPr algn="ctr" rtl="0" fontAlgn="ctr"/>
                      <a:r>
                        <a:rPr lang="fr-FR" sz="1400" b="0" i="0" u="none" strike="noStrike">
                          <a:solidFill>
                            <a:srgbClr val="FFFFFF"/>
                          </a:solidFill>
                          <a:effectLst/>
                          <a:latin typeface="Calibri"/>
                        </a:rPr>
                        <a:t>Hôpital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9BBB59"/>
                    </a:solidFill>
                  </a:tcPr>
                </a:tc>
                <a:tc>
                  <a:txBody>
                    <a:bodyPr/>
                    <a:lstStyle/>
                    <a:p>
                      <a:pPr algn="ctr" rtl="0" fontAlgn="ctr"/>
                      <a:r>
                        <a:rPr lang="fr-FR" sz="1400" b="0" i="0" u="none" strike="noStrike">
                          <a:solidFill>
                            <a:srgbClr val="FFFFFF"/>
                          </a:solidFill>
                          <a:effectLst/>
                          <a:latin typeface="Calibri"/>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9BBB59"/>
                    </a:solidFill>
                  </a:tcPr>
                </a:tc>
                <a:tc>
                  <a:txBody>
                    <a:bodyPr/>
                    <a:lstStyle/>
                    <a:p>
                      <a:pPr algn="ctr" rtl="0" fontAlgn="ctr"/>
                      <a:r>
                        <a:rPr lang="fr-FR" sz="1400" b="0" i="0" u="none" strike="noStrike">
                          <a:solidFill>
                            <a:srgbClr val="FFFFFF"/>
                          </a:solidFill>
                          <a:effectLst/>
                          <a:latin typeface="Calibri"/>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9BBB59"/>
                    </a:solidFill>
                  </a:tcPr>
                </a:tc>
                <a:tc>
                  <a:txBody>
                    <a:bodyPr/>
                    <a:lstStyle/>
                    <a:p>
                      <a:pPr algn="ctr" rtl="0" fontAlgn="ctr"/>
                      <a:r>
                        <a:rPr lang="fr-FR" sz="1400" b="0" i="0" u="none" strike="noStrike" dirty="0">
                          <a:solidFill>
                            <a:srgbClr val="FFFFFF"/>
                          </a:solidFill>
                          <a:effectLst/>
                          <a:latin typeface="Calibri"/>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9BBB59"/>
                    </a:solidFill>
                  </a:tcPr>
                </a:tc>
              </a:tr>
            </a:tbl>
          </a:graphicData>
        </a:graphic>
      </p:graphicFrame>
    </p:spTree>
    <p:extLst>
      <p:ext uri="{BB962C8B-B14F-4D97-AF65-F5344CB8AC3E}">
        <p14:creationId xmlns:p14="http://schemas.microsoft.com/office/powerpoint/2010/main" val="2264871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2051720" y="260350"/>
            <a:ext cx="5760640" cy="584775"/>
          </a:xfrm>
          <a:prstGeom prst="rect">
            <a:avLst/>
          </a:prstGeom>
          <a:noFill/>
          <a:ln>
            <a:solidFill>
              <a:schemeClr val="tx2"/>
            </a:solidFill>
          </a:ln>
        </p:spPr>
        <p:txBody>
          <a:bodyPr wrap="square" rtlCol="0">
            <a:spAutoFit/>
          </a:bodyPr>
          <a:lstStyle/>
          <a:p>
            <a:pPr algn="ctr"/>
            <a:r>
              <a:rPr lang="fr-FR" sz="3200" b="1" dirty="0" smtClean="0">
                <a:solidFill>
                  <a:schemeClr val="tx2"/>
                </a:solidFill>
              </a:rPr>
              <a:t>Ordre du jour</a:t>
            </a:r>
            <a:endParaRPr lang="fr-FR" sz="3200" b="1" dirty="0">
              <a:solidFill>
                <a:schemeClr val="tx2"/>
              </a:solidFill>
            </a:endParaRPr>
          </a:p>
        </p:txBody>
      </p:sp>
      <p:sp>
        <p:nvSpPr>
          <p:cNvPr id="5" name="ZoneTexte 4"/>
          <p:cNvSpPr txBox="1"/>
          <p:nvPr/>
        </p:nvSpPr>
        <p:spPr>
          <a:xfrm>
            <a:off x="683568" y="1625312"/>
            <a:ext cx="8068332" cy="2523768"/>
          </a:xfrm>
          <a:prstGeom prst="rect">
            <a:avLst/>
          </a:prstGeom>
          <a:noFill/>
        </p:spPr>
        <p:txBody>
          <a:bodyPr wrap="square" rtlCol="0">
            <a:spAutoFit/>
          </a:bodyPr>
          <a:lstStyle/>
          <a:p>
            <a:pPr marL="342900" lvl="0" indent="-342900">
              <a:buFont typeface="+mj-lt"/>
              <a:buAutoNum type="arabicPeriod"/>
            </a:pPr>
            <a:r>
              <a:rPr lang="fr-FR" sz="2800" dirty="0">
                <a:solidFill>
                  <a:srgbClr val="1F497D"/>
                </a:solidFill>
              </a:rPr>
              <a:t>Outils d'appui au </a:t>
            </a:r>
            <a:r>
              <a:rPr lang="fr-FR" sz="2800" dirty="0" smtClean="0">
                <a:solidFill>
                  <a:srgbClr val="1F497D"/>
                </a:solidFill>
              </a:rPr>
              <a:t>CAQES</a:t>
            </a:r>
          </a:p>
          <a:p>
            <a:pPr marL="342900" lvl="0" indent="-342900">
              <a:buFont typeface="+mj-lt"/>
              <a:buAutoNum type="arabicPeriod"/>
            </a:pPr>
            <a:endParaRPr lang="fr-FR" sz="2800" dirty="0">
              <a:solidFill>
                <a:srgbClr val="1F497D"/>
              </a:solidFill>
            </a:endParaRPr>
          </a:p>
          <a:p>
            <a:pPr marL="342900" lvl="0" indent="-342900">
              <a:buFont typeface="+mj-lt"/>
              <a:buAutoNum type="arabicPeriod"/>
            </a:pPr>
            <a:r>
              <a:rPr lang="fr-FR" sz="2800" b="1" dirty="0" smtClean="0">
                <a:solidFill>
                  <a:srgbClr val="FF0000"/>
                </a:solidFill>
              </a:rPr>
              <a:t>Simplification du rapport d’étape du CAQES</a:t>
            </a:r>
          </a:p>
          <a:p>
            <a:pPr marL="342900" lvl="0" indent="-342900">
              <a:buFont typeface="+mj-lt"/>
              <a:buAutoNum type="arabicPeriod"/>
            </a:pPr>
            <a:endParaRPr lang="fr-FR" sz="2800" dirty="0">
              <a:solidFill>
                <a:srgbClr val="1F497D"/>
              </a:solidFill>
            </a:endParaRPr>
          </a:p>
          <a:p>
            <a:pPr marL="342900" lvl="0" indent="-342900">
              <a:buFont typeface="+mj-lt"/>
              <a:buAutoNum type="arabicPeriod"/>
            </a:pPr>
            <a:r>
              <a:rPr lang="fr-FR" sz="2800" dirty="0" smtClean="0">
                <a:solidFill>
                  <a:srgbClr val="1F497D"/>
                </a:solidFill>
              </a:rPr>
              <a:t>Thématiques</a:t>
            </a:r>
            <a:r>
              <a:rPr lang="fr-FR" sz="2800" dirty="0">
                <a:solidFill>
                  <a:srgbClr val="1F497D"/>
                </a:solidFill>
              </a:rPr>
              <a:t> régionales prioritaires </a:t>
            </a:r>
          </a:p>
          <a:p>
            <a:endParaRPr lang="fr-FR" dirty="0">
              <a:solidFill>
                <a:schemeClr val="tx2"/>
              </a:solidFill>
            </a:endParaRPr>
          </a:p>
        </p:txBody>
      </p:sp>
    </p:spTree>
    <p:extLst>
      <p:ext uri="{BB962C8B-B14F-4D97-AF65-F5344CB8AC3E}">
        <p14:creationId xmlns:p14="http://schemas.microsoft.com/office/powerpoint/2010/main" val="3840839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395535" y="260350"/>
            <a:ext cx="8497639" cy="584775"/>
          </a:xfrm>
          <a:prstGeom prst="rect">
            <a:avLst/>
          </a:prstGeom>
          <a:noFill/>
          <a:ln>
            <a:solidFill>
              <a:schemeClr val="tx2"/>
            </a:solidFill>
          </a:ln>
        </p:spPr>
        <p:txBody>
          <a:bodyPr wrap="square" rtlCol="0">
            <a:spAutoFit/>
          </a:bodyPr>
          <a:lstStyle/>
          <a:p>
            <a:pPr lvl="0" algn="ctr"/>
            <a:r>
              <a:rPr lang="fr-FR" sz="3200" b="1" dirty="0">
                <a:solidFill>
                  <a:srgbClr val="1F497D"/>
                </a:solidFill>
              </a:rPr>
              <a:t>Simplification du rapport d’étape du CAQES</a:t>
            </a:r>
          </a:p>
        </p:txBody>
      </p:sp>
      <p:sp>
        <p:nvSpPr>
          <p:cNvPr id="5" name="ZoneTexte 4"/>
          <p:cNvSpPr txBox="1"/>
          <p:nvPr/>
        </p:nvSpPr>
        <p:spPr>
          <a:xfrm>
            <a:off x="683568" y="1124744"/>
            <a:ext cx="8068332"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lvl="0" indent="-457200">
              <a:buFont typeface="Arial" pitchFamily="34" charset="0"/>
              <a:buChar char="•"/>
            </a:pPr>
            <a:r>
              <a:rPr lang="fr-FR" sz="2800" dirty="0" smtClean="0">
                <a:solidFill>
                  <a:srgbClr val="1F497D"/>
                </a:solidFill>
              </a:rPr>
              <a:t>La simplification du recueil cible la saisie des données (domaine du possible) :</a:t>
            </a:r>
          </a:p>
          <a:p>
            <a:pPr marL="914400" lvl="1" indent="-457200">
              <a:buFontTx/>
              <a:buChar char="-"/>
            </a:pPr>
            <a:r>
              <a:rPr lang="fr-FR" sz="2800" dirty="0" smtClean="0">
                <a:solidFill>
                  <a:srgbClr val="1F497D"/>
                </a:solidFill>
              </a:rPr>
              <a:t>Indicateurs non obligatoires</a:t>
            </a:r>
          </a:p>
          <a:p>
            <a:pPr marL="914400" lvl="1" indent="-457200">
              <a:buFontTx/>
              <a:buChar char="-"/>
            </a:pPr>
            <a:r>
              <a:rPr lang="fr-FR" sz="2800" dirty="0" smtClean="0">
                <a:solidFill>
                  <a:srgbClr val="1F497D"/>
                </a:solidFill>
              </a:rPr>
              <a:t>Indicateurs dont la cible est atteinte</a:t>
            </a:r>
          </a:p>
          <a:p>
            <a:pPr marL="457200" indent="-457200">
              <a:buFont typeface="Arial" pitchFamily="34" charset="0"/>
              <a:buChar char="•"/>
            </a:pPr>
            <a:r>
              <a:rPr lang="fr-FR" sz="2800" dirty="0">
                <a:solidFill>
                  <a:srgbClr val="1F497D"/>
                </a:solidFill>
              </a:rPr>
              <a:t>La simplification du recueil cible les éléments de preuve</a:t>
            </a:r>
          </a:p>
          <a:p>
            <a:pPr marL="457200" indent="-457200">
              <a:buFont typeface="Arial" pitchFamily="34" charset="0"/>
              <a:buChar char="•"/>
            </a:pPr>
            <a:r>
              <a:rPr lang="fr-FR" sz="2800" dirty="0">
                <a:solidFill>
                  <a:srgbClr val="1F497D"/>
                </a:solidFill>
              </a:rPr>
              <a:t>La simplification du recueil cible les </a:t>
            </a:r>
            <a:r>
              <a:rPr lang="fr-FR" sz="2800" dirty="0" smtClean="0">
                <a:solidFill>
                  <a:srgbClr val="1F497D"/>
                </a:solidFill>
              </a:rPr>
              <a:t>modalités de dépôt sur le </a:t>
            </a:r>
            <a:r>
              <a:rPr lang="fr-FR" sz="2800" dirty="0" err="1" smtClean="0">
                <a:solidFill>
                  <a:srgbClr val="1F497D"/>
                </a:solidFill>
              </a:rPr>
              <a:t>shairpoint</a:t>
            </a:r>
            <a:endParaRPr lang="fr-FR" sz="2800" dirty="0">
              <a:solidFill>
                <a:srgbClr val="1F497D"/>
              </a:solidFill>
            </a:endParaRPr>
          </a:p>
        </p:txBody>
      </p:sp>
      <p:sp>
        <p:nvSpPr>
          <p:cNvPr id="8" name="Flèche courbée vers la droite 7"/>
          <p:cNvSpPr/>
          <p:nvPr/>
        </p:nvSpPr>
        <p:spPr>
          <a:xfrm>
            <a:off x="35496" y="4815153"/>
            <a:ext cx="1080120" cy="9361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ZoneTexte 8"/>
          <p:cNvSpPr txBox="1"/>
          <p:nvPr/>
        </p:nvSpPr>
        <p:spPr>
          <a:xfrm>
            <a:off x="1188319" y="5283205"/>
            <a:ext cx="698821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fr-FR" sz="2800" dirty="0">
                <a:solidFill>
                  <a:srgbClr val="1F497D"/>
                </a:solidFill>
              </a:rPr>
              <a:t>M</a:t>
            </a:r>
            <a:r>
              <a:rPr lang="fr-FR" sz="2800" dirty="0" smtClean="0">
                <a:solidFill>
                  <a:srgbClr val="1F497D"/>
                </a:solidFill>
              </a:rPr>
              <a:t>aintien du contrat actuel</a:t>
            </a:r>
            <a:endParaRPr lang="fr-FR" sz="2800" dirty="0">
              <a:solidFill>
                <a:srgbClr val="1F497D"/>
              </a:solidFill>
            </a:endParaRPr>
          </a:p>
        </p:txBody>
      </p:sp>
    </p:spTree>
    <p:extLst>
      <p:ext uri="{BB962C8B-B14F-4D97-AF65-F5344CB8AC3E}">
        <p14:creationId xmlns:p14="http://schemas.microsoft.com/office/powerpoint/2010/main" val="1080320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395535" y="260350"/>
            <a:ext cx="8497639" cy="584775"/>
          </a:xfrm>
          <a:prstGeom prst="rect">
            <a:avLst/>
          </a:prstGeom>
          <a:noFill/>
          <a:ln>
            <a:solidFill>
              <a:schemeClr val="tx2"/>
            </a:solidFill>
          </a:ln>
        </p:spPr>
        <p:txBody>
          <a:bodyPr wrap="square" rtlCol="0">
            <a:spAutoFit/>
          </a:bodyPr>
          <a:lstStyle/>
          <a:p>
            <a:pPr algn="ctr"/>
            <a:r>
              <a:rPr lang="fr-FR" sz="3200" b="1" dirty="0">
                <a:solidFill>
                  <a:srgbClr val="1F497D"/>
                </a:solidFill>
              </a:rPr>
              <a:t>Simplification du rapport d’étape du CAQES</a:t>
            </a:r>
          </a:p>
        </p:txBody>
      </p:sp>
      <p:sp>
        <p:nvSpPr>
          <p:cNvPr id="5" name="ZoneTexte 4"/>
          <p:cNvSpPr txBox="1"/>
          <p:nvPr/>
        </p:nvSpPr>
        <p:spPr>
          <a:xfrm>
            <a:off x="395535" y="1340768"/>
            <a:ext cx="7981440" cy="40934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000" b="1" dirty="0" smtClean="0">
                <a:solidFill>
                  <a:srgbClr val="1F497D"/>
                </a:solidFill>
              </a:rPr>
              <a:t>Proposition de cibles de limitation du recueil par les ES:</a:t>
            </a:r>
          </a:p>
          <a:p>
            <a:endParaRPr lang="fr-FR" sz="2000" b="1" dirty="0" smtClean="0">
              <a:solidFill>
                <a:srgbClr val="1F497D"/>
              </a:solidFill>
            </a:endParaRPr>
          </a:p>
          <a:p>
            <a:pPr marL="457200" indent="-457200">
              <a:buFontTx/>
              <a:buChar char="-"/>
            </a:pPr>
            <a:r>
              <a:rPr lang="fr-FR" sz="2000" dirty="0" smtClean="0">
                <a:solidFill>
                  <a:srgbClr val="1F497D"/>
                </a:solidFill>
              </a:rPr>
              <a:t>Indicateurs HN (2), IPAQSS (12), </a:t>
            </a:r>
            <a:r>
              <a:rPr lang="fr-FR" sz="2000" dirty="0" err="1" smtClean="0">
                <a:solidFill>
                  <a:srgbClr val="1F497D"/>
                </a:solidFill>
              </a:rPr>
              <a:t>TbIN</a:t>
            </a:r>
            <a:r>
              <a:rPr lang="fr-FR" sz="2000" dirty="0" smtClean="0">
                <a:solidFill>
                  <a:srgbClr val="1F497D"/>
                </a:solidFill>
              </a:rPr>
              <a:t> (32)</a:t>
            </a:r>
          </a:p>
          <a:p>
            <a:pPr marL="457200" indent="-457200">
              <a:buFontTx/>
              <a:buChar char="-"/>
            </a:pPr>
            <a:r>
              <a:rPr lang="fr-FR" sz="2000" dirty="0" smtClean="0">
                <a:solidFill>
                  <a:srgbClr val="1F497D"/>
                </a:solidFill>
              </a:rPr>
              <a:t>Limitation du nombre d’items (3 ou 4) pour programme action et étude de risque qualité sécurité de la PCEM (13 à 16)</a:t>
            </a:r>
          </a:p>
          <a:p>
            <a:pPr marL="457200" indent="-457200">
              <a:buFontTx/>
              <a:buChar char="-"/>
            </a:pPr>
            <a:r>
              <a:rPr lang="fr-FR" sz="2000" dirty="0" smtClean="0">
                <a:solidFill>
                  <a:srgbClr val="1F497D"/>
                </a:solidFill>
              </a:rPr>
              <a:t>Item « Politique du médicament » dans prescription en DCI (11)</a:t>
            </a:r>
          </a:p>
          <a:p>
            <a:pPr marL="457200" indent="-457200">
              <a:buFontTx/>
              <a:buChar char="-"/>
            </a:pPr>
            <a:r>
              <a:rPr lang="fr-FR" sz="2000" dirty="0" smtClean="0">
                <a:solidFill>
                  <a:srgbClr val="1F497D"/>
                </a:solidFill>
              </a:rPr>
              <a:t>Plan de formation des professionnels (17 sup?)</a:t>
            </a:r>
          </a:p>
          <a:p>
            <a:pPr marL="457200" indent="-457200">
              <a:buFontTx/>
              <a:buChar char="-"/>
            </a:pPr>
            <a:r>
              <a:rPr lang="fr-FR" sz="2000" dirty="0" smtClean="0">
                <a:solidFill>
                  <a:srgbClr val="1F497D"/>
                </a:solidFill>
              </a:rPr>
              <a:t>Item organisation de la déclaration des EIG dans 19</a:t>
            </a:r>
          </a:p>
          <a:p>
            <a:pPr marL="457200" indent="-457200">
              <a:buFontTx/>
              <a:buChar char="-"/>
            </a:pPr>
            <a:r>
              <a:rPr lang="fr-FR" sz="2000" dirty="0" smtClean="0">
                <a:solidFill>
                  <a:srgbClr val="1F497D"/>
                </a:solidFill>
              </a:rPr>
              <a:t>Uniquement 1 item dédié aux outils dans partage d’information ville/hôpital (22)</a:t>
            </a:r>
          </a:p>
          <a:p>
            <a:pPr marL="457200" indent="-457200">
              <a:buFontTx/>
              <a:buChar char="-"/>
            </a:pPr>
            <a:r>
              <a:rPr lang="fr-FR" sz="2000" dirty="0" smtClean="0">
                <a:solidFill>
                  <a:srgbClr val="1F497D"/>
                </a:solidFill>
              </a:rPr>
              <a:t>Regroupement des niveaux </a:t>
            </a:r>
            <a:r>
              <a:rPr lang="fr-FR" sz="2000" dirty="0">
                <a:solidFill>
                  <a:srgbClr val="1F497D"/>
                </a:solidFill>
              </a:rPr>
              <a:t>1 et 2 pour analyse </a:t>
            </a:r>
            <a:r>
              <a:rPr lang="fr-FR" sz="2000" dirty="0" smtClean="0">
                <a:solidFill>
                  <a:srgbClr val="1F497D"/>
                </a:solidFill>
              </a:rPr>
              <a:t>ordonnance (24 et 25)</a:t>
            </a:r>
          </a:p>
          <a:p>
            <a:pPr marL="457200" indent="-457200">
              <a:buFontTx/>
              <a:buChar char="-"/>
            </a:pPr>
            <a:r>
              <a:rPr lang="fr-FR" sz="2000" dirty="0" smtClean="0">
                <a:solidFill>
                  <a:srgbClr val="1F497D"/>
                </a:solidFill>
              </a:rPr>
              <a:t>Non mesure des DNI (29) dans conciliation</a:t>
            </a:r>
          </a:p>
          <a:p>
            <a:pPr marL="457200" indent="-457200">
              <a:buFontTx/>
              <a:buChar char="-"/>
            </a:pPr>
            <a:r>
              <a:rPr lang="fr-FR" sz="2000" dirty="0" smtClean="0">
                <a:solidFill>
                  <a:srgbClr val="1F497D"/>
                </a:solidFill>
              </a:rPr>
              <a:t>Non mesure de l’indicateur 34 relatif à l’antibioprophylaxie</a:t>
            </a:r>
            <a:endParaRPr lang="fr-FR" sz="2000" dirty="0">
              <a:solidFill>
                <a:srgbClr val="1F497D"/>
              </a:solidFill>
            </a:endParaRPr>
          </a:p>
        </p:txBody>
      </p:sp>
    </p:spTree>
    <p:extLst>
      <p:ext uri="{BB962C8B-B14F-4D97-AF65-F5344CB8AC3E}">
        <p14:creationId xmlns:p14="http://schemas.microsoft.com/office/powerpoint/2010/main" val="3169849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au 7"/>
          <p:cNvGraphicFramePr>
            <a:graphicFrameLocks noGrp="1"/>
          </p:cNvGraphicFramePr>
          <p:nvPr>
            <p:extLst>
              <p:ext uri="{D42A27DB-BD31-4B8C-83A1-F6EECF244321}">
                <p14:modId xmlns:p14="http://schemas.microsoft.com/office/powerpoint/2010/main" val="931168785"/>
              </p:ext>
            </p:extLst>
          </p:nvPr>
        </p:nvGraphicFramePr>
        <p:xfrm>
          <a:off x="250827" y="188640"/>
          <a:ext cx="8642349" cy="6621879"/>
        </p:xfrm>
        <a:graphic>
          <a:graphicData uri="http://schemas.openxmlformats.org/drawingml/2006/table">
            <a:tbl>
              <a:tblPr>
                <a:tableStyleId>{5C22544A-7EE6-4342-B048-85BDC9FD1C3A}</a:tableStyleId>
              </a:tblPr>
              <a:tblGrid>
                <a:gridCol w="1296837"/>
                <a:gridCol w="360040"/>
                <a:gridCol w="3260636"/>
                <a:gridCol w="533778"/>
                <a:gridCol w="1174138"/>
                <a:gridCol w="2016920"/>
              </a:tblGrid>
              <a:tr h="283779">
                <a:tc rowSpan="2">
                  <a:txBody>
                    <a:bodyPr/>
                    <a:lstStyle/>
                    <a:p>
                      <a:pPr algn="l" fontAlgn="ctr"/>
                      <a:r>
                        <a:rPr lang="fr-FR" sz="1200" u="none" strike="noStrike" dirty="0">
                          <a:effectLst/>
                        </a:rPr>
                        <a:t>Taux de prescriptions informatisées y compris consultations externes</a:t>
                      </a:r>
                      <a:endParaRPr lang="fr-FR" sz="1200" b="0" i="0" u="none" strike="noStrike" dirty="0">
                        <a:solidFill>
                          <a:srgbClr val="000000"/>
                        </a:solidFill>
                        <a:effectLst/>
                        <a:latin typeface="Calibri"/>
                      </a:endParaRPr>
                    </a:p>
                  </a:txBody>
                  <a:tcPr marL="5457" marR="5457" marT="5457" marB="0" anchor="ctr">
                    <a:solidFill>
                      <a:srgbClr val="92D050"/>
                    </a:solidFill>
                  </a:tcPr>
                </a:tc>
                <a:tc rowSpan="2">
                  <a:txBody>
                    <a:bodyPr/>
                    <a:lstStyle/>
                    <a:p>
                      <a:pPr algn="ctr" fontAlgn="ctr"/>
                      <a:r>
                        <a:rPr lang="fr-FR" sz="1200" u="none" strike="noStrike">
                          <a:effectLst/>
                        </a:rPr>
                        <a:t>1</a:t>
                      </a:r>
                      <a:endParaRPr lang="fr-FR" sz="1200" b="0" i="0" u="none" strike="noStrike">
                        <a:solidFill>
                          <a:srgbClr val="000000"/>
                        </a:solidFill>
                        <a:effectLst/>
                        <a:latin typeface="Calibri"/>
                      </a:endParaRPr>
                    </a:p>
                  </a:txBody>
                  <a:tcPr marL="5457" marR="5457" marT="5457" marB="0" anchor="ctr">
                    <a:solidFill>
                      <a:srgbClr val="92D050"/>
                    </a:solidFill>
                  </a:tcPr>
                </a:tc>
                <a:tc>
                  <a:txBody>
                    <a:bodyPr/>
                    <a:lstStyle/>
                    <a:p>
                      <a:pPr algn="l" fontAlgn="ctr"/>
                      <a:r>
                        <a:rPr lang="fr-FR" sz="1200" u="none" strike="noStrike">
                          <a:effectLst/>
                        </a:rPr>
                        <a:t>Nombre de lignes de prescription de sortie informatisées</a:t>
                      </a:r>
                      <a:endParaRPr lang="fr-FR" sz="1200" b="0" i="0" u="none" strike="noStrike">
                        <a:solidFill>
                          <a:srgbClr val="000000"/>
                        </a:solidFill>
                        <a:effectLst/>
                        <a:latin typeface="Calibri"/>
                      </a:endParaRPr>
                    </a:p>
                  </a:txBody>
                  <a:tcPr marL="5457" marR="5457" marT="5457" marB="0" anchor="ctr">
                    <a:solidFill>
                      <a:srgbClr val="92D050"/>
                    </a:solidFill>
                  </a:tcPr>
                </a:tc>
                <a:tc rowSpan="2">
                  <a:txBody>
                    <a:bodyPr/>
                    <a:lstStyle/>
                    <a:p>
                      <a:pPr algn="ctr" fontAlgn="ctr"/>
                      <a:r>
                        <a:rPr lang="fr-FR" sz="1200" u="none" strike="noStrike" dirty="0">
                          <a:effectLst/>
                        </a:rPr>
                        <a:t>100%</a:t>
                      </a:r>
                      <a:endParaRPr lang="fr-FR" sz="1200" b="0" i="0" u="none" strike="noStrike" dirty="0">
                        <a:solidFill>
                          <a:srgbClr val="000000"/>
                        </a:solidFill>
                        <a:effectLst/>
                        <a:latin typeface="Calibri"/>
                      </a:endParaRPr>
                    </a:p>
                  </a:txBody>
                  <a:tcPr marL="5457" marR="5457" marT="5457" marB="0" anchor="ctr">
                    <a:solidFill>
                      <a:srgbClr val="92D050"/>
                    </a:solidFill>
                  </a:tcPr>
                </a:tc>
                <a:tc rowSpan="2">
                  <a:txBody>
                    <a:bodyPr/>
                    <a:lstStyle/>
                    <a:p>
                      <a:pPr algn="l" fontAlgn="ctr"/>
                      <a:r>
                        <a:rPr lang="fr-FR" sz="1200" u="none" strike="noStrike" dirty="0">
                          <a:effectLst/>
                        </a:rPr>
                        <a:t>Tableau de bord  SI de l'établissement </a:t>
                      </a:r>
                      <a:endParaRPr lang="fr-FR" sz="1200" b="0" i="0" u="none" strike="noStrike" dirty="0">
                        <a:solidFill>
                          <a:srgbClr val="000000"/>
                        </a:solidFill>
                        <a:effectLst/>
                        <a:latin typeface="Calibri"/>
                      </a:endParaRPr>
                    </a:p>
                  </a:txBody>
                  <a:tcPr marL="5457" marR="5457" marT="5457" marB="0" anchor="ctr">
                    <a:solidFill>
                      <a:srgbClr val="92D050"/>
                    </a:solidFill>
                  </a:tcPr>
                </a:tc>
                <a:tc rowSpan="2">
                  <a:txBody>
                    <a:bodyPr/>
                    <a:lstStyle/>
                    <a:p>
                      <a:pPr algn="l" fontAlgn="ctr"/>
                      <a:r>
                        <a:rPr lang="fr-FR" sz="1200" u="none" strike="noStrike" dirty="0">
                          <a:effectLst/>
                        </a:rPr>
                        <a:t>Cotation A : &gt; 90 %</a:t>
                      </a:r>
                      <a:br>
                        <a:rPr lang="fr-FR" sz="1200" u="none" strike="noStrike" dirty="0">
                          <a:effectLst/>
                        </a:rPr>
                      </a:br>
                      <a:r>
                        <a:rPr lang="fr-FR" sz="1200" u="none" strike="noStrike" dirty="0">
                          <a:effectLst/>
                        </a:rPr>
                        <a:t>Cotation B : 70 &lt; X ≤ 90 %</a:t>
                      </a:r>
                      <a:br>
                        <a:rPr lang="fr-FR" sz="1200" u="none" strike="noStrike" dirty="0">
                          <a:effectLst/>
                        </a:rPr>
                      </a:br>
                      <a:r>
                        <a:rPr lang="fr-FR" sz="1200" u="none" strike="noStrike" dirty="0">
                          <a:effectLst/>
                        </a:rPr>
                        <a:t>Cotation C : 10 &lt; X ≤ 70 %</a:t>
                      </a:r>
                      <a:br>
                        <a:rPr lang="fr-FR" sz="1200" u="none" strike="noStrike" dirty="0">
                          <a:effectLst/>
                        </a:rPr>
                      </a:br>
                      <a:r>
                        <a:rPr lang="fr-FR" sz="1200" u="none" strike="noStrike" dirty="0">
                          <a:effectLst/>
                        </a:rPr>
                        <a:t>Cotation D : X ≤ 10 % ou absence de mesure</a:t>
                      </a:r>
                      <a:endParaRPr lang="fr-FR" sz="1200" b="0" i="0" u="none" strike="noStrike" dirty="0">
                        <a:solidFill>
                          <a:srgbClr val="000000"/>
                        </a:solidFill>
                        <a:effectLst/>
                        <a:latin typeface="Calibri"/>
                      </a:endParaRPr>
                    </a:p>
                  </a:txBody>
                  <a:tcPr marL="5457" marR="5457" marT="5457" marB="0" anchor="ctr">
                    <a:solidFill>
                      <a:srgbClr val="92D050"/>
                    </a:solidFill>
                  </a:tcPr>
                </a:tc>
              </a:tr>
              <a:tr h="205413">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Nombre total de ligne de prescriptions de sortie</a:t>
                      </a:r>
                      <a:endParaRPr lang="fr-FR" sz="1200" b="0" i="0" u="none" strike="noStrike" dirty="0">
                        <a:solidFill>
                          <a:srgbClr val="000000"/>
                        </a:solidFill>
                        <a:effectLst/>
                        <a:latin typeface="Calibri"/>
                      </a:endParaRPr>
                    </a:p>
                  </a:txBody>
                  <a:tcPr marL="5457" marR="5457" marT="5457" marB="0" anchor="ctr">
                    <a:solidFill>
                      <a:srgbClr val="92D050"/>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583931">
                <a:tc rowSpan="4">
                  <a:txBody>
                    <a:bodyPr/>
                    <a:lstStyle/>
                    <a:p>
                      <a:pPr algn="l" fontAlgn="ctr"/>
                      <a:r>
                        <a:rPr lang="fr-FR" sz="1200" u="none" strike="noStrike" dirty="0">
                          <a:effectLst/>
                        </a:rPr>
                        <a:t>Progression des scores des indicateurs des domaines D2 et D3 du plan Hôpital numérique</a:t>
                      </a:r>
                      <a:endParaRPr lang="fr-FR" sz="1200" b="0" i="0" u="none" strike="noStrike" dirty="0">
                        <a:solidFill>
                          <a:srgbClr val="000000"/>
                        </a:solidFill>
                        <a:effectLst/>
                        <a:latin typeface="Calibri"/>
                      </a:endParaRPr>
                    </a:p>
                  </a:txBody>
                  <a:tcPr marL="5457" marR="5457" marT="5457" marB="0" anchor="ctr"/>
                </a:tc>
                <a:tc rowSpan="4">
                  <a:txBody>
                    <a:bodyPr/>
                    <a:lstStyle/>
                    <a:p>
                      <a:pPr algn="ctr" fontAlgn="ctr"/>
                      <a:r>
                        <a:rPr lang="fr-FR" sz="1200" u="none" strike="noStrike">
                          <a:effectLst/>
                        </a:rPr>
                        <a:t>2</a:t>
                      </a:r>
                      <a:endParaRPr lang="fr-FR" sz="1200" b="0" i="0" u="none" strike="noStrike">
                        <a:solidFill>
                          <a:srgbClr val="000000"/>
                        </a:solidFill>
                        <a:effectLst/>
                        <a:latin typeface="Calibri"/>
                      </a:endParaRPr>
                    </a:p>
                  </a:txBody>
                  <a:tcPr marL="5457" marR="5457" marT="5457" marB="0" anchor="ctr"/>
                </a:tc>
                <a:tc>
                  <a:txBody>
                    <a:bodyPr/>
                    <a:lstStyle/>
                    <a:p>
                      <a:pPr algn="l" fontAlgn="ctr"/>
                      <a:r>
                        <a:rPr lang="fr-FR" sz="1200" u="none" strike="noStrike" dirty="0">
                          <a:effectLst/>
                        </a:rPr>
                        <a:t>D 2.3 - Taux de services pour lesquels le dossier patient informatisé intègre les </a:t>
                      </a:r>
                      <a:r>
                        <a:rPr lang="fr-FR" sz="1200" u="none" strike="noStrike" dirty="0" err="1">
                          <a:effectLst/>
                        </a:rPr>
                        <a:t>comptes-rendus</a:t>
                      </a:r>
                      <a:r>
                        <a:rPr lang="fr-FR" sz="1200" u="none" strike="noStrike" dirty="0">
                          <a:effectLst/>
                        </a:rPr>
                        <a:t> (de consultation, d’hospitalisation, opératoires, d’examens d’imagerie), les traitements de sortie et les résultats de biologie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a:effectLst/>
                        </a:rPr>
                        <a:t>60% (national)</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dirty="0">
                          <a:effectLst/>
                        </a:rPr>
                        <a:t>Indicateurs Hôpital Numérique</a:t>
                      </a:r>
                      <a:br>
                        <a:rPr lang="fr-FR" sz="1200" u="none" strike="noStrike" dirty="0">
                          <a:effectLst/>
                        </a:rPr>
                      </a:br>
                      <a:r>
                        <a:rPr lang="fr-FR" sz="1200" u="none" strike="noStrike" dirty="0" err="1">
                          <a:effectLst/>
                        </a:rPr>
                        <a:t>oSIS</a:t>
                      </a:r>
                      <a:r>
                        <a:rPr lang="fr-FR" sz="1200" u="none" strike="noStrike" dirty="0">
                          <a:effectLst/>
                        </a:rPr>
                        <a:t> v2</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dirty="0">
                          <a:effectLst/>
                        </a:rPr>
                        <a:t>Cotation A : &gt; 60 %</a:t>
                      </a:r>
                      <a:br>
                        <a:rPr lang="fr-FR" sz="1200" u="none" strike="noStrike" dirty="0">
                          <a:effectLst/>
                        </a:rPr>
                      </a:br>
                      <a:r>
                        <a:rPr lang="fr-FR" sz="1200" u="none" strike="noStrike" dirty="0">
                          <a:effectLst/>
                        </a:rPr>
                        <a:t>Cotation B : 40 &lt; X ≤ 60 %</a:t>
                      </a:r>
                      <a:br>
                        <a:rPr lang="fr-FR" sz="1200" u="none" strike="noStrike" dirty="0">
                          <a:effectLst/>
                        </a:rPr>
                      </a:br>
                      <a:r>
                        <a:rPr lang="fr-FR" sz="1200" u="none" strike="noStrike" dirty="0">
                          <a:effectLst/>
                        </a:rPr>
                        <a:t>Cotation C : 10 &lt; X ≤ 40 %</a:t>
                      </a:r>
                      <a:br>
                        <a:rPr lang="fr-FR" sz="1200" u="none" strike="noStrike" dirty="0">
                          <a:effectLst/>
                        </a:rPr>
                      </a:br>
                      <a:r>
                        <a:rPr lang="fr-FR" sz="1200" u="none" strike="noStrike" dirty="0">
                          <a:effectLst/>
                        </a:rPr>
                        <a:t>Cotation D : X ≤ 10 % ou absence de mesure</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r>
              <a:tr h="485699">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D 2.5 - Taux de consultations externes réalisées par des professionnels médicaux pour lesquelles le dossier patient informatisé a été mis à jour</a:t>
                      </a:r>
                      <a:endParaRPr lang="fr-FR" sz="1200" b="0" i="0" u="none" strike="noStrike" dirty="0">
                        <a:solidFill>
                          <a:srgbClr val="000000"/>
                        </a:solidFill>
                        <a:effectLst/>
                        <a:latin typeface="Calibri"/>
                      </a:endParaRPr>
                    </a:p>
                  </a:txBody>
                  <a:tcPr marL="5457" marR="5457" marT="5457" marB="0" anchor="ctr"/>
                </a:tc>
                <a:tc>
                  <a:txBody>
                    <a:bodyPr/>
                    <a:lstStyle/>
                    <a:p>
                      <a:pPr algn="ctr" fontAlgn="ctr"/>
                      <a:r>
                        <a:rPr lang="fr-FR" sz="1200" u="none" strike="noStrike">
                          <a:effectLst/>
                        </a:rPr>
                        <a:t>80% (national)</a:t>
                      </a:r>
                      <a:endParaRPr lang="fr-FR" sz="1200" b="0" i="0" u="none" strike="noStrike">
                        <a:solidFill>
                          <a:srgbClr val="000000"/>
                        </a:solidFill>
                        <a:effectLst/>
                        <a:latin typeface="Calibri"/>
                      </a:endParaRPr>
                    </a:p>
                  </a:txBody>
                  <a:tcPr marL="5457" marR="5457" marT="5457" marB="0" anchor="ctr"/>
                </a:tc>
                <a:tc>
                  <a:txBody>
                    <a:bodyPr/>
                    <a:lstStyle/>
                    <a:p>
                      <a:pPr algn="l" fontAlgn="ctr"/>
                      <a:r>
                        <a:rPr lang="fr-FR" sz="1200" u="none" strike="noStrike" dirty="0">
                          <a:effectLst/>
                        </a:rPr>
                        <a:t>Indicateurs Hôpital Numérique</a:t>
                      </a:r>
                      <a:br>
                        <a:rPr lang="fr-FR" sz="1200" u="none" strike="noStrike" dirty="0">
                          <a:effectLst/>
                        </a:rPr>
                      </a:br>
                      <a:r>
                        <a:rPr lang="fr-FR" sz="1200" u="none" strike="noStrike" dirty="0" err="1">
                          <a:effectLst/>
                        </a:rPr>
                        <a:t>oSIS</a:t>
                      </a:r>
                      <a:r>
                        <a:rPr lang="fr-FR" sz="1200" u="none" strike="noStrike" dirty="0">
                          <a:effectLst/>
                        </a:rPr>
                        <a:t> v2</a:t>
                      </a:r>
                      <a:endParaRPr lang="fr-FR" sz="1200" b="0" i="0" u="none" strike="noStrike" dirty="0">
                        <a:solidFill>
                          <a:srgbClr val="000000"/>
                        </a:solidFill>
                        <a:effectLst/>
                        <a:latin typeface="Calibri"/>
                      </a:endParaRPr>
                    </a:p>
                  </a:txBody>
                  <a:tcPr marL="5457" marR="5457" marT="5457" marB="0" anchor="ctr">
                    <a:solidFill>
                      <a:srgbClr val="92D050"/>
                    </a:solidFill>
                  </a:tcPr>
                </a:tc>
                <a:tc>
                  <a:txBody>
                    <a:bodyPr/>
                    <a:lstStyle/>
                    <a:p>
                      <a:pPr algn="l" fontAlgn="ctr"/>
                      <a:r>
                        <a:rPr lang="fr-FR" sz="1200" u="none" strike="noStrike" dirty="0">
                          <a:effectLst/>
                        </a:rPr>
                        <a:t>Cotation A : &gt; 80 %</a:t>
                      </a:r>
                      <a:br>
                        <a:rPr lang="fr-FR" sz="1200" u="none" strike="noStrike" dirty="0">
                          <a:effectLst/>
                        </a:rPr>
                      </a:br>
                      <a:r>
                        <a:rPr lang="fr-FR" sz="1200" u="none" strike="noStrike" dirty="0">
                          <a:effectLst/>
                        </a:rPr>
                        <a:t>Cotation B : 40 &lt; X ≤ 80 %</a:t>
                      </a:r>
                      <a:br>
                        <a:rPr lang="fr-FR" sz="1200" u="none" strike="noStrike" dirty="0">
                          <a:effectLst/>
                        </a:rPr>
                      </a:br>
                      <a:r>
                        <a:rPr lang="fr-FR" sz="1200" u="none" strike="noStrike" dirty="0">
                          <a:effectLst/>
                        </a:rPr>
                        <a:t>Cotation C : 10 &lt; X ≤ 40 %</a:t>
                      </a:r>
                      <a:br>
                        <a:rPr lang="fr-FR" sz="1200" u="none" strike="noStrike" dirty="0">
                          <a:effectLst/>
                        </a:rPr>
                      </a:br>
                      <a:r>
                        <a:rPr lang="fr-FR" sz="1200" u="none" strike="noStrike" dirty="0">
                          <a:effectLst/>
                        </a:rPr>
                        <a:t>Cotation D : X ≤ 10 % ou absence de mesure</a:t>
                      </a:r>
                      <a:endParaRPr lang="fr-FR" sz="1200" b="0" i="0" u="none" strike="noStrike" dirty="0">
                        <a:solidFill>
                          <a:srgbClr val="000000"/>
                        </a:solidFill>
                        <a:effectLst/>
                        <a:latin typeface="Calibri"/>
                      </a:endParaRPr>
                    </a:p>
                  </a:txBody>
                  <a:tcPr marL="5457" marR="5457" marT="5457" marB="0" anchor="ctr"/>
                </a:tc>
              </a:tr>
              <a:tr h="583931">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D 3.1 - Taux de séjours disposant de prescriptions de médicaments informatisées : Nombre de séjours comportant a minima une prescription de médicaments informatisée / Nombre de séjours total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dirty="0">
                          <a:effectLst/>
                        </a:rPr>
                        <a:t>50% (national)</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a:effectLst/>
                        </a:rPr>
                        <a:t>Indicateurs Hôpital Numérique</a:t>
                      </a:r>
                      <a:br>
                        <a:rPr lang="fr-FR" sz="1200" u="none" strike="noStrike">
                          <a:effectLst/>
                        </a:rPr>
                      </a:br>
                      <a:r>
                        <a:rPr lang="fr-FR" sz="1200" u="none" strike="noStrike">
                          <a:effectLst/>
                        </a:rPr>
                        <a:t>oSIS v2</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dirty="0">
                          <a:effectLst/>
                        </a:rPr>
                        <a:t>Cotation A : &gt; 50 %</a:t>
                      </a:r>
                      <a:br>
                        <a:rPr lang="fr-FR" sz="1200" u="none" strike="noStrike" dirty="0">
                          <a:effectLst/>
                        </a:rPr>
                      </a:br>
                      <a:r>
                        <a:rPr lang="fr-FR" sz="1200" u="none" strike="noStrike" dirty="0">
                          <a:effectLst/>
                        </a:rPr>
                        <a:t>Cotation B : 30 &lt; X ≤ 50 %</a:t>
                      </a:r>
                      <a:br>
                        <a:rPr lang="fr-FR" sz="1200" u="none" strike="noStrike" dirty="0">
                          <a:effectLst/>
                        </a:rPr>
                      </a:br>
                      <a:r>
                        <a:rPr lang="fr-FR" sz="1200" u="none" strike="noStrike" dirty="0">
                          <a:effectLst/>
                        </a:rPr>
                        <a:t>Cotation C : 10 &lt; X ≤ 30 %</a:t>
                      </a:r>
                      <a:br>
                        <a:rPr lang="fr-FR" sz="1200" u="none" strike="noStrike" dirty="0">
                          <a:effectLst/>
                        </a:rPr>
                      </a:br>
                      <a:r>
                        <a:rPr lang="fr-FR" sz="1200" u="none" strike="noStrike" dirty="0">
                          <a:effectLst/>
                        </a:rPr>
                        <a:t>Cotation D : X ≤ 10 % ou absence de mesure</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r>
              <a:tr h="485699">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D 3.5 - Taux de séjours disposant d’un plan de soins informatisé alimenté par l’ensemble des prescriptions </a:t>
                      </a:r>
                      <a:endParaRPr lang="fr-FR" sz="1200" b="0" i="0" u="none" strike="noStrike">
                        <a:solidFill>
                          <a:srgbClr val="000000"/>
                        </a:solidFill>
                        <a:effectLst/>
                        <a:latin typeface="Calibri"/>
                      </a:endParaRPr>
                    </a:p>
                  </a:txBody>
                  <a:tcPr marL="5457" marR="5457" marT="5457" marB="0" anchor="ctr"/>
                </a:tc>
                <a:tc>
                  <a:txBody>
                    <a:bodyPr/>
                    <a:lstStyle/>
                    <a:p>
                      <a:pPr algn="ctr" fontAlgn="ctr"/>
                      <a:r>
                        <a:rPr lang="fr-FR" sz="1200" u="none" strike="noStrike" dirty="0">
                          <a:effectLst/>
                        </a:rPr>
                        <a:t>50% (national)</a:t>
                      </a:r>
                      <a:endParaRPr lang="fr-FR" sz="1200" b="0" i="0" u="none" strike="noStrike" dirty="0">
                        <a:solidFill>
                          <a:srgbClr val="000000"/>
                        </a:solidFill>
                        <a:effectLst/>
                        <a:latin typeface="Calibri"/>
                      </a:endParaRPr>
                    </a:p>
                  </a:txBody>
                  <a:tcPr marL="5457" marR="5457" marT="5457" marB="0" anchor="ctr"/>
                </a:tc>
                <a:tc>
                  <a:txBody>
                    <a:bodyPr/>
                    <a:lstStyle/>
                    <a:p>
                      <a:pPr algn="l" fontAlgn="ctr"/>
                      <a:r>
                        <a:rPr lang="fr-FR" sz="1200" u="none" strike="noStrike" dirty="0">
                          <a:effectLst/>
                        </a:rPr>
                        <a:t>Indicateurs Hôpital Numérique</a:t>
                      </a:r>
                      <a:br>
                        <a:rPr lang="fr-FR" sz="1200" u="none" strike="noStrike" dirty="0">
                          <a:effectLst/>
                        </a:rPr>
                      </a:br>
                      <a:r>
                        <a:rPr lang="fr-FR" sz="1200" u="none" strike="noStrike" dirty="0" err="1">
                          <a:effectLst/>
                        </a:rPr>
                        <a:t>oSIS</a:t>
                      </a:r>
                      <a:r>
                        <a:rPr lang="fr-FR" sz="1200" u="none" strike="noStrike" dirty="0">
                          <a:effectLst/>
                        </a:rPr>
                        <a:t> v2</a:t>
                      </a:r>
                      <a:endParaRPr lang="fr-FR" sz="1200" b="0" i="0" u="none" strike="noStrike" dirty="0">
                        <a:solidFill>
                          <a:srgbClr val="000000"/>
                        </a:solidFill>
                        <a:effectLst/>
                        <a:latin typeface="Calibri"/>
                      </a:endParaRPr>
                    </a:p>
                  </a:txBody>
                  <a:tcPr marL="5457" marR="5457" marT="5457" marB="0" anchor="ctr">
                    <a:solidFill>
                      <a:srgbClr val="92D050"/>
                    </a:solidFill>
                  </a:tcPr>
                </a:tc>
                <a:tc>
                  <a:txBody>
                    <a:bodyPr/>
                    <a:lstStyle/>
                    <a:p>
                      <a:pPr algn="l" fontAlgn="ctr"/>
                      <a:r>
                        <a:rPr lang="fr-FR" sz="1200" u="none" strike="noStrike">
                          <a:effectLst/>
                        </a:rPr>
                        <a:t>Cotation A : &gt; 50 %</a:t>
                      </a:r>
                      <a:br>
                        <a:rPr lang="fr-FR" sz="1200" u="none" strike="noStrike">
                          <a:effectLst/>
                        </a:rPr>
                      </a:br>
                      <a:r>
                        <a:rPr lang="fr-FR" sz="1200" u="none" strike="noStrike">
                          <a:effectLst/>
                        </a:rPr>
                        <a:t>Cotation B : 30 &lt; X ≤ 50 %</a:t>
                      </a:r>
                      <a:br>
                        <a:rPr lang="fr-FR" sz="1200" u="none" strike="noStrike">
                          <a:effectLst/>
                        </a:rPr>
                      </a:br>
                      <a:r>
                        <a:rPr lang="fr-FR" sz="1200" u="none" strike="noStrike">
                          <a:effectLst/>
                        </a:rPr>
                        <a:t>Cotation C : 10 &lt; X ≤ 30 %</a:t>
                      </a:r>
                      <a:br>
                        <a:rPr lang="fr-FR" sz="1200" u="none" strike="noStrike">
                          <a:effectLst/>
                        </a:rPr>
                      </a:br>
                      <a:r>
                        <a:rPr lang="fr-FR" sz="1200" u="none" strike="noStrike">
                          <a:effectLst/>
                        </a:rPr>
                        <a:t>Cotation D : X ≤ 10 % ou absence de mesure</a:t>
                      </a:r>
                      <a:endParaRPr lang="fr-FR" sz="1200" b="0" i="0" u="none" strike="noStrike">
                        <a:solidFill>
                          <a:srgbClr val="000000"/>
                        </a:solidFill>
                        <a:effectLst/>
                        <a:latin typeface="Calibri"/>
                      </a:endParaRPr>
                    </a:p>
                  </a:txBody>
                  <a:tcPr marL="5457" marR="5457" marT="5457" marB="0" anchor="ctr"/>
                </a:tc>
              </a:tr>
              <a:tr h="283779">
                <a:tc rowSpan="4">
                  <a:txBody>
                    <a:bodyPr/>
                    <a:lstStyle/>
                    <a:p>
                      <a:pPr algn="l" fontAlgn="ctr"/>
                      <a:r>
                        <a:rPr lang="fr-FR" sz="1200" u="none" strike="noStrike">
                          <a:effectLst/>
                        </a:rPr>
                        <a:t>Taux d'équipement en logiciels d'aide à la prescription dont la version opérationnelle dans le service est certifiée (en nombre de services équipés)</a:t>
                      </a:r>
                      <a:endParaRPr lang="fr-FR" sz="1200" b="0" i="0" u="none" strike="noStrike">
                        <a:solidFill>
                          <a:srgbClr val="000000"/>
                        </a:solidFill>
                        <a:effectLst/>
                        <a:latin typeface="Calibri"/>
                      </a:endParaRPr>
                    </a:p>
                  </a:txBody>
                  <a:tcPr marL="5457" marR="5457" marT="5457" marB="0" anchor="ctr"/>
                </a:tc>
                <a:tc rowSpan="2">
                  <a:txBody>
                    <a:bodyPr/>
                    <a:lstStyle/>
                    <a:p>
                      <a:pPr algn="ctr" fontAlgn="ctr"/>
                      <a:r>
                        <a:rPr lang="fr-FR" sz="1200" u="none" strike="noStrike">
                          <a:effectLst/>
                        </a:rPr>
                        <a:t>3</a:t>
                      </a:r>
                      <a:endParaRPr lang="fr-FR" sz="1200" b="0" i="0" u="none" strike="noStrike">
                        <a:solidFill>
                          <a:srgbClr val="000000"/>
                        </a:solidFill>
                        <a:effectLst/>
                        <a:latin typeface="Calibri"/>
                      </a:endParaRPr>
                    </a:p>
                  </a:txBody>
                  <a:tcPr marL="5457" marR="5457" marT="5457" marB="0" anchor="ctr"/>
                </a:tc>
                <a:tc>
                  <a:txBody>
                    <a:bodyPr/>
                    <a:lstStyle/>
                    <a:p>
                      <a:pPr algn="l" fontAlgn="ctr"/>
                      <a:r>
                        <a:rPr lang="fr-FR" sz="1200" u="none" strike="noStrike">
                          <a:effectLst/>
                        </a:rPr>
                        <a:t>Nombre de lits utilisant un LAP certifié</a:t>
                      </a:r>
                      <a:endParaRPr lang="fr-FR" sz="1200" b="0" i="0" u="none" strike="noStrike">
                        <a:solidFill>
                          <a:srgbClr val="000000"/>
                        </a:solidFill>
                        <a:effectLst/>
                        <a:latin typeface="Calibri"/>
                      </a:endParaRPr>
                    </a:p>
                  </a:txBody>
                  <a:tcPr marL="5457" marR="5457" marT="5457" marB="0" anchor="ctr"/>
                </a:tc>
                <a:tc rowSpan="2">
                  <a:txBody>
                    <a:bodyPr/>
                    <a:lstStyle/>
                    <a:p>
                      <a:pPr algn="ctr" fontAlgn="ctr"/>
                      <a:r>
                        <a:rPr lang="fr-FR" sz="1200" u="none" strike="noStrike">
                          <a:effectLst/>
                        </a:rPr>
                        <a:t>100%</a:t>
                      </a:r>
                      <a:endParaRPr lang="fr-FR" sz="1200" b="0" i="0" u="none" strike="noStrike">
                        <a:solidFill>
                          <a:srgbClr val="000000"/>
                        </a:solidFill>
                        <a:effectLst/>
                        <a:latin typeface="Calibri"/>
                      </a:endParaRPr>
                    </a:p>
                  </a:txBody>
                  <a:tcPr marL="5457" marR="5457" marT="5457" marB="0" anchor="ctr"/>
                </a:tc>
                <a:tc rowSpan="2">
                  <a:txBody>
                    <a:bodyPr/>
                    <a:lstStyle/>
                    <a:p>
                      <a:pPr algn="l" fontAlgn="ctr"/>
                      <a:r>
                        <a:rPr lang="fr-FR" sz="1200" u="none" strike="noStrike">
                          <a:effectLst/>
                        </a:rPr>
                        <a:t>Tableau de bord  SI de l'établissement </a:t>
                      </a:r>
                      <a:endParaRPr lang="fr-FR" sz="1200" b="0" i="0" u="none" strike="noStrike">
                        <a:solidFill>
                          <a:srgbClr val="000000"/>
                        </a:solidFill>
                        <a:effectLst/>
                        <a:latin typeface="Calibri"/>
                      </a:endParaRPr>
                    </a:p>
                  </a:txBody>
                  <a:tcPr marL="5457" marR="5457" marT="5457" marB="0" anchor="ctr"/>
                </a:tc>
                <a:tc rowSpan="2">
                  <a:txBody>
                    <a:bodyPr/>
                    <a:lstStyle/>
                    <a:p>
                      <a:pPr algn="l" fontAlgn="ctr"/>
                      <a:r>
                        <a:rPr lang="fr-FR" sz="1200" u="none" strike="noStrike">
                          <a:effectLst/>
                        </a:rPr>
                        <a:t>Cotation A : &gt; 90 %</a:t>
                      </a:r>
                      <a:br>
                        <a:rPr lang="fr-FR" sz="1200" u="none" strike="noStrike">
                          <a:effectLst/>
                        </a:rPr>
                      </a:br>
                      <a:r>
                        <a:rPr lang="fr-FR" sz="1200" u="none" strike="noStrike">
                          <a:effectLst/>
                        </a:rPr>
                        <a:t>Cotation B : 70 &lt; X ≤ 90 %</a:t>
                      </a:r>
                      <a:br>
                        <a:rPr lang="fr-FR" sz="1200" u="none" strike="noStrike">
                          <a:effectLst/>
                        </a:rPr>
                      </a:br>
                      <a:r>
                        <a:rPr lang="fr-FR" sz="1200" u="none" strike="noStrike">
                          <a:effectLst/>
                        </a:rPr>
                        <a:t>Cotation C : 10 &lt; X ≤ 70 %</a:t>
                      </a:r>
                      <a:br>
                        <a:rPr lang="fr-FR" sz="1200" u="none" strike="noStrike">
                          <a:effectLst/>
                        </a:rPr>
                      </a:br>
                      <a:r>
                        <a:rPr lang="fr-FR" sz="1200" u="none" strike="noStrike">
                          <a:effectLst/>
                        </a:rPr>
                        <a:t>Cotation D : X ≤ 10 % ou absence de mesure</a:t>
                      </a:r>
                      <a:endParaRPr lang="fr-FR" sz="1200" b="0" i="0" u="none" strike="noStrike">
                        <a:solidFill>
                          <a:srgbClr val="000000"/>
                        </a:solidFill>
                        <a:effectLst/>
                        <a:latin typeface="Calibri"/>
                      </a:endParaRPr>
                    </a:p>
                  </a:txBody>
                  <a:tcPr marL="5457" marR="5457" marT="5457" marB="0" anchor="ctr"/>
                </a:tc>
              </a:tr>
              <a:tr h="387468">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Nombre total de lits de l'établissement</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197554">
                <a:tc vMerge="1">
                  <a:txBody>
                    <a:bodyPr/>
                    <a:lstStyle/>
                    <a:p>
                      <a:endParaRPr lang="fr-FR"/>
                    </a:p>
                  </a:txBody>
                  <a:tcPr/>
                </a:tc>
                <a:tc rowSpan="2">
                  <a:txBody>
                    <a:bodyPr/>
                    <a:lstStyle/>
                    <a:p>
                      <a:pPr algn="ctr" fontAlgn="ctr"/>
                      <a:r>
                        <a:rPr lang="fr-FR" sz="1200" u="none" strike="noStrike">
                          <a:effectLst/>
                        </a:rPr>
                        <a:t>4</a:t>
                      </a:r>
                      <a:endParaRPr lang="fr-FR" sz="1200" b="0" i="0" u="none" strike="noStrike">
                        <a:solidFill>
                          <a:srgbClr val="000000"/>
                        </a:solidFill>
                        <a:effectLst/>
                        <a:latin typeface="Calibri"/>
                      </a:endParaRPr>
                    </a:p>
                  </a:txBody>
                  <a:tcPr marL="5457" marR="5457" marT="5457" marB="0" anchor="ctr"/>
                </a:tc>
                <a:tc>
                  <a:txBody>
                    <a:bodyPr/>
                    <a:lstStyle/>
                    <a:p>
                      <a:pPr algn="l" fontAlgn="ctr"/>
                      <a:r>
                        <a:rPr lang="fr-FR" sz="1200" u="none" strike="noStrike" dirty="0">
                          <a:effectLst/>
                        </a:rPr>
                        <a:t>Nombre d'unités de soins utilisant un LAP </a:t>
                      </a:r>
                      <a:r>
                        <a:rPr lang="fr-FR" sz="1200" u="none" strike="noStrike" dirty="0" smtClean="0">
                          <a:effectLst/>
                        </a:rPr>
                        <a:t>certifié + </a:t>
                      </a:r>
                      <a:r>
                        <a:rPr lang="fr-FR" sz="1200" b="1" u="none" strike="noStrike" dirty="0" smtClean="0">
                          <a:solidFill>
                            <a:srgbClr val="FF0000"/>
                          </a:solidFill>
                          <a:effectLst/>
                        </a:rPr>
                        <a:t>Nom</a:t>
                      </a:r>
                      <a:r>
                        <a:rPr lang="fr-FR" sz="1200" b="1" u="none" strike="noStrike" baseline="0" dirty="0" smtClean="0">
                          <a:solidFill>
                            <a:srgbClr val="FF0000"/>
                          </a:solidFill>
                          <a:effectLst/>
                        </a:rPr>
                        <a:t> du logiciel</a:t>
                      </a:r>
                      <a:endParaRPr lang="fr-FR" sz="1200" b="1" i="0" u="none" strike="noStrike" dirty="0">
                        <a:solidFill>
                          <a:srgbClr val="FF0000"/>
                        </a:solidFill>
                        <a:effectLst/>
                        <a:latin typeface="Calibri"/>
                      </a:endParaRPr>
                    </a:p>
                  </a:txBody>
                  <a:tcPr marL="5457" marR="5457" marT="5457" marB="0" anchor="ctr"/>
                </a:tc>
                <a:tc rowSpan="2">
                  <a:txBody>
                    <a:bodyPr/>
                    <a:lstStyle/>
                    <a:p>
                      <a:pPr algn="ctr" fontAlgn="ctr"/>
                      <a:r>
                        <a:rPr lang="fr-FR" sz="1200" u="none" strike="noStrike">
                          <a:effectLst/>
                        </a:rPr>
                        <a:t>100%</a:t>
                      </a:r>
                      <a:endParaRPr lang="fr-FR" sz="1200" b="0" i="0" u="none" strike="noStrike">
                        <a:solidFill>
                          <a:srgbClr val="000000"/>
                        </a:solidFill>
                        <a:effectLst/>
                        <a:latin typeface="Calibri"/>
                      </a:endParaRPr>
                    </a:p>
                  </a:txBody>
                  <a:tcPr marL="5457" marR="5457" marT="5457" marB="0" anchor="ctr"/>
                </a:tc>
                <a:tc rowSpan="2">
                  <a:txBody>
                    <a:bodyPr/>
                    <a:lstStyle/>
                    <a:p>
                      <a:pPr algn="l" fontAlgn="ctr"/>
                      <a:r>
                        <a:rPr lang="fr-FR" sz="1200" u="none" strike="noStrike">
                          <a:effectLst/>
                        </a:rPr>
                        <a:t>Tableau de bord  SI de l'établissement </a:t>
                      </a:r>
                      <a:endParaRPr lang="fr-FR" sz="1200" b="0" i="0" u="none" strike="noStrike">
                        <a:solidFill>
                          <a:srgbClr val="000000"/>
                        </a:solidFill>
                        <a:effectLst/>
                        <a:latin typeface="Calibri"/>
                      </a:endParaRPr>
                    </a:p>
                  </a:txBody>
                  <a:tcPr marL="5457" marR="5457" marT="5457" marB="0" anchor="ctr"/>
                </a:tc>
                <a:tc rowSpan="2">
                  <a:txBody>
                    <a:bodyPr/>
                    <a:lstStyle/>
                    <a:p>
                      <a:pPr algn="l" fontAlgn="ctr"/>
                      <a:r>
                        <a:rPr lang="fr-FR" sz="1200" u="none" strike="noStrike">
                          <a:effectLst/>
                        </a:rPr>
                        <a:t>Cotation A : &gt; 90 %</a:t>
                      </a:r>
                      <a:br>
                        <a:rPr lang="fr-FR" sz="1200" u="none" strike="noStrike">
                          <a:effectLst/>
                        </a:rPr>
                      </a:br>
                      <a:r>
                        <a:rPr lang="fr-FR" sz="1200" u="none" strike="noStrike">
                          <a:effectLst/>
                        </a:rPr>
                        <a:t>Cotation B : 70 &lt; X ≤ 90 %</a:t>
                      </a:r>
                      <a:br>
                        <a:rPr lang="fr-FR" sz="1200" u="none" strike="noStrike">
                          <a:effectLst/>
                        </a:rPr>
                      </a:br>
                      <a:r>
                        <a:rPr lang="fr-FR" sz="1200" u="none" strike="noStrike">
                          <a:effectLst/>
                        </a:rPr>
                        <a:t>Cotation C : 10 &lt; X ≤ 70 %</a:t>
                      </a:r>
                      <a:br>
                        <a:rPr lang="fr-FR" sz="1200" u="none" strike="noStrike">
                          <a:effectLst/>
                        </a:rPr>
                      </a:br>
                      <a:r>
                        <a:rPr lang="fr-FR" sz="1200" u="none" strike="noStrike">
                          <a:effectLst/>
                        </a:rPr>
                        <a:t>Cotation D : X ≤ 10 % ou absence de mesure</a:t>
                      </a:r>
                      <a:endParaRPr lang="fr-FR" sz="1200" b="0" i="0" u="none" strike="noStrike">
                        <a:solidFill>
                          <a:srgbClr val="000000"/>
                        </a:solidFill>
                        <a:effectLst/>
                        <a:latin typeface="Calibri"/>
                      </a:endParaRPr>
                    </a:p>
                  </a:txBody>
                  <a:tcPr marL="5457" marR="5457" marT="5457" marB="0" anchor="ctr"/>
                </a:tc>
              </a:tr>
              <a:tr h="442041">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Nombre total d'unités de soins dans l'établissement</a:t>
                      </a:r>
                      <a:endParaRPr lang="fr-FR" sz="1200" b="0" i="0" u="none" strike="noStrike" dirty="0">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spTree>
    <p:extLst>
      <p:ext uri="{BB962C8B-B14F-4D97-AF65-F5344CB8AC3E}">
        <p14:creationId xmlns:p14="http://schemas.microsoft.com/office/powerpoint/2010/main" val="502613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28710"/>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sp>
        <p:nvSpPr>
          <p:cNvPr id="4" name="Espace réservé du contenu 3"/>
          <p:cNvSpPr>
            <a:spLocks noGrp="1"/>
          </p:cNvSpPr>
          <p:nvPr>
            <p:ph type="subTitle" idx="1"/>
          </p:nvPr>
        </p:nvSpPr>
        <p:spPr>
          <a:xfrm>
            <a:off x="250825" y="1196752"/>
            <a:ext cx="8642350" cy="864096"/>
          </a:xfrm>
        </p:spPr>
        <p:txBody>
          <a:bodyPr>
            <a:normAutofit/>
          </a:bodyPr>
          <a:lstStyle/>
          <a:p>
            <a:pPr algn="l"/>
            <a:r>
              <a:rPr lang="fr-FR" sz="2000" b="1" dirty="0" smtClean="0">
                <a:solidFill>
                  <a:schemeClr val="tx2"/>
                </a:solidFill>
              </a:rPr>
              <a:t>Participation des Etablissements en Bretagne</a:t>
            </a:r>
            <a:endParaRPr lang="fr-FR" sz="2000" dirty="0">
              <a:solidFill>
                <a:schemeClr val="tx2"/>
              </a:solidFill>
            </a:endParaRPr>
          </a:p>
        </p:txBody>
      </p:sp>
      <p:sp>
        <p:nvSpPr>
          <p:cNvPr id="8" name="Espace réservé du contenu 3"/>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endParaRPr lang="fr-FR" dirty="0"/>
          </a:p>
        </p:txBody>
      </p:sp>
      <p:sp>
        <p:nvSpPr>
          <p:cNvPr id="9" name="Titre 1"/>
          <p:cNvSpPr txBox="1">
            <a:spLocks/>
          </p:cNvSpPr>
          <p:nvPr/>
        </p:nvSpPr>
        <p:spPr>
          <a:xfrm>
            <a:off x="467544" y="191198"/>
            <a:ext cx="7772400" cy="730573"/>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p>
        </p:txBody>
      </p:sp>
      <p:sp>
        <p:nvSpPr>
          <p:cNvPr id="12" name="ZoneTexte 11"/>
          <p:cNvSpPr txBox="1"/>
          <p:nvPr/>
        </p:nvSpPr>
        <p:spPr>
          <a:xfrm>
            <a:off x="391330" y="2092948"/>
            <a:ext cx="2304952"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fr-FR" sz="2000" b="1" dirty="0" smtClean="0">
                <a:solidFill>
                  <a:schemeClr val="bg1"/>
                </a:solidFill>
              </a:rPr>
              <a:t>115 contrats signés</a:t>
            </a:r>
          </a:p>
        </p:txBody>
      </p:sp>
      <p:pic>
        <p:nvPicPr>
          <p:cNvPr id="16"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ZoneTexte 17"/>
          <p:cNvSpPr txBox="1"/>
          <p:nvPr/>
        </p:nvSpPr>
        <p:spPr>
          <a:xfrm>
            <a:off x="1403649" y="260648"/>
            <a:ext cx="7489526" cy="400110"/>
          </a:xfrm>
          <a:prstGeom prst="rect">
            <a:avLst/>
          </a:prstGeom>
          <a:noFill/>
          <a:ln>
            <a:solidFill>
              <a:schemeClr val="tx2"/>
            </a:solidFill>
          </a:ln>
        </p:spPr>
        <p:txBody>
          <a:bodyPr wrap="square" rtlCol="0">
            <a:spAutoFit/>
          </a:bodyPr>
          <a:lstStyle/>
          <a:p>
            <a:pPr algn="ctr"/>
            <a:r>
              <a:rPr lang="fr-FR" sz="2000" b="1" dirty="0" smtClean="0">
                <a:solidFill>
                  <a:srgbClr val="1F497D"/>
                </a:solidFill>
              </a:rPr>
              <a:t>CAQES</a:t>
            </a:r>
            <a:endParaRPr lang="fr-FR" sz="2000" b="1" dirty="0">
              <a:solidFill>
                <a:srgbClr val="1F497D"/>
              </a:solidFill>
            </a:endParaRPr>
          </a:p>
        </p:txBody>
      </p:sp>
      <p:sp>
        <p:nvSpPr>
          <p:cNvPr id="19" name="ZoneTexte 18"/>
          <p:cNvSpPr txBox="1"/>
          <p:nvPr/>
        </p:nvSpPr>
        <p:spPr>
          <a:xfrm>
            <a:off x="391330" y="4757082"/>
            <a:ext cx="5652977"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fr-FR" sz="2000" b="1" dirty="0" smtClean="0">
                <a:solidFill>
                  <a:schemeClr val="bg1"/>
                </a:solidFill>
              </a:rPr>
              <a:t>105 Rapports d’Evaluation reçus sur la plateforme </a:t>
            </a:r>
            <a:endParaRPr lang="fr-FR" sz="3200" b="1" dirty="0">
              <a:solidFill>
                <a:schemeClr val="bg1"/>
              </a:solidFill>
            </a:endParaRPr>
          </a:p>
        </p:txBody>
      </p:sp>
      <p:sp>
        <p:nvSpPr>
          <p:cNvPr id="13" name="Flèche droite 12"/>
          <p:cNvSpPr/>
          <p:nvPr/>
        </p:nvSpPr>
        <p:spPr>
          <a:xfrm>
            <a:off x="2699792" y="2092948"/>
            <a:ext cx="936104" cy="4159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3779912" y="1946963"/>
            <a:ext cx="2088232"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000" dirty="0" smtClean="0">
                <a:solidFill>
                  <a:schemeClr val="tx2"/>
                </a:solidFill>
              </a:rPr>
              <a:t>59 Questions de professionnels</a:t>
            </a:r>
          </a:p>
        </p:txBody>
      </p:sp>
      <p:sp>
        <p:nvSpPr>
          <p:cNvPr id="14" name="Flèche vers le bas 13"/>
          <p:cNvSpPr/>
          <p:nvPr/>
        </p:nvSpPr>
        <p:spPr>
          <a:xfrm>
            <a:off x="4535822" y="2780928"/>
            <a:ext cx="576412" cy="4141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3671552" y="3284984"/>
            <a:ext cx="2304952"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2000" b="1" dirty="0" smtClean="0">
                <a:solidFill>
                  <a:schemeClr val="bg1"/>
                </a:solidFill>
              </a:rPr>
              <a:t>FAQ</a:t>
            </a:r>
          </a:p>
          <a:p>
            <a:pPr algn="ctr"/>
            <a:r>
              <a:rPr lang="fr-FR" sz="2000" b="1" dirty="0" smtClean="0">
                <a:solidFill>
                  <a:schemeClr val="bg1"/>
                </a:solidFill>
              </a:rPr>
              <a:t>41 Informations</a:t>
            </a:r>
          </a:p>
        </p:txBody>
      </p:sp>
      <p:sp>
        <p:nvSpPr>
          <p:cNvPr id="25" name="Flèche vers le bas 24"/>
          <p:cNvSpPr/>
          <p:nvPr/>
        </p:nvSpPr>
        <p:spPr>
          <a:xfrm>
            <a:off x="4572000" y="4149080"/>
            <a:ext cx="576412" cy="4141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vers le bas 19"/>
          <p:cNvSpPr/>
          <p:nvPr/>
        </p:nvSpPr>
        <p:spPr>
          <a:xfrm rot="13896037">
            <a:off x="6263976" y="2415494"/>
            <a:ext cx="504056" cy="10711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7164983" y="2060848"/>
            <a:ext cx="1583481"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fr-FR" sz="2000" dirty="0" smtClean="0">
                <a:solidFill>
                  <a:schemeClr val="tx2"/>
                </a:solidFill>
              </a:rPr>
              <a:t>Site internet</a:t>
            </a:r>
          </a:p>
        </p:txBody>
      </p:sp>
      <p:sp>
        <p:nvSpPr>
          <p:cNvPr id="28" name="Flèche vers le bas 27"/>
          <p:cNvSpPr/>
          <p:nvPr/>
        </p:nvSpPr>
        <p:spPr>
          <a:xfrm rot="18552542">
            <a:off x="6298783" y="3856834"/>
            <a:ext cx="504056" cy="10711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7164288" y="4829090"/>
            <a:ext cx="15841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dirty="0" smtClean="0">
                <a:solidFill>
                  <a:schemeClr val="tx2"/>
                </a:solidFill>
              </a:rPr>
              <a:t>DGOS</a:t>
            </a:r>
          </a:p>
        </p:txBody>
      </p:sp>
      <p:sp>
        <p:nvSpPr>
          <p:cNvPr id="30" name="ZoneTexte 29"/>
          <p:cNvSpPr txBox="1"/>
          <p:nvPr/>
        </p:nvSpPr>
        <p:spPr>
          <a:xfrm>
            <a:off x="6619924" y="3284984"/>
            <a:ext cx="2304952"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2000" b="1" dirty="0" smtClean="0">
                <a:solidFill>
                  <a:schemeClr val="bg1"/>
                </a:solidFill>
              </a:rPr>
              <a:t>Guide de remplissage</a:t>
            </a:r>
          </a:p>
        </p:txBody>
      </p:sp>
      <p:sp>
        <p:nvSpPr>
          <p:cNvPr id="31" name="ZoneTexte 30"/>
          <p:cNvSpPr txBox="1"/>
          <p:nvPr/>
        </p:nvSpPr>
        <p:spPr>
          <a:xfrm>
            <a:off x="7164983" y="5309592"/>
            <a:ext cx="15841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dirty="0" smtClean="0">
                <a:solidFill>
                  <a:schemeClr val="tx2"/>
                </a:solidFill>
              </a:rPr>
              <a:t>DSS</a:t>
            </a:r>
          </a:p>
        </p:txBody>
      </p:sp>
      <p:sp>
        <p:nvSpPr>
          <p:cNvPr id="21" name="Flèche vers le bas 20"/>
          <p:cNvSpPr/>
          <p:nvPr/>
        </p:nvSpPr>
        <p:spPr>
          <a:xfrm>
            <a:off x="7813785" y="2644085"/>
            <a:ext cx="358615"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lèche vers le bas 33"/>
          <p:cNvSpPr/>
          <p:nvPr/>
        </p:nvSpPr>
        <p:spPr>
          <a:xfrm rot="10800000">
            <a:off x="7813785" y="4202541"/>
            <a:ext cx="358615"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667301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063470227"/>
              </p:ext>
            </p:extLst>
          </p:nvPr>
        </p:nvGraphicFramePr>
        <p:xfrm>
          <a:off x="251520" y="116632"/>
          <a:ext cx="8568952" cy="6678880"/>
        </p:xfrm>
        <a:graphic>
          <a:graphicData uri="http://schemas.openxmlformats.org/drawingml/2006/table">
            <a:tbl>
              <a:tblPr>
                <a:tableStyleId>{5C22544A-7EE6-4342-B048-85BDC9FD1C3A}</a:tableStyleId>
              </a:tblPr>
              <a:tblGrid>
                <a:gridCol w="1624788"/>
                <a:gridCol w="466034"/>
                <a:gridCol w="2517690"/>
                <a:gridCol w="432048"/>
                <a:gridCol w="1512168"/>
                <a:gridCol w="2016224"/>
              </a:tblGrid>
              <a:tr h="205091">
                <a:tc rowSpan="4">
                  <a:txBody>
                    <a:bodyPr/>
                    <a:lstStyle/>
                    <a:p>
                      <a:pPr algn="l" fontAlgn="ctr"/>
                      <a:r>
                        <a:rPr lang="fr-FR" sz="1200" u="none" strike="noStrike" dirty="0">
                          <a:effectLst/>
                        </a:rPr>
                        <a:t>Taux de prescription incluant le numéro RPPS du prescripteur et le numéro FINESS de l'établissement </a:t>
                      </a:r>
                      <a:endParaRPr lang="fr-FR" sz="1200" b="0" i="0" u="none" strike="noStrike" dirty="0">
                        <a:solidFill>
                          <a:srgbClr val="000000"/>
                        </a:solidFill>
                        <a:effectLst/>
                        <a:latin typeface="Calibri"/>
                      </a:endParaRPr>
                    </a:p>
                  </a:txBody>
                  <a:tcPr marL="5286" marR="5286" marT="5286" marB="0" anchor="ctr"/>
                </a:tc>
                <a:tc rowSpan="2">
                  <a:txBody>
                    <a:bodyPr/>
                    <a:lstStyle/>
                    <a:p>
                      <a:pPr algn="ctr" fontAlgn="ctr"/>
                      <a:r>
                        <a:rPr lang="fr-FR" sz="1200" u="none" strike="noStrike">
                          <a:effectLst/>
                        </a:rPr>
                        <a:t>5</a:t>
                      </a:r>
                      <a:endParaRPr lang="fr-FR" sz="1200" b="0" i="0" u="none" strike="noStrike">
                        <a:solidFill>
                          <a:srgbClr val="000000"/>
                        </a:solidFill>
                        <a:effectLst/>
                        <a:latin typeface="Calibri"/>
                      </a:endParaRPr>
                    </a:p>
                  </a:txBody>
                  <a:tcPr marL="5286" marR="5286" marT="5286" marB="0" anchor="ctr"/>
                </a:tc>
                <a:tc>
                  <a:txBody>
                    <a:bodyPr/>
                    <a:lstStyle/>
                    <a:p>
                      <a:pPr algn="l" fontAlgn="ctr"/>
                      <a:r>
                        <a:rPr lang="fr-FR" sz="1200" u="none" strike="noStrike">
                          <a:effectLst/>
                        </a:rPr>
                        <a:t>Nombre d'ordonnances de sortie délivrées précisant le numéro FINESS et le RPPS</a:t>
                      </a:r>
                      <a:endParaRPr lang="fr-FR" sz="1200" b="0" i="0" u="none" strike="noStrike">
                        <a:solidFill>
                          <a:srgbClr val="000000"/>
                        </a:solidFill>
                        <a:effectLst/>
                        <a:latin typeface="Calibri"/>
                      </a:endParaRPr>
                    </a:p>
                  </a:txBody>
                  <a:tcPr marL="5286" marR="5286" marT="5286" marB="0" anchor="ctr"/>
                </a:tc>
                <a:tc rowSpan="2">
                  <a:txBody>
                    <a:bodyPr/>
                    <a:lstStyle/>
                    <a:p>
                      <a:pPr algn="ctr" fontAlgn="ctr"/>
                      <a:r>
                        <a:rPr lang="fr-FR" sz="1200" u="none" strike="noStrike" dirty="0">
                          <a:effectLst/>
                        </a:rPr>
                        <a:t>100%</a:t>
                      </a:r>
                      <a:endParaRPr lang="fr-FR" sz="1200" b="0" i="0" u="none" strike="noStrike" dirty="0">
                        <a:solidFill>
                          <a:srgbClr val="000000"/>
                        </a:solidFill>
                        <a:effectLst/>
                        <a:latin typeface="Calibri"/>
                      </a:endParaRPr>
                    </a:p>
                  </a:txBody>
                  <a:tcPr marL="5286" marR="5286" marT="5286" marB="0" anchor="ctr"/>
                </a:tc>
                <a:tc rowSpan="2">
                  <a:txBody>
                    <a:bodyPr/>
                    <a:lstStyle/>
                    <a:p>
                      <a:pPr algn="l" fontAlgn="ctr"/>
                      <a:r>
                        <a:rPr lang="fr-FR" sz="1200" u="none" strike="noStrike">
                          <a:effectLst/>
                        </a:rPr>
                        <a:t>Requête Assurance Maladie</a:t>
                      </a:r>
                      <a:endParaRPr lang="fr-FR" sz="1200" b="0" i="0" u="none" strike="noStrike">
                        <a:solidFill>
                          <a:srgbClr val="000000"/>
                        </a:solidFill>
                        <a:effectLst/>
                        <a:latin typeface="Calibri"/>
                      </a:endParaRPr>
                    </a:p>
                  </a:txBody>
                  <a:tcPr marL="5286" marR="5286" marT="5286" marB="0" anchor="ctr"/>
                </a:tc>
                <a:tc rowSpan="2">
                  <a:txBody>
                    <a:bodyPr/>
                    <a:lstStyle/>
                    <a:p>
                      <a:pPr algn="l" fontAlgn="ctr"/>
                      <a:r>
                        <a:rPr lang="fr-FR" sz="1200" u="none" strike="noStrike">
                          <a:effectLst/>
                        </a:rPr>
                        <a:t>Cotation A : &gt; 70 %</a:t>
                      </a:r>
                      <a:br>
                        <a:rPr lang="fr-FR" sz="1200" u="none" strike="noStrike">
                          <a:effectLst/>
                        </a:rPr>
                      </a:br>
                      <a:r>
                        <a:rPr lang="fr-FR" sz="1200" u="none" strike="noStrike">
                          <a:effectLst/>
                        </a:rPr>
                        <a:t>Cotation B : 50 &lt; X ≤ 70 %</a:t>
                      </a:r>
                      <a:br>
                        <a:rPr lang="fr-FR" sz="1200" u="none" strike="noStrike">
                          <a:effectLst/>
                        </a:rPr>
                      </a:br>
                      <a:r>
                        <a:rPr lang="fr-FR" sz="1200" u="none" strike="noStrike">
                          <a:effectLst/>
                        </a:rPr>
                        <a:t>Cotation C : 10 &lt; X ≤ 50 %</a:t>
                      </a:r>
                      <a:br>
                        <a:rPr lang="fr-FR" sz="1200" u="none" strike="noStrike">
                          <a:effectLst/>
                        </a:rPr>
                      </a:br>
                      <a:r>
                        <a:rPr lang="fr-FR" sz="1200" u="none" strike="noStrike">
                          <a:effectLst/>
                        </a:rPr>
                        <a:t>Cotation D : X ≤ 10 % ou absence de mesure</a:t>
                      </a:r>
                      <a:endParaRPr lang="fr-FR" sz="1200" b="0" i="0" u="none" strike="noStrike">
                        <a:solidFill>
                          <a:srgbClr val="000000"/>
                        </a:solidFill>
                        <a:effectLst/>
                        <a:latin typeface="Calibri"/>
                      </a:endParaRPr>
                    </a:p>
                  </a:txBody>
                  <a:tcPr marL="5286" marR="5286" marT="5286" marB="0" anchor="ctr"/>
                </a:tc>
              </a:tr>
              <a:tr h="268733">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Nombre total d'ordonnances de sortie</a:t>
                      </a:r>
                      <a:endParaRPr lang="fr-FR" sz="1200" b="0" i="0" u="none" strike="noStrike">
                        <a:solidFill>
                          <a:srgbClr val="000000"/>
                        </a:solidFill>
                        <a:effectLst/>
                        <a:latin typeface="Calibri"/>
                      </a:endParaRPr>
                    </a:p>
                  </a:txBody>
                  <a:tcPr marL="5286" marR="5286" marT="5286" marB="0" anchor="ctr"/>
                </a:tc>
                <a:tc vMerge="1">
                  <a:txBody>
                    <a:bodyPr/>
                    <a:lstStyle/>
                    <a:p>
                      <a:endParaRPr lang="fr-FR"/>
                    </a:p>
                  </a:txBody>
                  <a:tcPr/>
                </a:tc>
                <a:tc vMerge="1">
                  <a:txBody>
                    <a:bodyPr/>
                    <a:lstStyle/>
                    <a:p>
                      <a:endParaRPr lang="fr-FR"/>
                    </a:p>
                  </a:txBody>
                  <a:tcPr/>
                </a:tc>
                <a:tc vMerge="1">
                  <a:txBody>
                    <a:bodyPr/>
                    <a:lstStyle/>
                    <a:p>
                      <a:endParaRPr lang="fr-FR"/>
                    </a:p>
                  </a:txBody>
                  <a:tcPr/>
                </a:tc>
              </a:tr>
              <a:tr h="486299">
                <a:tc vMerge="1">
                  <a:txBody>
                    <a:bodyPr/>
                    <a:lstStyle/>
                    <a:p>
                      <a:endParaRPr lang="fr-FR"/>
                    </a:p>
                  </a:txBody>
                  <a:tcPr/>
                </a:tc>
                <a:tc rowSpan="2">
                  <a:txBody>
                    <a:bodyPr/>
                    <a:lstStyle/>
                    <a:p>
                      <a:pPr algn="ctr" fontAlgn="ctr"/>
                      <a:r>
                        <a:rPr lang="fr-FR" sz="1200" u="none" strike="noStrike">
                          <a:effectLst/>
                        </a:rPr>
                        <a:t>6</a:t>
                      </a:r>
                      <a:endParaRPr lang="fr-FR" sz="1200" b="0" i="0" u="none" strike="noStrike">
                        <a:solidFill>
                          <a:srgbClr val="000000"/>
                        </a:solidFill>
                        <a:effectLst/>
                        <a:latin typeface="Calibri"/>
                      </a:endParaRPr>
                    </a:p>
                  </a:txBody>
                  <a:tcPr marL="5286" marR="5286" marT="5286" marB="0" anchor="ctr"/>
                </a:tc>
                <a:tc>
                  <a:txBody>
                    <a:bodyPr/>
                    <a:lstStyle/>
                    <a:p>
                      <a:pPr algn="l" fontAlgn="ctr"/>
                      <a:r>
                        <a:rPr lang="fr-FR" sz="1200" u="none" strike="noStrike">
                          <a:effectLst/>
                        </a:rPr>
                        <a:t>Nombre d'ordonnances intra-hospitalières précisant le numéro RPPS</a:t>
                      </a:r>
                      <a:endParaRPr lang="fr-FR" sz="1200" b="0" i="0" u="none" strike="noStrike">
                        <a:solidFill>
                          <a:srgbClr val="000000"/>
                        </a:solidFill>
                        <a:effectLst/>
                        <a:latin typeface="Calibri"/>
                      </a:endParaRPr>
                    </a:p>
                  </a:txBody>
                  <a:tcPr marL="5286" marR="5286" marT="5286" marB="0" anchor="ctr"/>
                </a:tc>
                <a:tc rowSpan="2">
                  <a:txBody>
                    <a:bodyPr/>
                    <a:lstStyle/>
                    <a:p>
                      <a:pPr algn="ctr" fontAlgn="ctr"/>
                      <a:r>
                        <a:rPr lang="fr-FR" sz="1200" u="none" strike="noStrike" dirty="0">
                          <a:effectLst/>
                        </a:rPr>
                        <a:t>100%</a:t>
                      </a:r>
                      <a:endParaRPr lang="fr-FR" sz="1200" b="0" i="0" u="none" strike="noStrike" dirty="0">
                        <a:solidFill>
                          <a:srgbClr val="000000"/>
                        </a:solidFill>
                        <a:effectLst/>
                        <a:latin typeface="Calibri"/>
                      </a:endParaRPr>
                    </a:p>
                  </a:txBody>
                  <a:tcPr marL="5286" marR="5286" marT="5286" marB="0" anchor="ctr"/>
                </a:tc>
                <a:tc rowSpan="2">
                  <a:txBody>
                    <a:bodyPr/>
                    <a:lstStyle/>
                    <a:p>
                      <a:pPr algn="l" fontAlgn="ctr"/>
                      <a:r>
                        <a:rPr lang="fr-FR" sz="1200" u="none" strike="noStrike">
                          <a:effectLst/>
                        </a:rPr>
                        <a:t>Tableau de bord  SI de l'établissement </a:t>
                      </a:r>
                      <a:endParaRPr lang="fr-FR" sz="1200" b="0" i="0" u="none" strike="noStrike">
                        <a:solidFill>
                          <a:srgbClr val="000000"/>
                        </a:solidFill>
                        <a:effectLst/>
                        <a:latin typeface="Calibri"/>
                      </a:endParaRPr>
                    </a:p>
                  </a:txBody>
                  <a:tcPr marL="5286" marR="5286" marT="5286" marB="0" anchor="ctr"/>
                </a:tc>
                <a:tc rowSpan="2">
                  <a:txBody>
                    <a:bodyPr/>
                    <a:lstStyle/>
                    <a:p>
                      <a:pPr algn="l" fontAlgn="ctr"/>
                      <a:r>
                        <a:rPr lang="fr-FR" sz="1200" u="none" strike="noStrike">
                          <a:effectLst/>
                        </a:rPr>
                        <a:t>Cotation A : &gt; 90 %</a:t>
                      </a:r>
                      <a:br>
                        <a:rPr lang="fr-FR" sz="1200" u="none" strike="noStrike">
                          <a:effectLst/>
                        </a:rPr>
                      </a:br>
                      <a:r>
                        <a:rPr lang="fr-FR" sz="1200" u="none" strike="noStrike">
                          <a:effectLst/>
                        </a:rPr>
                        <a:t>Cotation B : 70 &lt; X ≤ 90 %</a:t>
                      </a:r>
                      <a:br>
                        <a:rPr lang="fr-FR" sz="1200" u="none" strike="noStrike">
                          <a:effectLst/>
                        </a:rPr>
                      </a:br>
                      <a:r>
                        <a:rPr lang="fr-FR" sz="1200" u="none" strike="noStrike">
                          <a:effectLst/>
                        </a:rPr>
                        <a:t>Cotation C : 10 &lt; X ≤ 70 %</a:t>
                      </a:r>
                      <a:br>
                        <a:rPr lang="fr-FR" sz="1200" u="none" strike="noStrike">
                          <a:effectLst/>
                        </a:rPr>
                      </a:br>
                      <a:r>
                        <a:rPr lang="fr-FR" sz="1200" u="none" strike="noStrike">
                          <a:effectLst/>
                        </a:rPr>
                        <a:t>Cotation D : X ≤ 10 % ou absence de mesure</a:t>
                      </a:r>
                      <a:endParaRPr lang="fr-FR" sz="1200" b="0" i="0" u="none" strike="noStrike">
                        <a:solidFill>
                          <a:srgbClr val="000000"/>
                        </a:solidFill>
                        <a:effectLst/>
                        <a:latin typeface="Calibri"/>
                      </a:endParaRPr>
                    </a:p>
                  </a:txBody>
                  <a:tcPr marL="5286" marR="5286" marT="5286" marB="0" anchor="ctr"/>
                </a:tc>
              </a:tr>
              <a:tr h="486299">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Nombre total d'ordonnances intra-hospitalières</a:t>
                      </a:r>
                      <a:endParaRPr lang="fr-FR" sz="1200" b="0" i="0" u="none" strike="noStrike">
                        <a:solidFill>
                          <a:srgbClr val="000000"/>
                        </a:solidFill>
                        <a:effectLst/>
                        <a:latin typeface="Calibri"/>
                      </a:endParaRPr>
                    </a:p>
                  </a:txBody>
                  <a:tcPr marL="5286" marR="5286" marT="5286" marB="0" anchor="ctr"/>
                </a:tc>
                <a:tc vMerge="1">
                  <a:txBody>
                    <a:bodyPr/>
                    <a:lstStyle/>
                    <a:p>
                      <a:endParaRPr lang="fr-FR"/>
                    </a:p>
                  </a:txBody>
                  <a:tcPr/>
                </a:tc>
                <a:tc vMerge="1">
                  <a:txBody>
                    <a:bodyPr/>
                    <a:lstStyle/>
                    <a:p>
                      <a:endParaRPr lang="fr-FR"/>
                    </a:p>
                  </a:txBody>
                  <a:tcPr/>
                </a:tc>
                <a:tc vMerge="1">
                  <a:txBody>
                    <a:bodyPr/>
                    <a:lstStyle/>
                    <a:p>
                      <a:endParaRPr lang="fr-FR"/>
                    </a:p>
                  </a:txBody>
                  <a:tcPr/>
                </a:tc>
              </a:tr>
              <a:tr h="284379">
                <a:tc rowSpan="2">
                  <a:txBody>
                    <a:bodyPr/>
                    <a:lstStyle/>
                    <a:p>
                      <a:pPr algn="l" fontAlgn="ctr"/>
                      <a:r>
                        <a:rPr lang="fr-FR" sz="1200" u="none" strike="noStrike">
                          <a:effectLst/>
                        </a:rPr>
                        <a:t>Traçabilité des médicaments</a:t>
                      </a:r>
                      <a:endParaRPr lang="fr-FR" sz="1200" b="0" i="0" u="none" strike="noStrike">
                        <a:solidFill>
                          <a:srgbClr val="000000"/>
                        </a:solidFill>
                        <a:effectLst/>
                        <a:latin typeface="Calibri"/>
                      </a:endParaRPr>
                    </a:p>
                  </a:txBody>
                  <a:tcPr marL="5286" marR="5286" marT="5286" marB="0" anchor="ctr"/>
                </a:tc>
                <a:tc rowSpan="2">
                  <a:txBody>
                    <a:bodyPr/>
                    <a:lstStyle/>
                    <a:p>
                      <a:pPr algn="ctr" fontAlgn="ctr"/>
                      <a:r>
                        <a:rPr lang="fr-FR" sz="1200" u="none" strike="noStrike">
                          <a:effectLst/>
                        </a:rPr>
                        <a:t>7</a:t>
                      </a:r>
                      <a:endParaRPr lang="fr-FR" sz="1200" b="0" i="0" u="none" strike="noStrike">
                        <a:solidFill>
                          <a:srgbClr val="000000"/>
                        </a:solidFill>
                        <a:effectLst/>
                        <a:latin typeface="Calibri"/>
                      </a:endParaRPr>
                    </a:p>
                  </a:txBody>
                  <a:tcPr marL="5286" marR="5286" marT="5286" marB="0" anchor="ctr"/>
                </a:tc>
                <a:tc>
                  <a:txBody>
                    <a:bodyPr/>
                    <a:lstStyle/>
                    <a:p>
                      <a:pPr algn="l" fontAlgn="ctr"/>
                      <a:r>
                        <a:rPr lang="fr-FR" sz="1200" u="none" strike="noStrike">
                          <a:effectLst/>
                        </a:rPr>
                        <a:t>Nombre de lits informatisés de la prescription jusqu'à la traçabilité de l'administration</a:t>
                      </a:r>
                      <a:endParaRPr lang="fr-FR" sz="1200" b="0" i="0" u="none" strike="noStrike">
                        <a:solidFill>
                          <a:srgbClr val="000000"/>
                        </a:solidFill>
                        <a:effectLst/>
                        <a:latin typeface="Calibri"/>
                      </a:endParaRPr>
                    </a:p>
                  </a:txBody>
                  <a:tcPr marL="5286" marR="5286" marT="5286" marB="0" anchor="ctr"/>
                </a:tc>
                <a:tc rowSpan="2">
                  <a:txBody>
                    <a:bodyPr/>
                    <a:lstStyle/>
                    <a:p>
                      <a:pPr algn="ctr" fontAlgn="ctr"/>
                      <a:r>
                        <a:rPr lang="fr-FR" sz="1200" u="none" strike="noStrike" dirty="0">
                          <a:effectLst/>
                        </a:rPr>
                        <a:t>100%</a:t>
                      </a:r>
                      <a:endParaRPr lang="fr-FR" sz="1200" b="0" i="0" u="none" strike="noStrike" dirty="0">
                        <a:solidFill>
                          <a:srgbClr val="000000"/>
                        </a:solidFill>
                        <a:effectLst/>
                        <a:latin typeface="Calibri"/>
                      </a:endParaRPr>
                    </a:p>
                  </a:txBody>
                  <a:tcPr marL="5286" marR="5286" marT="5286" marB="0" anchor="ctr"/>
                </a:tc>
                <a:tc rowSpan="2">
                  <a:txBody>
                    <a:bodyPr/>
                    <a:lstStyle/>
                    <a:p>
                      <a:pPr algn="l" fontAlgn="ctr"/>
                      <a:r>
                        <a:rPr lang="fr-FR" sz="1200" u="none" strike="noStrike">
                          <a:effectLst/>
                        </a:rPr>
                        <a:t>Tableau de bord  SI de l'établissement </a:t>
                      </a:r>
                      <a:endParaRPr lang="fr-FR" sz="1200" b="0" i="0" u="none" strike="noStrike">
                        <a:solidFill>
                          <a:srgbClr val="000000"/>
                        </a:solidFill>
                        <a:effectLst/>
                        <a:latin typeface="Calibri"/>
                      </a:endParaRPr>
                    </a:p>
                  </a:txBody>
                  <a:tcPr marL="5286" marR="5286" marT="5286" marB="0" anchor="ctr"/>
                </a:tc>
                <a:tc rowSpan="2">
                  <a:txBody>
                    <a:bodyPr/>
                    <a:lstStyle/>
                    <a:p>
                      <a:pPr algn="l" fontAlgn="ctr"/>
                      <a:r>
                        <a:rPr lang="fr-FR" sz="1200" u="none" strike="noStrike">
                          <a:effectLst/>
                        </a:rPr>
                        <a:t>Cotation A : &gt; 90 %</a:t>
                      </a:r>
                      <a:br>
                        <a:rPr lang="fr-FR" sz="1200" u="none" strike="noStrike">
                          <a:effectLst/>
                        </a:rPr>
                      </a:br>
                      <a:r>
                        <a:rPr lang="fr-FR" sz="1200" u="none" strike="noStrike">
                          <a:effectLst/>
                        </a:rPr>
                        <a:t>Cotation B : 70 &lt; X ≤ 90 %</a:t>
                      </a:r>
                      <a:br>
                        <a:rPr lang="fr-FR" sz="1200" u="none" strike="noStrike">
                          <a:effectLst/>
                        </a:rPr>
                      </a:br>
                      <a:r>
                        <a:rPr lang="fr-FR" sz="1200" u="none" strike="noStrike">
                          <a:effectLst/>
                        </a:rPr>
                        <a:t>Cotation C : 10 &lt; X ≤ 70 %</a:t>
                      </a:r>
                      <a:br>
                        <a:rPr lang="fr-FR" sz="1200" u="none" strike="noStrike">
                          <a:effectLst/>
                        </a:rPr>
                      </a:br>
                      <a:r>
                        <a:rPr lang="fr-FR" sz="1200" u="none" strike="noStrike">
                          <a:effectLst/>
                        </a:rPr>
                        <a:t>Cotation D : X ≤ 10 % ou absence de mesure</a:t>
                      </a:r>
                      <a:endParaRPr lang="fr-FR" sz="1200" b="0" i="0" u="none" strike="noStrike">
                        <a:solidFill>
                          <a:srgbClr val="000000"/>
                        </a:solidFill>
                        <a:effectLst/>
                        <a:latin typeface="Calibri"/>
                      </a:endParaRPr>
                    </a:p>
                  </a:txBody>
                  <a:tcPr marL="5286" marR="5286" marT="5286" marB="0" anchor="ctr"/>
                </a:tc>
              </a:tr>
              <a:tr h="206148">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Nombre de lits total</a:t>
                      </a:r>
                      <a:endParaRPr lang="fr-FR" sz="1200" b="0" i="0" u="none" strike="noStrike">
                        <a:solidFill>
                          <a:srgbClr val="000000"/>
                        </a:solidFill>
                        <a:effectLst/>
                        <a:latin typeface="Calibri"/>
                      </a:endParaRPr>
                    </a:p>
                  </a:txBody>
                  <a:tcPr marL="5286" marR="5286" marT="5286" marB="0" anchor="ctr"/>
                </a:tc>
                <a:tc vMerge="1">
                  <a:txBody>
                    <a:bodyPr/>
                    <a:lstStyle/>
                    <a:p>
                      <a:endParaRPr lang="fr-FR"/>
                    </a:p>
                  </a:txBody>
                  <a:tcPr/>
                </a:tc>
                <a:tc vMerge="1">
                  <a:txBody>
                    <a:bodyPr/>
                    <a:lstStyle/>
                    <a:p>
                      <a:endParaRPr lang="fr-FR"/>
                    </a:p>
                  </a:txBody>
                  <a:tcPr/>
                </a:tc>
                <a:tc vMerge="1">
                  <a:txBody>
                    <a:bodyPr/>
                    <a:lstStyle/>
                    <a:p>
                      <a:endParaRPr lang="fr-FR"/>
                    </a:p>
                  </a:txBody>
                  <a:tcPr/>
                </a:tc>
              </a:tr>
              <a:tr h="284379">
                <a:tc rowSpan="2">
                  <a:txBody>
                    <a:bodyPr/>
                    <a:lstStyle/>
                    <a:p>
                      <a:pPr algn="l" fontAlgn="ctr"/>
                      <a:r>
                        <a:rPr lang="fr-FR" sz="1200" u="none" strike="noStrike">
                          <a:effectLst/>
                        </a:rPr>
                        <a:t>Traçabilité des DMI</a:t>
                      </a:r>
                      <a:endParaRPr lang="fr-FR" sz="1200" b="0" i="0" u="none" strike="noStrike">
                        <a:solidFill>
                          <a:srgbClr val="000000"/>
                        </a:solidFill>
                        <a:effectLst/>
                        <a:latin typeface="Calibri"/>
                      </a:endParaRPr>
                    </a:p>
                  </a:txBody>
                  <a:tcPr marL="5286" marR="5286" marT="5286" marB="0" anchor="ctr"/>
                </a:tc>
                <a:tc rowSpan="2">
                  <a:txBody>
                    <a:bodyPr/>
                    <a:lstStyle/>
                    <a:p>
                      <a:pPr algn="ctr" fontAlgn="ctr"/>
                      <a:r>
                        <a:rPr lang="fr-FR" sz="1200" u="none" strike="noStrike">
                          <a:effectLst/>
                        </a:rPr>
                        <a:t>8</a:t>
                      </a:r>
                      <a:endParaRPr lang="fr-FR" sz="1200" b="0" i="0" u="none" strike="noStrike">
                        <a:solidFill>
                          <a:srgbClr val="000000"/>
                        </a:solidFill>
                        <a:effectLst/>
                        <a:latin typeface="Calibri"/>
                      </a:endParaRPr>
                    </a:p>
                  </a:txBody>
                  <a:tcPr marL="5286" marR="5286" marT="5286" marB="0" anchor="ctr"/>
                </a:tc>
                <a:tc>
                  <a:txBody>
                    <a:bodyPr/>
                    <a:lstStyle/>
                    <a:p>
                      <a:pPr algn="l" fontAlgn="ctr"/>
                      <a:r>
                        <a:rPr lang="fr-FR" sz="1200" u="none" strike="noStrike" dirty="0">
                          <a:effectLst/>
                        </a:rPr>
                        <a:t>Nombre d'unités de DMI dont l'implantation est informatiquement tracée</a:t>
                      </a:r>
                      <a:endParaRPr lang="fr-FR" sz="1200" b="0" i="0" u="none" strike="noStrike" dirty="0">
                        <a:solidFill>
                          <a:srgbClr val="000000"/>
                        </a:solidFill>
                        <a:effectLst/>
                        <a:latin typeface="Calibri"/>
                      </a:endParaRPr>
                    </a:p>
                  </a:txBody>
                  <a:tcPr marL="5286" marR="5286" marT="5286" marB="0" anchor="ctr">
                    <a:solidFill>
                      <a:schemeClr val="accent4">
                        <a:lumMod val="40000"/>
                        <a:lumOff val="60000"/>
                      </a:schemeClr>
                    </a:solidFill>
                  </a:tcPr>
                </a:tc>
                <a:tc rowSpan="2">
                  <a:txBody>
                    <a:bodyPr/>
                    <a:lstStyle/>
                    <a:p>
                      <a:pPr algn="ctr" fontAlgn="ctr"/>
                      <a:r>
                        <a:rPr lang="fr-FR" sz="1200" u="none" strike="noStrike">
                          <a:effectLst/>
                        </a:rPr>
                        <a:t>100%</a:t>
                      </a:r>
                      <a:endParaRPr lang="fr-FR" sz="1200" b="0" i="0" u="none" strike="noStrike">
                        <a:solidFill>
                          <a:srgbClr val="000000"/>
                        </a:solidFill>
                        <a:effectLst/>
                        <a:latin typeface="Calibri"/>
                      </a:endParaRPr>
                    </a:p>
                  </a:txBody>
                  <a:tcPr marL="5286" marR="5286" marT="5286" marB="0" anchor="ctr">
                    <a:solidFill>
                      <a:schemeClr val="accent4">
                        <a:lumMod val="40000"/>
                        <a:lumOff val="60000"/>
                      </a:schemeClr>
                    </a:solidFill>
                  </a:tcPr>
                </a:tc>
                <a:tc rowSpan="2">
                  <a:txBody>
                    <a:bodyPr/>
                    <a:lstStyle/>
                    <a:p>
                      <a:pPr algn="l" fontAlgn="ctr"/>
                      <a:r>
                        <a:rPr lang="fr-FR" sz="1200" u="none" strike="noStrike">
                          <a:effectLst/>
                        </a:rPr>
                        <a:t>Tableau de bord  SI de l'établissement </a:t>
                      </a:r>
                      <a:endParaRPr lang="fr-FR" sz="1200" b="0" i="0" u="none" strike="noStrike">
                        <a:solidFill>
                          <a:srgbClr val="000000"/>
                        </a:solidFill>
                        <a:effectLst/>
                        <a:latin typeface="Calibri"/>
                      </a:endParaRPr>
                    </a:p>
                  </a:txBody>
                  <a:tcPr marL="5286" marR="5286" marT="5286" marB="0" anchor="ctr">
                    <a:solidFill>
                      <a:schemeClr val="accent4">
                        <a:lumMod val="40000"/>
                        <a:lumOff val="60000"/>
                      </a:schemeClr>
                    </a:solidFill>
                  </a:tcPr>
                </a:tc>
                <a:tc rowSpan="2">
                  <a:txBody>
                    <a:bodyPr/>
                    <a:lstStyle/>
                    <a:p>
                      <a:pPr algn="l" fontAlgn="ctr"/>
                      <a:r>
                        <a:rPr lang="fr-FR" sz="1200" u="none" strike="noStrike" dirty="0">
                          <a:effectLst/>
                        </a:rPr>
                        <a:t>Cotation A : &gt; 90 %</a:t>
                      </a:r>
                      <a:br>
                        <a:rPr lang="fr-FR" sz="1200" u="none" strike="noStrike" dirty="0">
                          <a:effectLst/>
                        </a:rPr>
                      </a:br>
                      <a:r>
                        <a:rPr lang="fr-FR" sz="1200" u="none" strike="noStrike" dirty="0">
                          <a:effectLst/>
                        </a:rPr>
                        <a:t>Cotation B : 70 &lt; X ≤ 90 %</a:t>
                      </a:r>
                      <a:br>
                        <a:rPr lang="fr-FR" sz="1200" u="none" strike="noStrike" dirty="0">
                          <a:effectLst/>
                        </a:rPr>
                      </a:br>
                      <a:r>
                        <a:rPr lang="fr-FR" sz="1200" u="none" strike="noStrike" dirty="0">
                          <a:effectLst/>
                        </a:rPr>
                        <a:t>Cotation C : 10 &lt; X ≤ 70 %</a:t>
                      </a:r>
                      <a:br>
                        <a:rPr lang="fr-FR" sz="1200" u="none" strike="noStrike" dirty="0">
                          <a:effectLst/>
                        </a:rPr>
                      </a:br>
                      <a:r>
                        <a:rPr lang="fr-FR" sz="1200" u="none" strike="noStrike" dirty="0">
                          <a:effectLst/>
                        </a:rPr>
                        <a:t>Cotation D : X ≤ 10 % ou absence de mesure</a:t>
                      </a:r>
                      <a:endParaRPr lang="fr-FR" sz="1200" b="0" i="0" u="none" strike="noStrike" dirty="0">
                        <a:solidFill>
                          <a:srgbClr val="000000"/>
                        </a:solidFill>
                        <a:effectLst/>
                        <a:latin typeface="Calibri"/>
                      </a:endParaRPr>
                    </a:p>
                  </a:txBody>
                  <a:tcPr marL="5286" marR="5286" marT="5286" marB="0" anchor="ctr">
                    <a:solidFill>
                      <a:schemeClr val="accent4">
                        <a:lumMod val="40000"/>
                        <a:lumOff val="60000"/>
                      </a:schemeClr>
                    </a:solidFill>
                  </a:tcPr>
                </a:tc>
              </a:tr>
              <a:tr h="243149">
                <a:tc vMerge="1">
                  <a:txBody>
                    <a:bodyPr/>
                    <a:lstStyle/>
                    <a:p>
                      <a:endParaRPr lang="fr-FR"/>
                    </a:p>
                  </a:txBody>
                  <a:tcPr/>
                </a:tc>
                <a:tc vMerge="1">
                  <a:txBody>
                    <a:bodyPr/>
                    <a:lstStyle/>
                    <a:p>
                      <a:endParaRPr lang="fr-FR"/>
                    </a:p>
                  </a:txBody>
                  <a:tcPr/>
                </a:tc>
                <a:tc>
                  <a:txBody>
                    <a:bodyPr/>
                    <a:lstStyle/>
                    <a:p>
                      <a:pPr algn="l" fontAlgn="ctr"/>
                      <a:r>
                        <a:rPr lang="fr-FR" sz="1200" u="none" strike="sngStrike" dirty="0">
                          <a:effectLst/>
                        </a:rPr>
                        <a:t>Nombre total d'unités de DMI </a:t>
                      </a:r>
                      <a:r>
                        <a:rPr lang="fr-FR" sz="1200" u="none" strike="sngStrike" dirty="0" smtClean="0">
                          <a:effectLst/>
                        </a:rPr>
                        <a:t>implantés</a:t>
                      </a:r>
                    </a:p>
                    <a:p>
                      <a:pPr algn="l" fontAlgn="ctr"/>
                      <a:r>
                        <a:rPr lang="fr-FR" sz="1200" b="1" i="0" u="none" strike="noStrike" dirty="0" smtClean="0">
                          <a:solidFill>
                            <a:srgbClr val="FF0000"/>
                          </a:solidFill>
                          <a:effectLst/>
                          <a:latin typeface="Calibri"/>
                        </a:rPr>
                        <a:t>Nom du logiciel</a:t>
                      </a:r>
                      <a:endParaRPr lang="fr-FR" sz="1200" b="1" i="0" u="none" strike="noStrike" dirty="0">
                        <a:solidFill>
                          <a:srgbClr val="FF0000"/>
                        </a:solidFill>
                        <a:effectLst/>
                        <a:latin typeface="Calibri"/>
                      </a:endParaRPr>
                    </a:p>
                  </a:txBody>
                  <a:tcPr marL="5286" marR="5286" marT="5286" marB="0" anchor="ctr"/>
                </a:tc>
                <a:tc vMerge="1">
                  <a:txBody>
                    <a:bodyPr/>
                    <a:lstStyle/>
                    <a:p>
                      <a:endParaRPr lang="fr-FR"/>
                    </a:p>
                  </a:txBody>
                  <a:tcPr/>
                </a:tc>
                <a:tc vMerge="1">
                  <a:txBody>
                    <a:bodyPr/>
                    <a:lstStyle/>
                    <a:p>
                      <a:endParaRPr lang="fr-FR"/>
                    </a:p>
                  </a:txBody>
                  <a:tcPr/>
                </a:tc>
                <a:tc vMerge="1">
                  <a:txBody>
                    <a:bodyPr/>
                    <a:lstStyle/>
                    <a:p>
                      <a:endParaRPr lang="fr-FR"/>
                    </a:p>
                  </a:txBody>
                  <a:tcPr/>
                </a:tc>
              </a:tr>
              <a:tr h="766449">
                <a:tc rowSpan="2">
                  <a:txBody>
                    <a:bodyPr/>
                    <a:lstStyle/>
                    <a:p>
                      <a:pPr algn="l" fontAlgn="ctr"/>
                      <a:r>
                        <a:rPr lang="fr-FR" sz="1200" u="none" strike="noStrike" dirty="0">
                          <a:effectLst/>
                        </a:rPr>
                        <a:t>Information du patient en cas d'implantation d'un DMI avec remise d'un document à la sortie incluant le nom, le numéro de lot et le fabricant du DMI ainsi que la date d'implantation, et le nom du médecin </a:t>
                      </a:r>
                      <a:r>
                        <a:rPr lang="fr-FR" sz="1200" u="none" strike="noStrike" dirty="0" err="1">
                          <a:effectLst/>
                        </a:rPr>
                        <a:t>implanteur</a:t>
                      </a:r>
                      <a:endParaRPr lang="fr-FR" sz="1200" b="0" i="0" u="none" strike="noStrike" dirty="0">
                        <a:solidFill>
                          <a:srgbClr val="000000"/>
                        </a:solidFill>
                        <a:effectLst/>
                        <a:latin typeface="Calibri"/>
                      </a:endParaRPr>
                    </a:p>
                  </a:txBody>
                  <a:tcPr marL="5286" marR="5286" marT="5286" marB="0" anchor="ctr"/>
                </a:tc>
                <a:tc rowSpan="2">
                  <a:txBody>
                    <a:bodyPr/>
                    <a:lstStyle/>
                    <a:p>
                      <a:pPr algn="ctr" fontAlgn="ctr"/>
                      <a:r>
                        <a:rPr lang="fr-FR" sz="1200" u="none" strike="noStrike">
                          <a:effectLst/>
                        </a:rPr>
                        <a:t>9</a:t>
                      </a:r>
                      <a:endParaRPr lang="fr-FR" sz="1200" b="0" i="0" u="none" strike="noStrike">
                        <a:solidFill>
                          <a:srgbClr val="000000"/>
                        </a:solidFill>
                        <a:effectLst/>
                        <a:latin typeface="Calibri"/>
                      </a:endParaRPr>
                    </a:p>
                  </a:txBody>
                  <a:tcPr marL="5286" marR="5286" marT="5286" marB="0" anchor="ctr"/>
                </a:tc>
                <a:tc>
                  <a:txBody>
                    <a:bodyPr/>
                    <a:lstStyle/>
                    <a:p>
                      <a:pPr algn="l" fontAlgn="ctr"/>
                      <a:r>
                        <a:rPr lang="fr-FR" sz="1200" u="none" strike="noStrike" dirty="0">
                          <a:effectLst/>
                        </a:rPr>
                        <a:t>Nombre de patients ayant bénéficié d'une information avec remise d'un document lors de l'implantation d'un DM</a:t>
                      </a:r>
                      <a:endParaRPr lang="fr-FR" sz="1200" b="0" i="0" u="none" strike="noStrike" dirty="0">
                        <a:solidFill>
                          <a:srgbClr val="000000"/>
                        </a:solidFill>
                        <a:effectLst/>
                        <a:latin typeface="Calibri"/>
                      </a:endParaRPr>
                    </a:p>
                  </a:txBody>
                  <a:tcPr marL="5286" marR="5286" marT="5286" marB="0" anchor="ctr"/>
                </a:tc>
                <a:tc rowSpan="2">
                  <a:txBody>
                    <a:bodyPr/>
                    <a:lstStyle/>
                    <a:p>
                      <a:pPr algn="ctr" fontAlgn="ctr"/>
                      <a:r>
                        <a:rPr lang="fr-FR" sz="1200" u="none" strike="noStrike">
                          <a:effectLst/>
                        </a:rPr>
                        <a:t>100%</a:t>
                      </a:r>
                      <a:endParaRPr lang="fr-FR" sz="1200" b="0" i="0" u="none" strike="noStrike">
                        <a:solidFill>
                          <a:srgbClr val="000000"/>
                        </a:solidFill>
                        <a:effectLst/>
                        <a:latin typeface="Calibri"/>
                      </a:endParaRPr>
                    </a:p>
                  </a:txBody>
                  <a:tcPr marL="5286" marR="5286" marT="5286" marB="0" anchor="ctr"/>
                </a:tc>
                <a:tc rowSpan="2">
                  <a:txBody>
                    <a:bodyPr/>
                    <a:lstStyle/>
                    <a:p>
                      <a:pPr algn="l" fontAlgn="ctr"/>
                      <a:r>
                        <a:rPr lang="fr-FR" sz="1200" u="none" strike="noStrike">
                          <a:effectLst/>
                        </a:rPr>
                        <a:t>Copie du document remis au patient</a:t>
                      </a:r>
                      <a:br>
                        <a:rPr lang="fr-FR" sz="1200" u="none" strike="noStrike">
                          <a:effectLst/>
                        </a:rPr>
                      </a:br>
                      <a:r>
                        <a:rPr lang="fr-FR" sz="1200" u="none" strike="noStrike">
                          <a:effectLst/>
                        </a:rPr>
                        <a:t>Copie d'écran du dossier médical patient </a:t>
                      </a:r>
                      <a:br>
                        <a:rPr lang="fr-FR" sz="1200" u="none" strike="noStrike">
                          <a:effectLst/>
                        </a:rPr>
                      </a:br>
                      <a:r>
                        <a:rPr lang="fr-FR" sz="1200" u="none" strike="noStrike">
                          <a:effectLst/>
                        </a:rPr>
                        <a:t>Synthèse de l'audit (méthode, résultat, plan d'action, communication), ou des résultats de la traçabilité de l'information</a:t>
                      </a:r>
                      <a:endParaRPr lang="fr-FR" sz="1200" b="0" i="0" u="none" strike="noStrike">
                        <a:solidFill>
                          <a:srgbClr val="000000"/>
                        </a:solidFill>
                        <a:effectLst/>
                        <a:latin typeface="Calibri"/>
                      </a:endParaRPr>
                    </a:p>
                  </a:txBody>
                  <a:tcPr marL="5286" marR="5286" marT="5286" marB="0" anchor="ctr"/>
                </a:tc>
                <a:tc rowSpan="2">
                  <a:txBody>
                    <a:bodyPr/>
                    <a:lstStyle/>
                    <a:p>
                      <a:pPr algn="l" fontAlgn="ctr"/>
                      <a:r>
                        <a:rPr lang="fr-FR" sz="1200" u="none" strike="noStrike" dirty="0">
                          <a:effectLst/>
                        </a:rPr>
                        <a:t>Cotation A : &gt; 90 %</a:t>
                      </a:r>
                      <a:br>
                        <a:rPr lang="fr-FR" sz="1200" u="none" strike="noStrike" dirty="0">
                          <a:effectLst/>
                        </a:rPr>
                      </a:br>
                      <a:r>
                        <a:rPr lang="fr-FR" sz="1200" u="none" strike="noStrike" dirty="0">
                          <a:effectLst/>
                        </a:rPr>
                        <a:t>Cotation B : 70 &lt; X ≤ 90 %</a:t>
                      </a:r>
                      <a:br>
                        <a:rPr lang="fr-FR" sz="1200" u="none" strike="noStrike" dirty="0">
                          <a:effectLst/>
                        </a:rPr>
                      </a:br>
                      <a:r>
                        <a:rPr lang="fr-FR" sz="1200" u="none" strike="noStrike" dirty="0">
                          <a:effectLst/>
                        </a:rPr>
                        <a:t>Cotation C : 10 &lt; X ≤ 70 %</a:t>
                      </a:r>
                      <a:br>
                        <a:rPr lang="fr-FR" sz="1200" u="none" strike="noStrike" dirty="0">
                          <a:effectLst/>
                        </a:rPr>
                      </a:br>
                      <a:r>
                        <a:rPr lang="fr-FR" sz="1200" u="none" strike="noStrike" dirty="0">
                          <a:effectLst/>
                        </a:rPr>
                        <a:t>Cotation D : X ≤ 10 % ou absence de mesure</a:t>
                      </a:r>
                      <a:endParaRPr lang="fr-FR" sz="1200" b="0" i="0" u="none" strike="noStrike" dirty="0">
                        <a:solidFill>
                          <a:srgbClr val="000000"/>
                        </a:solidFill>
                        <a:effectLst/>
                        <a:latin typeface="Calibri"/>
                      </a:endParaRPr>
                    </a:p>
                  </a:txBody>
                  <a:tcPr marL="5286" marR="5286" marT="5286" marB="0" anchor="ctr"/>
                </a:tc>
              </a:tr>
              <a:tr h="766449">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Nombre de patients avec implantation d'un DM</a:t>
                      </a:r>
                      <a:endParaRPr lang="fr-FR" sz="1200" b="0" i="0" u="none" strike="noStrike">
                        <a:solidFill>
                          <a:srgbClr val="000000"/>
                        </a:solidFill>
                        <a:effectLst/>
                        <a:latin typeface="Calibri"/>
                      </a:endParaRPr>
                    </a:p>
                  </a:txBody>
                  <a:tcPr marL="5286" marR="5286" marT="5286" marB="0" anchor="ctr"/>
                </a:tc>
                <a:tc vMerge="1">
                  <a:txBody>
                    <a:bodyPr/>
                    <a:lstStyle/>
                    <a:p>
                      <a:endParaRPr lang="fr-FR"/>
                    </a:p>
                  </a:txBody>
                  <a:tcPr/>
                </a:tc>
                <a:tc vMerge="1">
                  <a:txBody>
                    <a:bodyPr/>
                    <a:lstStyle/>
                    <a:p>
                      <a:endParaRPr lang="fr-FR"/>
                    </a:p>
                  </a:txBody>
                  <a:tcPr/>
                </a:tc>
                <a:tc vMerge="1">
                  <a:txBody>
                    <a:bodyPr/>
                    <a:lstStyle/>
                    <a:p>
                      <a:endParaRPr lang="fr-FR"/>
                    </a:p>
                  </a:txBody>
                  <a:tcPr/>
                </a:tc>
              </a:tr>
              <a:tr h="317151">
                <a:tc rowSpan="2">
                  <a:txBody>
                    <a:bodyPr/>
                    <a:lstStyle/>
                    <a:p>
                      <a:pPr algn="l" fontAlgn="ctr"/>
                      <a:r>
                        <a:rPr lang="fr-FR" sz="1200" u="none" strike="noStrike">
                          <a:effectLst/>
                        </a:rPr>
                        <a:t>Déploiement de la classification CLADIMED</a:t>
                      </a:r>
                      <a:endParaRPr lang="fr-FR" sz="1200" b="0" i="0" u="none" strike="noStrike">
                        <a:solidFill>
                          <a:srgbClr val="000000"/>
                        </a:solidFill>
                        <a:effectLst/>
                        <a:latin typeface="Calibri"/>
                      </a:endParaRPr>
                    </a:p>
                  </a:txBody>
                  <a:tcPr marL="5286" marR="5286" marT="5286" marB="0" anchor="ctr"/>
                </a:tc>
                <a:tc rowSpan="2">
                  <a:txBody>
                    <a:bodyPr/>
                    <a:lstStyle/>
                    <a:p>
                      <a:pPr algn="ctr" fontAlgn="ctr"/>
                      <a:r>
                        <a:rPr lang="fr-FR" sz="1200" u="none" strike="noStrike">
                          <a:effectLst/>
                        </a:rPr>
                        <a:t>10</a:t>
                      </a:r>
                      <a:endParaRPr lang="fr-FR" sz="1200" b="0" i="0" u="none" strike="noStrike">
                        <a:solidFill>
                          <a:srgbClr val="000000"/>
                        </a:solidFill>
                        <a:effectLst/>
                        <a:latin typeface="Calibri"/>
                      </a:endParaRPr>
                    </a:p>
                  </a:txBody>
                  <a:tcPr marL="5286" marR="5286" marT="5286" marB="0" anchor="ctr"/>
                </a:tc>
                <a:tc>
                  <a:txBody>
                    <a:bodyPr/>
                    <a:lstStyle/>
                    <a:p>
                      <a:pPr algn="l" fontAlgn="ctr"/>
                      <a:r>
                        <a:rPr lang="fr-FR" sz="1200" u="none" strike="noStrike">
                          <a:effectLst/>
                        </a:rPr>
                        <a:t>Nombre d'unités de DMI stockées enregistrées selon la classification CLADIMED dans l'établissement</a:t>
                      </a:r>
                      <a:endParaRPr lang="fr-FR" sz="1200" b="0" i="0" u="none" strike="noStrike">
                        <a:solidFill>
                          <a:srgbClr val="000000"/>
                        </a:solidFill>
                        <a:effectLst/>
                        <a:latin typeface="Calibri"/>
                      </a:endParaRPr>
                    </a:p>
                  </a:txBody>
                  <a:tcPr marL="5286" marR="5286" marT="5286" marB="0" anchor="ctr"/>
                </a:tc>
                <a:tc rowSpan="2">
                  <a:txBody>
                    <a:bodyPr/>
                    <a:lstStyle/>
                    <a:p>
                      <a:pPr algn="ctr" fontAlgn="ctr"/>
                      <a:r>
                        <a:rPr lang="fr-FR" sz="1200" u="none" strike="noStrike">
                          <a:effectLst/>
                        </a:rPr>
                        <a:t>100%</a:t>
                      </a:r>
                      <a:endParaRPr lang="fr-FR" sz="1200" b="0" i="0" u="none" strike="noStrike">
                        <a:solidFill>
                          <a:srgbClr val="000000"/>
                        </a:solidFill>
                        <a:effectLst/>
                        <a:latin typeface="Calibri"/>
                      </a:endParaRPr>
                    </a:p>
                  </a:txBody>
                  <a:tcPr marL="5286" marR="5286" marT="5286" marB="0" anchor="ctr"/>
                </a:tc>
                <a:tc rowSpan="2">
                  <a:txBody>
                    <a:bodyPr/>
                    <a:lstStyle/>
                    <a:p>
                      <a:pPr algn="l" fontAlgn="ctr"/>
                      <a:r>
                        <a:rPr lang="fr-FR" sz="1200" u="none" strike="noStrike">
                          <a:effectLst/>
                        </a:rPr>
                        <a:t>Tableau de bord  SI de l'établissement </a:t>
                      </a:r>
                      <a:endParaRPr lang="fr-FR" sz="1200" b="0" i="0" u="none" strike="noStrike">
                        <a:solidFill>
                          <a:srgbClr val="000000"/>
                        </a:solidFill>
                        <a:effectLst/>
                        <a:latin typeface="Calibri"/>
                      </a:endParaRPr>
                    </a:p>
                  </a:txBody>
                  <a:tcPr marL="5286" marR="5286" marT="5286" marB="0" anchor="ctr"/>
                </a:tc>
                <a:tc rowSpan="2">
                  <a:txBody>
                    <a:bodyPr/>
                    <a:lstStyle/>
                    <a:p>
                      <a:pPr algn="l" fontAlgn="ctr"/>
                      <a:r>
                        <a:rPr lang="fr-FR" sz="1200" u="none" strike="noStrike">
                          <a:effectLst/>
                        </a:rPr>
                        <a:t>Cotation A : &gt; 90 %</a:t>
                      </a:r>
                      <a:br>
                        <a:rPr lang="fr-FR" sz="1200" u="none" strike="noStrike">
                          <a:effectLst/>
                        </a:rPr>
                      </a:br>
                      <a:r>
                        <a:rPr lang="fr-FR" sz="1200" u="none" strike="noStrike">
                          <a:effectLst/>
                        </a:rPr>
                        <a:t>Cotation B : 70 &lt; X ≤ 90 %</a:t>
                      </a:r>
                      <a:br>
                        <a:rPr lang="fr-FR" sz="1200" u="none" strike="noStrike">
                          <a:effectLst/>
                        </a:rPr>
                      </a:br>
                      <a:r>
                        <a:rPr lang="fr-FR" sz="1200" u="none" strike="noStrike">
                          <a:effectLst/>
                        </a:rPr>
                        <a:t>Cotation C : 10 &lt; X ≤ 70 %</a:t>
                      </a:r>
                      <a:br>
                        <a:rPr lang="fr-FR" sz="1200" u="none" strike="noStrike">
                          <a:effectLst/>
                        </a:rPr>
                      </a:br>
                      <a:r>
                        <a:rPr lang="fr-FR" sz="1200" u="none" strike="noStrike">
                          <a:effectLst/>
                        </a:rPr>
                        <a:t>Cotation D : X ≤ 10 % ou absence de mesure</a:t>
                      </a:r>
                      <a:endParaRPr lang="fr-FR" sz="1200" b="0" i="0" u="none" strike="noStrike">
                        <a:solidFill>
                          <a:srgbClr val="000000"/>
                        </a:solidFill>
                        <a:effectLst/>
                        <a:latin typeface="Calibri"/>
                      </a:endParaRPr>
                    </a:p>
                  </a:txBody>
                  <a:tcPr marL="5286" marR="5286" marT="5286" marB="0" anchor="ctr"/>
                </a:tc>
              </a:tr>
              <a:tr h="211434">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Nombre d'unités de DMI stockées dans l'établissement</a:t>
                      </a:r>
                      <a:endParaRPr lang="fr-FR" sz="1200" b="0" i="0" u="none" strike="noStrike" dirty="0">
                        <a:solidFill>
                          <a:srgbClr val="000000"/>
                        </a:solidFill>
                        <a:effectLst/>
                        <a:latin typeface="Calibri"/>
                      </a:endParaRPr>
                    </a:p>
                  </a:txBody>
                  <a:tcPr marL="5286" marR="5286" marT="5286" marB="0" anchor="ct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spTree>
    <p:extLst>
      <p:ext uri="{BB962C8B-B14F-4D97-AF65-F5344CB8AC3E}">
        <p14:creationId xmlns:p14="http://schemas.microsoft.com/office/powerpoint/2010/main" val="3866535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838775240"/>
              </p:ext>
            </p:extLst>
          </p:nvPr>
        </p:nvGraphicFramePr>
        <p:xfrm>
          <a:off x="251520" y="44624"/>
          <a:ext cx="8640959" cy="7634392"/>
        </p:xfrm>
        <a:graphic>
          <a:graphicData uri="http://schemas.openxmlformats.org/drawingml/2006/table">
            <a:tbl>
              <a:tblPr>
                <a:tableStyleId>{5C22544A-7EE6-4342-B048-85BDC9FD1C3A}</a:tableStyleId>
              </a:tblPr>
              <a:tblGrid>
                <a:gridCol w="1080120"/>
                <a:gridCol w="360040"/>
                <a:gridCol w="3312368"/>
                <a:gridCol w="648072"/>
                <a:gridCol w="1440160"/>
                <a:gridCol w="1800199"/>
              </a:tblGrid>
              <a:tr h="420217">
                <a:tc rowSpan="3">
                  <a:txBody>
                    <a:bodyPr/>
                    <a:lstStyle/>
                    <a:p>
                      <a:pPr algn="l" fontAlgn="ctr"/>
                      <a:r>
                        <a:rPr lang="fr-FR" sz="1200" u="none" strike="noStrike" dirty="0">
                          <a:effectLst/>
                        </a:rPr>
                        <a:t>Développement des prescriptions en DCI</a:t>
                      </a:r>
                      <a:endParaRPr lang="fr-FR" sz="1200" b="0" i="0" u="none" strike="noStrike" dirty="0">
                        <a:solidFill>
                          <a:srgbClr val="000000"/>
                        </a:solidFill>
                        <a:effectLst/>
                        <a:latin typeface="Calibri"/>
                      </a:endParaRPr>
                    </a:p>
                  </a:txBody>
                  <a:tcPr marL="5457" marR="5457" marT="5457" marB="0" anchor="ctr"/>
                </a:tc>
                <a:tc rowSpan="3">
                  <a:txBody>
                    <a:bodyPr/>
                    <a:lstStyle/>
                    <a:p>
                      <a:pPr algn="ctr" fontAlgn="ctr"/>
                      <a:r>
                        <a:rPr lang="fr-FR" sz="1200" u="none" strike="noStrike">
                          <a:effectLst/>
                        </a:rPr>
                        <a:t>11</a:t>
                      </a:r>
                      <a:endParaRPr lang="fr-FR" sz="1200" b="0" i="0" u="none" strike="noStrike">
                        <a:solidFill>
                          <a:srgbClr val="000000"/>
                        </a:solidFill>
                        <a:effectLst/>
                        <a:latin typeface="Calibri"/>
                      </a:endParaRPr>
                    </a:p>
                  </a:txBody>
                  <a:tcPr marL="5457" marR="5457" marT="5457" marB="0" anchor="ctr"/>
                </a:tc>
                <a:tc>
                  <a:txBody>
                    <a:bodyPr/>
                    <a:lstStyle/>
                    <a:p>
                      <a:pPr algn="l" fontAlgn="ctr"/>
                      <a:r>
                        <a:rPr lang="fr-FR" sz="1200" u="none" strike="noStrike">
                          <a:effectLst/>
                        </a:rPr>
                        <a:t>Les prescriptions de sorties sont informatisées et réalisées obligatoirement en DCI</a:t>
                      </a:r>
                      <a:endParaRPr lang="fr-FR" sz="1200" b="0" i="0" u="none" strike="noStrike">
                        <a:solidFill>
                          <a:srgbClr val="000000"/>
                        </a:solidFill>
                        <a:effectLst/>
                        <a:latin typeface="Calibri"/>
                      </a:endParaRPr>
                    </a:p>
                  </a:txBody>
                  <a:tcPr marL="5457" marR="5457" marT="5457" marB="0" anchor="ctr"/>
                </a:tc>
                <a:tc rowSpan="3">
                  <a:txBody>
                    <a:bodyPr/>
                    <a:lstStyle/>
                    <a:p>
                      <a:pPr algn="ctr" fontAlgn="ctr"/>
                      <a:r>
                        <a:rPr lang="fr-FR" sz="1200" u="none" strike="noStrike" dirty="0">
                          <a:effectLst/>
                        </a:rPr>
                        <a:t>3 réponses "oui"</a:t>
                      </a:r>
                      <a:endParaRPr lang="fr-FR" sz="1200" b="0" i="0" u="none" strike="noStrike" dirty="0">
                        <a:solidFill>
                          <a:srgbClr val="000000"/>
                        </a:solidFill>
                        <a:effectLst/>
                        <a:latin typeface="Calibri"/>
                      </a:endParaRPr>
                    </a:p>
                  </a:txBody>
                  <a:tcPr marL="5457" marR="5457" marT="5457" marB="0" anchor="ctr"/>
                </a:tc>
                <a:tc rowSpan="3">
                  <a:txBody>
                    <a:bodyPr/>
                    <a:lstStyle/>
                    <a:p>
                      <a:pPr algn="l" fontAlgn="ctr"/>
                      <a:r>
                        <a:rPr lang="fr-FR" sz="1200" u="none" strike="noStrike" dirty="0">
                          <a:effectLst/>
                        </a:rPr>
                        <a:t>Livret du médicament,</a:t>
                      </a:r>
                      <a:br>
                        <a:rPr lang="fr-FR" sz="1200" u="none" strike="noStrike" dirty="0">
                          <a:effectLst/>
                        </a:rPr>
                      </a:br>
                      <a:r>
                        <a:rPr lang="fr-FR" sz="1200" u="none" strike="sngStrike" dirty="0" smtClean="0">
                          <a:effectLst/>
                        </a:rPr>
                        <a:t>Copie écran paramétrage du logiciel pour la prescription en DCI</a:t>
                      </a:r>
                    </a:p>
                    <a:p>
                      <a:pPr algn="l" fontAlgn="ctr"/>
                      <a:r>
                        <a:rPr lang="fr-FR" sz="1200" b="0" i="0" u="none" strike="sngStrike" dirty="0" smtClean="0">
                          <a:solidFill>
                            <a:srgbClr val="000000"/>
                          </a:solidFill>
                          <a:effectLst/>
                          <a:latin typeface="Calibri"/>
                        </a:rPr>
                        <a:t>(</a:t>
                      </a:r>
                      <a:r>
                        <a:rPr lang="fr-FR" sz="1200" b="1" i="0" u="none" strike="noStrike" dirty="0" smtClean="0">
                          <a:solidFill>
                            <a:srgbClr val="FF0000"/>
                          </a:solidFill>
                          <a:effectLst/>
                          <a:latin typeface="Calibri"/>
                        </a:rPr>
                        <a:t>LAP et GEF)</a:t>
                      </a:r>
                      <a:endParaRPr lang="fr-FR" sz="1200" b="1" i="0" u="none" strike="noStrike" dirty="0">
                        <a:solidFill>
                          <a:srgbClr val="FF0000"/>
                        </a:solidFill>
                        <a:effectLst/>
                        <a:latin typeface="Calibri"/>
                      </a:endParaRPr>
                    </a:p>
                  </a:txBody>
                  <a:tcPr marL="5457" marR="5457" marT="5457" marB="0" anchor="ctr"/>
                </a:tc>
                <a:tc rowSpan="3">
                  <a:txBody>
                    <a:bodyPr/>
                    <a:lstStyle/>
                    <a:p>
                      <a:pPr algn="l" fontAlgn="ctr"/>
                      <a:r>
                        <a:rPr lang="fr-FR" sz="1200" u="none" strike="noStrike">
                          <a:effectLst/>
                        </a:rPr>
                        <a:t>Cotation A : Ensemble des critères satisfaits</a:t>
                      </a:r>
                      <a:br>
                        <a:rPr lang="fr-FR" sz="1200" u="none" strike="noStrike">
                          <a:effectLst/>
                        </a:rPr>
                      </a:br>
                      <a:r>
                        <a:rPr lang="fr-FR" sz="1200" u="none" strike="noStrike">
                          <a:effectLst/>
                        </a:rPr>
                        <a:t>Cotation B : 2 critères satisfaits</a:t>
                      </a:r>
                      <a:br>
                        <a:rPr lang="fr-FR" sz="1200" u="none" strike="noStrike">
                          <a:effectLst/>
                        </a:rPr>
                      </a:br>
                      <a:r>
                        <a:rPr lang="fr-FR" sz="1200" u="none" strike="noStrike">
                          <a:effectLst/>
                        </a:rPr>
                        <a:t>Cotation C : 1 critère satisfait</a:t>
                      </a:r>
                      <a:br>
                        <a:rPr lang="fr-FR" sz="1200" u="none" strike="noStrike">
                          <a:effectLst/>
                        </a:rPr>
                      </a:br>
                      <a:r>
                        <a:rPr lang="fr-FR" sz="1200" u="none" strike="noStrike">
                          <a:effectLst/>
                        </a:rPr>
                        <a:t>Cotation D :  absence de réponse ou aucun critère satisfait</a:t>
                      </a:r>
                      <a:endParaRPr lang="fr-FR" sz="1200" b="0" i="0" u="none" strike="noStrike">
                        <a:solidFill>
                          <a:srgbClr val="000000"/>
                        </a:solidFill>
                        <a:effectLst/>
                        <a:latin typeface="Calibri"/>
                      </a:endParaRPr>
                    </a:p>
                  </a:txBody>
                  <a:tcPr marL="5457" marR="5457" marT="5457" marB="0" anchor="ctr"/>
                </a:tc>
              </a:tr>
              <a:tr h="420217">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La dénomination des médicaments inscrits au livret est réalisée en DCI, et autorise une prescription intra-hospitalière et un stockage en DCI</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420217">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La politique du médicament du comité du médicament (ou équivalent) est en faveur de la prescription  en DCI</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277886">
                <a:tc rowSpan="3">
                  <a:txBody>
                    <a:bodyPr/>
                    <a:lstStyle/>
                    <a:p>
                      <a:pPr algn="l" fontAlgn="ctr"/>
                      <a:r>
                        <a:rPr lang="fr-FR" sz="1200" u="none" strike="noStrike">
                          <a:effectLst/>
                        </a:rPr>
                        <a:t>Score Tenue du dossier patient (TDP) en MCO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rowSpan="13">
                  <a:txBody>
                    <a:bodyPr/>
                    <a:lstStyle/>
                    <a:p>
                      <a:pPr algn="ctr" fontAlgn="ctr"/>
                      <a:r>
                        <a:rPr lang="fr-FR" sz="1200" u="none" strike="noStrike" dirty="0">
                          <a:effectLst/>
                        </a:rPr>
                        <a:t>12</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a:effectLst/>
                        </a:rPr>
                        <a:t>Rédaction des prescriptions médicamenteuses établies pendant l'hospitalisation (MCO)</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a:effectLst/>
                        </a:rPr>
                        <a:t>IPAQSS</a:t>
                      </a:r>
                      <a:br>
                        <a:rPr lang="fr-FR" sz="1200" u="none" strike="noStrike">
                          <a:effectLst/>
                        </a:rPr>
                      </a:br>
                      <a:r>
                        <a:rPr lang="fr-FR" sz="1200" u="none" strike="noStrike">
                          <a:effectLst/>
                        </a:rPr>
                        <a:t>QUALHAS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rowSpan="13">
                  <a:txBody>
                    <a:bodyPr/>
                    <a:lstStyle/>
                    <a:p>
                      <a:pPr algn="l" fontAlgn="ctr"/>
                      <a:r>
                        <a:rPr lang="fr-FR" sz="1200" u="none" strike="noStrike" dirty="0">
                          <a:effectLst/>
                        </a:rPr>
                        <a:t>Cotation A : Ensemble des critères conformes</a:t>
                      </a:r>
                      <a:br>
                        <a:rPr lang="fr-FR" sz="1200" u="none" strike="noStrike" dirty="0">
                          <a:effectLst/>
                        </a:rPr>
                      </a:br>
                      <a:r>
                        <a:rPr lang="fr-FR" sz="1200" u="none" strike="noStrike" dirty="0">
                          <a:effectLst/>
                        </a:rPr>
                        <a:t>Cotation B : au moins 2/3  des critères conformes </a:t>
                      </a:r>
                      <a:br>
                        <a:rPr lang="fr-FR" sz="1200" u="none" strike="noStrike" dirty="0">
                          <a:effectLst/>
                        </a:rPr>
                      </a:br>
                      <a:r>
                        <a:rPr lang="fr-FR" sz="1200" u="none" strike="noStrike" dirty="0">
                          <a:effectLst/>
                        </a:rPr>
                        <a:t>Cotation C : au moins 1/3 des critères conformes</a:t>
                      </a:r>
                      <a:br>
                        <a:rPr lang="fr-FR" sz="1200" u="none" strike="noStrike" dirty="0">
                          <a:effectLst/>
                        </a:rPr>
                      </a:br>
                      <a:r>
                        <a:rPr lang="fr-FR" sz="1200" u="none" strike="noStrike" dirty="0">
                          <a:effectLst/>
                        </a:rPr>
                        <a:t>Cotation D :  absence de réponse ou moins d'1/3 critère conforme</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r>
              <a:tr h="271108">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Rédaction d'un traitement de sortie (MCO)</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dirty="0">
                          <a:effectLst/>
                        </a:rPr>
                        <a:t>IPAQSS</a:t>
                      </a:r>
                      <a:br>
                        <a:rPr lang="fr-FR" sz="1200" u="none" strike="noStrike" dirty="0">
                          <a:effectLst/>
                        </a:rPr>
                      </a:br>
                      <a:r>
                        <a:rPr lang="fr-FR" sz="1200" u="none" strike="noStrike" dirty="0">
                          <a:effectLst/>
                        </a:rPr>
                        <a:t>QUALHAS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r h="406663">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Courrier de fin d'hospitalisation ou compte rendu d'hospitalisation comprenant les éléments nécessaires à la coordination en aval (SSR)</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a:effectLst/>
                        </a:rPr>
                        <a:t>IPAQSS</a:t>
                      </a:r>
                      <a:br>
                        <a:rPr lang="fr-FR" sz="1200" u="none" strike="noStrike">
                          <a:effectLst/>
                        </a:rPr>
                      </a:br>
                      <a:r>
                        <a:rPr lang="fr-FR" sz="1200" u="none" strike="noStrike">
                          <a:effectLst/>
                        </a:rPr>
                        <a:t>QUALHAS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r h="277886">
                <a:tc rowSpan="3">
                  <a:txBody>
                    <a:bodyPr/>
                    <a:lstStyle/>
                    <a:p>
                      <a:pPr algn="l" fontAlgn="ctr"/>
                      <a:r>
                        <a:rPr lang="fr-FR" sz="1200" u="none" strike="noStrike">
                          <a:effectLst/>
                        </a:rPr>
                        <a:t>Score Tenue du dossier patient (TDP) en SSR</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a:txBody>
                    <a:bodyPr/>
                    <a:lstStyle/>
                    <a:p>
                      <a:pPr algn="l" fontAlgn="ctr"/>
                      <a:r>
                        <a:rPr lang="fr-FR" sz="1200" u="none" strike="noStrike">
                          <a:effectLst/>
                        </a:rPr>
                        <a:t>Rédaction des prescriptions médicamenteuses établies pendant l'hospitalisation (SSR)</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a:effectLst/>
                        </a:rPr>
                        <a:t>IPAQSS</a:t>
                      </a:r>
                      <a:br>
                        <a:rPr lang="fr-FR" sz="1200" u="none" strike="noStrike">
                          <a:effectLst/>
                        </a:rPr>
                      </a:br>
                      <a:r>
                        <a:rPr lang="fr-FR" sz="1200" u="none" strike="noStrike">
                          <a:effectLst/>
                        </a:rPr>
                        <a:t>QUALHAS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r h="271108">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Rédaction d'un traitement de sortie (SSR)</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a:effectLst/>
                        </a:rPr>
                        <a:t>IPAQSS</a:t>
                      </a:r>
                      <a:br>
                        <a:rPr lang="fr-FR" sz="1200" u="none" strike="noStrike">
                          <a:effectLst/>
                        </a:rPr>
                      </a:br>
                      <a:r>
                        <a:rPr lang="fr-FR" sz="1200" u="none" strike="noStrike">
                          <a:effectLst/>
                        </a:rPr>
                        <a:t>QUALHAS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r h="406663">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Courrier de fin d'hospitalisation ou compte rendu d'hospitalisation comprenant les éléments nécessaires à la coordination en aval (SSR)</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a:effectLst/>
                        </a:rPr>
                        <a:t>IPAQSS</a:t>
                      </a:r>
                      <a:br>
                        <a:rPr lang="fr-FR" sz="1200" u="none" strike="noStrike">
                          <a:effectLst/>
                        </a:rPr>
                      </a:br>
                      <a:r>
                        <a:rPr lang="fr-FR" sz="1200" u="none" strike="noStrike">
                          <a:effectLst/>
                        </a:rPr>
                        <a:t>QUALHAS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r h="406663">
                <a:tc rowSpan="3">
                  <a:txBody>
                    <a:bodyPr/>
                    <a:lstStyle/>
                    <a:p>
                      <a:pPr algn="l" fontAlgn="ctr"/>
                      <a:r>
                        <a:rPr lang="fr-FR" sz="1200" u="none" strike="noStrike">
                          <a:effectLst/>
                        </a:rPr>
                        <a:t>Score Tenue du dossier patient (TDP) en Santé Mentale</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a:txBody>
                    <a:bodyPr/>
                    <a:lstStyle/>
                    <a:p>
                      <a:pPr algn="l" fontAlgn="ctr"/>
                      <a:r>
                        <a:rPr lang="fr-FR" sz="1200" u="none" strike="noStrike">
                          <a:effectLst/>
                        </a:rPr>
                        <a:t>Conformité  de  la  rédaction  des  prescriptions  médicamenteuses  établies  au  cours  de  l’hospitalisation (Psychiatrie)</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a:effectLst/>
                        </a:rPr>
                        <a:t>IPAQSS</a:t>
                      </a:r>
                      <a:br>
                        <a:rPr lang="fr-FR" sz="1200" u="none" strike="noStrike">
                          <a:effectLst/>
                        </a:rPr>
                      </a:br>
                      <a:r>
                        <a:rPr lang="fr-FR" sz="1200" u="none" strike="noStrike">
                          <a:effectLst/>
                        </a:rPr>
                        <a:t>QUALHAS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r h="271108">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Conformité de la rédaction du traitement de sortie  (Psychiatrie)</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a:effectLst/>
                        </a:rPr>
                        <a:t>IPAQSS</a:t>
                      </a:r>
                      <a:br>
                        <a:rPr lang="fr-FR" sz="1200" u="none" strike="noStrike">
                          <a:effectLst/>
                        </a:rPr>
                      </a:br>
                      <a:r>
                        <a:rPr lang="fr-FR" sz="1200" u="none" strike="noStrike">
                          <a:effectLst/>
                        </a:rPr>
                        <a:t>QUALHAS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r h="271108">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Conformité du courrier de fin d’hospitalisation ou compte rendu d’hospitalisation (Psychiatrie)</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a:effectLst/>
                        </a:rPr>
                        <a:t>IPAQSS</a:t>
                      </a:r>
                      <a:br>
                        <a:rPr lang="fr-FR" sz="1200" u="none" strike="noStrike">
                          <a:effectLst/>
                        </a:rPr>
                      </a:br>
                      <a:r>
                        <a:rPr lang="fr-FR" sz="1200" u="none" strike="noStrike">
                          <a:effectLst/>
                        </a:rPr>
                        <a:t>QUALHAS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r h="364640">
                <a:tc rowSpan="3">
                  <a:txBody>
                    <a:bodyPr/>
                    <a:lstStyle/>
                    <a:p>
                      <a:pPr algn="l" fontAlgn="ctr"/>
                      <a:r>
                        <a:rPr lang="fr-FR" sz="1200" u="none" strike="noStrike">
                          <a:effectLst/>
                        </a:rPr>
                        <a:t>Score Tenue du dossier patient (TDP) en HAD</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a:txBody>
                    <a:bodyPr/>
                    <a:lstStyle/>
                    <a:p>
                      <a:pPr algn="l" fontAlgn="ctr"/>
                      <a:r>
                        <a:rPr lang="fr-FR" sz="1200" u="none" strike="noStrike">
                          <a:effectLst/>
                        </a:rPr>
                        <a:t>Trace des prescriptions médicamenteuses nécessaires au démarrage de la prise en charge (HAD)</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a:effectLst/>
                        </a:rPr>
                        <a:t>IPAQSS</a:t>
                      </a:r>
                      <a:br>
                        <a:rPr lang="fr-FR" sz="1200" u="none" strike="noStrike">
                          <a:effectLst/>
                        </a:rPr>
                      </a:br>
                      <a:r>
                        <a:rPr lang="fr-FR" sz="1200" u="none" strike="noStrike">
                          <a:effectLst/>
                        </a:rPr>
                        <a:t>QUALHAS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r h="271108">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Trace d’une organisation du traitement médicamenteux à l’admission (HAD)</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a:effectLst/>
                        </a:rPr>
                        <a:t>IPAQSS</a:t>
                      </a:r>
                      <a:br>
                        <a:rPr lang="fr-FR" sz="1200" u="none" strike="noStrike">
                          <a:effectLst/>
                        </a:rPr>
                      </a:br>
                      <a:r>
                        <a:rPr lang="fr-FR" sz="1200" u="none" strike="noStrike">
                          <a:effectLst/>
                        </a:rPr>
                        <a:t>QUALHAS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r h="406663">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Courrier de fin d’hospitalisation ou compte-rendu d’hospitalisation comportant les éléments nécessaires à la coordination en aval (HAD)</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a:effectLst/>
                        </a:rPr>
                        <a:t>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a:effectLst/>
                        </a:rPr>
                        <a:t>IPAQSS</a:t>
                      </a:r>
                      <a:br>
                        <a:rPr lang="fr-FR" sz="1200" u="none" strike="noStrike">
                          <a:effectLst/>
                        </a:rPr>
                      </a:br>
                      <a:r>
                        <a:rPr lang="fr-FR" sz="1200" u="none" strike="noStrike">
                          <a:effectLst/>
                        </a:rPr>
                        <a:t>QUALHAS </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r h="379551">
                <a:tc>
                  <a:txBody>
                    <a:bodyPr/>
                    <a:lstStyle/>
                    <a:p>
                      <a:pPr algn="l" fontAlgn="ctr"/>
                      <a:r>
                        <a:rPr lang="fr-FR" sz="1200" u="none" strike="noStrike" dirty="0">
                          <a:effectLst/>
                        </a:rPr>
                        <a:t>Taux de réponses conformes</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a:txBody>
                    <a:bodyPr/>
                    <a:lstStyle/>
                    <a:p>
                      <a:pPr algn="l" fontAlgn="ctr"/>
                      <a:r>
                        <a:rPr lang="fr-FR" sz="1200" u="none" strike="noStrike" dirty="0">
                          <a:effectLst/>
                        </a:rPr>
                        <a:t>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dirty="0">
                          <a:effectLst/>
                        </a:rPr>
                        <a:t>Totalité des réponses conforme</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dirty="0">
                          <a:effectLst/>
                        </a:rPr>
                        <a:t>IPAQSS</a:t>
                      </a:r>
                      <a:br>
                        <a:rPr lang="fr-FR" sz="1200" u="none" strike="noStrike" dirty="0">
                          <a:effectLst/>
                        </a:rPr>
                      </a:br>
                      <a:r>
                        <a:rPr lang="fr-FR" sz="1200" u="none" strike="noStrike" dirty="0">
                          <a:effectLst/>
                        </a:rPr>
                        <a:t>QUALHAS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r>
            </a:tbl>
          </a:graphicData>
        </a:graphic>
      </p:graphicFrame>
    </p:spTree>
    <p:extLst>
      <p:ext uri="{BB962C8B-B14F-4D97-AF65-F5344CB8AC3E}">
        <p14:creationId xmlns:p14="http://schemas.microsoft.com/office/powerpoint/2010/main" val="8993136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278676363"/>
              </p:ext>
            </p:extLst>
          </p:nvPr>
        </p:nvGraphicFramePr>
        <p:xfrm>
          <a:off x="179512" y="44624"/>
          <a:ext cx="8712968" cy="6647675"/>
        </p:xfrm>
        <a:graphic>
          <a:graphicData uri="http://schemas.openxmlformats.org/drawingml/2006/table">
            <a:tbl>
              <a:tblPr>
                <a:tableStyleId>{5C22544A-7EE6-4342-B048-85BDC9FD1C3A}</a:tableStyleId>
              </a:tblPr>
              <a:tblGrid>
                <a:gridCol w="1335164"/>
                <a:gridCol w="349566"/>
                <a:gridCol w="4020013"/>
                <a:gridCol w="699133"/>
                <a:gridCol w="961479"/>
                <a:gridCol w="1347613"/>
              </a:tblGrid>
              <a:tr h="601819">
                <a:tc rowSpan="16">
                  <a:txBody>
                    <a:bodyPr/>
                    <a:lstStyle/>
                    <a:p>
                      <a:pPr algn="l" fontAlgn="ctr"/>
                      <a:r>
                        <a:rPr lang="fr-FR" sz="1200" u="none" strike="noStrike" dirty="0">
                          <a:effectLst/>
                        </a:rPr>
                        <a:t>Mise en place au sein de l'établissement ou du GHT du programme d'action déclinant la politique d'amélioration continue de la qualité et de la sécurité de la prise en charge thérapeutique (médicaments et DM) des patients :</a:t>
                      </a:r>
                      <a:endParaRPr lang="fr-FR" sz="1200" b="0" i="0" u="none" strike="noStrike" dirty="0">
                        <a:solidFill>
                          <a:srgbClr val="000000"/>
                        </a:solidFill>
                        <a:effectLst/>
                        <a:latin typeface="Calibri"/>
                      </a:endParaRPr>
                    </a:p>
                  </a:txBody>
                  <a:tcPr marL="5279" marR="5279" marT="5279" marB="0" anchor="ctr"/>
                </a:tc>
                <a:tc>
                  <a:txBody>
                    <a:bodyPr/>
                    <a:lstStyle/>
                    <a:p>
                      <a:pPr algn="ctr" fontAlgn="ctr"/>
                      <a:r>
                        <a:rPr lang="fr-FR" sz="1200" u="none" strike="noStrike">
                          <a:effectLst/>
                        </a:rPr>
                        <a:t>13</a:t>
                      </a:r>
                      <a:endParaRPr lang="fr-FR" sz="1200" b="0" i="0" u="none" strike="noStrike">
                        <a:solidFill>
                          <a:srgbClr val="000000"/>
                        </a:solidFill>
                        <a:effectLst/>
                        <a:latin typeface="Calibri"/>
                      </a:endParaRPr>
                    </a:p>
                  </a:txBody>
                  <a:tcPr marL="5279" marR="5279" marT="5279" marB="0" anchor="ctr"/>
                </a:tc>
                <a:tc>
                  <a:txBody>
                    <a:bodyPr/>
                    <a:lstStyle/>
                    <a:p>
                      <a:pPr algn="l" fontAlgn="ctr"/>
                      <a:r>
                        <a:rPr lang="fr-FR" sz="1200" u="none" strike="noStrike" dirty="0">
                          <a:effectLst/>
                        </a:rPr>
                        <a:t>Actualisation et validation annuelle en instance du programme d'actions, et communication aux professionnels de santé  : </a:t>
                      </a:r>
                      <a:br>
                        <a:rPr lang="fr-FR" sz="1200" u="none" strike="noStrike" dirty="0">
                          <a:effectLst/>
                        </a:rPr>
                      </a:br>
                      <a:r>
                        <a:rPr lang="fr-FR" sz="1200" u="none" strike="noStrike" dirty="0">
                          <a:effectLst/>
                        </a:rPr>
                        <a:t>Date d'actualisation du programme d'actions (JJ/MM/AAAA)</a:t>
                      </a:r>
                      <a:endParaRPr lang="fr-FR" sz="1200" b="0" i="0" u="none" strike="noStrike" dirty="0">
                        <a:solidFill>
                          <a:srgbClr val="000000"/>
                        </a:solidFill>
                        <a:effectLst/>
                        <a:latin typeface="Calibri"/>
                      </a:endParaRPr>
                    </a:p>
                  </a:txBody>
                  <a:tcPr marL="5279" marR="5279" marT="5279" marB="0" anchor="ctr"/>
                </a:tc>
                <a:tc>
                  <a:txBody>
                    <a:bodyPr/>
                    <a:lstStyle/>
                    <a:p>
                      <a:pPr algn="ctr" fontAlgn="ctr"/>
                      <a:r>
                        <a:rPr lang="fr-FR" sz="1200" u="none" strike="noStrike" dirty="0">
                          <a:effectLst/>
                        </a:rPr>
                        <a:t>&lt; 1 an</a:t>
                      </a:r>
                      <a:endParaRPr lang="fr-FR" sz="1200" b="0" i="0" u="none" strike="noStrike" dirty="0">
                        <a:solidFill>
                          <a:srgbClr val="000000"/>
                        </a:solidFill>
                        <a:effectLst/>
                        <a:latin typeface="Calibri"/>
                      </a:endParaRPr>
                    </a:p>
                  </a:txBody>
                  <a:tcPr marL="5279" marR="5279" marT="5279" marB="0" anchor="ctr"/>
                </a:tc>
                <a:tc>
                  <a:txBody>
                    <a:bodyPr/>
                    <a:lstStyle/>
                    <a:p>
                      <a:pPr algn="l" fontAlgn="ctr"/>
                      <a:r>
                        <a:rPr lang="fr-FR" sz="1200" u="none" strike="noStrike">
                          <a:effectLst/>
                        </a:rPr>
                        <a:t>Programme d'action validé en instance</a:t>
                      </a:r>
                      <a:endParaRPr lang="fr-FR" sz="1200" b="0" i="0" u="none" strike="noStrike">
                        <a:solidFill>
                          <a:srgbClr val="000000"/>
                        </a:solidFill>
                        <a:effectLst/>
                        <a:latin typeface="Calibri"/>
                      </a:endParaRPr>
                    </a:p>
                  </a:txBody>
                  <a:tcPr marL="5279" marR="5279" marT="5279" marB="0" anchor="ctr"/>
                </a:tc>
                <a:tc>
                  <a:txBody>
                    <a:bodyPr/>
                    <a:lstStyle/>
                    <a:p>
                      <a:pPr algn="l" fontAlgn="ctr"/>
                      <a:r>
                        <a:rPr lang="fr-FR" sz="1200" u="none" strike="noStrike">
                          <a:effectLst/>
                        </a:rPr>
                        <a:t>Cotation A : Moins d'un an</a:t>
                      </a:r>
                      <a:br>
                        <a:rPr lang="fr-FR" sz="1200" u="none" strike="noStrike">
                          <a:effectLst/>
                        </a:rPr>
                      </a:br>
                      <a:r>
                        <a:rPr lang="fr-FR" sz="1200" u="none" strike="noStrike">
                          <a:effectLst/>
                        </a:rPr>
                        <a:t>Cotation B : entre 1 an et 3 ans</a:t>
                      </a:r>
                      <a:br>
                        <a:rPr lang="fr-FR" sz="1200" u="none" strike="noStrike">
                          <a:effectLst/>
                        </a:rPr>
                      </a:br>
                      <a:r>
                        <a:rPr lang="fr-FR" sz="1200" u="none" strike="noStrike">
                          <a:effectLst/>
                        </a:rPr>
                        <a:t>Cotation C : plus de 3 ans</a:t>
                      </a:r>
                      <a:br>
                        <a:rPr lang="fr-FR" sz="1200" u="none" strike="noStrike">
                          <a:effectLst/>
                        </a:rPr>
                      </a:br>
                      <a:r>
                        <a:rPr lang="fr-FR" sz="1200" u="none" strike="noStrike">
                          <a:effectLst/>
                        </a:rPr>
                        <a:t>Cotation D :  absence de programme</a:t>
                      </a:r>
                      <a:endParaRPr lang="fr-FR" sz="1200" b="0" i="0" u="none" strike="noStrike">
                        <a:solidFill>
                          <a:srgbClr val="000000"/>
                        </a:solidFill>
                        <a:effectLst/>
                        <a:latin typeface="Calibri"/>
                      </a:endParaRPr>
                    </a:p>
                  </a:txBody>
                  <a:tcPr marL="5279" marR="5279" marT="5279" marB="0" anchor="ctr"/>
                </a:tc>
              </a:tr>
              <a:tr h="527912">
                <a:tc vMerge="1">
                  <a:txBody>
                    <a:bodyPr/>
                    <a:lstStyle/>
                    <a:p>
                      <a:endParaRPr lang="fr-FR"/>
                    </a:p>
                  </a:txBody>
                  <a:tcPr/>
                </a:tc>
                <a:tc rowSpan="15">
                  <a:txBody>
                    <a:bodyPr/>
                    <a:lstStyle/>
                    <a:p>
                      <a:pPr algn="ctr" fontAlgn="ctr"/>
                      <a:r>
                        <a:rPr lang="fr-FR" sz="1200" u="none" strike="noStrike">
                          <a:effectLst/>
                        </a:rPr>
                        <a:t>14</a:t>
                      </a:r>
                      <a:endParaRPr lang="fr-FR" sz="1200" b="0" i="0" u="none" strike="noStrike">
                        <a:solidFill>
                          <a:srgbClr val="000000"/>
                        </a:solidFill>
                        <a:effectLst/>
                        <a:latin typeface="Calibri"/>
                      </a:endParaRPr>
                    </a:p>
                  </a:txBody>
                  <a:tcPr marL="5279" marR="5279" marT="5279" marB="0" anchor="ctr"/>
                </a:tc>
                <a:tc>
                  <a:txBody>
                    <a:bodyPr/>
                    <a:lstStyle/>
                    <a:p>
                      <a:pPr algn="l" fontAlgn="ctr"/>
                      <a:r>
                        <a:rPr lang="fr-FR" sz="1200" u="none" strike="noStrike" dirty="0">
                          <a:effectLst/>
                        </a:rPr>
                        <a:t> Le  programme d'action prend en compte l'ensemble des risques identifiés, notamment  :</a:t>
                      </a:r>
                      <a:br>
                        <a:rPr lang="fr-FR" sz="1200" u="none" strike="noStrike" dirty="0">
                          <a:effectLst/>
                        </a:rPr>
                      </a:br>
                      <a:r>
                        <a:rPr lang="fr-FR" sz="1200" u="none" strike="noStrike" dirty="0">
                          <a:effectLst/>
                        </a:rPr>
                        <a:t>cible la qualité, la sécurité et l'efficience de la PCEM et des Dispositifs Médicaux</a:t>
                      </a:r>
                      <a:endParaRPr lang="fr-FR" sz="1200" b="0" i="0" u="none" strike="noStrike" dirty="0">
                        <a:solidFill>
                          <a:srgbClr val="000000"/>
                        </a:solidFill>
                        <a:effectLst/>
                        <a:latin typeface="Calibri"/>
                      </a:endParaRPr>
                    </a:p>
                  </a:txBody>
                  <a:tcPr marL="5279" marR="5279" marT="5279" marB="0" anchor="ctr">
                    <a:solidFill>
                      <a:schemeClr val="accent4">
                        <a:lumMod val="40000"/>
                        <a:lumOff val="60000"/>
                      </a:schemeClr>
                    </a:solidFill>
                  </a:tcPr>
                </a:tc>
                <a:tc rowSpan="15">
                  <a:txBody>
                    <a:bodyPr/>
                    <a:lstStyle/>
                    <a:p>
                      <a:pPr algn="ctr" fontAlgn="ctr"/>
                      <a:r>
                        <a:rPr lang="fr-FR" sz="1200" u="none" strike="noStrike" dirty="0">
                          <a:effectLst/>
                        </a:rPr>
                        <a:t>15 réponses Oui</a:t>
                      </a:r>
                      <a:endParaRPr lang="fr-FR" sz="1200" b="0" i="0" u="none" strike="noStrike" dirty="0">
                        <a:solidFill>
                          <a:srgbClr val="000000"/>
                        </a:solidFill>
                        <a:effectLst/>
                        <a:latin typeface="Calibri"/>
                      </a:endParaRPr>
                    </a:p>
                  </a:txBody>
                  <a:tcPr marL="5279" marR="5279" marT="5279" marB="0" anchor="ctr"/>
                </a:tc>
                <a:tc rowSpan="15">
                  <a:txBody>
                    <a:bodyPr/>
                    <a:lstStyle/>
                    <a:p>
                      <a:pPr algn="l" fontAlgn="ctr"/>
                      <a:r>
                        <a:rPr lang="fr-FR" sz="1200" u="none" strike="noStrike">
                          <a:effectLst/>
                        </a:rPr>
                        <a:t>Programme d'action validé en instance</a:t>
                      </a:r>
                      <a:endParaRPr lang="fr-FR" sz="1200" b="0" i="0" u="none" strike="noStrike">
                        <a:solidFill>
                          <a:srgbClr val="000000"/>
                        </a:solidFill>
                        <a:effectLst/>
                        <a:latin typeface="Calibri"/>
                      </a:endParaRPr>
                    </a:p>
                  </a:txBody>
                  <a:tcPr marL="5279" marR="5279" marT="5279" marB="0" anchor="ctr"/>
                </a:tc>
                <a:tc rowSpan="15">
                  <a:txBody>
                    <a:bodyPr/>
                    <a:lstStyle/>
                    <a:p>
                      <a:pPr algn="l" fontAlgn="ctr"/>
                      <a:r>
                        <a:rPr lang="fr-FR" sz="1200" u="none" strike="noStrike" dirty="0">
                          <a:effectLst/>
                        </a:rPr>
                        <a:t>Cotation A : Plus de 10 items identifiés</a:t>
                      </a:r>
                      <a:br>
                        <a:rPr lang="fr-FR" sz="1200" u="none" strike="noStrike" dirty="0">
                          <a:effectLst/>
                        </a:rPr>
                      </a:br>
                      <a:r>
                        <a:rPr lang="fr-FR" sz="1200" u="none" strike="noStrike" dirty="0">
                          <a:effectLst/>
                        </a:rPr>
                        <a:t>Cotation B : entre 6 et 10 items</a:t>
                      </a:r>
                      <a:br>
                        <a:rPr lang="fr-FR" sz="1200" u="none" strike="noStrike" dirty="0">
                          <a:effectLst/>
                        </a:rPr>
                      </a:br>
                      <a:r>
                        <a:rPr lang="fr-FR" sz="1200" u="none" strike="noStrike" dirty="0">
                          <a:effectLst/>
                        </a:rPr>
                        <a:t>Cotation C : entre 1 et 5 items</a:t>
                      </a:r>
                      <a:br>
                        <a:rPr lang="fr-FR" sz="1200" u="none" strike="noStrike" dirty="0">
                          <a:effectLst/>
                        </a:rPr>
                      </a:br>
                      <a:r>
                        <a:rPr lang="fr-FR" sz="1200" u="none" strike="noStrike" dirty="0">
                          <a:effectLst/>
                        </a:rPr>
                        <a:t>Cotation D :  absence de programme ou aucun item</a:t>
                      </a:r>
                      <a:endParaRPr lang="fr-FR" sz="1200" b="0" i="0" u="none" strike="noStrike" dirty="0">
                        <a:solidFill>
                          <a:srgbClr val="000000"/>
                        </a:solidFill>
                        <a:effectLst/>
                        <a:latin typeface="Calibri"/>
                      </a:endParaRPr>
                    </a:p>
                  </a:txBody>
                  <a:tcPr marL="5279" marR="5279" marT="5279" marB="0" anchor="ctr"/>
                </a:tc>
              </a:tr>
              <a:tr h="105582">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s'appuie  sur un état des lieux</a:t>
                      </a:r>
                      <a:endParaRPr lang="fr-FR" sz="1200" b="0" i="0" u="none" strike="noStrike" dirty="0">
                        <a:solidFill>
                          <a:srgbClr val="000000"/>
                        </a:solidFill>
                        <a:effectLst/>
                        <a:latin typeface="Calibri"/>
                      </a:endParaRPr>
                    </a:p>
                  </a:txBody>
                  <a:tcPr marL="5279" marR="5279" marT="5279"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284016">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prévoit un suivi des actions, un calendrier, des indicateurs de suivi, ainsi que les responsabilités associées</a:t>
                      </a:r>
                      <a:endParaRPr lang="fr-FR" sz="1200" b="0" i="0" u="none" strike="noStrike" dirty="0">
                        <a:solidFill>
                          <a:srgbClr val="000000"/>
                        </a:solidFill>
                        <a:effectLst/>
                        <a:latin typeface="Calibri"/>
                      </a:endParaRPr>
                    </a:p>
                  </a:txBody>
                  <a:tcPr marL="5279" marR="5279" marT="5279"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284016">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est assorti d'indicateurs d'impact ou d'évaluation de la politique d'amélioration de la qualité</a:t>
                      </a:r>
                      <a:endParaRPr lang="fr-FR" sz="1200" b="0" i="0" u="none" strike="noStrike" dirty="0">
                        <a:solidFill>
                          <a:srgbClr val="000000"/>
                        </a:solidFill>
                        <a:effectLst/>
                        <a:latin typeface="Calibri"/>
                      </a:endParaRPr>
                    </a:p>
                  </a:txBody>
                  <a:tcPr marL="5279" marR="5279" marT="5279"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211165">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intègre des actions issues des analyses des évènements indésirables des CREX</a:t>
                      </a:r>
                      <a:endParaRPr lang="fr-FR" sz="1200" b="0" i="0" u="none" strike="noStrike" dirty="0">
                        <a:solidFill>
                          <a:srgbClr val="000000"/>
                        </a:solidFill>
                        <a:effectLst/>
                        <a:latin typeface="Calibri"/>
                      </a:endParaRPr>
                    </a:p>
                  </a:txBody>
                  <a:tcPr marL="5279" marR="5279" marT="5279"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427608">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intègre des actions issues des évaluations internes (étude de risque a priori, audits, EPP) et externes (certification, inspections, indicateurs nationaux, audits croisés…)</a:t>
                      </a:r>
                      <a:endParaRPr lang="fr-FR" sz="1200" b="0" i="0" u="none" strike="noStrike" dirty="0">
                        <a:solidFill>
                          <a:srgbClr val="000000"/>
                        </a:solidFill>
                        <a:effectLst/>
                        <a:latin typeface="Calibri"/>
                      </a:endParaRPr>
                    </a:p>
                  </a:txBody>
                  <a:tcPr marL="5279" marR="5279" marT="5279"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284016">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prévoit des actions sur le bon usage des dispositifs médicaux (DM) et le circuit des DM</a:t>
                      </a:r>
                      <a:endParaRPr lang="fr-FR" sz="1200" b="0" i="0" u="none" strike="noStrike" dirty="0">
                        <a:solidFill>
                          <a:srgbClr val="000000"/>
                        </a:solidFill>
                        <a:effectLst/>
                        <a:latin typeface="Calibri"/>
                      </a:endParaRPr>
                    </a:p>
                  </a:txBody>
                  <a:tcPr marL="5279" marR="5279" marT="5279"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284016">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prévoit des actions sur le médicament et la prévention de la iatrogénie médicamenteuse</a:t>
                      </a:r>
                      <a:endParaRPr lang="fr-FR" sz="1200" b="0" i="0" u="none" strike="noStrike" dirty="0">
                        <a:solidFill>
                          <a:srgbClr val="000000"/>
                        </a:solidFill>
                        <a:effectLst/>
                        <a:latin typeface="Calibri"/>
                      </a:endParaRPr>
                    </a:p>
                  </a:txBody>
                  <a:tcPr marL="5279" marR="5279" marT="5279"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211165">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prend en compte des actions de lutte contre l'</a:t>
                      </a:r>
                      <a:r>
                        <a:rPr lang="fr-FR" sz="1200" u="none" strike="noStrike" dirty="0" err="1">
                          <a:effectLst/>
                        </a:rPr>
                        <a:t>antibio</a:t>
                      </a:r>
                      <a:r>
                        <a:rPr lang="fr-FR" sz="1200" u="none" strike="noStrike" dirty="0">
                          <a:effectLst/>
                        </a:rPr>
                        <a:t> résistance</a:t>
                      </a:r>
                      <a:endParaRPr lang="fr-FR" sz="1200" b="0" i="0" u="none" strike="noStrike" dirty="0">
                        <a:solidFill>
                          <a:srgbClr val="000000"/>
                        </a:solidFill>
                        <a:effectLst/>
                        <a:latin typeface="Calibri"/>
                      </a:endParaRPr>
                    </a:p>
                  </a:txBody>
                  <a:tcPr marL="5279" marR="5279" marT="5279"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211165">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prévoit un volet sur les achats de médicaments et dispositifs médicaux</a:t>
                      </a:r>
                      <a:endParaRPr lang="fr-FR" sz="1200" b="0" i="0" u="none" strike="noStrike" dirty="0">
                        <a:solidFill>
                          <a:srgbClr val="000000"/>
                        </a:solidFill>
                        <a:effectLst/>
                        <a:latin typeface="Calibri"/>
                      </a:endParaRPr>
                    </a:p>
                  </a:txBody>
                  <a:tcPr marL="5279" marR="5279" marT="5279"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105582">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inclut un volet sur les </a:t>
                      </a:r>
                      <a:r>
                        <a:rPr lang="fr-FR" sz="1200" u="none" strike="noStrike" dirty="0" err="1">
                          <a:effectLst/>
                        </a:rPr>
                        <a:t>never</a:t>
                      </a:r>
                      <a:r>
                        <a:rPr lang="fr-FR" sz="1200" u="none" strike="noStrike" dirty="0">
                          <a:effectLst/>
                        </a:rPr>
                        <a:t> </a:t>
                      </a:r>
                      <a:r>
                        <a:rPr lang="fr-FR" sz="1200" u="none" strike="noStrike" dirty="0" err="1">
                          <a:effectLst/>
                        </a:rPr>
                        <a:t>events</a:t>
                      </a:r>
                      <a:endParaRPr lang="fr-FR" sz="1200" b="0" i="0" u="none" strike="noStrike" dirty="0">
                        <a:solidFill>
                          <a:srgbClr val="000000"/>
                        </a:solidFill>
                        <a:effectLst/>
                        <a:latin typeface="Calibri"/>
                      </a:endParaRPr>
                    </a:p>
                  </a:txBody>
                  <a:tcPr marL="5279" marR="5279" marT="5279"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284016">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 intègre le déploiement de l'informatisation et les risques liés à l'informatisation de la PCEM</a:t>
                      </a:r>
                      <a:endParaRPr lang="fr-FR" sz="1200" b="0" i="0" u="none" strike="noStrike" dirty="0">
                        <a:solidFill>
                          <a:srgbClr val="000000"/>
                        </a:solidFill>
                        <a:effectLst/>
                        <a:latin typeface="Calibri"/>
                      </a:endParaRPr>
                    </a:p>
                  </a:txBody>
                  <a:tcPr marL="5279" marR="5279" marT="5279"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211165">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prend en compte l'ensemble du parcours de soins ville/hôpital</a:t>
                      </a:r>
                      <a:endParaRPr lang="fr-FR" sz="1200" b="0" i="0" u="none" strike="noStrike" dirty="0">
                        <a:solidFill>
                          <a:srgbClr val="000000"/>
                        </a:solidFill>
                        <a:effectLst/>
                        <a:latin typeface="Calibri"/>
                      </a:endParaRPr>
                    </a:p>
                  </a:txBody>
                  <a:tcPr marL="5279" marR="5279" marT="5279" marB="0" anchor="ctr"/>
                </a:tc>
                <a:tc vMerge="1">
                  <a:txBody>
                    <a:bodyPr/>
                    <a:lstStyle/>
                    <a:p>
                      <a:endParaRPr lang="fr-FR"/>
                    </a:p>
                  </a:txBody>
                  <a:tcPr/>
                </a:tc>
                <a:tc vMerge="1">
                  <a:txBody>
                    <a:bodyPr/>
                    <a:lstStyle/>
                    <a:p>
                      <a:endParaRPr lang="fr-FR"/>
                    </a:p>
                  </a:txBody>
                  <a:tcPr/>
                </a:tc>
                <a:tc vMerge="1">
                  <a:txBody>
                    <a:bodyPr/>
                    <a:lstStyle/>
                    <a:p>
                      <a:endParaRPr lang="fr-FR"/>
                    </a:p>
                  </a:txBody>
                  <a:tcPr/>
                </a:tc>
              </a:tr>
              <a:tr h="272050">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prend en compte l'organisation des filières de soins</a:t>
                      </a:r>
                      <a:endParaRPr lang="fr-FR" sz="1200" b="0" i="0" u="none" strike="noStrike" dirty="0">
                        <a:solidFill>
                          <a:srgbClr val="000000"/>
                        </a:solidFill>
                        <a:effectLst/>
                        <a:latin typeface="Calibri"/>
                      </a:endParaRPr>
                    </a:p>
                  </a:txBody>
                  <a:tcPr marL="5279" marR="5279" marT="5279" marB="0" anchor="ctr"/>
                </a:tc>
                <a:tc vMerge="1">
                  <a:txBody>
                    <a:bodyPr/>
                    <a:lstStyle/>
                    <a:p>
                      <a:endParaRPr lang="fr-FR"/>
                    </a:p>
                  </a:txBody>
                  <a:tcPr/>
                </a:tc>
                <a:tc vMerge="1">
                  <a:txBody>
                    <a:bodyPr/>
                    <a:lstStyle/>
                    <a:p>
                      <a:endParaRPr lang="fr-FR"/>
                    </a:p>
                  </a:txBody>
                  <a:tcPr/>
                </a:tc>
                <a:tc vMerge="1">
                  <a:txBody>
                    <a:bodyPr/>
                    <a:lstStyle/>
                    <a:p>
                      <a:endParaRPr lang="fr-FR"/>
                    </a:p>
                  </a:txBody>
                  <a:tcPr/>
                </a:tc>
              </a:tr>
              <a:tr h="220667">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présente une dimension territoriale sur  des objectifs identifiés</a:t>
                      </a:r>
                      <a:endParaRPr lang="fr-FR" sz="1200" b="0" i="0" u="none" strike="noStrike" dirty="0">
                        <a:solidFill>
                          <a:srgbClr val="000000"/>
                        </a:solidFill>
                        <a:effectLst/>
                        <a:latin typeface="Calibri"/>
                      </a:endParaRPr>
                    </a:p>
                  </a:txBody>
                  <a:tcPr marL="5279" marR="5279" marT="5279" marB="0" anchor="ct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sp>
        <p:nvSpPr>
          <p:cNvPr id="5" name="ZoneTexte 4"/>
          <p:cNvSpPr txBox="1"/>
          <p:nvPr/>
        </p:nvSpPr>
        <p:spPr>
          <a:xfrm>
            <a:off x="6228184" y="5301208"/>
            <a:ext cx="1800200" cy="646331"/>
          </a:xfrm>
          <a:prstGeom prst="rect">
            <a:avLst/>
          </a:prstGeom>
          <a:solidFill>
            <a:srgbClr val="92D050"/>
          </a:solidFill>
        </p:spPr>
        <p:txBody>
          <a:bodyPr wrap="square" rtlCol="0">
            <a:spAutoFit/>
          </a:bodyPr>
          <a:lstStyle/>
          <a:p>
            <a:r>
              <a:rPr lang="fr-FR" sz="1200" dirty="0" smtClean="0"/>
              <a:t>+ Volet Interruption de tâche (ou indicateur 36</a:t>
            </a:r>
          </a:p>
          <a:p>
            <a:r>
              <a:rPr lang="fr-FR" sz="1200" dirty="0" smtClean="0"/>
              <a:t>ET Trigger Tools</a:t>
            </a:r>
            <a:endParaRPr lang="fr-FR" sz="1200" dirty="0"/>
          </a:p>
        </p:txBody>
      </p:sp>
    </p:spTree>
    <p:extLst>
      <p:ext uri="{BB962C8B-B14F-4D97-AF65-F5344CB8AC3E}">
        <p14:creationId xmlns:p14="http://schemas.microsoft.com/office/powerpoint/2010/main" val="2000503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788276354"/>
              </p:ext>
            </p:extLst>
          </p:nvPr>
        </p:nvGraphicFramePr>
        <p:xfrm>
          <a:off x="251519" y="692696"/>
          <a:ext cx="8640960" cy="5376524"/>
        </p:xfrm>
        <a:graphic>
          <a:graphicData uri="http://schemas.openxmlformats.org/drawingml/2006/table">
            <a:tbl>
              <a:tblPr>
                <a:tableStyleId>{5C22544A-7EE6-4342-B048-85BDC9FD1C3A}</a:tableStyleId>
              </a:tblPr>
              <a:tblGrid>
                <a:gridCol w="1638442"/>
                <a:gridCol w="385753"/>
                <a:gridCol w="3232390"/>
                <a:gridCol w="720080"/>
                <a:gridCol w="936104"/>
                <a:gridCol w="1728191"/>
              </a:tblGrid>
              <a:tr h="211743">
                <a:tc rowSpan="10">
                  <a:txBody>
                    <a:bodyPr/>
                    <a:lstStyle/>
                    <a:p>
                      <a:pPr algn="l" fontAlgn="ctr"/>
                      <a:r>
                        <a:rPr lang="fr-FR" sz="1200" u="none" strike="noStrike" dirty="0">
                          <a:effectLst/>
                        </a:rPr>
                        <a:t>Une étude des risques a priori a été menée et prend en compte tout le processus de la prise en charge thérapeutique (médicament et DM)</a:t>
                      </a:r>
                      <a:endParaRPr lang="fr-FR" sz="1200" b="0" i="0" u="none" strike="noStrike" dirty="0">
                        <a:solidFill>
                          <a:srgbClr val="000000"/>
                        </a:solidFill>
                        <a:effectLst/>
                        <a:latin typeface="Calibri"/>
                      </a:endParaRPr>
                    </a:p>
                  </a:txBody>
                  <a:tcPr marL="5457" marR="5457" marT="5457" marB="0" anchor="ctr"/>
                </a:tc>
                <a:tc rowSpan="2">
                  <a:txBody>
                    <a:bodyPr/>
                    <a:lstStyle/>
                    <a:p>
                      <a:pPr algn="ctr" fontAlgn="ctr"/>
                      <a:r>
                        <a:rPr lang="fr-FR" sz="1200" u="none" strike="noStrike">
                          <a:effectLst/>
                        </a:rPr>
                        <a:t>15</a:t>
                      </a:r>
                      <a:endParaRPr lang="fr-FR" sz="1200" b="0" i="0" u="none" strike="noStrike">
                        <a:solidFill>
                          <a:srgbClr val="000000"/>
                        </a:solidFill>
                        <a:effectLst/>
                        <a:latin typeface="Calibri"/>
                      </a:endParaRPr>
                    </a:p>
                  </a:txBody>
                  <a:tcPr marL="5457" marR="5457" marT="5457" marB="0" anchor="ctr"/>
                </a:tc>
                <a:tc>
                  <a:txBody>
                    <a:bodyPr/>
                    <a:lstStyle/>
                    <a:p>
                      <a:pPr algn="l" fontAlgn="ctr"/>
                      <a:r>
                        <a:rPr lang="fr-FR" sz="1200" u="none" strike="noStrike">
                          <a:effectLst/>
                        </a:rPr>
                        <a:t>Actualisation et validation annuelle en instance de l'étude de risque a priori : </a:t>
                      </a:r>
                      <a:endParaRPr lang="fr-FR" sz="1200" b="0" i="0" u="none" strike="noStrike">
                        <a:solidFill>
                          <a:srgbClr val="000000"/>
                        </a:solidFill>
                        <a:effectLst/>
                        <a:latin typeface="Calibri"/>
                      </a:endParaRPr>
                    </a:p>
                  </a:txBody>
                  <a:tcPr marL="5457" marR="5457" marT="5457" marB="0" anchor="ctr"/>
                </a:tc>
                <a:tc rowSpan="2">
                  <a:txBody>
                    <a:bodyPr/>
                    <a:lstStyle/>
                    <a:p>
                      <a:pPr algn="ctr" fontAlgn="ctr"/>
                      <a:r>
                        <a:rPr lang="fr-FR" sz="1200" u="none" strike="noStrike" dirty="0">
                          <a:effectLst/>
                        </a:rPr>
                        <a:t>&lt; 1 an</a:t>
                      </a:r>
                      <a:endParaRPr lang="fr-FR" sz="1200" b="0" i="0" u="none" strike="noStrike" dirty="0">
                        <a:solidFill>
                          <a:srgbClr val="000000"/>
                        </a:solidFill>
                        <a:effectLst/>
                        <a:latin typeface="Calibri"/>
                      </a:endParaRPr>
                    </a:p>
                  </a:txBody>
                  <a:tcPr marL="5457" marR="5457" marT="5457" marB="0" anchor="ctr"/>
                </a:tc>
                <a:tc rowSpan="2">
                  <a:txBody>
                    <a:bodyPr/>
                    <a:lstStyle/>
                    <a:p>
                      <a:pPr algn="l" fontAlgn="ctr"/>
                      <a:r>
                        <a:rPr lang="fr-FR" sz="1200" u="none" strike="noStrike">
                          <a:effectLst/>
                        </a:rPr>
                        <a:t>Etude de risque a priori validée en instance</a:t>
                      </a:r>
                      <a:endParaRPr lang="fr-FR" sz="1200" b="0" i="0" u="none" strike="noStrike">
                        <a:solidFill>
                          <a:srgbClr val="000000"/>
                        </a:solidFill>
                        <a:effectLst/>
                        <a:latin typeface="Calibri"/>
                      </a:endParaRPr>
                    </a:p>
                  </a:txBody>
                  <a:tcPr marL="5457" marR="5457" marT="5457" marB="0" anchor="ctr"/>
                </a:tc>
                <a:tc rowSpan="2">
                  <a:txBody>
                    <a:bodyPr/>
                    <a:lstStyle/>
                    <a:p>
                      <a:pPr algn="l" fontAlgn="ctr"/>
                      <a:r>
                        <a:rPr lang="fr-FR" sz="1200" u="none" strike="noStrike">
                          <a:effectLst/>
                        </a:rPr>
                        <a:t>Cotation A : Moins d'un an</a:t>
                      </a:r>
                      <a:br>
                        <a:rPr lang="fr-FR" sz="1200" u="none" strike="noStrike">
                          <a:effectLst/>
                        </a:rPr>
                      </a:br>
                      <a:r>
                        <a:rPr lang="fr-FR" sz="1200" u="none" strike="noStrike">
                          <a:effectLst/>
                        </a:rPr>
                        <a:t>Cotation B : entre 1 an et 3 ans</a:t>
                      </a:r>
                      <a:br>
                        <a:rPr lang="fr-FR" sz="1200" u="none" strike="noStrike">
                          <a:effectLst/>
                        </a:rPr>
                      </a:br>
                      <a:r>
                        <a:rPr lang="fr-FR" sz="1200" u="none" strike="noStrike">
                          <a:effectLst/>
                        </a:rPr>
                        <a:t>Cotation C : plus de 3 ans</a:t>
                      </a:r>
                      <a:br>
                        <a:rPr lang="fr-FR" sz="1200" u="none" strike="noStrike">
                          <a:effectLst/>
                        </a:rPr>
                      </a:br>
                      <a:r>
                        <a:rPr lang="fr-FR" sz="1200" u="none" strike="noStrike">
                          <a:effectLst/>
                        </a:rPr>
                        <a:t>Cotation D :  absence de programme</a:t>
                      </a:r>
                      <a:endParaRPr lang="fr-FR" sz="1200" b="0" i="0" u="none" strike="noStrike">
                        <a:solidFill>
                          <a:srgbClr val="000000"/>
                        </a:solidFill>
                        <a:effectLst/>
                        <a:latin typeface="Calibri"/>
                      </a:endParaRPr>
                    </a:p>
                  </a:txBody>
                  <a:tcPr marL="5457" marR="5457" marT="5457" marB="0" anchor="ctr"/>
                </a:tc>
              </a:tr>
              <a:tr h="273956">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Date d'actualisation de l'étude de risque (JJ/MM/AAAA)</a:t>
                      </a:r>
                      <a:endParaRPr lang="fr-FR" sz="1200" b="0" i="0" u="none" strike="noStrike" dirty="0">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389651">
                <a:tc vMerge="1">
                  <a:txBody>
                    <a:bodyPr/>
                    <a:lstStyle/>
                    <a:p>
                      <a:endParaRPr lang="fr-FR"/>
                    </a:p>
                  </a:txBody>
                  <a:tcPr/>
                </a:tc>
                <a:tc rowSpan="8">
                  <a:txBody>
                    <a:bodyPr/>
                    <a:lstStyle/>
                    <a:p>
                      <a:pPr algn="ctr" fontAlgn="ctr"/>
                      <a:r>
                        <a:rPr lang="fr-FR" sz="1200" u="none" strike="noStrike">
                          <a:effectLst/>
                        </a:rPr>
                        <a:t>16</a:t>
                      </a:r>
                      <a:endParaRPr lang="fr-FR" sz="1200" b="0" i="0" u="none" strike="noStrike">
                        <a:solidFill>
                          <a:srgbClr val="000000"/>
                        </a:solidFill>
                        <a:effectLst/>
                        <a:latin typeface="Calibri"/>
                      </a:endParaRPr>
                    </a:p>
                  </a:txBody>
                  <a:tcPr marL="5457" marR="5457" marT="5457" marB="0" anchor="ctr"/>
                </a:tc>
                <a:tc>
                  <a:txBody>
                    <a:bodyPr/>
                    <a:lstStyle/>
                    <a:p>
                      <a:pPr algn="l" fontAlgn="ctr"/>
                      <a:r>
                        <a:rPr lang="fr-FR" sz="1200" u="none" strike="noStrike">
                          <a:effectLst/>
                        </a:rPr>
                        <a:t>L'étude porte a minima sur un ou plusieurs de ces items en fonction des priorités de l'établissement  :</a:t>
                      </a:r>
                      <a:br>
                        <a:rPr lang="fr-FR" sz="1200" u="none" strike="noStrike">
                          <a:effectLst/>
                        </a:rPr>
                      </a:br>
                      <a:r>
                        <a:rPr lang="fr-FR" sz="1200" u="none" strike="noStrike">
                          <a:effectLst/>
                        </a:rPr>
                        <a:t>les médicaments à risques</a:t>
                      </a:r>
                      <a:endParaRPr lang="fr-FR" sz="1200" b="0" i="0" u="none" strike="noStrike">
                        <a:solidFill>
                          <a:srgbClr val="000000"/>
                        </a:solidFill>
                        <a:effectLst/>
                        <a:latin typeface="Calibri"/>
                      </a:endParaRPr>
                    </a:p>
                  </a:txBody>
                  <a:tcPr marL="5457" marR="5457" marT="5457" marB="0" anchor="ctr"/>
                </a:tc>
                <a:tc rowSpan="8">
                  <a:txBody>
                    <a:bodyPr/>
                    <a:lstStyle/>
                    <a:p>
                      <a:pPr algn="ctr" fontAlgn="ctr"/>
                      <a:r>
                        <a:rPr lang="fr-FR" sz="1200" u="none" strike="noStrike">
                          <a:effectLst/>
                        </a:rPr>
                        <a:t>8 réponses oui</a:t>
                      </a:r>
                      <a:endParaRPr lang="fr-FR" sz="1200" b="0" i="0" u="none" strike="noStrike">
                        <a:solidFill>
                          <a:srgbClr val="000000"/>
                        </a:solidFill>
                        <a:effectLst/>
                        <a:latin typeface="Calibri"/>
                      </a:endParaRPr>
                    </a:p>
                  </a:txBody>
                  <a:tcPr marL="5457" marR="5457" marT="5457" marB="0" anchor="ctr"/>
                </a:tc>
                <a:tc rowSpan="8">
                  <a:txBody>
                    <a:bodyPr/>
                    <a:lstStyle/>
                    <a:p>
                      <a:pPr algn="l" fontAlgn="ctr"/>
                      <a:r>
                        <a:rPr lang="fr-FR" sz="1200" u="none" strike="noStrike" dirty="0">
                          <a:effectLst/>
                        </a:rPr>
                        <a:t>Etude de risque a priori validée en instance</a:t>
                      </a:r>
                      <a:endParaRPr lang="fr-FR" sz="1200" b="0" i="0" u="none" strike="noStrike" dirty="0">
                        <a:solidFill>
                          <a:srgbClr val="000000"/>
                        </a:solidFill>
                        <a:effectLst/>
                        <a:latin typeface="Calibri"/>
                      </a:endParaRPr>
                    </a:p>
                  </a:txBody>
                  <a:tcPr marL="5457" marR="5457" marT="5457" marB="0" anchor="ctr"/>
                </a:tc>
                <a:tc rowSpan="8">
                  <a:txBody>
                    <a:bodyPr/>
                    <a:lstStyle/>
                    <a:p>
                      <a:pPr algn="l" fontAlgn="ctr"/>
                      <a:r>
                        <a:rPr lang="fr-FR" sz="1200" u="none" strike="noStrike" dirty="0">
                          <a:effectLst/>
                        </a:rPr>
                        <a:t>Cotation A : Plus de 6 items identifiés</a:t>
                      </a:r>
                      <a:br>
                        <a:rPr lang="fr-FR" sz="1200" u="none" strike="noStrike" dirty="0">
                          <a:effectLst/>
                        </a:rPr>
                      </a:br>
                      <a:r>
                        <a:rPr lang="fr-FR" sz="1200" u="none" strike="noStrike" dirty="0">
                          <a:effectLst/>
                        </a:rPr>
                        <a:t>Cotation B : entre 4 et 6 items</a:t>
                      </a:r>
                      <a:br>
                        <a:rPr lang="fr-FR" sz="1200" u="none" strike="noStrike" dirty="0">
                          <a:effectLst/>
                        </a:rPr>
                      </a:br>
                      <a:r>
                        <a:rPr lang="fr-FR" sz="1200" u="none" strike="noStrike" dirty="0">
                          <a:effectLst/>
                        </a:rPr>
                        <a:t>Cotation C : entre 1 et 3 items</a:t>
                      </a:r>
                      <a:br>
                        <a:rPr lang="fr-FR" sz="1200" u="none" strike="noStrike" dirty="0">
                          <a:effectLst/>
                        </a:rPr>
                      </a:br>
                      <a:r>
                        <a:rPr lang="fr-FR" sz="1200" u="none" strike="noStrike" dirty="0">
                          <a:effectLst/>
                        </a:rPr>
                        <a:t>Cotation D :  absence de programme ou aucun item</a:t>
                      </a:r>
                      <a:endParaRPr lang="fr-FR" sz="1200" b="0" i="0" u="none" strike="noStrike" dirty="0">
                        <a:solidFill>
                          <a:srgbClr val="000000"/>
                        </a:solidFill>
                        <a:effectLst/>
                        <a:latin typeface="Calibri"/>
                      </a:endParaRPr>
                    </a:p>
                  </a:txBody>
                  <a:tcPr marL="5457" marR="5457" marT="5457" marB="0" anchor="ctr"/>
                </a:tc>
              </a:tr>
              <a:tr h="109146">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les patients à risque</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197554">
                <a:tc vMerge="1">
                  <a:txBody>
                    <a:bodyPr/>
                    <a:lstStyle/>
                    <a:p>
                      <a:endParaRPr lang="fr-FR"/>
                    </a:p>
                  </a:txBody>
                  <a:tcPr/>
                </a:tc>
                <a:tc vMerge="1">
                  <a:txBody>
                    <a:bodyPr/>
                    <a:lstStyle/>
                    <a:p>
                      <a:endParaRPr lang="fr-FR"/>
                    </a:p>
                  </a:txBody>
                  <a:tcPr/>
                </a:tc>
                <a:tc>
                  <a:txBody>
                    <a:bodyPr/>
                    <a:lstStyle/>
                    <a:p>
                      <a:pPr algn="l" fontAlgn="b"/>
                      <a:r>
                        <a:rPr lang="fr-FR" sz="1200" u="none" strike="noStrike">
                          <a:effectLst/>
                        </a:rPr>
                        <a:t>la gestion des traitements personnels des patients</a:t>
                      </a:r>
                      <a:endParaRPr lang="fr-FR" sz="1200" b="0" i="0" u="none" strike="noStrike">
                        <a:solidFill>
                          <a:srgbClr val="000000"/>
                        </a:solidFill>
                        <a:effectLst/>
                        <a:latin typeface="Calibri"/>
                      </a:endParaRPr>
                    </a:p>
                  </a:txBody>
                  <a:tcPr marL="5457" marR="5457" marT="5457" marB="0" anchor="b"/>
                </a:tc>
                <a:tc vMerge="1">
                  <a:txBody>
                    <a:bodyPr/>
                    <a:lstStyle/>
                    <a:p>
                      <a:endParaRPr lang="fr-FR"/>
                    </a:p>
                  </a:txBody>
                  <a:tcPr/>
                </a:tc>
                <a:tc vMerge="1">
                  <a:txBody>
                    <a:bodyPr/>
                    <a:lstStyle/>
                    <a:p>
                      <a:endParaRPr lang="fr-FR"/>
                    </a:p>
                  </a:txBody>
                  <a:tcPr/>
                </a:tc>
                <a:tc vMerge="1">
                  <a:txBody>
                    <a:bodyPr/>
                    <a:lstStyle/>
                    <a:p>
                      <a:endParaRPr lang="fr-FR"/>
                    </a:p>
                  </a:txBody>
                  <a:tcPr/>
                </a:tc>
              </a:tr>
              <a:tr h="218292">
                <a:tc vMerge="1">
                  <a:txBody>
                    <a:bodyPr/>
                    <a:lstStyle/>
                    <a:p>
                      <a:endParaRPr lang="fr-FR"/>
                    </a:p>
                  </a:txBody>
                  <a:tcPr/>
                </a:tc>
                <a:tc vMerge="1">
                  <a:txBody>
                    <a:bodyPr/>
                    <a:lstStyle/>
                    <a:p>
                      <a:endParaRPr lang="fr-FR"/>
                    </a:p>
                  </a:txBody>
                  <a:tcPr/>
                </a:tc>
                <a:tc>
                  <a:txBody>
                    <a:bodyPr/>
                    <a:lstStyle/>
                    <a:p>
                      <a:pPr algn="l" fontAlgn="b"/>
                      <a:r>
                        <a:rPr lang="fr-FR" sz="1200" u="none" strike="noStrike">
                          <a:effectLst/>
                        </a:rPr>
                        <a:t>les risques liés à l’informatisation (notamment identitovigilance)</a:t>
                      </a:r>
                      <a:endParaRPr lang="fr-FR" sz="1200" b="0" i="0" u="none" strike="noStrike">
                        <a:solidFill>
                          <a:srgbClr val="000000"/>
                        </a:solidFill>
                        <a:effectLst/>
                        <a:latin typeface="Calibri"/>
                      </a:endParaRPr>
                    </a:p>
                  </a:txBody>
                  <a:tcPr marL="5457" marR="5457" marT="5457" marB="0" anchor="b"/>
                </a:tc>
                <a:tc vMerge="1">
                  <a:txBody>
                    <a:bodyPr/>
                    <a:lstStyle/>
                    <a:p>
                      <a:endParaRPr lang="fr-FR"/>
                    </a:p>
                  </a:txBody>
                  <a:tcPr/>
                </a:tc>
                <a:tc vMerge="1">
                  <a:txBody>
                    <a:bodyPr/>
                    <a:lstStyle/>
                    <a:p>
                      <a:endParaRPr lang="fr-FR"/>
                    </a:p>
                  </a:txBody>
                  <a:tcPr/>
                </a:tc>
                <a:tc vMerge="1">
                  <a:txBody>
                    <a:bodyPr/>
                    <a:lstStyle/>
                    <a:p>
                      <a:endParaRPr lang="fr-FR"/>
                    </a:p>
                  </a:txBody>
                  <a:tcPr/>
                </a:tc>
              </a:tr>
              <a:tr h="109146">
                <a:tc vMerge="1">
                  <a:txBody>
                    <a:bodyPr/>
                    <a:lstStyle/>
                    <a:p>
                      <a:endParaRPr lang="fr-FR"/>
                    </a:p>
                  </a:txBody>
                  <a:tcPr/>
                </a:tc>
                <a:tc vMerge="1">
                  <a:txBody>
                    <a:bodyPr/>
                    <a:lstStyle/>
                    <a:p>
                      <a:endParaRPr lang="fr-FR"/>
                    </a:p>
                  </a:txBody>
                  <a:tcPr/>
                </a:tc>
                <a:tc>
                  <a:txBody>
                    <a:bodyPr/>
                    <a:lstStyle/>
                    <a:p>
                      <a:pPr algn="l" fontAlgn="b"/>
                      <a:r>
                        <a:rPr lang="fr-FR" sz="1200" u="none" strike="noStrike">
                          <a:effectLst/>
                        </a:rPr>
                        <a:t>les conditions de prescription</a:t>
                      </a:r>
                      <a:endParaRPr lang="fr-FR" sz="1200" b="0" i="0" u="none" strike="noStrike">
                        <a:solidFill>
                          <a:srgbClr val="000000"/>
                        </a:solidFill>
                        <a:effectLst/>
                        <a:latin typeface="Calibri"/>
                      </a:endParaRPr>
                    </a:p>
                  </a:txBody>
                  <a:tcPr marL="5457" marR="5457" marT="5457" marB="0" anchor="b"/>
                </a:tc>
                <a:tc vMerge="1">
                  <a:txBody>
                    <a:bodyPr/>
                    <a:lstStyle/>
                    <a:p>
                      <a:endParaRPr lang="fr-FR"/>
                    </a:p>
                  </a:txBody>
                  <a:tcPr/>
                </a:tc>
                <a:tc vMerge="1">
                  <a:txBody>
                    <a:bodyPr/>
                    <a:lstStyle/>
                    <a:p>
                      <a:endParaRPr lang="fr-FR"/>
                    </a:p>
                  </a:txBody>
                  <a:tcPr/>
                </a:tc>
                <a:tc vMerge="1">
                  <a:txBody>
                    <a:bodyPr/>
                    <a:lstStyle/>
                    <a:p>
                      <a:endParaRPr lang="fr-FR"/>
                    </a:p>
                  </a:txBody>
                  <a:tcPr/>
                </a:tc>
              </a:tr>
              <a:tr h="197554">
                <a:tc vMerge="1">
                  <a:txBody>
                    <a:bodyPr/>
                    <a:lstStyle/>
                    <a:p>
                      <a:endParaRPr lang="fr-FR"/>
                    </a:p>
                  </a:txBody>
                  <a:tcPr/>
                </a:tc>
                <a:tc vMerge="1">
                  <a:txBody>
                    <a:bodyPr/>
                    <a:lstStyle/>
                    <a:p>
                      <a:endParaRPr lang="fr-FR"/>
                    </a:p>
                  </a:txBody>
                  <a:tcPr/>
                </a:tc>
                <a:tc>
                  <a:txBody>
                    <a:bodyPr/>
                    <a:lstStyle/>
                    <a:p>
                      <a:pPr algn="l" fontAlgn="b"/>
                      <a:r>
                        <a:rPr lang="fr-FR" sz="1200" u="none" strike="noStrike">
                          <a:effectLst/>
                        </a:rPr>
                        <a:t>le stockage dans les unités de soins et dans la PUI</a:t>
                      </a:r>
                      <a:endParaRPr lang="fr-FR" sz="1200" b="0" i="0" u="none" strike="noStrike">
                        <a:solidFill>
                          <a:srgbClr val="000000"/>
                        </a:solidFill>
                        <a:effectLst/>
                        <a:latin typeface="Calibri"/>
                      </a:endParaRPr>
                    </a:p>
                  </a:txBody>
                  <a:tcPr marL="5457" marR="5457" marT="5457" marB="0" anchor="b"/>
                </a:tc>
                <a:tc vMerge="1">
                  <a:txBody>
                    <a:bodyPr/>
                    <a:lstStyle/>
                    <a:p>
                      <a:endParaRPr lang="fr-FR"/>
                    </a:p>
                  </a:txBody>
                  <a:tcPr/>
                </a:tc>
                <a:tc vMerge="1">
                  <a:txBody>
                    <a:bodyPr/>
                    <a:lstStyle/>
                    <a:p>
                      <a:endParaRPr lang="fr-FR"/>
                    </a:p>
                  </a:txBody>
                  <a:tcPr/>
                </a:tc>
                <a:tc vMerge="1">
                  <a:txBody>
                    <a:bodyPr/>
                    <a:lstStyle/>
                    <a:p>
                      <a:endParaRPr lang="fr-FR"/>
                    </a:p>
                  </a:txBody>
                  <a:tcPr/>
                </a:tc>
              </a:tr>
              <a:tr h="218292">
                <a:tc vMerge="1">
                  <a:txBody>
                    <a:bodyPr/>
                    <a:lstStyle/>
                    <a:p>
                      <a:endParaRPr lang="fr-FR"/>
                    </a:p>
                  </a:txBody>
                  <a:tcPr/>
                </a:tc>
                <a:tc vMerge="1">
                  <a:txBody>
                    <a:bodyPr/>
                    <a:lstStyle/>
                    <a:p>
                      <a:endParaRPr lang="fr-FR"/>
                    </a:p>
                  </a:txBody>
                  <a:tcPr/>
                </a:tc>
                <a:tc>
                  <a:txBody>
                    <a:bodyPr/>
                    <a:lstStyle/>
                    <a:p>
                      <a:pPr algn="l" fontAlgn="b"/>
                      <a:r>
                        <a:rPr lang="fr-FR" sz="1200" u="none" strike="noStrike">
                          <a:effectLst/>
                        </a:rPr>
                        <a:t>les conditions d’administration (notamment interruptions de taches)</a:t>
                      </a:r>
                      <a:endParaRPr lang="fr-FR" sz="1200" b="0" i="0" u="none" strike="noStrike">
                        <a:solidFill>
                          <a:srgbClr val="000000"/>
                        </a:solidFill>
                        <a:effectLst/>
                        <a:latin typeface="Calibri"/>
                      </a:endParaRPr>
                    </a:p>
                  </a:txBody>
                  <a:tcPr marL="5457" marR="5457" marT="5457" marB="0" anchor="b"/>
                </a:tc>
                <a:tc vMerge="1">
                  <a:txBody>
                    <a:bodyPr/>
                    <a:lstStyle/>
                    <a:p>
                      <a:endParaRPr lang="fr-FR"/>
                    </a:p>
                  </a:txBody>
                  <a:tcPr/>
                </a:tc>
                <a:tc vMerge="1">
                  <a:txBody>
                    <a:bodyPr/>
                    <a:lstStyle/>
                    <a:p>
                      <a:endParaRPr lang="fr-FR"/>
                    </a:p>
                  </a:txBody>
                  <a:tcPr/>
                </a:tc>
                <a:tc vMerge="1">
                  <a:txBody>
                    <a:bodyPr/>
                    <a:lstStyle/>
                    <a:p>
                      <a:endParaRPr lang="fr-FR"/>
                    </a:p>
                  </a:txBody>
                  <a:tcPr/>
                </a:tc>
              </a:tr>
              <a:tr h="109146">
                <a:tc vMerge="1">
                  <a:txBody>
                    <a:bodyPr/>
                    <a:lstStyle/>
                    <a:p>
                      <a:endParaRPr lang="fr-FR"/>
                    </a:p>
                  </a:txBody>
                  <a:tcPr/>
                </a:tc>
                <a:tc vMerge="1">
                  <a:txBody>
                    <a:bodyPr/>
                    <a:lstStyle/>
                    <a:p>
                      <a:endParaRPr lang="fr-FR"/>
                    </a:p>
                  </a:txBody>
                  <a:tcPr/>
                </a:tc>
                <a:tc>
                  <a:txBody>
                    <a:bodyPr/>
                    <a:lstStyle/>
                    <a:p>
                      <a:pPr algn="l" fontAlgn="b"/>
                      <a:r>
                        <a:rPr lang="fr-FR" sz="1200" u="none" strike="noStrike">
                          <a:effectLst/>
                        </a:rPr>
                        <a:t>le circuit des dispositifs médicaux</a:t>
                      </a:r>
                      <a:endParaRPr lang="fr-FR" sz="1200" b="0" i="0" u="none" strike="noStrike">
                        <a:solidFill>
                          <a:srgbClr val="000000"/>
                        </a:solidFill>
                        <a:effectLst/>
                        <a:latin typeface="Calibri"/>
                      </a:endParaRPr>
                    </a:p>
                  </a:txBody>
                  <a:tcPr marL="5457" marR="5457" marT="5457" marB="0" anchor="b"/>
                </a:tc>
                <a:tc vMerge="1">
                  <a:txBody>
                    <a:bodyPr/>
                    <a:lstStyle/>
                    <a:p>
                      <a:endParaRPr lang="fr-FR"/>
                    </a:p>
                  </a:txBody>
                  <a:tcPr/>
                </a:tc>
                <a:tc vMerge="1">
                  <a:txBody>
                    <a:bodyPr/>
                    <a:lstStyle/>
                    <a:p>
                      <a:endParaRPr lang="fr-FR"/>
                    </a:p>
                  </a:txBody>
                  <a:tcPr/>
                </a:tc>
                <a:tc vMerge="1">
                  <a:txBody>
                    <a:bodyPr/>
                    <a:lstStyle/>
                    <a:p>
                      <a:endParaRPr lang="fr-FR"/>
                    </a:p>
                  </a:txBody>
                  <a:tcPr/>
                </a:tc>
              </a:tr>
              <a:tr h="427124">
                <a:tc rowSpan="2">
                  <a:txBody>
                    <a:bodyPr/>
                    <a:lstStyle/>
                    <a:p>
                      <a:pPr algn="l" fontAlgn="ctr"/>
                      <a:r>
                        <a:rPr lang="fr-FR" sz="1200" u="none" strike="noStrike" dirty="0">
                          <a:effectLst/>
                        </a:rPr>
                        <a:t>Le plan de formation de l'établissement propose et met en œuvre des formations ciblées sur la qualité et la sécurité de la prise en charge médicamenteuse en fonction des responsabilités et missions exécutées par les agents </a:t>
                      </a:r>
                      <a:endParaRPr lang="fr-FR" sz="1200" b="0" i="0" u="none" strike="noStrike" dirty="0">
                        <a:solidFill>
                          <a:srgbClr val="000000"/>
                        </a:solidFill>
                        <a:effectLst/>
                        <a:latin typeface="Calibri"/>
                      </a:endParaRPr>
                    </a:p>
                  </a:txBody>
                  <a:tcPr marL="5457" marR="5457" marT="5457" marB="0" anchor="ctr">
                    <a:solidFill>
                      <a:schemeClr val="accent3">
                        <a:lumMod val="20000"/>
                        <a:lumOff val="80000"/>
                      </a:schemeClr>
                    </a:solidFill>
                  </a:tcPr>
                </a:tc>
                <a:tc rowSpan="2">
                  <a:txBody>
                    <a:bodyPr/>
                    <a:lstStyle/>
                    <a:p>
                      <a:pPr algn="ctr" fontAlgn="ctr"/>
                      <a:r>
                        <a:rPr lang="fr-FR" sz="1200" u="none" strike="noStrike" dirty="0">
                          <a:effectLst/>
                        </a:rPr>
                        <a:t>17</a:t>
                      </a:r>
                      <a:endParaRPr lang="fr-FR" sz="1200" b="0" i="0" u="none" strike="noStrike" dirty="0">
                        <a:solidFill>
                          <a:srgbClr val="000000"/>
                        </a:solidFill>
                        <a:effectLst/>
                        <a:latin typeface="Calibri"/>
                      </a:endParaRPr>
                    </a:p>
                  </a:txBody>
                  <a:tcPr marL="5457" marR="5457" marT="5457" marB="0" anchor="ctr">
                    <a:solidFill>
                      <a:schemeClr val="accent3">
                        <a:lumMod val="20000"/>
                        <a:lumOff val="80000"/>
                      </a:schemeClr>
                    </a:solidFill>
                  </a:tcPr>
                </a:tc>
                <a:tc>
                  <a:txBody>
                    <a:bodyPr/>
                    <a:lstStyle/>
                    <a:p>
                      <a:pPr algn="l" fontAlgn="b"/>
                      <a:r>
                        <a:rPr lang="fr-FR" sz="1200" u="none" strike="noStrike" dirty="0">
                          <a:effectLst/>
                        </a:rPr>
                        <a:t>Taux de couverture de la formation des professionnels identifiés, sur 3 ans, sur la thématique PCEM :</a:t>
                      </a:r>
                      <a:br>
                        <a:rPr lang="fr-FR" sz="1200" u="none" strike="noStrike" dirty="0">
                          <a:effectLst/>
                        </a:rPr>
                      </a:br>
                      <a:r>
                        <a:rPr lang="fr-FR" sz="1200" u="none" strike="noStrike" dirty="0" err="1">
                          <a:effectLst/>
                        </a:rPr>
                        <a:t>Nbr</a:t>
                      </a:r>
                      <a:r>
                        <a:rPr lang="fr-FR" sz="1200" u="none" strike="noStrike" dirty="0">
                          <a:effectLst/>
                        </a:rPr>
                        <a:t> de professionnels formés sur 3 ans</a:t>
                      </a:r>
                      <a:endParaRPr lang="fr-FR" sz="1200" b="0" i="0" u="none" strike="noStrike" dirty="0">
                        <a:solidFill>
                          <a:srgbClr val="000000"/>
                        </a:solidFill>
                        <a:effectLst/>
                        <a:latin typeface="Calibri"/>
                      </a:endParaRPr>
                    </a:p>
                  </a:txBody>
                  <a:tcPr marL="5457" marR="5457" marT="5457" marB="0" anchor="b">
                    <a:solidFill>
                      <a:schemeClr val="accent3">
                        <a:lumMod val="20000"/>
                        <a:lumOff val="80000"/>
                      </a:schemeClr>
                    </a:solidFill>
                  </a:tcPr>
                </a:tc>
                <a:tc rowSpan="2">
                  <a:txBody>
                    <a:bodyPr/>
                    <a:lstStyle/>
                    <a:p>
                      <a:pPr algn="ctr" fontAlgn="ctr"/>
                      <a:r>
                        <a:rPr lang="fr-FR" sz="1200" u="none" strike="noStrike">
                          <a:effectLst/>
                        </a:rPr>
                        <a:t>Supérieur à 95 %</a:t>
                      </a:r>
                      <a:endParaRPr lang="fr-FR" sz="1200" b="0" i="0" u="none" strike="noStrike">
                        <a:solidFill>
                          <a:srgbClr val="000000"/>
                        </a:solidFill>
                        <a:effectLst/>
                        <a:latin typeface="Calibri"/>
                      </a:endParaRPr>
                    </a:p>
                  </a:txBody>
                  <a:tcPr marL="5457" marR="5457" marT="5457" marB="0" anchor="ctr">
                    <a:solidFill>
                      <a:schemeClr val="accent3">
                        <a:lumMod val="20000"/>
                        <a:lumOff val="80000"/>
                      </a:schemeClr>
                    </a:solidFill>
                  </a:tcPr>
                </a:tc>
                <a:tc rowSpan="2">
                  <a:txBody>
                    <a:bodyPr/>
                    <a:lstStyle/>
                    <a:p>
                      <a:pPr algn="l" fontAlgn="ctr"/>
                      <a:r>
                        <a:rPr lang="fr-FR" sz="1200" u="none" strike="noStrike">
                          <a:effectLst/>
                        </a:rPr>
                        <a:t>Plan de formation des 3 dernières années</a:t>
                      </a:r>
                      <a:endParaRPr lang="fr-FR" sz="1200" b="0" i="0" u="none" strike="noStrike">
                        <a:solidFill>
                          <a:srgbClr val="000000"/>
                        </a:solidFill>
                        <a:effectLst/>
                        <a:latin typeface="Calibri"/>
                      </a:endParaRPr>
                    </a:p>
                  </a:txBody>
                  <a:tcPr marL="5457" marR="5457" marT="5457" marB="0" anchor="ctr">
                    <a:solidFill>
                      <a:schemeClr val="accent3">
                        <a:lumMod val="20000"/>
                        <a:lumOff val="80000"/>
                      </a:schemeClr>
                    </a:solidFill>
                  </a:tcPr>
                </a:tc>
                <a:tc rowSpan="2">
                  <a:txBody>
                    <a:bodyPr/>
                    <a:lstStyle/>
                    <a:p>
                      <a:pPr algn="l" fontAlgn="ctr"/>
                      <a:r>
                        <a:rPr lang="fr-FR" sz="1200" u="none" strike="noStrike" dirty="0">
                          <a:effectLst/>
                        </a:rPr>
                        <a:t>Cotation A : Plus de 90 % de professionnels formés</a:t>
                      </a:r>
                      <a:br>
                        <a:rPr lang="fr-FR" sz="1200" u="none" strike="noStrike" dirty="0">
                          <a:effectLst/>
                        </a:rPr>
                      </a:br>
                      <a:r>
                        <a:rPr lang="fr-FR" sz="1200" u="none" strike="noStrike" dirty="0">
                          <a:effectLst/>
                        </a:rPr>
                        <a:t>Cotation B :  Entre 50 et 90 % de professionnels formés</a:t>
                      </a:r>
                      <a:br>
                        <a:rPr lang="fr-FR" sz="1200" u="none" strike="noStrike" dirty="0">
                          <a:effectLst/>
                        </a:rPr>
                      </a:br>
                      <a:r>
                        <a:rPr lang="fr-FR" sz="1200" u="none" strike="noStrike" dirty="0">
                          <a:effectLst/>
                        </a:rPr>
                        <a:t>Cotation C :  Entre 5% et 50 % de professionnels formés</a:t>
                      </a:r>
                      <a:br>
                        <a:rPr lang="fr-FR" sz="1200" u="none" strike="noStrike" dirty="0">
                          <a:effectLst/>
                        </a:rPr>
                      </a:br>
                      <a:r>
                        <a:rPr lang="fr-FR" sz="1200" u="none" strike="noStrike" dirty="0">
                          <a:effectLst/>
                        </a:rPr>
                        <a:t>Cotation D :  absence de programme ou moins de 5 % de professionnels formés</a:t>
                      </a:r>
                      <a:endParaRPr lang="fr-FR" sz="1200" b="0" i="0" u="none" strike="noStrike" dirty="0">
                        <a:solidFill>
                          <a:srgbClr val="000000"/>
                        </a:solidFill>
                        <a:effectLst/>
                        <a:latin typeface="Calibri"/>
                      </a:endParaRPr>
                    </a:p>
                  </a:txBody>
                  <a:tcPr marL="5457" marR="5457" marT="5457" marB="0" anchor="ctr">
                    <a:solidFill>
                      <a:schemeClr val="accent3">
                        <a:lumMod val="20000"/>
                        <a:lumOff val="80000"/>
                      </a:schemeClr>
                    </a:solidFill>
                  </a:tcPr>
                </a:tc>
              </a:tr>
              <a:tr h="757473">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Nombre de professionnels identifiés</a:t>
                      </a:r>
                      <a:endParaRPr lang="fr-FR" sz="1200" b="0" i="0" u="none" strike="noStrike" dirty="0">
                        <a:solidFill>
                          <a:srgbClr val="000000"/>
                        </a:solidFill>
                        <a:effectLst/>
                        <a:latin typeface="Calibri"/>
                      </a:endParaRPr>
                    </a:p>
                  </a:txBody>
                  <a:tcPr marL="5457" marR="5457" marT="5457" marB="0" anchor="ctr">
                    <a:solidFill>
                      <a:schemeClr val="accent3">
                        <a:lumMod val="20000"/>
                        <a:lumOff val="8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sp>
        <p:nvSpPr>
          <p:cNvPr id="5" name="ZoneTexte 4"/>
          <p:cNvSpPr txBox="1"/>
          <p:nvPr/>
        </p:nvSpPr>
        <p:spPr>
          <a:xfrm>
            <a:off x="5344214" y="3501008"/>
            <a:ext cx="1800200" cy="461665"/>
          </a:xfrm>
          <a:prstGeom prst="rect">
            <a:avLst/>
          </a:prstGeom>
          <a:solidFill>
            <a:srgbClr val="92D050"/>
          </a:solidFill>
        </p:spPr>
        <p:txBody>
          <a:bodyPr wrap="square" rtlCol="0">
            <a:spAutoFit/>
          </a:bodyPr>
          <a:lstStyle/>
          <a:p>
            <a:r>
              <a:rPr lang="fr-FR" sz="1200" dirty="0" smtClean="0"/>
              <a:t>Plan ONDAM / Réduction hospitalisation : IBUZ</a:t>
            </a:r>
            <a:endParaRPr lang="fr-FR" sz="1200" dirty="0"/>
          </a:p>
        </p:txBody>
      </p:sp>
      <p:sp>
        <p:nvSpPr>
          <p:cNvPr id="6" name="ZoneTexte 5"/>
          <p:cNvSpPr txBox="1"/>
          <p:nvPr/>
        </p:nvSpPr>
        <p:spPr>
          <a:xfrm>
            <a:off x="4283968" y="5661248"/>
            <a:ext cx="2860446" cy="461665"/>
          </a:xfrm>
          <a:prstGeom prst="rect">
            <a:avLst/>
          </a:prstGeom>
          <a:solidFill>
            <a:schemeClr val="accent6"/>
          </a:solidFill>
        </p:spPr>
        <p:txBody>
          <a:bodyPr wrap="square" rtlCol="0">
            <a:spAutoFit/>
          </a:bodyPr>
          <a:lstStyle/>
          <a:p>
            <a:r>
              <a:rPr lang="fr-FR" sz="1200" dirty="0" smtClean="0"/>
              <a:t>A discuter : ciblage des formations ?</a:t>
            </a:r>
          </a:p>
          <a:p>
            <a:r>
              <a:rPr lang="fr-FR" sz="1200" dirty="0" smtClean="0"/>
              <a:t>Dans l’état non satisfaisant </a:t>
            </a:r>
            <a:endParaRPr lang="fr-FR" sz="1200" dirty="0"/>
          </a:p>
        </p:txBody>
      </p:sp>
    </p:spTree>
    <p:extLst>
      <p:ext uri="{BB962C8B-B14F-4D97-AF65-F5344CB8AC3E}">
        <p14:creationId xmlns:p14="http://schemas.microsoft.com/office/powerpoint/2010/main" val="1203163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198517232"/>
              </p:ext>
            </p:extLst>
          </p:nvPr>
        </p:nvGraphicFramePr>
        <p:xfrm>
          <a:off x="251520" y="260648"/>
          <a:ext cx="8712968" cy="6290240"/>
        </p:xfrm>
        <a:graphic>
          <a:graphicData uri="http://schemas.openxmlformats.org/drawingml/2006/table">
            <a:tbl>
              <a:tblPr>
                <a:tableStyleId>{5C22544A-7EE6-4342-B048-85BDC9FD1C3A}</a:tableStyleId>
              </a:tblPr>
              <a:tblGrid>
                <a:gridCol w="1823175"/>
                <a:gridCol w="435313"/>
                <a:gridCol w="3212591"/>
                <a:gridCol w="584909"/>
                <a:gridCol w="1169818"/>
                <a:gridCol w="1487162"/>
              </a:tblGrid>
              <a:tr h="1073222">
                <a:tc rowSpan="2">
                  <a:txBody>
                    <a:bodyPr/>
                    <a:lstStyle/>
                    <a:p>
                      <a:pPr algn="l" fontAlgn="ctr"/>
                      <a:r>
                        <a:rPr lang="fr-FR" sz="1200" u="none" strike="noStrike" dirty="0">
                          <a:effectLst/>
                        </a:rPr>
                        <a:t>Mise en œuvre d'une politique de prévention des événements évitables potentiellement graves, voire mortels et "qui ne devraient jamais arriver" (</a:t>
                      </a:r>
                      <a:r>
                        <a:rPr lang="fr-FR" sz="1200" u="none" strike="noStrike" dirty="0" err="1">
                          <a:effectLst/>
                        </a:rPr>
                        <a:t>never</a:t>
                      </a:r>
                      <a:r>
                        <a:rPr lang="fr-FR" sz="1200" u="none" strike="noStrike" dirty="0">
                          <a:effectLst/>
                        </a:rPr>
                        <a:t> </a:t>
                      </a:r>
                      <a:r>
                        <a:rPr lang="fr-FR" sz="1200" u="none" strike="noStrike" dirty="0" err="1">
                          <a:effectLst/>
                        </a:rPr>
                        <a:t>events</a:t>
                      </a:r>
                      <a:r>
                        <a:rPr lang="fr-FR" sz="1200" u="none" strike="noStrike" dirty="0">
                          <a:effectLst/>
                        </a:rPr>
                        <a:t>)  définis dans la circulaire DGOS/PF2 no 2012-72 du 14 février 2012</a:t>
                      </a:r>
                      <a:endParaRPr lang="fr-FR" sz="1200" b="0" i="0" u="none" strike="noStrike" dirty="0">
                        <a:solidFill>
                          <a:srgbClr val="000000"/>
                        </a:solidFill>
                        <a:effectLst/>
                        <a:latin typeface="Calibri"/>
                      </a:endParaRPr>
                    </a:p>
                  </a:txBody>
                  <a:tcPr marL="5457" marR="5457" marT="5457" marB="0" anchor="ctr"/>
                </a:tc>
                <a:tc rowSpan="2">
                  <a:txBody>
                    <a:bodyPr/>
                    <a:lstStyle/>
                    <a:p>
                      <a:pPr algn="ctr" fontAlgn="ctr"/>
                      <a:r>
                        <a:rPr lang="fr-FR" sz="1200" u="none" strike="noStrike">
                          <a:effectLst/>
                        </a:rPr>
                        <a:t>18</a:t>
                      </a:r>
                      <a:endParaRPr lang="fr-FR" sz="1200" b="0" i="0" u="none" strike="noStrike">
                        <a:solidFill>
                          <a:srgbClr val="000000"/>
                        </a:solidFill>
                        <a:effectLst/>
                        <a:latin typeface="Calibri"/>
                      </a:endParaRPr>
                    </a:p>
                  </a:txBody>
                  <a:tcPr marL="5457" marR="5457" marT="5457" marB="0" anchor="ctr"/>
                </a:tc>
                <a:tc>
                  <a:txBody>
                    <a:bodyPr/>
                    <a:lstStyle/>
                    <a:p>
                      <a:pPr algn="l" fontAlgn="ctr"/>
                      <a:r>
                        <a:rPr lang="fr-FR" sz="1200" u="none" strike="noStrike">
                          <a:effectLst/>
                        </a:rPr>
                        <a:t>Existence d'une autoévaluation des risques validée par le responsable du système de management de la qualité pour le repérage des « never events » </a:t>
                      </a:r>
                      <a:endParaRPr lang="fr-FR" sz="1200" b="0" i="0" u="none" strike="noStrike">
                        <a:solidFill>
                          <a:srgbClr val="000000"/>
                        </a:solidFill>
                        <a:effectLst/>
                        <a:latin typeface="Calibri"/>
                      </a:endParaRPr>
                    </a:p>
                  </a:txBody>
                  <a:tcPr marL="5457" marR="5457" marT="5457" marB="0" anchor="ctr"/>
                </a:tc>
                <a:tc rowSpan="2">
                  <a:txBody>
                    <a:bodyPr/>
                    <a:lstStyle/>
                    <a:p>
                      <a:pPr algn="ctr" fontAlgn="ctr"/>
                      <a:r>
                        <a:rPr lang="fr-FR" sz="1200" u="none" strike="noStrike" dirty="0">
                          <a:effectLst/>
                        </a:rPr>
                        <a:t>2 réponses Oui</a:t>
                      </a:r>
                      <a:endParaRPr lang="fr-FR" sz="1200" b="0" i="0" u="none" strike="noStrike" dirty="0">
                        <a:solidFill>
                          <a:srgbClr val="000000"/>
                        </a:solidFill>
                        <a:effectLst/>
                        <a:latin typeface="Calibri"/>
                      </a:endParaRPr>
                    </a:p>
                  </a:txBody>
                  <a:tcPr marL="5457" marR="5457" marT="5457" marB="0" anchor="ctr"/>
                </a:tc>
                <a:tc rowSpan="2">
                  <a:txBody>
                    <a:bodyPr/>
                    <a:lstStyle/>
                    <a:p>
                      <a:pPr algn="l" fontAlgn="ctr"/>
                      <a:r>
                        <a:rPr lang="fr-FR" sz="1200" u="none" strike="noStrike">
                          <a:effectLst/>
                        </a:rPr>
                        <a:t>Procédure de repérage des "never events" et programme d'action</a:t>
                      </a:r>
                      <a:endParaRPr lang="fr-FR" sz="1200" b="0" i="0" u="none" strike="noStrike">
                        <a:solidFill>
                          <a:srgbClr val="000000"/>
                        </a:solidFill>
                        <a:effectLst/>
                        <a:latin typeface="Calibri"/>
                      </a:endParaRPr>
                    </a:p>
                  </a:txBody>
                  <a:tcPr marL="5457" marR="5457" marT="5457" marB="0" anchor="ctr"/>
                </a:tc>
                <a:tc rowSpan="2">
                  <a:txBody>
                    <a:bodyPr/>
                    <a:lstStyle/>
                    <a:p>
                      <a:pPr algn="l" fontAlgn="ctr"/>
                      <a:r>
                        <a:rPr lang="fr-FR" sz="1200" u="none" strike="noStrike">
                          <a:effectLst/>
                        </a:rPr>
                        <a:t>Cotation A : 2 réponse "Oui"</a:t>
                      </a:r>
                      <a:br>
                        <a:rPr lang="fr-FR" sz="1200" u="none" strike="noStrike">
                          <a:effectLst/>
                        </a:rPr>
                      </a:br>
                      <a:r>
                        <a:rPr lang="fr-FR" sz="1200" u="none" strike="noStrike">
                          <a:effectLst/>
                        </a:rPr>
                        <a:t>Cotation B :  1 réponse Oui et 1 réponse Partiellement</a:t>
                      </a:r>
                      <a:br>
                        <a:rPr lang="fr-FR" sz="1200" u="none" strike="noStrike">
                          <a:effectLst/>
                        </a:rPr>
                      </a:br>
                      <a:r>
                        <a:rPr lang="fr-FR" sz="1200" u="none" strike="noStrike">
                          <a:effectLst/>
                        </a:rPr>
                        <a:t>Cotation C : 1 réponse Non et 1 réponse Partiellement</a:t>
                      </a:r>
                      <a:br>
                        <a:rPr lang="fr-FR" sz="1200" u="none" strike="noStrike">
                          <a:effectLst/>
                        </a:rPr>
                      </a:br>
                      <a:r>
                        <a:rPr lang="fr-FR" sz="1200" u="none" strike="noStrike">
                          <a:effectLst/>
                        </a:rPr>
                        <a:t>Cotation D :  absence de réponse ou deux réponses Non</a:t>
                      </a:r>
                      <a:endParaRPr lang="fr-FR" sz="1200" b="0" i="0" u="none" strike="noStrike">
                        <a:solidFill>
                          <a:srgbClr val="000000"/>
                        </a:solidFill>
                        <a:effectLst/>
                        <a:latin typeface="Calibri"/>
                      </a:endParaRPr>
                    </a:p>
                  </a:txBody>
                  <a:tcPr marL="5457" marR="5457" marT="5457" marB="0" anchor="ctr"/>
                </a:tc>
              </a:tr>
              <a:tr h="699585">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Mise en place d'un programme d'actions de gestion des risques pour chacun des "never events" applicable à la prise en charge médicamenteuse de l'établissement</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982564">
                <a:tc rowSpan="3">
                  <a:txBody>
                    <a:bodyPr/>
                    <a:lstStyle/>
                    <a:p>
                      <a:pPr algn="l" fontAlgn="ctr"/>
                      <a:r>
                        <a:rPr lang="fr-FR" sz="1200" u="none" strike="noStrike">
                          <a:effectLst/>
                        </a:rPr>
                        <a:t>Mise en œuvre d'une politique de déclaration systématique des évènements indésirables graves impliquant des produits de santé</a:t>
                      </a:r>
                      <a:endParaRPr lang="fr-FR" sz="1200" b="0" i="0" u="none" strike="noStrike">
                        <a:solidFill>
                          <a:srgbClr val="000000"/>
                        </a:solidFill>
                        <a:effectLst/>
                        <a:latin typeface="Calibri"/>
                      </a:endParaRPr>
                    </a:p>
                  </a:txBody>
                  <a:tcPr marL="5457" marR="5457" marT="5457" marB="0" anchor="ctr"/>
                </a:tc>
                <a:tc rowSpan="3">
                  <a:txBody>
                    <a:bodyPr/>
                    <a:lstStyle/>
                    <a:p>
                      <a:pPr algn="ctr" fontAlgn="ctr"/>
                      <a:r>
                        <a:rPr lang="fr-FR" sz="1200" u="none" strike="noStrike">
                          <a:effectLst/>
                        </a:rPr>
                        <a:t>19</a:t>
                      </a:r>
                      <a:endParaRPr lang="fr-FR" sz="1200" b="0" i="0" u="none" strike="noStrike">
                        <a:solidFill>
                          <a:srgbClr val="000000"/>
                        </a:solidFill>
                        <a:effectLst/>
                        <a:latin typeface="Calibri"/>
                      </a:endParaRPr>
                    </a:p>
                  </a:txBody>
                  <a:tcPr marL="5457" marR="5457" marT="5457" marB="0" anchor="ctr"/>
                </a:tc>
                <a:tc>
                  <a:txBody>
                    <a:bodyPr/>
                    <a:lstStyle/>
                    <a:p>
                      <a:pPr algn="l" fontAlgn="ctr"/>
                      <a:r>
                        <a:rPr lang="fr-FR" sz="1200" u="none" strike="noStrike" dirty="0">
                          <a:effectLst/>
                        </a:rPr>
                        <a:t>Mise en place d'une organisation relative à la déclaration systématique des évènements indésirables graves (EIG) à l’ARS</a:t>
                      </a:r>
                      <a:endParaRPr lang="fr-FR" sz="1200" b="1"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rowSpan="3">
                  <a:txBody>
                    <a:bodyPr/>
                    <a:lstStyle/>
                    <a:p>
                      <a:pPr algn="ctr" fontAlgn="ctr"/>
                      <a:r>
                        <a:rPr lang="fr-FR" sz="1200" u="none" strike="noStrike">
                          <a:effectLst/>
                        </a:rPr>
                        <a:t>3 réponses positives</a:t>
                      </a:r>
                      <a:endParaRPr lang="fr-FR" sz="1200" b="0" i="0" u="none" strike="noStrike">
                        <a:solidFill>
                          <a:srgbClr val="000000"/>
                        </a:solidFill>
                        <a:effectLst/>
                        <a:latin typeface="Calibri"/>
                      </a:endParaRPr>
                    </a:p>
                  </a:txBody>
                  <a:tcPr marL="5457" marR="5457" marT="5457" marB="0" anchor="ctr"/>
                </a:tc>
                <a:tc rowSpan="3">
                  <a:txBody>
                    <a:bodyPr/>
                    <a:lstStyle/>
                    <a:p>
                      <a:pPr algn="l" fontAlgn="ctr"/>
                      <a:r>
                        <a:rPr lang="fr-FR" sz="1200" u="none" strike="noStrike">
                          <a:effectLst/>
                        </a:rPr>
                        <a:t>Relevé de déclaration des EIG</a:t>
                      </a:r>
                      <a:endParaRPr lang="fr-FR" sz="1200" b="0" i="0" u="none" strike="noStrike">
                        <a:solidFill>
                          <a:srgbClr val="000000"/>
                        </a:solidFill>
                        <a:effectLst/>
                        <a:latin typeface="Calibri"/>
                      </a:endParaRPr>
                    </a:p>
                  </a:txBody>
                  <a:tcPr marL="5457" marR="5457" marT="5457" marB="0" anchor="ctr"/>
                </a:tc>
                <a:tc rowSpan="3">
                  <a:txBody>
                    <a:bodyPr/>
                    <a:lstStyle/>
                    <a:p>
                      <a:pPr algn="l" fontAlgn="ctr"/>
                      <a:r>
                        <a:rPr lang="fr-FR" sz="1200" u="none" strike="noStrike" dirty="0">
                          <a:effectLst/>
                        </a:rPr>
                        <a:t>Cotation A : 3 réponses positives</a:t>
                      </a:r>
                      <a:br>
                        <a:rPr lang="fr-FR" sz="1200" u="none" strike="noStrike" dirty="0">
                          <a:effectLst/>
                        </a:rPr>
                      </a:br>
                      <a:r>
                        <a:rPr lang="fr-FR" sz="1200" u="none" strike="noStrike" dirty="0">
                          <a:effectLst/>
                        </a:rPr>
                        <a:t>Cotation B :  2 réponses positives</a:t>
                      </a:r>
                      <a:br>
                        <a:rPr lang="fr-FR" sz="1200" u="none" strike="noStrike" dirty="0">
                          <a:effectLst/>
                        </a:rPr>
                      </a:br>
                      <a:r>
                        <a:rPr lang="fr-FR" sz="1200" u="none" strike="noStrike" dirty="0">
                          <a:effectLst/>
                        </a:rPr>
                        <a:t>Cotation C : 1 réponse positive</a:t>
                      </a:r>
                      <a:br>
                        <a:rPr lang="fr-FR" sz="1200" u="none" strike="noStrike" dirty="0">
                          <a:effectLst/>
                        </a:rPr>
                      </a:br>
                      <a:r>
                        <a:rPr lang="fr-FR" sz="1200" u="none" strike="noStrike" dirty="0">
                          <a:effectLst/>
                        </a:rPr>
                        <a:t>Cotation D :  absence de réponse</a:t>
                      </a:r>
                      <a:endParaRPr lang="fr-FR" sz="1200" b="1" i="0" u="none" strike="noStrike" dirty="0">
                        <a:solidFill>
                          <a:srgbClr val="000000"/>
                        </a:solidFill>
                        <a:effectLst/>
                        <a:latin typeface="Calibri"/>
                      </a:endParaRPr>
                    </a:p>
                  </a:txBody>
                  <a:tcPr marL="5457" marR="5457" marT="5457" marB="0" anchor="ctr"/>
                </a:tc>
              </a:tr>
              <a:tr h="636701">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Nombre d'EIG relatifs aux produits de santé déclarés à l'ARS Année N-1</a:t>
                      </a:r>
                      <a:endParaRPr lang="fr-FR" sz="1200" b="1" i="0" u="none" strike="noStrike" dirty="0">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636701">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Nombre d'EIG relatifs aux produits de santé déclarés </a:t>
                      </a:r>
                      <a:r>
                        <a:rPr lang="fr-FR" sz="1200" u="none" strike="sngStrike" dirty="0">
                          <a:effectLst/>
                        </a:rPr>
                        <a:t>à l'ARS Année </a:t>
                      </a:r>
                      <a:r>
                        <a:rPr lang="fr-FR" sz="1200" u="none" strike="sngStrike" dirty="0" smtClean="0">
                          <a:effectLst/>
                        </a:rPr>
                        <a:t>N-2 </a:t>
                      </a:r>
                      <a:r>
                        <a:rPr lang="fr-FR" sz="1200" b="1" u="none" strike="noStrike" dirty="0" smtClean="0">
                          <a:solidFill>
                            <a:srgbClr val="FF0000"/>
                          </a:solidFill>
                          <a:effectLst/>
                        </a:rPr>
                        <a:t>dans l’ES</a:t>
                      </a:r>
                      <a:endParaRPr lang="fr-FR" sz="1200" b="1" i="0" u="none" strike="noStrike" dirty="0">
                        <a:solidFill>
                          <a:srgbClr val="FF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786050">
                <a:tc rowSpan="3">
                  <a:txBody>
                    <a:bodyPr/>
                    <a:lstStyle/>
                    <a:p>
                      <a:pPr algn="l" fontAlgn="ctr"/>
                      <a:r>
                        <a:rPr lang="fr-FR" sz="1200" u="none" strike="noStrike">
                          <a:effectLst/>
                        </a:rPr>
                        <a:t>Amélioration de la dispensation nominative</a:t>
                      </a:r>
                      <a:endParaRPr lang="fr-FR" sz="1200" b="0" i="0" u="none" strike="noStrike">
                        <a:solidFill>
                          <a:srgbClr val="000000"/>
                        </a:solidFill>
                        <a:effectLst/>
                        <a:latin typeface="Calibri"/>
                      </a:endParaRPr>
                    </a:p>
                  </a:txBody>
                  <a:tcPr marL="5457" marR="5457" marT="5457" marB="0" anchor="ctr"/>
                </a:tc>
                <a:tc>
                  <a:txBody>
                    <a:bodyPr/>
                    <a:lstStyle/>
                    <a:p>
                      <a:pPr algn="ctr" fontAlgn="ctr"/>
                      <a:r>
                        <a:rPr lang="fr-FR" sz="1200" u="none" strike="noStrike">
                          <a:effectLst/>
                        </a:rPr>
                        <a:t>20</a:t>
                      </a:r>
                      <a:endParaRPr lang="fr-FR" sz="1200" b="0" i="0" u="none" strike="noStrike">
                        <a:solidFill>
                          <a:srgbClr val="000000"/>
                        </a:solidFill>
                        <a:effectLst/>
                        <a:latin typeface="Calibri"/>
                      </a:endParaRPr>
                    </a:p>
                  </a:txBody>
                  <a:tcPr marL="5457" marR="5457" marT="5457" marB="0" anchor="ctr"/>
                </a:tc>
                <a:tc>
                  <a:txBody>
                    <a:bodyPr/>
                    <a:lstStyle/>
                    <a:p>
                      <a:pPr algn="l" fontAlgn="ctr"/>
                      <a:r>
                        <a:rPr lang="fr-FR" sz="1200" u="none" strike="noStrike" dirty="0">
                          <a:effectLst/>
                        </a:rPr>
                        <a:t>Déploiement de la dispensation nominative de la prescription complète des patients à partir d'une cartographie des risques à l'échelle de l'établissement ou du GHT</a:t>
                      </a:r>
                      <a:endParaRPr lang="fr-FR" sz="1200" b="0" i="0" u="none" strike="noStrike" dirty="0">
                        <a:solidFill>
                          <a:srgbClr val="000000"/>
                        </a:solidFill>
                        <a:effectLst/>
                        <a:latin typeface="Calibri"/>
                      </a:endParaRPr>
                    </a:p>
                  </a:txBody>
                  <a:tcPr marL="5457" marR="5457" marT="5457" marB="0" anchor="ctr"/>
                </a:tc>
                <a:tc>
                  <a:txBody>
                    <a:bodyPr/>
                    <a:lstStyle/>
                    <a:p>
                      <a:pPr algn="ctr" fontAlgn="ctr"/>
                      <a:r>
                        <a:rPr lang="fr-FR" sz="1200" u="none" strike="noStrike">
                          <a:effectLst/>
                        </a:rPr>
                        <a:t>Non nul</a:t>
                      </a:r>
                      <a:endParaRPr lang="fr-FR" sz="1200" b="0" i="0" u="none" strike="noStrike">
                        <a:solidFill>
                          <a:srgbClr val="000000"/>
                        </a:solidFill>
                        <a:effectLst/>
                        <a:latin typeface="Calibri"/>
                      </a:endParaRPr>
                    </a:p>
                  </a:txBody>
                  <a:tcPr marL="5457" marR="5457" marT="5457" marB="0" anchor="ctr"/>
                </a:tc>
                <a:tc rowSpan="3">
                  <a:txBody>
                    <a:bodyPr/>
                    <a:lstStyle/>
                    <a:p>
                      <a:pPr algn="l" fontAlgn="ctr"/>
                      <a:r>
                        <a:rPr lang="fr-FR" sz="1200" u="none" strike="noStrike" dirty="0">
                          <a:effectLst/>
                        </a:rPr>
                        <a:t>Cartographie des risques pour la pharmacie clinique</a:t>
                      </a:r>
                      <a:br>
                        <a:rPr lang="fr-FR" sz="1200" u="none" strike="noStrike" dirty="0">
                          <a:effectLst/>
                        </a:rPr>
                      </a:br>
                      <a:r>
                        <a:rPr lang="fr-FR" sz="1200" u="none" strike="noStrike" dirty="0">
                          <a:effectLst/>
                        </a:rPr>
                        <a:t>et bilan d'activité de la PUI</a:t>
                      </a:r>
                      <a:endParaRPr lang="fr-FR" sz="1200" b="0" i="0" u="none" strike="noStrike" dirty="0">
                        <a:solidFill>
                          <a:srgbClr val="000000"/>
                        </a:solidFill>
                        <a:effectLst/>
                        <a:latin typeface="Calibri"/>
                      </a:endParaRPr>
                    </a:p>
                  </a:txBody>
                  <a:tcPr marL="5457" marR="5457" marT="5457" marB="0" anchor="ctr"/>
                </a:tc>
                <a:tc rowSpan="3">
                  <a:txBody>
                    <a:bodyPr/>
                    <a:lstStyle/>
                    <a:p>
                      <a:pPr algn="l" fontAlgn="ctr"/>
                      <a:r>
                        <a:rPr lang="fr-FR" sz="1200" u="none" strike="noStrike">
                          <a:effectLst/>
                        </a:rPr>
                        <a:t>Cotation A : Cartographie définie et taux de DIN &gt; 80 %</a:t>
                      </a:r>
                      <a:br>
                        <a:rPr lang="fr-FR" sz="1200" u="none" strike="noStrike">
                          <a:effectLst/>
                        </a:rPr>
                      </a:br>
                      <a:r>
                        <a:rPr lang="fr-FR" sz="1200" u="none" strike="noStrike">
                          <a:effectLst/>
                        </a:rPr>
                        <a:t>Cotation B :  Cartographie définie et taux de DIN &gt; 50 %</a:t>
                      </a:r>
                      <a:br>
                        <a:rPr lang="fr-FR" sz="1200" u="none" strike="noStrike">
                          <a:effectLst/>
                        </a:rPr>
                      </a:br>
                      <a:r>
                        <a:rPr lang="fr-FR" sz="1200" u="none" strike="noStrike">
                          <a:effectLst/>
                        </a:rPr>
                        <a:t>Cotation C : Cartographie définie </a:t>
                      </a:r>
                      <a:br>
                        <a:rPr lang="fr-FR" sz="1200" u="none" strike="noStrike">
                          <a:effectLst/>
                        </a:rPr>
                      </a:br>
                      <a:r>
                        <a:rPr lang="fr-FR" sz="1200" u="none" strike="noStrike">
                          <a:effectLst/>
                        </a:rPr>
                        <a:t>Cotation D :  absence de réponse ou absence de cartographie</a:t>
                      </a:r>
                      <a:endParaRPr lang="fr-FR" sz="1200" b="0" i="0" u="none" strike="noStrike">
                        <a:solidFill>
                          <a:srgbClr val="000000"/>
                        </a:solidFill>
                        <a:effectLst/>
                        <a:latin typeface="Calibri"/>
                      </a:endParaRPr>
                    </a:p>
                  </a:txBody>
                  <a:tcPr marL="5457" marR="5457" marT="5457" marB="0" anchor="ctr"/>
                </a:tc>
              </a:tr>
              <a:tr h="284550">
                <a:tc vMerge="1">
                  <a:txBody>
                    <a:bodyPr/>
                    <a:lstStyle/>
                    <a:p>
                      <a:endParaRPr lang="fr-FR"/>
                    </a:p>
                  </a:txBody>
                  <a:tcPr/>
                </a:tc>
                <a:tc rowSpan="2">
                  <a:txBody>
                    <a:bodyPr/>
                    <a:lstStyle/>
                    <a:p>
                      <a:pPr algn="ctr" fontAlgn="ctr"/>
                      <a:r>
                        <a:rPr lang="fr-FR" sz="1200" u="none" strike="noStrike">
                          <a:effectLst/>
                        </a:rPr>
                        <a:t>21</a:t>
                      </a:r>
                      <a:endParaRPr lang="fr-FR" sz="1200" b="0" i="0" u="none" strike="noStrike">
                        <a:solidFill>
                          <a:srgbClr val="000000"/>
                        </a:solidFill>
                        <a:effectLst/>
                        <a:latin typeface="Calibri"/>
                      </a:endParaRPr>
                    </a:p>
                  </a:txBody>
                  <a:tcPr marL="5457" marR="5457" marT="5457" marB="0" anchor="ctr"/>
                </a:tc>
                <a:tc>
                  <a:txBody>
                    <a:bodyPr/>
                    <a:lstStyle/>
                    <a:p>
                      <a:pPr algn="l" fontAlgn="ctr"/>
                      <a:r>
                        <a:rPr lang="fr-FR" sz="1200" u="none" strike="noStrike">
                          <a:effectLst/>
                        </a:rPr>
                        <a:t>Nombre de lits et places en dispensation nominative</a:t>
                      </a:r>
                      <a:endParaRPr lang="fr-FR" sz="1200" b="0" i="0" u="none" strike="noStrike">
                        <a:solidFill>
                          <a:srgbClr val="000000"/>
                        </a:solidFill>
                        <a:effectLst/>
                        <a:latin typeface="Calibri"/>
                      </a:endParaRPr>
                    </a:p>
                  </a:txBody>
                  <a:tcPr marL="5457" marR="5457" marT="5457" marB="0" anchor="ctr"/>
                </a:tc>
                <a:tc rowSpan="2">
                  <a:txBody>
                    <a:bodyPr/>
                    <a:lstStyle/>
                    <a:p>
                      <a:pPr algn="ctr" fontAlgn="ctr"/>
                      <a:r>
                        <a:rPr lang="fr-FR" sz="1200" u="none" strike="noStrike">
                          <a:effectLst/>
                        </a:rPr>
                        <a:t>Non nul</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r>
              <a:tr h="157210">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Nombre de lits et places</a:t>
                      </a:r>
                      <a:endParaRPr lang="fr-FR" sz="1200" b="0" i="0" u="none" strike="noStrike" dirty="0">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sp>
        <p:nvSpPr>
          <p:cNvPr id="5" name="ZoneTexte 4"/>
          <p:cNvSpPr txBox="1"/>
          <p:nvPr/>
        </p:nvSpPr>
        <p:spPr>
          <a:xfrm>
            <a:off x="5364088" y="4149080"/>
            <a:ext cx="1800200" cy="276999"/>
          </a:xfrm>
          <a:prstGeom prst="rect">
            <a:avLst/>
          </a:prstGeom>
          <a:solidFill>
            <a:schemeClr val="accent6"/>
          </a:solidFill>
        </p:spPr>
        <p:txBody>
          <a:bodyPr wrap="square" rtlCol="0">
            <a:spAutoFit/>
          </a:bodyPr>
          <a:lstStyle/>
          <a:p>
            <a:r>
              <a:rPr lang="fr-FR" sz="1200" dirty="0" smtClean="0"/>
              <a:t>Seuils : 25/50/75</a:t>
            </a:r>
            <a:endParaRPr lang="fr-FR" sz="1200" dirty="0"/>
          </a:p>
        </p:txBody>
      </p:sp>
      <p:sp>
        <p:nvSpPr>
          <p:cNvPr id="6" name="ZoneTexte 5"/>
          <p:cNvSpPr txBox="1"/>
          <p:nvPr/>
        </p:nvSpPr>
        <p:spPr>
          <a:xfrm>
            <a:off x="5398740" y="6237312"/>
            <a:ext cx="1800200" cy="461665"/>
          </a:xfrm>
          <a:prstGeom prst="rect">
            <a:avLst/>
          </a:prstGeom>
          <a:solidFill>
            <a:schemeClr val="accent6"/>
          </a:solidFill>
        </p:spPr>
        <p:txBody>
          <a:bodyPr wrap="square" rtlCol="0">
            <a:spAutoFit/>
          </a:bodyPr>
          <a:lstStyle/>
          <a:p>
            <a:r>
              <a:rPr lang="fr-FR" sz="1200" dirty="0" smtClean="0"/>
              <a:t>Modèle de cartographie diffusion juin 2018</a:t>
            </a:r>
            <a:endParaRPr lang="fr-FR" sz="1200" dirty="0"/>
          </a:p>
        </p:txBody>
      </p:sp>
    </p:spTree>
    <p:extLst>
      <p:ext uri="{BB962C8B-B14F-4D97-AF65-F5344CB8AC3E}">
        <p14:creationId xmlns:p14="http://schemas.microsoft.com/office/powerpoint/2010/main" val="41088831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611411419"/>
              </p:ext>
            </p:extLst>
          </p:nvPr>
        </p:nvGraphicFramePr>
        <p:xfrm>
          <a:off x="251519" y="1412776"/>
          <a:ext cx="8640961" cy="4593828"/>
        </p:xfrm>
        <a:graphic>
          <a:graphicData uri="http://schemas.openxmlformats.org/drawingml/2006/table">
            <a:tbl>
              <a:tblPr>
                <a:tableStyleId>{5C22544A-7EE6-4342-B048-85BDC9FD1C3A}</a:tableStyleId>
              </a:tblPr>
              <a:tblGrid>
                <a:gridCol w="1800201"/>
                <a:gridCol w="360040"/>
                <a:gridCol w="2601409"/>
                <a:gridCol w="699915"/>
                <a:gridCol w="1399828"/>
                <a:gridCol w="1779568"/>
              </a:tblGrid>
              <a:tr h="387468">
                <a:tc rowSpan="3">
                  <a:txBody>
                    <a:bodyPr/>
                    <a:lstStyle/>
                    <a:p>
                      <a:pPr algn="l" fontAlgn="ctr"/>
                      <a:r>
                        <a:rPr lang="fr-FR" sz="1200" u="none" strike="noStrike">
                          <a:effectLst/>
                        </a:rPr>
                        <a:t>le partage d'information entre la ville et l'hôpital d'une part, auprès du patient d'autre part est organisé et évalué</a:t>
                      </a:r>
                      <a:endParaRPr lang="fr-FR" sz="1200" b="0" i="0" u="none" strike="noStrike">
                        <a:solidFill>
                          <a:srgbClr val="000000"/>
                        </a:solidFill>
                        <a:effectLst/>
                        <a:latin typeface="Calibri"/>
                      </a:endParaRPr>
                    </a:p>
                  </a:txBody>
                  <a:tcPr marL="5457" marR="5457" marT="5457" marB="0" anchor="ctr"/>
                </a:tc>
                <a:tc rowSpan="3">
                  <a:txBody>
                    <a:bodyPr/>
                    <a:lstStyle/>
                    <a:p>
                      <a:pPr algn="ctr" fontAlgn="ctr"/>
                      <a:r>
                        <a:rPr lang="fr-FR" sz="1200" u="none" strike="noStrike">
                          <a:effectLst/>
                        </a:rPr>
                        <a:t>22</a:t>
                      </a:r>
                      <a:endParaRPr lang="fr-FR" sz="1200" b="0" i="0" u="none" strike="noStrike">
                        <a:solidFill>
                          <a:srgbClr val="000000"/>
                        </a:solidFill>
                        <a:effectLst/>
                        <a:latin typeface="Calibri"/>
                      </a:endParaRPr>
                    </a:p>
                  </a:txBody>
                  <a:tcPr marL="5457" marR="5457" marT="5457" marB="0" anchor="ctr"/>
                </a:tc>
                <a:tc>
                  <a:txBody>
                    <a:bodyPr/>
                    <a:lstStyle/>
                    <a:p>
                      <a:pPr algn="l" fontAlgn="ctr"/>
                      <a:r>
                        <a:rPr lang="fr-FR" sz="1200" u="none" strike="noStrike">
                          <a:effectLst/>
                        </a:rPr>
                        <a:t>Existence et utilisation d'outils de partage d'information sécurisés et collaboratifs (exemple : messagerie sécurisée)</a:t>
                      </a:r>
                      <a:endParaRPr lang="fr-FR" sz="1200" b="0" i="0" u="none" strike="noStrike">
                        <a:solidFill>
                          <a:srgbClr val="000000"/>
                        </a:solidFill>
                        <a:effectLst/>
                        <a:latin typeface="Calibri"/>
                      </a:endParaRPr>
                    </a:p>
                  </a:txBody>
                  <a:tcPr marL="5457" marR="5457" marT="5457" marB="0" anchor="ctr"/>
                </a:tc>
                <a:tc rowSpan="3">
                  <a:txBody>
                    <a:bodyPr/>
                    <a:lstStyle/>
                    <a:p>
                      <a:pPr algn="ctr" fontAlgn="ctr"/>
                      <a:r>
                        <a:rPr lang="fr-FR" sz="1200" u="none" strike="noStrike" dirty="0">
                          <a:effectLst/>
                        </a:rPr>
                        <a:t>3 réponses positives</a:t>
                      </a:r>
                      <a:endParaRPr lang="fr-FR" sz="1200" b="0" i="0" u="none" strike="noStrike" dirty="0">
                        <a:solidFill>
                          <a:srgbClr val="000000"/>
                        </a:solidFill>
                        <a:effectLst/>
                        <a:latin typeface="Calibri"/>
                      </a:endParaRPr>
                    </a:p>
                  </a:txBody>
                  <a:tcPr marL="5457" marR="5457" marT="5457" marB="0" anchor="ctr"/>
                </a:tc>
                <a:tc rowSpan="3">
                  <a:txBody>
                    <a:bodyPr/>
                    <a:lstStyle/>
                    <a:p>
                      <a:pPr algn="l" fontAlgn="ctr"/>
                      <a:r>
                        <a:rPr lang="fr-FR" sz="1200" u="none" strike="noStrike">
                          <a:effectLst/>
                        </a:rPr>
                        <a:t>Procédure et Evaluation des pratiques validées en instance</a:t>
                      </a:r>
                      <a:endParaRPr lang="fr-FR" sz="1200" b="0" i="0" u="none" strike="noStrike">
                        <a:solidFill>
                          <a:srgbClr val="000000"/>
                        </a:solidFill>
                        <a:effectLst/>
                        <a:latin typeface="Calibri"/>
                      </a:endParaRPr>
                    </a:p>
                  </a:txBody>
                  <a:tcPr marL="5457" marR="5457" marT="5457" marB="0" anchor="ctr"/>
                </a:tc>
                <a:tc rowSpan="3">
                  <a:txBody>
                    <a:bodyPr/>
                    <a:lstStyle/>
                    <a:p>
                      <a:pPr algn="l" fontAlgn="ctr"/>
                      <a:r>
                        <a:rPr lang="fr-FR" sz="1200" u="none" strike="noStrike">
                          <a:effectLst/>
                        </a:rPr>
                        <a:t>Cotation A : 3 réponses positives</a:t>
                      </a:r>
                      <a:br>
                        <a:rPr lang="fr-FR" sz="1200" u="none" strike="noStrike">
                          <a:effectLst/>
                        </a:rPr>
                      </a:br>
                      <a:r>
                        <a:rPr lang="fr-FR" sz="1200" u="none" strike="noStrike">
                          <a:effectLst/>
                        </a:rPr>
                        <a:t>Cotation B :  2 réponses positives</a:t>
                      </a:r>
                      <a:br>
                        <a:rPr lang="fr-FR" sz="1200" u="none" strike="noStrike">
                          <a:effectLst/>
                        </a:rPr>
                      </a:br>
                      <a:r>
                        <a:rPr lang="fr-FR" sz="1200" u="none" strike="noStrike">
                          <a:effectLst/>
                        </a:rPr>
                        <a:t>Cotation C : 1 réponse positive</a:t>
                      </a:r>
                      <a:br>
                        <a:rPr lang="fr-FR" sz="1200" u="none" strike="noStrike">
                          <a:effectLst/>
                        </a:rPr>
                      </a:br>
                      <a:r>
                        <a:rPr lang="fr-FR" sz="1200" u="none" strike="noStrike">
                          <a:effectLst/>
                        </a:rPr>
                        <a:t>Cotation D :  absence de réponse ou trois réponses négatives</a:t>
                      </a:r>
                      <a:endParaRPr lang="fr-FR" sz="1200" b="0" i="0" u="none" strike="noStrike">
                        <a:solidFill>
                          <a:srgbClr val="000000"/>
                        </a:solidFill>
                        <a:effectLst/>
                        <a:latin typeface="Calibri"/>
                      </a:endParaRPr>
                    </a:p>
                  </a:txBody>
                  <a:tcPr marL="5457" marR="5457" marT="5457" marB="0" anchor="ctr"/>
                </a:tc>
              </a:tr>
              <a:tr h="305608">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Existence d'une organisation permettant la continuité de la prise en charge thérapeutique</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376553">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La prescription de tout médicament s’accompagne d’une information adaptée au patient</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431126">
                <a:tc rowSpan="3">
                  <a:txBody>
                    <a:bodyPr/>
                    <a:lstStyle/>
                    <a:p>
                      <a:pPr algn="l" fontAlgn="ctr"/>
                      <a:r>
                        <a:rPr lang="fr-FR" sz="1200" u="none" strike="noStrike">
                          <a:effectLst/>
                        </a:rPr>
                        <a:t>Adaptation du niveau d'analyse pharmaceutique de la prescription complète du patient à la typologie des patients(pédiatrie, personnes âgées), la typologie des séjours, la nature des produits </a:t>
                      </a:r>
                      <a:endParaRPr lang="fr-FR" sz="1200" b="0" i="0" u="none" strike="noStrike">
                        <a:solidFill>
                          <a:srgbClr val="000000"/>
                        </a:solidFill>
                        <a:effectLst/>
                        <a:latin typeface="Calibri"/>
                      </a:endParaRPr>
                    </a:p>
                  </a:txBody>
                  <a:tcPr marL="5457" marR="5457" marT="5457" marB="0" anchor="ctr"/>
                </a:tc>
                <a:tc rowSpan="3">
                  <a:txBody>
                    <a:bodyPr/>
                    <a:lstStyle/>
                    <a:p>
                      <a:pPr algn="ctr" fontAlgn="ctr"/>
                      <a:r>
                        <a:rPr lang="fr-FR" sz="1200" u="none" strike="noStrike">
                          <a:effectLst/>
                        </a:rPr>
                        <a:t>23</a:t>
                      </a:r>
                      <a:endParaRPr lang="fr-FR" sz="1200" b="0" i="0" u="none" strike="noStrike">
                        <a:solidFill>
                          <a:srgbClr val="000000"/>
                        </a:solidFill>
                        <a:effectLst/>
                        <a:latin typeface="Calibri"/>
                      </a:endParaRPr>
                    </a:p>
                  </a:txBody>
                  <a:tcPr marL="5457" marR="5457" marT="5457" marB="0" anchor="ctr"/>
                </a:tc>
                <a:tc>
                  <a:txBody>
                    <a:bodyPr/>
                    <a:lstStyle/>
                    <a:p>
                      <a:pPr algn="l" fontAlgn="ctr"/>
                      <a:r>
                        <a:rPr lang="fr-FR" sz="1200" u="none" strike="noStrike">
                          <a:effectLst/>
                        </a:rPr>
                        <a:t>Adaptation aux risques liés aux patients (pédiatrie, personnes âgées..)</a:t>
                      </a:r>
                      <a:endParaRPr lang="fr-FR" sz="1200" b="0" i="0" u="none" strike="noStrike">
                        <a:solidFill>
                          <a:srgbClr val="000000"/>
                        </a:solidFill>
                        <a:effectLst/>
                        <a:latin typeface="Calibri"/>
                      </a:endParaRPr>
                    </a:p>
                  </a:txBody>
                  <a:tcPr marL="5457" marR="5457" marT="5457" marB="0" anchor="ctr"/>
                </a:tc>
                <a:tc rowSpan="3">
                  <a:txBody>
                    <a:bodyPr/>
                    <a:lstStyle/>
                    <a:p>
                      <a:pPr algn="ctr" fontAlgn="ctr"/>
                      <a:r>
                        <a:rPr lang="fr-FR" sz="1200" u="none" strike="noStrike">
                          <a:effectLst/>
                        </a:rPr>
                        <a:t>Au moins une adaptation</a:t>
                      </a:r>
                      <a:endParaRPr lang="fr-FR" sz="1200" b="0" i="0" u="none" strike="noStrike">
                        <a:solidFill>
                          <a:srgbClr val="000000"/>
                        </a:solidFill>
                        <a:effectLst/>
                        <a:latin typeface="Calibri"/>
                      </a:endParaRPr>
                    </a:p>
                  </a:txBody>
                  <a:tcPr marL="5457" marR="5457" marT="5457" marB="0" anchor="ctr"/>
                </a:tc>
                <a:tc rowSpan="3">
                  <a:txBody>
                    <a:bodyPr/>
                    <a:lstStyle/>
                    <a:p>
                      <a:pPr algn="l" fontAlgn="ctr"/>
                      <a:r>
                        <a:rPr lang="fr-FR" sz="1200" u="none" strike="noStrike">
                          <a:effectLst/>
                        </a:rPr>
                        <a:t>Cartographie des risques pour la pharmacie clinique à l'échelle de l'établissement ou du GHT</a:t>
                      </a:r>
                      <a:br>
                        <a:rPr lang="fr-FR" sz="1200" u="none" strike="noStrike">
                          <a:effectLst/>
                        </a:rPr>
                      </a:br>
                      <a:endParaRPr lang="fr-FR" sz="1200" b="0" i="0" u="none" strike="noStrike">
                        <a:solidFill>
                          <a:srgbClr val="000000"/>
                        </a:solidFill>
                        <a:effectLst/>
                        <a:latin typeface="Calibri"/>
                      </a:endParaRPr>
                    </a:p>
                  </a:txBody>
                  <a:tcPr marL="5457" marR="5457" marT="5457" marB="0" anchor="ctr"/>
                </a:tc>
                <a:tc rowSpan="3">
                  <a:txBody>
                    <a:bodyPr/>
                    <a:lstStyle/>
                    <a:p>
                      <a:pPr algn="l" fontAlgn="ctr"/>
                      <a:r>
                        <a:rPr lang="fr-FR" sz="1200" u="none" strike="noStrike">
                          <a:effectLst/>
                        </a:rPr>
                        <a:t>Cotation A : Adaptation de l'analyse pharmaceutique en fonction d'au moins trois critères</a:t>
                      </a:r>
                      <a:br>
                        <a:rPr lang="fr-FR" sz="1200" u="none" strike="noStrike">
                          <a:effectLst/>
                        </a:rPr>
                      </a:br>
                      <a:r>
                        <a:rPr lang="fr-FR" sz="1200" u="none" strike="noStrike">
                          <a:effectLst/>
                        </a:rPr>
                        <a:t>Cotation B :  Adaptation de l'analyse pharmaceutique en fonction d'au moins deux critères</a:t>
                      </a:r>
                      <a:br>
                        <a:rPr lang="fr-FR" sz="1200" u="none" strike="noStrike">
                          <a:effectLst/>
                        </a:rPr>
                      </a:br>
                      <a:r>
                        <a:rPr lang="fr-FR" sz="1200" u="none" strike="noStrike">
                          <a:effectLst/>
                        </a:rPr>
                        <a:t>Cotation C : Adaptation de l'analyse pharmaceutique en fonction d'au moins un critère</a:t>
                      </a:r>
                      <a:br>
                        <a:rPr lang="fr-FR" sz="1200" u="none" strike="noStrike">
                          <a:effectLst/>
                        </a:rPr>
                      </a:br>
                      <a:r>
                        <a:rPr lang="fr-FR" sz="1200" u="none" strike="noStrike">
                          <a:effectLst/>
                        </a:rPr>
                        <a:t>Cotation D :  Absence de critère pour l'analyse pharmaceutique ou absence de définition</a:t>
                      </a:r>
                      <a:endParaRPr lang="fr-FR" sz="1200" b="0" i="0" u="none" strike="noStrike">
                        <a:solidFill>
                          <a:srgbClr val="000000"/>
                        </a:solidFill>
                        <a:effectLst/>
                        <a:latin typeface="Calibri"/>
                      </a:endParaRPr>
                    </a:p>
                  </a:txBody>
                  <a:tcPr marL="5457" marR="5457" marT="5457" marB="0" anchor="ctr"/>
                </a:tc>
              </a:tr>
              <a:tr h="431126">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Adaptation à la typologie des séjours</a:t>
                      </a:r>
                      <a:endParaRPr lang="fr-FR" sz="1200" b="0" i="0" u="none" strike="noStrike" dirty="0">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764021">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Adaptation à la nature des produits prescrits</a:t>
                      </a:r>
                      <a:endParaRPr lang="fr-FR" sz="1200" b="0" i="0" u="none" strike="noStrike" dirty="0">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sp>
        <p:nvSpPr>
          <p:cNvPr id="5" name="ZoneTexte 4"/>
          <p:cNvSpPr txBox="1"/>
          <p:nvPr/>
        </p:nvSpPr>
        <p:spPr>
          <a:xfrm>
            <a:off x="5148064" y="5373216"/>
            <a:ext cx="1800200" cy="461665"/>
          </a:xfrm>
          <a:prstGeom prst="rect">
            <a:avLst/>
          </a:prstGeom>
          <a:solidFill>
            <a:schemeClr val="accent6"/>
          </a:solidFill>
        </p:spPr>
        <p:txBody>
          <a:bodyPr wrap="square" rtlCol="0">
            <a:spAutoFit/>
          </a:bodyPr>
          <a:lstStyle/>
          <a:p>
            <a:r>
              <a:rPr lang="fr-FR" sz="1200" dirty="0" smtClean="0"/>
              <a:t>Modèle de cartographie diffusion juin 2018</a:t>
            </a:r>
            <a:endParaRPr lang="fr-FR" sz="1200" dirty="0"/>
          </a:p>
        </p:txBody>
      </p:sp>
    </p:spTree>
    <p:extLst>
      <p:ext uri="{BB962C8B-B14F-4D97-AF65-F5344CB8AC3E}">
        <p14:creationId xmlns:p14="http://schemas.microsoft.com/office/powerpoint/2010/main" val="2183507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709525296"/>
              </p:ext>
            </p:extLst>
          </p:nvPr>
        </p:nvGraphicFramePr>
        <p:xfrm>
          <a:off x="457200" y="914476"/>
          <a:ext cx="8435281" cy="5106812"/>
        </p:xfrm>
        <a:graphic>
          <a:graphicData uri="http://schemas.openxmlformats.org/drawingml/2006/table">
            <a:tbl>
              <a:tblPr>
                <a:tableStyleId>{5C22544A-7EE6-4342-B048-85BDC9FD1C3A}</a:tableStyleId>
              </a:tblPr>
              <a:tblGrid>
                <a:gridCol w="1810544"/>
                <a:gridCol w="360040"/>
                <a:gridCol w="2477725"/>
                <a:gridCol w="683254"/>
                <a:gridCol w="1366508"/>
                <a:gridCol w="1737210"/>
              </a:tblGrid>
              <a:tr h="349267">
                <a:tc rowSpan="3">
                  <a:txBody>
                    <a:bodyPr/>
                    <a:lstStyle/>
                    <a:p>
                      <a:pPr algn="ctr" fontAlgn="ctr"/>
                      <a:r>
                        <a:rPr lang="fr-FR" sz="1200" u="none" strike="noStrike" dirty="0">
                          <a:effectLst/>
                        </a:rPr>
                        <a:t>Définition d'un taux cible d'ordonnances intra hospitalières avec validation pharmaceutique tracée de niveau 1, 2 ou 3 (SFPC), adapté à la cartographie des risques</a:t>
                      </a:r>
                      <a:endParaRPr lang="fr-FR" sz="1200" b="0" i="0" u="none" strike="noStrike" dirty="0">
                        <a:solidFill>
                          <a:srgbClr val="000000"/>
                        </a:solidFill>
                        <a:effectLst/>
                        <a:latin typeface="Calibri"/>
                      </a:endParaRPr>
                    </a:p>
                  </a:txBody>
                  <a:tcPr marL="5457" marR="5457" marT="5457" marB="0" anchor="ctr"/>
                </a:tc>
                <a:tc rowSpan="3">
                  <a:txBody>
                    <a:bodyPr/>
                    <a:lstStyle/>
                    <a:p>
                      <a:pPr algn="ctr" fontAlgn="ctr"/>
                      <a:r>
                        <a:rPr lang="fr-FR" sz="1200" u="none" strike="noStrike">
                          <a:effectLst/>
                        </a:rPr>
                        <a:t>24</a:t>
                      </a:r>
                      <a:endParaRPr lang="fr-FR" sz="1200" b="0" i="0" u="none" strike="noStrike">
                        <a:solidFill>
                          <a:srgbClr val="000000"/>
                        </a:solidFill>
                        <a:effectLst/>
                        <a:latin typeface="Calibri"/>
                      </a:endParaRPr>
                    </a:p>
                  </a:txBody>
                  <a:tcPr marL="5457" marR="5457" marT="5457" marB="0" anchor="ctr"/>
                </a:tc>
                <a:tc>
                  <a:txBody>
                    <a:bodyPr/>
                    <a:lstStyle/>
                    <a:p>
                      <a:pPr algn="l" fontAlgn="ctr"/>
                      <a:r>
                        <a:rPr lang="fr-FR" sz="1200" u="none" strike="noStrike">
                          <a:effectLst/>
                        </a:rPr>
                        <a:t>Taux cible d'analyse d'ordonnances intra hospitalières avec validation pharmaceutique tracée avec un objectif de niveau 1 (SFPC)</a:t>
                      </a:r>
                      <a:endParaRPr lang="fr-FR" sz="1200" b="0" i="0" u="none" strike="noStrike">
                        <a:solidFill>
                          <a:srgbClr val="000000"/>
                        </a:solidFill>
                        <a:effectLst/>
                        <a:latin typeface="Calibri"/>
                      </a:endParaRPr>
                    </a:p>
                  </a:txBody>
                  <a:tcPr marL="5457" marR="5457" marT="5457" marB="0" anchor="ctr"/>
                </a:tc>
                <a:tc rowSpan="3">
                  <a:txBody>
                    <a:bodyPr/>
                    <a:lstStyle/>
                    <a:p>
                      <a:pPr algn="ctr" fontAlgn="ctr"/>
                      <a:r>
                        <a:rPr lang="fr-FR" sz="1200" u="none" strike="noStrike" dirty="0">
                          <a:effectLst/>
                        </a:rPr>
                        <a:t>Taux cible défini</a:t>
                      </a:r>
                      <a:endParaRPr lang="fr-FR" sz="1200" b="0" i="0" u="none" strike="noStrike" dirty="0">
                        <a:solidFill>
                          <a:srgbClr val="000000"/>
                        </a:solidFill>
                        <a:effectLst/>
                        <a:latin typeface="Calibri"/>
                      </a:endParaRPr>
                    </a:p>
                  </a:txBody>
                  <a:tcPr marL="5457" marR="5457" marT="5457" marB="0" anchor="ctr"/>
                </a:tc>
                <a:tc rowSpan="10">
                  <a:txBody>
                    <a:bodyPr/>
                    <a:lstStyle/>
                    <a:p>
                      <a:pPr algn="l" fontAlgn="ctr"/>
                      <a:r>
                        <a:rPr lang="fr-FR" sz="1200" u="none" strike="noStrike">
                          <a:effectLst/>
                        </a:rPr>
                        <a:t>Tableau de bord  SI de l'établissement </a:t>
                      </a:r>
                      <a:endParaRPr lang="fr-FR" sz="1200" b="0" i="0" u="none" strike="noStrike">
                        <a:solidFill>
                          <a:srgbClr val="000000"/>
                        </a:solidFill>
                        <a:effectLst/>
                        <a:latin typeface="Calibri"/>
                      </a:endParaRPr>
                    </a:p>
                  </a:txBody>
                  <a:tcPr marL="5457" marR="5457" marT="5457" marB="0" anchor="ctr"/>
                </a:tc>
                <a:tc rowSpan="10">
                  <a:txBody>
                    <a:bodyPr/>
                    <a:lstStyle/>
                    <a:p>
                      <a:pPr algn="ctr" fontAlgn="ctr"/>
                      <a:r>
                        <a:rPr lang="fr-FR" sz="1200" u="none" strike="noStrike">
                          <a:effectLst/>
                        </a:rPr>
                        <a:t>Cotation A : Taux d'analyse de niveau 2 et 3 supérieur à 80% et taux de satisfaction de 80%</a:t>
                      </a:r>
                      <a:br>
                        <a:rPr lang="fr-FR" sz="1200" u="none" strike="noStrike">
                          <a:effectLst/>
                        </a:rPr>
                      </a:br>
                      <a:r>
                        <a:rPr lang="fr-FR" sz="1200" u="none" strike="noStrike">
                          <a:effectLst/>
                        </a:rPr>
                        <a:t>Cotation B :  Taux d'analyse de niveau 2 et 3 supérieur à 50% et taux de satisfaction de 80%</a:t>
                      </a:r>
                      <a:br>
                        <a:rPr lang="fr-FR" sz="1200" u="none" strike="noStrike">
                          <a:effectLst/>
                        </a:rPr>
                      </a:br>
                      <a:r>
                        <a:rPr lang="fr-FR" sz="1200" u="none" strike="noStrike">
                          <a:effectLst/>
                        </a:rPr>
                        <a:t>Cotation C :  Taux d'analyse de niveau 2 et 3 supérieur à 20% et taux de satisfaction de 80%</a:t>
                      </a:r>
                      <a:br>
                        <a:rPr lang="fr-FR" sz="1200" u="none" strike="noStrike">
                          <a:effectLst/>
                        </a:rPr>
                      </a:br>
                      <a:r>
                        <a:rPr lang="fr-FR" sz="1200" u="none" strike="noStrike">
                          <a:effectLst/>
                        </a:rPr>
                        <a:t>Cotation D :  absence de mesure ou absence de niveau cible ou taux d'analyse de niveau 2 ou 3 inférieur à 20 %</a:t>
                      </a:r>
                      <a:endParaRPr lang="fr-FR" sz="1200" b="0" i="0" u="none" strike="noStrike">
                        <a:solidFill>
                          <a:srgbClr val="000000"/>
                        </a:solidFill>
                        <a:effectLst/>
                        <a:latin typeface="Calibri"/>
                      </a:endParaRPr>
                    </a:p>
                  </a:txBody>
                  <a:tcPr marL="5457" marR="5457" marT="5457" marB="0" anchor="ctr"/>
                </a:tc>
              </a:tr>
              <a:tr h="316523">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Taux cible d'analyse d'ordonnances intra hospitalières avec validation pharmaceutique tracée de niveau 2</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365639">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Taux cible d'analyse d'ordonnances intra hospitalières avec validation pharmaceutique tracée de niveau 3</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502071">
                <a:tc rowSpan="7">
                  <a:txBody>
                    <a:bodyPr/>
                    <a:lstStyle/>
                    <a:p>
                      <a:pPr algn="ctr" fontAlgn="ctr"/>
                      <a:r>
                        <a:rPr lang="fr-FR" sz="1200" u="none" strike="noStrike" dirty="0">
                          <a:effectLst/>
                        </a:rPr>
                        <a:t>Mesure du taux d'ordonnances intra hospitalières avec validation pharmaceutique tracée de niveau 1, 2 ou 3 (classification SFPC) : </a:t>
                      </a:r>
                      <a:endParaRPr lang="fr-FR" sz="1200" b="0" i="0" u="none" strike="noStrike" dirty="0">
                        <a:solidFill>
                          <a:srgbClr val="000000"/>
                        </a:solidFill>
                        <a:effectLst/>
                        <a:latin typeface="Calibri"/>
                      </a:endParaRPr>
                    </a:p>
                  </a:txBody>
                  <a:tcPr marL="5457" marR="5457" marT="5457" marB="0" anchor="ctr"/>
                </a:tc>
                <a:tc rowSpan="7">
                  <a:txBody>
                    <a:bodyPr/>
                    <a:lstStyle/>
                    <a:p>
                      <a:pPr algn="ctr" fontAlgn="ctr"/>
                      <a:r>
                        <a:rPr lang="fr-FR" sz="1200" u="none" strike="noStrike">
                          <a:effectLst/>
                        </a:rPr>
                        <a:t>25</a:t>
                      </a:r>
                      <a:endParaRPr lang="fr-FR" sz="1200" b="0" i="0" u="none" strike="noStrike">
                        <a:solidFill>
                          <a:srgbClr val="000000"/>
                        </a:solidFill>
                        <a:effectLst/>
                        <a:latin typeface="Calibri"/>
                      </a:endParaRPr>
                    </a:p>
                  </a:txBody>
                  <a:tcPr marL="5457" marR="5457" marT="5457" marB="0" anchor="ctr"/>
                </a:tc>
                <a:tc>
                  <a:txBody>
                    <a:bodyPr/>
                    <a:lstStyle/>
                    <a:p>
                      <a:pPr algn="l" fontAlgn="ctr"/>
                      <a:r>
                        <a:rPr lang="fr-FR" sz="1200" u="none" strike="noStrike">
                          <a:effectLst/>
                        </a:rPr>
                        <a:t>Nombre d'ordonnances intra hospitalière avec validation pharmaceutique tracée de niveau 1</a:t>
                      </a:r>
                      <a:endParaRPr lang="fr-FR" sz="1200" b="0" i="0" u="none" strike="noStrike">
                        <a:solidFill>
                          <a:srgbClr val="000000"/>
                        </a:solidFill>
                        <a:effectLst/>
                        <a:latin typeface="Calibri"/>
                      </a:endParaRPr>
                    </a:p>
                  </a:txBody>
                  <a:tcPr marL="5457" marR="5457" marT="5457" marB="0" anchor="ctr"/>
                </a:tc>
                <a:tc rowSpan="4">
                  <a:txBody>
                    <a:bodyPr/>
                    <a:lstStyle/>
                    <a:p>
                      <a:pPr algn="ctr" fontAlgn="ctr"/>
                      <a:r>
                        <a:rPr lang="fr-FR" sz="1200" u="none" strike="noStrike">
                          <a:effectLst/>
                        </a:rPr>
                        <a:t>Taux mesuré</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r>
              <a:tr h="534815">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Nombre d'ordonnances intra hospitalière avec validation pharmaceutique tracée de niveau 2</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436584">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Nombre d'ordonnances intra hospitalière avec validation pharmaceutique tracée de niveau 3 </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485699">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Nombre d'ordonnances intra hospitalières</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211743">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Satisfaction du taux cible d'analyse de niveau 1</a:t>
                      </a:r>
                      <a:endParaRPr lang="fr-FR" sz="1200" b="0" i="0" u="none" strike="noStrike">
                        <a:solidFill>
                          <a:srgbClr val="000000"/>
                        </a:solidFill>
                        <a:effectLst/>
                        <a:latin typeface="Calibri"/>
                      </a:endParaRPr>
                    </a:p>
                  </a:txBody>
                  <a:tcPr marL="5457" marR="5457" marT="5457" marB="0" anchor="ctr"/>
                </a:tc>
                <a:tc rowSpan="3">
                  <a:txBody>
                    <a:bodyPr/>
                    <a:lstStyle/>
                    <a:p>
                      <a:pPr algn="ctr" fontAlgn="ctr"/>
                      <a:r>
                        <a:rPr lang="fr-FR" sz="1200" u="none" strike="noStrike">
                          <a:effectLst/>
                        </a:rPr>
                        <a:t>Atteinte de 80% de l'objectif</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r>
              <a:tr h="211743">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Satisfaction du taux cible d'analyse de niveau 2</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211743">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Satisfaction du taux cible d'analyse de niveau 3</a:t>
                      </a:r>
                      <a:endParaRPr lang="fr-FR" sz="1200" b="0" i="0" u="none" strike="noStrike" dirty="0">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sp>
        <p:nvSpPr>
          <p:cNvPr id="3" name="ZoneTexte 2"/>
          <p:cNvSpPr txBox="1"/>
          <p:nvPr/>
        </p:nvSpPr>
        <p:spPr>
          <a:xfrm>
            <a:off x="5940152" y="980728"/>
            <a:ext cx="2808312" cy="646331"/>
          </a:xfrm>
          <a:prstGeom prst="rect">
            <a:avLst/>
          </a:prstGeom>
          <a:solidFill>
            <a:schemeClr val="accent6"/>
          </a:solidFill>
        </p:spPr>
        <p:txBody>
          <a:bodyPr wrap="square" rtlCol="0">
            <a:spAutoFit/>
          </a:bodyPr>
          <a:lstStyle/>
          <a:p>
            <a:r>
              <a:rPr lang="fr-FR" sz="1200" dirty="0" smtClean="0"/>
              <a:t>Taux cibles moins difficiles en 2018</a:t>
            </a:r>
          </a:p>
          <a:p>
            <a:r>
              <a:rPr lang="fr-FR" sz="1200" dirty="0" smtClean="0"/>
              <a:t>Niveau 1+2+3 : 30/50/80</a:t>
            </a:r>
          </a:p>
          <a:p>
            <a:r>
              <a:rPr lang="fr-FR" sz="1200" dirty="0" smtClean="0"/>
              <a:t>Niveau 3 : pas de seuil attendu en 2018</a:t>
            </a:r>
          </a:p>
        </p:txBody>
      </p:sp>
      <p:sp>
        <p:nvSpPr>
          <p:cNvPr id="4" name="ZoneTexte 3"/>
          <p:cNvSpPr txBox="1"/>
          <p:nvPr/>
        </p:nvSpPr>
        <p:spPr>
          <a:xfrm>
            <a:off x="6012160" y="5158933"/>
            <a:ext cx="2808312" cy="830997"/>
          </a:xfrm>
          <a:prstGeom prst="rect">
            <a:avLst/>
          </a:prstGeom>
          <a:solidFill>
            <a:schemeClr val="accent6"/>
          </a:solidFill>
        </p:spPr>
        <p:txBody>
          <a:bodyPr wrap="square" rtlCol="0">
            <a:spAutoFit/>
          </a:bodyPr>
          <a:lstStyle/>
          <a:p>
            <a:r>
              <a:rPr lang="fr-FR" sz="1200" dirty="0" smtClean="0"/>
              <a:t>Taux d’atteinte moins difficiles en 2018</a:t>
            </a:r>
          </a:p>
          <a:p>
            <a:r>
              <a:rPr lang="fr-FR" sz="1200" dirty="0" smtClean="0"/>
              <a:t>Cotation C : taux de satisfaction de 50 %</a:t>
            </a:r>
          </a:p>
          <a:p>
            <a:r>
              <a:rPr lang="fr-FR" sz="1200" dirty="0" smtClean="0"/>
              <a:t>Cotation B : taux de satisfaction de 80 %</a:t>
            </a:r>
          </a:p>
          <a:p>
            <a:r>
              <a:rPr lang="fr-FR" sz="1200" dirty="0" smtClean="0"/>
              <a:t>Cotation A : taux de satisfaction de 80 %</a:t>
            </a:r>
          </a:p>
        </p:txBody>
      </p:sp>
    </p:spTree>
    <p:extLst>
      <p:ext uri="{BB962C8B-B14F-4D97-AF65-F5344CB8AC3E}">
        <p14:creationId xmlns:p14="http://schemas.microsoft.com/office/powerpoint/2010/main" val="8006441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167278647"/>
              </p:ext>
            </p:extLst>
          </p:nvPr>
        </p:nvGraphicFramePr>
        <p:xfrm>
          <a:off x="0" y="98774"/>
          <a:ext cx="9144000" cy="6642594"/>
        </p:xfrm>
        <a:graphic>
          <a:graphicData uri="http://schemas.openxmlformats.org/drawingml/2006/table">
            <a:tbl>
              <a:tblPr>
                <a:tableStyleId>{5C22544A-7EE6-4342-B048-85BDC9FD1C3A}</a:tableStyleId>
              </a:tblPr>
              <a:tblGrid>
                <a:gridCol w="1619672"/>
                <a:gridCol w="288032"/>
                <a:gridCol w="2021350"/>
                <a:gridCol w="734499"/>
                <a:gridCol w="1204591"/>
                <a:gridCol w="3275856"/>
              </a:tblGrid>
              <a:tr h="389820">
                <a:tc rowSpan="2">
                  <a:txBody>
                    <a:bodyPr/>
                    <a:lstStyle/>
                    <a:p>
                      <a:pPr algn="l" fontAlgn="ctr"/>
                      <a:r>
                        <a:rPr lang="fr-FR" sz="1100" u="none" strike="noStrike" dirty="0">
                          <a:effectLst/>
                        </a:rPr>
                        <a:t>Traçabilité des interventions pharmaceutiques :</a:t>
                      </a:r>
                      <a:endParaRPr lang="fr-FR" sz="1100" b="0" i="0" u="none" strike="noStrike" dirty="0">
                        <a:solidFill>
                          <a:srgbClr val="000000"/>
                        </a:solidFill>
                        <a:effectLst/>
                        <a:latin typeface="Calibri"/>
                      </a:endParaRPr>
                    </a:p>
                  </a:txBody>
                  <a:tcPr marL="4220" marR="4220" marT="4220" marB="0" anchor="ctr"/>
                </a:tc>
                <a:tc rowSpan="2">
                  <a:txBody>
                    <a:bodyPr/>
                    <a:lstStyle/>
                    <a:p>
                      <a:pPr algn="ctr" fontAlgn="ctr"/>
                      <a:r>
                        <a:rPr lang="fr-FR" sz="1100" u="none" strike="noStrike">
                          <a:effectLst/>
                        </a:rPr>
                        <a:t>26</a:t>
                      </a:r>
                      <a:endParaRPr lang="fr-FR" sz="1100" b="0" i="0" u="none" strike="noStrike">
                        <a:solidFill>
                          <a:srgbClr val="000000"/>
                        </a:solidFill>
                        <a:effectLst/>
                        <a:latin typeface="Calibri"/>
                      </a:endParaRPr>
                    </a:p>
                  </a:txBody>
                  <a:tcPr marL="4220" marR="4220" marT="4220" marB="0" anchor="ctr"/>
                </a:tc>
                <a:tc>
                  <a:txBody>
                    <a:bodyPr/>
                    <a:lstStyle/>
                    <a:p>
                      <a:pPr algn="l" fontAlgn="ctr"/>
                      <a:r>
                        <a:rPr lang="fr-FR" sz="1100" u="none" strike="noStrike">
                          <a:effectLst/>
                        </a:rPr>
                        <a:t>Nombre d’interventions pharmaceutiques suivi d'effet</a:t>
                      </a:r>
                      <a:endParaRPr lang="fr-FR" sz="1100" b="0" i="0" u="none" strike="noStrike">
                        <a:solidFill>
                          <a:srgbClr val="000000"/>
                        </a:solidFill>
                        <a:effectLst/>
                        <a:latin typeface="Calibri"/>
                      </a:endParaRPr>
                    </a:p>
                  </a:txBody>
                  <a:tcPr marL="4220" marR="4220" marT="4220" marB="0" anchor="ctr"/>
                </a:tc>
                <a:tc rowSpan="2">
                  <a:txBody>
                    <a:bodyPr/>
                    <a:lstStyle/>
                    <a:p>
                      <a:pPr algn="ctr" fontAlgn="ctr"/>
                      <a:r>
                        <a:rPr lang="fr-FR" sz="1100" u="none" strike="noStrike" dirty="0">
                          <a:effectLst/>
                        </a:rPr>
                        <a:t>Atteinte de 70% de l'objectif</a:t>
                      </a:r>
                      <a:endParaRPr lang="fr-FR" sz="1100" b="1" i="0" u="none" strike="noStrike" dirty="0">
                        <a:solidFill>
                          <a:srgbClr val="000000"/>
                        </a:solidFill>
                        <a:effectLst/>
                        <a:latin typeface="Calibri"/>
                      </a:endParaRPr>
                    </a:p>
                  </a:txBody>
                  <a:tcPr marL="4220" marR="4220" marT="4220" marB="0" anchor="ctr"/>
                </a:tc>
                <a:tc rowSpan="2">
                  <a:txBody>
                    <a:bodyPr/>
                    <a:lstStyle/>
                    <a:p>
                      <a:pPr algn="l" fontAlgn="ctr"/>
                      <a:r>
                        <a:rPr lang="fr-FR" sz="1100" u="none" strike="noStrike" dirty="0">
                          <a:effectLst/>
                        </a:rPr>
                        <a:t>Bilan d'activité de la pharmacie</a:t>
                      </a:r>
                      <a:br>
                        <a:rPr lang="fr-FR" sz="1100" u="none" strike="noStrike" dirty="0">
                          <a:effectLst/>
                        </a:rPr>
                      </a:br>
                      <a:r>
                        <a:rPr lang="fr-FR" sz="1100" u="none" strike="sngStrike" dirty="0" err="1" smtClean="0">
                          <a:effectLst/>
                        </a:rPr>
                        <a:t>OncoBretagne</a:t>
                      </a:r>
                      <a:endParaRPr lang="fr-FR" sz="1100" b="0" i="0" u="none" strike="sngStrike" dirty="0">
                        <a:solidFill>
                          <a:srgbClr val="000000"/>
                        </a:solidFill>
                        <a:effectLst/>
                        <a:latin typeface="Calibri"/>
                      </a:endParaRPr>
                    </a:p>
                  </a:txBody>
                  <a:tcPr marL="4220" marR="4220" marT="4220" marB="0" anchor="ctr"/>
                </a:tc>
                <a:tc rowSpan="2">
                  <a:txBody>
                    <a:bodyPr/>
                    <a:lstStyle/>
                    <a:p>
                      <a:pPr algn="l" fontAlgn="ctr"/>
                      <a:r>
                        <a:rPr lang="fr-FR" sz="1100" u="none" strike="noStrike">
                          <a:effectLst/>
                        </a:rPr>
                        <a:t>Cotation A : Taux de suivi des interventions pharmaceutiques &gt; 70 %</a:t>
                      </a:r>
                      <a:br>
                        <a:rPr lang="fr-FR" sz="1100" u="none" strike="noStrike">
                          <a:effectLst/>
                        </a:rPr>
                      </a:br>
                      <a:r>
                        <a:rPr lang="fr-FR" sz="1100" u="none" strike="noStrike">
                          <a:effectLst/>
                        </a:rPr>
                        <a:t>Cotation B :  Taux de suivi des interventions pharmaceutiques &gt; 30 %</a:t>
                      </a:r>
                      <a:br>
                        <a:rPr lang="fr-FR" sz="1100" u="none" strike="noStrike">
                          <a:effectLst/>
                        </a:rPr>
                      </a:br>
                      <a:r>
                        <a:rPr lang="fr-FR" sz="1100" u="none" strike="noStrike">
                          <a:effectLst/>
                        </a:rPr>
                        <a:t>Cotation C :  Taux de suivi des interventions pharmaceutiques &gt; 10 %</a:t>
                      </a:r>
                      <a:br>
                        <a:rPr lang="fr-FR" sz="1100" u="none" strike="noStrike">
                          <a:effectLst/>
                        </a:rPr>
                      </a:br>
                      <a:r>
                        <a:rPr lang="fr-FR" sz="1100" u="none" strike="noStrike">
                          <a:effectLst/>
                        </a:rPr>
                        <a:t>Cotation D :  absence de mesure ou absence de niveau cible ou Taux de suivi des interventions pharmaceutiques &lt; 10 %</a:t>
                      </a:r>
                      <a:endParaRPr lang="fr-FR" sz="1100" b="0" i="0" u="none" strike="noStrike">
                        <a:solidFill>
                          <a:srgbClr val="000000"/>
                        </a:solidFill>
                        <a:effectLst/>
                        <a:latin typeface="Calibri"/>
                      </a:endParaRPr>
                    </a:p>
                  </a:txBody>
                  <a:tcPr marL="4220" marR="4220" marT="4220" marB="0" anchor="ctr"/>
                </a:tc>
              </a:tr>
              <a:tr h="1153642">
                <a:tc vMerge="1">
                  <a:txBody>
                    <a:bodyPr/>
                    <a:lstStyle/>
                    <a:p>
                      <a:endParaRPr lang="fr-FR"/>
                    </a:p>
                  </a:txBody>
                  <a:tcPr/>
                </a:tc>
                <a:tc vMerge="1">
                  <a:txBody>
                    <a:bodyPr/>
                    <a:lstStyle/>
                    <a:p>
                      <a:endParaRPr lang="fr-FR"/>
                    </a:p>
                  </a:txBody>
                  <a:tcPr/>
                </a:tc>
                <a:tc>
                  <a:txBody>
                    <a:bodyPr/>
                    <a:lstStyle/>
                    <a:p>
                      <a:pPr algn="l" fontAlgn="ctr"/>
                      <a:r>
                        <a:rPr lang="fr-FR" sz="1100" u="none" strike="noStrike">
                          <a:effectLst/>
                        </a:rPr>
                        <a:t>Nombre d’interventions pharmaceutiques proposées </a:t>
                      </a:r>
                      <a:endParaRPr lang="fr-FR" sz="1100" b="0" i="0" u="none" strike="noStrike">
                        <a:solidFill>
                          <a:srgbClr val="000000"/>
                        </a:solidFill>
                        <a:effectLst/>
                        <a:latin typeface="Calibri"/>
                      </a:endParaRPr>
                    </a:p>
                  </a:txBody>
                  <a:tcPr marL="4220" marR="4220" marT="4220" marB="0" anchor="ctr"/>
                </a:tc>
                <a:tc vMerge="1">
                  <a:txBody>
                    <a:bodyPr/>
                    <a:lstStyle/>
                    <a:p>
                      <a:endParaRPr lang="fr-FR"/>
                    </a:p>
                  </a:txBody>
                  <a:tcPr/>
                </a:tc>
                <a:tc vMerge="1">
                  <a:txBody>
                    <a:bodyPr/>
                    <a:lstStyle/>
                    <a:p>
                      <a:endParaRPr lang="fr-FR"/>
                    </a:p>
                  </a:txBody>
                  <a:tcPr/>
                </a:tc>
                <a:tc vMerge="1">
                  <a:txBody>
                    <a:bodyPr/>
                    <a:lstStyle/>
                    <a:p>
                      <a:endParaRPr lang="fr-FR"/>
                    </a:p>
                  </a:txBody>
                  <a:tcPr/>
                </a:tc>
              </a:tr>
              <a:tr h="688176">
                <a:tc rowSpan="4">
                  <a:txBody>
                    <a:bodyPr/>
                    <a:lstStyle/>
                    <a:p>
                      <a:pPr algn="l" fontAlgn="ctr"/>
                      <a:r>
                        <a:rPr lang="fr-FR" sz="1100" u="none" strike="noStrike">
                          <a:effectLst/>
                        </a:rPr>
                        <a:t>Déploiement de la conciliation médicamenteuse chez les patients priorisés sur la base d'une analyse des risques à l'échelle de l'établissement ou du GHT</a:t>
                      </a:r>
                      <a:endParaRPr lang="fr-FR" sz="1100" b="0" i="0" u="none" strike="noStrike">
                        <a:solidFill>
                          <a:srgbClr val="000000"/>
                        </a:solidFill>
                        <a:effectLst/>
                        <a:latin typeface="Calibri"/>
                      </a:endParaRPr>
                    </a:p>
                  </a:txBody>
                  <a:tcPr marL="4220" marR="4220" marT="4220" marB="0" anchor="ctr"/>
                </a:tc>
                <a:tc rowSpan="4">
                  <a:txBody>
                    <a:bodyPr/>
                    <a:lstStyle/>
                    <a:p>
                      <a:pPr algn="ctr" fontAlgn="ctr"/>
                      <a:r>
                        <a:rPr lang="fr-FR" sz="1100" u="none" strike="noStrike" dirty="0">
                          <a:effectLst/>
                        </a:rPr>
                        <a:t>27</a:t>
                      </a:r>
                      <a:endParaRPr lang="fr-FR" sz="1100" b="0" i="0" u="none" strike="noStrike" dirty="0">
                        <a:solidFill>
                          <a:srgbClr val="000000"/>
                        </a:solidFill>
                        <a:effectLst/>
                        <a:latin typeface="Calibri"/>
                      </a:endParaRPr>
                    </a:p>
                  </a:txBody>
                  <a:tcPr marL="4220" marR="4220" marT="4220" marB="0" anchor="ctr"/>
                </a:tc>
                <a:tc>
                  <a:txBody>
                    <a:bodyPr/>
                    <a:lstStyle/>
                    <a:p>
                      <a:pPr algn="l" fontAlgn="ctr"/>
                      <a:r>
                        <a:rPr lang="fr-FR" sz="1100" u="none" strike="noStrike">
                          <a:effectLst/>
                        </a:rPr>
                        <a:t>Existence d'une analyse des risques permettant la priorisation des patients conciliés</a:t>
                      </a:r>
                      <a:endParaRPr lang="fr-FR" sz="1100" b="0" i="0" u="none" strike="noStrike">
                        <a:solidFill>
                          <a:srgbClr val="000000"/>
                        </a:solidFill>
                        <a:effectLst/>
                        <a:latin typeface="Calibri"/>
                      </a:endParaRPr>
                    </a:p>
                  </a:txBody>
                  <a:tcPr marL="4220" marR="4220" marT="4220" marB="0" anchor="ctr"/>
                </a:tc>
                <a:tc>
                  <a:txBody>
                    <a:bodyPr/>
                    <a:lstStyle/>
                    <a:p>
                      <a:pPr algn="ctr" fontAlgn="ctr"/>
                      <a:r>
                        <a:rPr lang="fr-FR" sz="1100" u="none" strike="noStrike">
                          <a:effectLst/>
                        </a:rPr>
                        <a:t>Non nul</a:t>
                      </a:r>
                      <a:endParaRPr lang="fr-FR" sz="1100" b="0" i="0" u="none" strike="noStrike">
                        <a:solidFill>
                          <a:srgbClr val="000000"/>
                        </a:solidFill>
                        <a:effectLst/>
                        <a:latin typeface="Calibri"/>
                      </a:endParaRPr>
                    </a:p>
                  </a:txBody>
                  <a:tcPr marL="4220" marR="4220" marT="4220" marB="0" anchor="ctr"/>
                </a:tc>
                <a:tc rowSpan="4">
                  <a:txBody>
                    <a:bodyPr/>
                    <a:lstStyle/>
                    <a:p>
                      <a:pPr algn="l" fontAlgn="ctr"/>
                      <a:r>
                        <a:rPr lang="fr-FR" sz="1100" u="none" strike="noStrike">
                          <a:effectLst/>
                        </a:rPr>
                        <a:t>Cartographie des risques pour la pharmacie clinique</a:t>
                      </a:r>
                      <a:br>
                        <a:rPr lang="fr-FR" sz="1100" u="none" strike="noStrike">
                          <a:effectLst/>
                        </a:rPr>
                      </a:br>
                      <a:endParaRPr lang="fr-FR" sz="1100" b="0" i="0" u="none" strike="noStrike">
                        <a:solidFill>
                          <a:srgbClr val="000000"/>
                        </a:solidFill>
                        <a:effectLst/>
                        <a:latin typeface="Calibri"/>
                      </a:endParaRPr>
                    </a:p>
                  </a:txBody>
                  <a:tcPr marL="4220" marR="4220" marT="4220" marB="0" anchor="ctr"/>
                </a:tc>
                <a:tc rowSpan="4">
                  <a:txBody>
                    <a:bodyPr/>
                    <a:lstStyle/>
                    <a:p>
                      <a:pPr algn="l" fontAlgn="ctr"/>
                      <a:r>
                        <a:rPr lang="fr-FR" sz="1100" u="none" strike="noStrike">
                          <a:effectLst/>
                        </a:rPr>
                        <a:t>Cotation A : Adaptation de la conciliation médicamenteuse en fonction d'au moins trois critères</a:t>
                      </a:r>
                      <a:br>
                        <a:rPr lang="fr-FR" sz="1100" u="none" strike="noStrike">
                          <a:effectLst/>
                        </a:rPr>
                      </a:br>
                      <a:r>
                        <a:rPr lang="fr-FR" sz="1100" u="none" strike="noStrike">
                          <a:effectLst/>
                        </a:rPr>
                        <a:t>Cotation B :  Adaptation de la conciliation médicamenteuse en fonction d'au moins deux critères</a:t>
                      </a:r>
                      <a:br>
                        <a:rPr lang="fr-FR" sz="1100" u="none" strike="noStrike">
                          <a:effectLst/>
                        </a:rPr>
                      </a:br>
                      <a:r>
                        <a:rPr lang="fr-FR" sz="1100" u="none" strike="noStrike">
                          <a:effectLst/>
                        </a:rPr>
                        <a:t>Cotation C : Adaptation de lla conciliation médicamenteuse en fonction d'au moins un critère</a:t>
                      </a:r>
                      <a:br>
                        <a:rPr lang="fr-FR" sz="1100" u="none" strike="noStrike">
                          <a:effectLst/>
                        </a:rPr>
                      </a:br>
                      <a:r>
                        <a:rPr lang="fr-FR" sz="1100" u="none" strike="noStrike">
                          <a:effectLst/>
                        </a:rPr>
                        <a:t>Cotation D :  Absence d'analyse des risques permettant la priorisationn des patients conciliés ou absence de critère de priorisation</a:t>
                      </a:r>
                      <a:endParaRPr lang="fr-FR" sz="1100" b="0" i="0" u="none" strike="noStrike">
                        <a:solidFill>
                          <a:srgbClr val="000000"/>
                        </a:solidFill>
                        <a:effectLst/>
                        <a:latin typeface="Calibri"/>
                      </a:endParaRPr>
                    </a:p>
                  </a:txBody>
                  <a:tcPr marL="4220" marR="4220" marT="4220" marB="0" anchor="ctr"/>
                </a:tc>
              </a:tr>
              <a:tr h="517119">
                <a:tc vMerge="1">
                  <a:txBody>
                    <a:bodyPr/>
                    <a:lstStyle/>
                    <a:p>
                      <a:endParaRPr lang="fr-FR"/>
                    </a:p>
                  </a:txBody>
                  <a:tcPr/>
                </a:tc>
                <a:tc vMerge="1">
                  <a:txBody>
                    <a:bodyPr/>
                    <a:lstStyle/>
                    <a:p>
                      <a:endParaRPr lang="fr-FR"/>
                    </a:p>
                  </a:txBody>
                  <a:tcPr/>
                </a:tc>
                <a:tc>
                  <a:txBody>
                    <a:bodyPr/>
                    <a:lstStyle/>
                    <a:p>
                      <a:pPr algn="l" fontAlgn="ctr"/>
                      <a:r>
                        <a:rPr lang="fr-FR" sz="1100" u="none" strike="noStrike">
                          <a:effectLst/>
                        </a:rPr>
                        <a:t>Adaptation en fonction de la typologie des patients (pédiatrie, personnes âgées)</a:t>
                      </a:r>
                      <a:endParaRPr lang="fr-FR" sz="1100" b="0" i="0" u="none" strike="noStrike">
                        <a:solidFill>
                          <a:srgbClr val="000000"/>
                        </a:solidFill>
                        <a:effectLst/>
                        <a:latin typeface="Calibri"/>
                      </a:endParaRPr>
                    </a:p>
                  </a:txBody>
                  <a:tcPr marL="4220" marR="4220" marT="4220" marB="0" anchor="ctr"/>
                </a:tc>
                <a:tc rowSpan="3">
                  <a:txBody>
                    <a:bodyPr/>
                    <a:lstStyle/>
                    <a:p>
                      <a:pPr algn="ctr" fontAlgn="ctr"/>
                      <a:r>
                        <a:rPr lang="fr-FR" sz="1100" u="none" strike="noStrike">
                          <a:effectLst/>
                        </a:rPr>
                        <a:t>Au moins une adaptation</a:t>
                      </a:r>
                      <a:endParaRPr lang="fr-FR" sz="1100" b="0" i="0" u="none" strike="noStrike">
                        <a:solidFill>
                          <a:srgbClr val="000000"/>
                        </a:solidFill>
                        <a:effectLst/>
                        <a:latin typeface="Calibri"/>
                      </a:endParaRPr>
                    </a:p>
                  </a:txBody>
                  <a:tcPr marL="4220" marR="4220" marT="4220" marB="0" anchor="ctr"/>
                </a:tc>
                <a:tc vMerge="1">
                  <a:txBody>
                    <a:bodyPr/>
                    <a:lstStyle/>
                    <a:p>
                      <a:endParaRPr lang="fr-FR"/>
                    </a:p>
                  </a:txBody>
                  <a:tcPr/>
                </a:tc>
                <a:tc vMerge="1">
                  <a:txBody>
                    <a:bodyPr/>
                    <a:lstStyle/>
                    <a:p>
                      <a:endParaRPr lang="fr-FR"/>
                    </a:p>
                  </a:txBody>
                  <a:tcPr/>
                </a:tc>
              </a:tr>
              <a:tr h="346062">
                <a:tc vMerge="1">
                  <a:txBody>
                    <a:bodyPr/>
                    <a:lstStyle/>
                    <a:p>
                      <a:endParaRPr lang="fr-FR"/>
                    </a:p>
                  </a:txBody>
                  <a:tcPr/>
                </a:tc>
                <a:tc vMerge="1">
                  <a:txBody>
                    <a:bodyPr/>
                    <a:lstStyle/>
                    <a:p>
                      <a:endParaRPr lang="fr-FR"/>
                    </a:p>
                  </a:txBody>
                  <a:tcPr/>
                </a:tc>
                <a:tc>
                  <a:txBody>
                    <a:bodyPr/>
                    <a:lstStyle/>
                    <a:p>
                      <a:pPr algn="l" fontAlgn="ctr"/>
                      <a:r>
                        <a:rPr lang="fr-FR" sz="1100" u="none" strike="noStrike">
                          <a:effectLst/>
                        </a:rPr>
                        <a:t>Adaptation à la typologie des séjours</a:t>
                      </a:r>
                      <a:endParaRPr lang="fr-FR" sz="1100" b="0" i="0" u="none" strike="noStrike">
                        <a:solidFill>
                          <a:srgbClr val="000000"/>
                        </a:solidFill>
                        <a:effectLst/>
                        <a:latin typeface="Calibri"/>
                      </a:endParaRPr>
                    </a:p>
                  </a:txBody>
                  <a:tcPr marL="4220" marR="4220" marT="4220" marB="0" anchor="ctr"/>
                </a:tc>
                <a:tc vMerge="1">
                  <a:txBody>
                    <a:bodyPr/>
                    <a:lstStyle/>
                    <a:p>
                      <a:endParaRPr lang="fr-FR"/>
                    </a:p>
                  </a:txBody>
                  <a:tcPr/>
                </a:tc>
                <a:tc vMerge="1">
                  <a:txBody>
                    <a:bodyPr/>
                    <a:lstStyle/>
                    <a:p>
                      <a:endParaRPr lang="fr-FR"/>
                    </a:p>
                  </a:txBody>
                  <a:tcPr/>
                </a:tc>
                <a:tc vMerge="1">
                  <a:txBody>
                    <a:bodyPr/>
                    <a:lstStyle/>
                    <a:p>
                      <a:endParaRPr lang="fr-FR"/>
                    </a:p>
                  </a:txBody>
                  <a:tcPr/>
                </a:tc>
              </a:tr>
              <a:tr h="346062">
                <a:tc vMerge="1">
                  <a:txBody>
                    <a:bodyPr/>
                    <a:lstStyle/>
                    <a:p>
                      <a:endParaRPr lang="fr-FR"/>
                    </a:p>
                  </a:txBody>
                  <a:tcPr/>
                </a:tc>
                <a:tc vMerge="1">
                  <a:txBody>
                    <a:bodyPr/>
                    <a:lstStyle/>
                    <a:p>
                      <a:endParaRPr lang="fr-FR"/>
                    </a:p>
                  </a:txBody>
                  <a:tcPr/>
                </a:tc>
                <a:tc>
                  <a:txBody>
                    <a:bodyPr/>
                    <a:lstStyle/>
                    <a:p>
                      <a:pPr algn="l" fontAlgn="ctr"/>
                      <a:r>
                        <a:rPr lang="fr-FR" sz="1100" u="none" strike="noStrike">
                          <a:effectLst/>
                        </a:rPr>
                        <a:t>Adaptation à la nature des services</a:t>
                      </a:r>
                      <a:endParaRPr lang="fr-FR" sz="1100" b="0" i="0" u="none" strike="noStrike">
                        <a:solidFill>
                          <a:srgbClr val="000000"/>
                        </a:solidFill>
                        <a:effectLst/>
                        <a:latin typeface="Calibri"/>
                      </a:endParaRPr>
                    </a:p>
                  </a:txBody>
                  <a:tcPr marL="4220" marR="4220" marT="4220" marB="0" anchor="ctr"/>
                </a:tc>
                <a:tc vMerge="1">
                  <a:txBody>
                    <a:bodyPr/>
                    <a:lstStyle/>
                    <a:p>
                      <a:endParaRPr lang="fr-FR"/>
                    </a:p>
                  </a:txBody>
                  <a:tcPr/>
                </a:tc>
                <a:tc vMerge="1">
                  <a:txBody>
                    <a:bodyPr/>
                    <a:lstStyle/>
                    <a:p>
                      <a:endParaRPr lang="fr-FR"/>
                    </a:p>
                  </a:txBody>
                  <a:tcPr/>
                </a:tc>
                <a:tc vMerge="1">
                  <a:txBody>
                    <a:bodyPr/>
                    <a:lstStyle/>
                    <a:p>
                      <a:endParaRPr lang="fr-FR"/>
                    </a:p>
                  </a:txBody>
                  <a:tcPr/>
                </a:tc>
              </a:tr>
              <a:tr h="872546">
                <a:tc rowSpan="2">
                  <a:txBody>
                    <a:bodyPr/>
                    <a:lstStyle/>
                    <a:p>
                      <a:pPr algn="l" fontAlgn="ctr"/>
                      <a:r>
                        <a:rPr lang="fr-FR" sz="1100" u="none" strike="noStrike">
                          <a:effectLst/>
                        </a:rPr>
                        <a:t>Taux de déploiement de la conciliation médicamenteuse chez les patients priorisés sur la base d'une analyse de risques</a:t>
                      </a:r>
                      <a:endParaRPr lang="fr-FR" sz="1100" b="0" i="0" u="none" strike="noStrike">
                        <a:solidFill>
                          <a:srgbClr val="000000"/>
                        </a:solidFill>
                        <a:effectLst/>
                        <a:latin typeface="Calibri"/>
                      </a:endParaRPr>
                    </a:p>
                  </a:txBody>
                  <a:tcPr marL="4220" marR="4220" marT="4220" marB="0" anchor="ctr"/>
                </a:tc>
                <a:tc rowSpan="2">
                  <a:txBody>
                    <a:bodyPr/>
                    <a:lstStyle/>
                    <a:p>
                      <a:pPr algn="ctr" fontAlgn="ctr"/>
                      <a:r>
                        <a:rPr lang="fr-FR" sz="1100" u="none" strike="noStrike">
                          <a:effectLst/>
                        </a:rPr>
                        <a:t>28</a:t>
                      </a:r>
                      <a:endParaRPr lang="fr-FR" sz="1100" b="0" i="0" u="none" strike="noStrike">
                        <a:solidFill>
                          <a:srgbClr val="000000"/>
                        </a:solidFill>
                        <a:effectLst/>
                        <a:latin typeface="Calibri"/>
                      </a:endParaRPr>
                    </a:p>
                  </a:txBody>
                  <a:tcPr marL="4220" marR="4220" marT="4220" marB="0" anchor="ctr"/>
                </a:tc>
                <a:tc>
                  <a:txBody>
                    <a:bodyPr/>
                    <a:lstStyle/>
                    <a:p>
                      <a:pPr algn="l" fontAlgn="ctr"/>
                      <a:r>
                        <a:rPr lang="fr-FR" sz="1100" u="none" strike="noStrike">
                          <a:effectLst/>
                        </a:rPr>
                        <a:t>Nombre de patients priorisés et bénéficiant d'une conciliation médicamenteuse d'entrée et/ou de sortie</a:t>
                      </a:r>
                      <a:endParaRPr lang="fr-FR" sz="1100" b="0" i="0" u="none" strike="noStrike">
                        <a:solidFill>
                          <a:srgbClr val="000000"/>
                        </a:solidFill>
                        <a:effectLst/>
                        <a:latin typeface="Calibri"/>
                      </a:endParaRPr>
                    </a:p>
                  </a:txBody>
                  <a:tcPr marL="4220" marR="4220" marT="4220" marB="0" anchor="ctr"/>
                </a:tc>
                <a:tc rowSpan="2">
                  <a:txBody>
                    <a:bodyPr/>
                    <a:lstStyle/>
                    <a:p>
                      <a:pPr algn="ctr" fontAlgn="ctr"/>
                      <a:r>
                        <a:rPr lang="fr-FR" sz="1100" u="none" strike="noStrike">
                          <a:effectLst/>
                        </a:rPr>
                        <a:t>supérieur à 80%</a:t>
                      </a:r>
                      <a:endParaRPr lang="fr-FR" sz="1100" b="0" i="0" u="none" strike="noStrike">
                        <a:solidFill>
                          <a:srgbClr val="000000"/>
                        </a:solidFill>
                        <a:effectLst/>
                        <a:latin typeface="Calibri"/>
                      </a:endParaRPr>
                    </a:p>
                  </a:txBody>
                  <a:tcPr marL="4220" marR="4220" marT="4220" marB="0" anchor="ctr"/>
                </a:tc>
                <a:tc rowSpan="2">
                  <a:txBody>
                    <a:bodyPr/>
                    <a:lstStyle/>
                    <a:p>
                      <a:pPr algn="l" fontAlgn="ctr"/>
                      <a:r>
                        <a:rPr lang="fr-FR" sz="1100" u="none" strike="noStrike">
                          <a:effectLst/>
                        </a:rPr>
                        <a:t>Cartographie des risques pour la pharmacie clinique </a:t>
                      </a:r>
                      <a:br>
                        <a:rPr lang="fr-FR" sz="1100" u="none" strike="noStrike">
                          <a:effectLst/>
                        </a:rPr>
                      </a:br>
                      <a:r>
                        <a:rPr lang="fr-FR" sz="1100" u="none" strike="noStrike">
                          <a:effectLst/>
                        </a:rPr>
                        <a:t>+ Bilan d'activité de la pharmacie</a:t>
                      </a:r>
                      <a:endParaRPr lang="fr-FR" sz="1100" b="0" i="0" u="none" strike="noStrike">
                        <a:solidFill>
                          <a:srgbClr val="000000"/>
                        </a:solidFill>
                        <a:effectLst/>
                        <a:latin typeface="Calibri"/>
                      </a:endParaRPr>
                    </a:p>
                  </a:txBody>
                  <a:tcPr marL="4220" marR="4220" marT="4220" marB="0" anchor="ctr"/>
                </a:tc>
                <a:tc rowSpan="2">
                  <a:txBody>
                    <a:bodyPr/>
                    <a:lstStyle/>
                    <a:p>
                      <a:pPr algn="l" fontAlgn="ctr"/>
                      <a:r>
                        <a:rPr lang="fr-FR" sz="1100" u="none" strike="noStrike">
                          <a:effectLst/>
                        </a:rPr>
                        <a:t>Cotation A : Taux de conciliation chez les patients priorisés &gt; 80 %</a:t>
                      </a:r>
                      <a:br>
                        <a:rPr lang="fr-FR" sz="1100" u="none" strike="noStrike">
                          <a:effectLst/>
                        </a:rPr>
                      </a:br>
                      <a:r>
                        <a:rPr lang="fr-FR" sz="1100" u="none" strike="noStrike">
                          <a:effectLst/>
                        </a:rPr>
                        <a:t>Cotation B :  Taux de conciliation chez les patients priorisés &gt; 50 %</a:t>
                      </a:r>
                      <a:br>
                        <a:rPr lang="fr-FR" sz="1100" u="none" strike="noStrike">
                          <a:effectLst/>
                        </a:rPr>
                      </a:br>
                      <a:r>
                        <a:rPr lang="fr-FR" sz="1100" u="none" strike="noStrike">
                          <a:effectLst/>
                        </a:rPr>
                        <a:t>Cotation C :  Taux de conciliation chez les patients priorisés &gt; 10 %</a:t>
                      </a:r>
                      <a:br>
                        <a:rPr lang="fr-FR" sz="1100" u="none" strike="noStrike">
                          <a:effectLst/>
                        </a:rPr>
                      </a:br>
                      <a:r>
                        <a:rPr lang="fr-FR" sz="1100" u="none" strike="noStrike">
                          <a:effectLst/>
                        </a:rPr>
                        <a:t>Cotation D :  absence de mesure ou absence de niveau cible ou taux de conciliation chez les patients priorisés&lt; 10 %</a:t>
                      </a:r>
                      <a:endParaRPr lang="fr-FR" sz="1100" b="0" i="0" u="none" strike="noStrike">
                        <a:solidFill>
                          <a:srgbClr val="000000"/>
                        </a:solidFill>
                        <a:effectLst/>
                        <a:latin typeface="Calibri"/>
                      </a:endParaRPr>
                    </a:p>
                  </a:txBody>
                  <a:tcPr marL="4220" marR="4220" marT="4220" marB="0" anchor="ctr"/>
                </a:tc>
              </a:tr>
              <a:tr h="785705">
                <a:tc vMerge="1">
                  <a:txBody>
                    <a:bodyPr/>
                    <a:lstStyle/>
                    <a:p>
                      <a:endParaRPr lang="fr-FR"/>
                    </a:p>
                  </a:txBody>
                  <a:tcPr/>
                </a:tc>
                <a:tc vMerge="1">
                  <a:txBody>
                    <a:bodyPr/>
                    <a:lstStyle/>
                    <a:p>
                      <a:endParaRPr lang="fr-FR"/>
                    </a:p>
                  </a:txBody>
                  <a:tcPr/>
                </a:tc>
                <a:tc>
                  <a:txBody>
                    <a:bodyPr/>
                    <a:lstStyle/>
                    <a:p>
                      <a:pPr algn="l" fontAlgn="ctr"/>
                      <a:r>
                        <a:rPr lang="fr-FR" sz="1100" u="none" strike="noStrike">
                          <a:effectLst/>
                        </a:rPr>
                        <a:t>Nombre de patients hospitalisés priorisés</a:t>
                      </a:r>
                      <a:endParaRPr lang="fr-FR" sz="1100" b="0" i="0" u="none" strike="noStrike">
                        <a:solidFill>
                          <a:srgbClr val="000000"/>
                        </a:solidFill>
                        <a:effectLst/>
                        <a:latin typeface="Calibri"/>
                      </a:endParaRPr>
                    </a:p>
                  </a:txBody>
                  <a:tcPr marL="4220" marR="4220" marT="4220" marB="0" anchor="ctr"/>
                </a:tc>
                <a:tc vMerge="1">
                  <a:txBody>
                    <a:bodyPr/>
                    <a:lstStyle/>
                    <a:p>
                      <a:endParaRPr lang="fr-FR"/>
                    </a:p>
                  </a:txBody>
                  <a:tcPr/>
                </a:tc>
                <a:tc vMerge="1">
                  <a:txBody>
                    <a:bodyPr/>
                    <a:lstStyle/>
                    <a:p>
                      <a:endParaRPr lang="fr-FR"/>
                    </a:p>
                  </a:txBody>
                  <a:tcPr/>
                </a:tc>
                <a:tc vMerge="1">
                  <a:txBody>
                    <a:bodyPr/>
                    <a:lstStyle/>
                    <a:p>
                      <a:endParaRPr lang="fr-FR"/>
                    </a:p>
                  </a:txBody>
                  <a:tcPr/>
                </a:tc>
              </a:tr>
              <a:tr h="517119">
                <a:tc rowSpan="2">
                  <a:txBody>
                    <a:bodyPr/>
                    <a:lstStyle/>
                    <a:p>
                      <a:pPr algn="l" fontAlgn="ctr"/>
                      <a:r>
                        <a:rPr lang="fr-FR" sz="1100" u="none" strike="noStrike">
                          <a:effectLst/>
                        </a:rPr>
                        <a:t>Repérage et analyse des divergences intentionnelles et non intensionnelles des patients ayant bénéficié d'une conciliation médicamenteuse, à l'entrée, à la sortie, ou à l'entrée et à la sortie : </a:t>
                      </a:r>
                      <a:endParaRPr lang="fr-FR" sz="1100" b="0" i="0" u="none" strike="noStrike">
                        <a:solidFill>
                          <a:srgbClr val="000000"/>
                        </a:solidFill>
                        <a:effectLst/>
                        <a:latin typeface="Calibri"/>
                      </a:endParaRPr>
                    </a:p>
                  </a:txBody>
                  <a:tcPr marL="4220" marR="4220" marT="4220" marB="0" anchor="ctr">
                    <a:solidFill>
                      <a:schemeClr val="accent4">
                        <a:lumMod val="40000"/>
                        <a:lumOff val="60000"/>
                      </a:schemeClr>
                    </a:solidFill>
                  </a:tcPr>
                </a:tc>
                <a:tc rowSpan="2">
                  <a:txBody>
                    <a:bodyPr/>
                    <a:lstStyle/>
                    <a:p>
                      <a:pPr algn="ctr" fontAlgn="ctr"/>
                      <a:r>
                        <a:rPr lang="fr-FR" sz="1100" u="none" strike="noStrike">
                          <a:effectLst/>
                        </a:rPr>
                        <a:t>29</a:t>
                      </a:r>
                      <a:endParaRPr lang="fr-FR" sz="1100" b="0" i="0" u="none" strike="noStrike">
                        <a:solidFill>
                          <a:srgbClr val="000000"/>
                        </a:solidFill>
                        <a:effectLst/>
                        <a:latin typeface="Calibri"/>
                      </a:endParaRPr>
                    </a:p>
                  </a:txBody>
                  <a:tcPr marL="4220" marR="4220" marT="4220" marB="0" anchor="ctr">
                    <a:solidFill>
                      <a:schemeClr val="accent4">
                        <a:lumMod val="40000"/>
                        <a:lumOff val="60000"/>
                      </a:schemeClr>
                    </a:solidFill>
                  </a:tcPr>
                </a:tc>
                <a:tc>
                  <a:txBody>
                    <a:bodyPr/>
                    <a:lstStyle/>
                    <a:p>
                      <a:pPr algn="l" fontAlgn="ctr"/>
                      <a:r>
                        <a:rPr lang="fr-FR" sz="1100" u="none" strike="noStrike">
                          <a:effectLst/>
                        </a:rPr>
                        <a:t>Nombre de divergences non intentionnelles + Nombre de divergences intentionnelles</a:t>
                      </a:r>
                      <a:endParaRPr lang="fr-FR" sz="1100" b="0" i="0" u="none" strike="noStrike">
                        <a:solidFill>
                          <a:srgbClr val="000000"/>
                        </a:solidFill>
                        <a:effectLst/>
                        <a:latin typeface="Calibri"/>
                      </a:endParaRPr>
                    </a:p>
                  </a:txBody>
                  <a:tcPr marL="4220" marR="4220" marT="4220" marB="0" anchor="ctr">
                    <a:solidFill>
                      <a:schemeClr val="accent4">
                        <a:lumMod val="40000"/>
                        <a:lumOff val="60000"/>
                      </a:schemeClr>
                    </a:solidFill>
                  </a:tcPr>
                </a:tc>
                <a:tc rowSpan="2">
                  <a:txBody>
                    <a:bodyPr/>
                    <a:lstStyle/>
                    <a:p>
                      <a:pPr algn="ctr" fontAlgn="ctr"/>
                      <a:r>
                        <a:rPr lang="fr-FR" sz="1100" u="none" strike="noStrike">
                          <a:effectLst/>
                        </a:rPr>
                        <a:t>supérieur à 80%</a:t>
                      </a:r>
                      <a:endParaRPr lang="fr-FR" sz="1100" b="0" i="0" u="none" strike="noStrike">
                        <a:solidFill>
                          <a:srgbClr val="000000"/>
                        </a:solidFill>
                        <a:effectLst/>
                        <a:latin typeface="Calibri"/>
                      </a:endParaRPr>
                    </a:p>
                  </a:txBody>
                  <a:tcPr marL="4220" marR="4220" marT="4220" marB="0" anchor="ctr">
                    <a:solidFill>
                      <a:schemeClr val="accent4">
                        <a:lumMod val="40000"/>
                        <a:lumOff val="60000"/>
                      </a:schemeClr>
                    </a:solidFill>
                  </a:tcPr>
                </a:tc>
                <a:tc rowSpan="2">
                  <a:txBody>
                    <a:bodyPr/>
                    <a:lstStyle/>
                    <a:p>
                      <a:pPr algn="l" fontAlgn="ctr"/>
                      <a:r>
                        <a:rPr lang="fr-FR" sz="1100" u="none" strike="noStrike">
                          <a:effectLst/>
                        </a:rPr>
                        <a:t>Cartographie des risques pour la pharmacie clinique </a:t>
                      </a:r>
                      <a:br>
                        <a:rPr lang="fr-FR" sz="1100" u="none" strike="noStrike">
                          <a:effectLst/>
                        </a:rPr>
                      </a:br>
                      <a:r>
                        <a:rPr lang="fr-FR" sz="1100" u="none" strike="noStrike">
                          <a:effectLst/>
                        </a:rPr>
                        <a:t>+ Bilan d'activité de la pharmacie</a:t>
                      </a:r>
                      <a:endParaRPr lang="fr-FR" sz="1100" b="0" i="0" u="none" strike="noStrike">
                        <a:solidFill>
                          <a:srgbClr val="000000"/>
                        </a:solidFill>
                        <a:effectLst/>
                        <a:latin typeface="Calibri"/>
                      </a:endParaRPr>
                    </a:p>
                  </a:txBody>
                  <a:tcPr marL="4220" marR="4220" marT="4220" marB="0" anchor="ctr">
                    <a:solidFill>
                      <a:schemeClr val="accent4">
                        <a:lumMod val="40000"/>
                        <a:lumOff val="60000"/>
                      </a:schemeClr>
                    </a:solidFill>
                  </a:tcPr>
                </a:tc>
                <a:tc rowSpan="2">
                  <a:txBody>
                    <a:bodyPr/>
                    <a:lstStyle/>
                    <a:p>
                      <a:pPr algn="l" fontAlgn="ctr"/>
                      <a:r>
                        <a:rPr lang="fr-FR" sz="1100" u="none" strike="noStrike" dirty="0">
                          <a:effectLst/>
                        </a:rPr>
                        <a:t>Cotation A : Taux de divergence chez les patients conciliés &gt; 80 %</a:t>
                      </a:r>
                      <a:br>
                        <a:rPr lang="fr-FR" sz="1100" u="none" strike="noStrike" dirty="0">
                          <a:effectLst/>
                        </a:rPr>
                      </a:br>
                      <a:r>
                        <a:rPr lang="fr-FR" sz="1100" u="none" strike="noStrike" dirty="0">
                          <a:effectLst/>
                        </a:rPr>
                        <a:t>Cotation B :  Taux de divergence chez les patients conciliés  &gt; 50 %</a:t>
                      </a:r>
                      <a:br>
                        <a:rPr lang="fr-FR" sz="1100" u="none" strike="noStrike" dirty="0">
                          <a:effectLst/>
                        </a:rPr>
                      </a:br>
                      <a:r>
                        <a:rPr lang="fr-FR" sz="1100" u="none" strike="noStrike" dirty="0">
                          <a:effectLst/>
                        </a:rPr>
                        <a:t>Cotation C :  Taux de divergence chez les patients conciliés  &gt; 10 %</a:t>
                      </a:r>
                      <a:br>
                        <a:rPr lang="fr-FR" sz="1100" u="none" strike="noStrike" dirty="0">
                          <a:effectLst/>
                        </a:rPr>
                      </a:br>
                      <a:r>
                        <a:rPr lang="fr-FR" sz="1100" u="none" strike="noStrike" dirty="0">
                          <a:effectLst/>
                        </a:rPr>
                        <a:t>Cotation D :  absence de mesure ou taux de divergence chez les patients conciliés &lt; 10 %</a:t>
                      </a:r>
                      <a:endParaRPr lang="fr-FR" sz="1100" b="0" i="0" u="none" strike="noStrike" dirty="0">
                        <a:solidFill>
                          <a:srgbClr val="000000"/>
                        </a:solidFill>
                        <a:effectLst/>
                        <a:latin typeface="Calibri"/>
                      </a:endParaRPr>
                    </a:p>
                  </a:txBody>
                  <a:tcPr marL="4220" marR="4220" marT="4220" marB="0" anchor="ctr">
                    <a:solidFill>
                      <a:schemeClr val="accent4">
                        <a:lumMod val="40000"/>
                        <a:lumOff val="60000"/>
                      </a:schemeClr>
                    </a:solidFill>
                  </a:tcPr>
                </a:tc>
              </a:tr>
              <a:tr h="1026343">
                <a:tc vMerge="1">
                  <a:txBody>
                    <a:bodyPr/>
                    <a:lstStyle/>
                    <a:p>
                      <a:endParaRPr lang="fr-FR"/>
                    </a:p>
                  </a:txBody>
                  <a:tcPr/>
                </a:tc>
                <a:tc vMerge="1">
                  <a:txBody>
                    <a:bodyPr/>
                    <a:lstStyle/>
                    <a:p>
                      <a:endParaRPr lang="fr-FR"/>
                    </a:p>
                  </a:txBody>
                  <a:tcPr/>
                </a:tc>
                <a:tc>
                  <a:txBody>
                    <a:bodyPr/>
                    <a:lstStyle/>
                    <a:p>
                      <a:pPr algn="l" fontAlgn="ctr"/>
                      <a:r>
                        <a:rPr lang="fr-FR" sz="1100" u="none" strike="noStrike" dirty="0">
                          <a:effectLst/>
                        </a:rPr>
                        <a:t>Nombre de séjours de patients conciliés</a:t>
                      </a:r>
                      <a:endParaRPr lang="fr-FR" sz="1100" b="0" i="0" u="none" strike="noStrike" dirty="0">
                        <a:solidFill>
                          <a:srgbClr val="000000"/>
                        </a:solidFill>
                        <a:effectLst/>
                        <a:latin typeface="Calibri"/>
                      </a:endParaRPr>
                    </a:p>
                  </a:txBody>
                  <a:tcPr marL="4220" marR="4220" marT="4220"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spTree>
    <p:extLst>
      <p:ext uri="{BB962C8B-B14F-4D97-AF65-F5344CB8AC3E}">
        <p14:creationId xmlns:p14="http://schemas.microsoft.com/office/powerpoint/2010/main" val="9081016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762318603"/>
              </p:ext>
            </p:extLst>
          </p:nvPr>
        </p:nvGraphicFramePr>
        <p:xfrm>
          <a:off x="251518" y="282172"/>
          <a:ext cx="8784976" cy="6099156"/>
        </p:xfrm>
        <a:graphic>
          <a:graphicData uri="http://schemas.openxmlformats.org/drawingml/2006/table">
            <a:tbl>
              <a:tblPr>
                <a:tableStyleId>{5C22544A-7EE6-4342-B048-85BDC9FD1C3A}</a:tableStyleId>
              </a:tblPr>
              <a:tblGrid>
                <a:gridCol w="1624115"/>
                <a:gridCol w="295293"/>
                <a:gridCol w="2731463"/>
                <a:gridCol w="738233"/>
                <a:gridCol w="1402643"/>
                <a:gridCol w="1993229"/>
              </a:tblGrid>
              <a:tr h="718423">
                <a:tc rowSpan="2">
                  <a:txBody>
                    <a:bodyPr/>
                    <a:lstStyle/>
                    <a:p>
                      <a:pPr algn="l" fontAlgn="ctr"/>
                      <a:r>
                        <a:rPr lang="fr-FR" sz="1200" u="none" strike="noStrike" dirty="0">
                          <a:effectLst/>
                        </a:rPr>
                        <a:t>Taux de traitement de plus de 7 jours non justifiés</a:t>
                      </a:r>
                      <a:endParaRPr lang="fr-FR" sz="1200" b="0" i="0" u="none" strike="noStrike" dirty="0">
                        <a:solidFill>
                          <a:srgbClr val="000000"/>
                        </a:solidFill>
                        <a:effectLst/>
                        <a:latin typeface="Calibri"/>
                      </a:endParaRPr>
                    </a:p>
                  </a:txBody>
                  <a:tcPr marL="5457" marR="5457" marT="5457" marB="0" anchor="ctr"/>
                </a:tc>
                <a:tc rowSpan="2">
                  <a:txBody>
                    <a:bodyPr/>
                    <a:lstStyle/>
                    <a:p>
                      <a:pPr algn="ctr" fontAlgn="ctr"/>
                      <a:r>
                        <a:rPr lang="fr-FR" sz="1200" u="none" strike="noStrike" dirty="0">
                          <a:effectLst/>
                        </a:rPr>
                        <a:t>30</a:t>
                      </a:r>
                      <a:endParaRPr lang="fr-FR" sz="1200" b="0" i="0" u="none" strike="noStrike" dirty="0">
                        <a:solidFill>
                          <a:srgbClr val="000000"/>
                        </a:solidFill>
                        <a:effectLst/>
                        <a:latin typeface="Calibri"/>
                      </a:endParaRPr>
                    </a:p>
                  </a:txBody>
                  <a:tcPr marL="5457" marR="5457" marT="5457" marB="0" anchor="ctr"/>
                </a:tc>
                <a:tc>
                  <a:txBody>
                    <a:bodyPr/>
                    <a:lstStyle/>
                    <a:p>
                      <a:pPr algn="l" fontAlgn="ctr"/>
                      <a:r>
                        <a:rPr lang="fr-FR" sz="1200" u="none" strike="noStrike" dirty="0">
                          <a:effectLst/>
                        </a:rPr>
                        <a:t>Nombre de traitements par ATB prescrits pour une durée de plus de 7 jours non justifié</a:t>
                      </a:r>
                      <a:endParaRPr lang="fr-FR" sz="1200" b="0" i="0" u="none" strike="noStrike" dirty="0">
                        <a:solidFill>
                          <a:srgbClr val="000000"/>
                        </a:solidFill>
                        <a:effectLst/>
                        <a:latin typeface="Calibri"/>
                      </a:endParaRPr>
                    </a:p>
                  </a:txBody>
                  <a:tcPr marL="5457" marR="5457" marT="5457" marB="0" anchor="ctr"/>
                </a:tc>
                <a:tc rowSpan="2">
                  <a:txBody>
                    <a:bodyPr/>
                    <a:lstStyle/>
                    <a:p>
                      <a:pPr algn="ctr" fontAlgn="ctr"/>
                      <a:r>
                        <a:rPr lang="fr-FR" sz="1200" u="none" strike="noStrike" dirty="0">
                          <a:effectLst/>
                        </a:rPr>
                        <a:t>Inférieur à 10%</a:t>
                      </a:r>
                      <a:endParaRPr lang="fr-FR" sz="1200" b="1" i="0" u="none" strike="noStrike" dirty="0">
                        <a:solidFill>
                          <a:srgbClr val="000000"/>
                        </a:solidFill>
                        <a:effectLst/>
                        <a:latin typeface="Calibri"/>
                      </a:endParaRPr>
                    </a:p>
                  </a:txBody>
                  <a:tcPr marL="5457" marR="5457" marT="5457" marB="0" anchor="ctr"/>
                </a:tc>
                <a:tc rowSpan="2">
                  <a:txBody>
                    <a:bodyPr/>
                    <a:lstStyle/>
                    <a:p>
                      <a:pPr algn="l" fontAlgn="ctr"/>
                      <a:r>
                        <a:rPr lang="fr-FR" sz="1200" u="none" strike="noStrike">
                          <a:effectLst/>
                        </a:rPr>
                        <a:t>Rapport d'audit ou CR de la commission anti-infectieux</a:t>
                      </a:r>
                      <a:endParaRPr lang="fr-FR" sz="1200" b="0" i="0" u="none" strike="noStrike">
                        <a:solidFill>
                          <a:srgbClr val="000000"/>
                        </a:solidFill>
                        <a:effectLst/>
                        <a:latin typeface="Calibri"/>
                      </a:endParaRPr>
                    </a:p>
                  </a:txBody>
                  <a:tcPr marL="5457" marR="5457" marT="5457" marB="0" anchor="ctr"/>
                </a:tc>
                <a:tc rowSpan="2">
                  <a:txBody>
                    <a:bodyPr/>
                    <a:lstStyle/>
                    <a:p>
                      <a:pPr algn="l" fontAlgn="ctr"/>
                      <a:r>
                        <a:rPr lang="fr-FR" sz="1200" u="none" strike="noStrike">
                          <a:effectLst/>
                        </a:rPr>
                        <a:t>Cotation A : Taux de traitement non justifié  &lt; 20 %</a:t>
                      </a:r>
                      <a:br>
                        <a:rPr lang="fr-FR" sz="1200" u="none" strike="noStrike">
                          <a:effectLst/>
                        </a:rPr>
                      </a:br>
                      <a:r>
                        <a:rPr lang="fr-FR" sz="1200" u="none" strike="noStrike">
                          <a:effectLst/>
                        </a:rPr>
                        <a:t>Cotation B :  Taux de traitement non justifié  &lt; 30 %</a:t>
                      </a:r>
                      <a:br>
                        <a:rPr lang="fr-FR" sz="1200" u="none" strike="noStrike">
                          <a:effectLst/>
                        </a:rPr>
                      </a:br>
                      <a:r>
                        <a:rPr lang="fr-FR" sz="1200" u="none" strike="noStrike">
                          <a:effectLst/>
                        </a:rPr>
                        <a:t>Cotation C :  Taux de traitement non justifié  &lt; 50 %</a:t>
                      </a:r>
                      <a:br>
                        <a:rPr lang="fr-FR" sz="1200" u="none" strike="noStrike">
                          <a:effectLst/>
                        </a:rPr>
                      </a:br>
                      <a:r>
                        <a:rPr lang="fr-FR" sz="1200" u="none" strike="noStrike">
                          <a:effectLst/>
                        </a:rPr>
                        <a:t>Cotation D :  absence de mesure ou taux  traitement non justifié  &gt; 50 %</a:t>
                      </a:r>
                      <a:endParaRPr lang="fr-FR" sz="1200" b="0" i="0" u="none" strike="noStrike">
                        <a:solidFill>
                          <a:srgbClr val="000000"/>
                        </a:solidFill>
                        <a:effectLst/>
                        <a:latin typeface="Calibri"/>
                      </a:endParaRPr>
                    </a:p>
                  </a:txBody>
                  <a:tcPr marL="5457" marR="5457" marT="5457" marB="0" anchor="ctr"/>
                </a:tc>
              </a:tr>
              <a:tr h="718423">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Nombre de traitements par ATB prescrits pour une durée de plus de 7 jours</a:t>
                      </a:r>
                      <a:endParaRPr lang="fr-FR" sz="1200" b="0" i="0" u="none" strike="noStrike" dirty="0">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523077">
                <a:tc rowSpan="4">
                  <a:txBody>
                    <a:bodyPr/>
                    <a:lstStyle/>
                    <a:p>
                      <a:pPr algn="l" fontAlgn="ctr"/>
                      <a:r>
                        <a:rPr lang="fr-FR" sz="1200" u="none" strike="noStrike" dirty="0">
                          <a:effectLst/>
                        </a:rPr>
                        <a:t>Respect des recommandations régionales ou nationales de bon usage des antibiotiques</a:t>
                      </a:r>
                      <a:endParaRPr lang="fr-FR" sz="1200" b="0" i="0" u="none" strike="noStrike" dirty="0">
                        <a:solidFill>
                          <a:srgbClr val="000000"/>
                        </a:solidFill>
                        <a:effectLst/>
                        <a:latin typeface="Calibri"/>
                      </a:endParaRPr>
                    </a:p>
                  </a:txBody>
                  <a:tcPr marL="5457" marR="5457" marT="5457" marB="0" anchor="ctr"/>
                </a:tc>
                <a:tc rowSpan="4">
                  <a:txBody>
                    <a:bodyPr/>
                    <a:lstStyle/>
                    <a:p>
                      <a:pPr algn="ctr" fontAlgn="ctr"/>
                      <a:r>
                        <a:rPr lang="fr-FR" sz="1200" u="none" strike="noStrike" dirty="0">
                          <a:effectLst/>
                        </a:rPr>
                        <a:t>31</a:t>
                      </a:r>
                      <a:endParaRPr lang="fr-FR" sz="1200" b="0" i="0" u="none" strike="noStrike" dirty="0">
                        <a:solidFill>
                          <a:srgbClr val="000000"/>
                        </a:solidFill>
                        <a:effectLst/>
                        <a:latin typeface="Calibri"/>
                      </a:endParaRPr>
                    </a:p>
                  </a:txBody>
                  <a:tcPr marL="5457" marR="5457" marT="5457" marB="0" anchor="ctr"/>
                </a:tc>
                <a:tc>
                  <a:txBody>
                    <a:bodyPr/>
                    <a:lstStyle/>
                    <a:p>
                      <a:pPr algn="l" fontAlgn="ctr"/>
                      <a:r>
                        <a:rPr lang="fr-FR" sz="1200" u="none" strike="noStrike" dirty="0">
                          <a:effectLst/>
                        </a:rPr>
                        <a:t>Evaluation de la prise en charge thérapeutique des bactériuries chez la personne âgée</a:t>
                      </a:r>
                      <a:endParaRPr lang="fr-FR" sz="1200" b="0" i="0" u="none" strike="noStrike" dirty="0">
                        <a:solidFill>
                          <a:srgbClr val="000000"/>
                        </a:solidFill>
                        <a:effectLst/>
                        <a:latin typeface="Calibri"/>
                      </a:endParaRPr>
                    </a:p>
                  </a:txBody>
                  <a:tcPr marL="5457" marR="5457" marT="5457" marB="0" anchor="ctr"/>
                </a:tc>
                <a:tc rowSpan="4">
                  <a:txBody>
                    <a:bodyPr/>
                    <a:lstStyle/>
                    <a:p>
                      <a:pPr algn="ctr" fontAlgn="ctr"/>
                      <a:r>
                        <a:rPr lang="fr-FR" sz="1200" u="none" strike="noStrike">
                          <a:effectLst/>
                        </a:rPr>
                        <a:t>ensemble des mesures applicables positives</a:t>
                      </a:r>
                      <a:endParaRPr lang="fr-FR" sz="1200" b="1" i="0" u="none" strike="noStrike">
                        <a:solidFill>
                          <a:srgbClr val="000000"/>
                        </a:solidFill>
                        <a:effectLst/>
                        <a:latin typeface="Calibri"/>
                      </a:endParaRPr>
                    </a:p>
                  </a:txBody>
                  <a:tcPr marL="5457" marR="5457" marT="5457" marB="0" anchor="ctr"/>
                </a:tc>
                <a:tc rowSpan="4">
                  <a:txBody>
                    <a:bodyPr/>
                    <a:lstStyle/>
                    <a:p>
                      <a:pPr algn="l" fontAlgn="ctr"/>
                      <a:r>
                        <a:rPr lang="fr-FR" sz="1200" u="none" strike="noStrike">
                          <a:effectLst/>
                        </a:rPr>
                        <a:t>Procédure et Evaluation des pratiques validées en instance, Fiche de poste signée du référent antibiotique</a:t>
                      </a:r>
                      <a:endParaRPr lang="fr-FR" sz="1200" b="0" i="0" u="none" strike="noStrike">
                        <a:solidFill>
                          <a:srgbClr val="000000"/>
                        </a:solidFill>
                        <a:effectLst/>
                        <a:latin typeface="Calibri"/>
                      </a:endParaRPr>
                    </a:p>
                  </a:txBody>
                  <a:tcPr marL="5457" marR="5457" marT="5457" marB="0" anchor="ctr"/>
                </a:tc>
                <a:tc rowSpan="4">
                  <a:txBody>
                    <a:bodyPr/>
                    <a:lstStyle/>
                    <a:p>
                      <a:pPr algn="l" fontAlgn="ctr"/>
                      <a:r>
                        <a:rPr lang="fr-FR" sz="1200" u="none" strike="noStrike">
                          <a:effectLst/>
                        </a:rPr>
                        <a:t>Cotation A : 3 ou 4 réponses positives</a:t>
                      </a:r>
                      <a:br>
                        <a:rPr lang="fr-FR" sz="1200" u="none" strike="noStrike">
                          <a:effectLst/>
                        </a:rPr>
                      </a:br>
                      <a:r>
                        <a:rPr lang="fr-FR" sz="1200" u="none" strike="noStrike">
                          <a:effectLst/>
                        </a:rPr>
                        <a:t>Cotation B :  au moins 2 réponses positives</a:t>
                      </a:r>
                      <a:br>
                        <a:rPr lang="fr-FR" sz="1200" u="none" strike="noStrike">
                          <a:effectLst/>
                        </a:rPr>
                      </a:br>
                      <a:r>
                        <a:rPr lang="fr-FR" sz="1200" u="none" strike="noStrike">
                          <a:effectLst/>
                        </a:rPr>
                        <a:t>Cotation C : au moins 1 réponse positive</a:t>
                      </a:r>
                      <a:br>
                        <a:rPr lang="fr-FR" sz="1200" u="none" strike="noStrike">
                          <a:effectLst/>
                        </a:rPr>
                      </a:br>
                      <a:r>
                        <a:rPr lang="fr-FR" sz="1200" u="none" strike="noStrike">
                          <a:effectLst/>
                        </a:rPr>
                        <a:t>Cotation D :  absence de réponse ou trois réponses négatives</a:t>
                      </a:r>
                      <a:endParaRPr lang="fr-FR" sz="1200" b="0" i="0" u="none" strike="noStrike">
                        <a:solidFill>
                          <a:srgbClr val="000000"/>
                        </a:solidFill>
                        <a:effectLst/>
                        <a:latin typeface="Calibri"/>
                      </a:endParaRPr>
                    </a:p>
                  </a:txBody>
                  <a:tcPr marL="5457" marR="5457" marT="5457" marB="0" anchor="ctr"/>
                </a:tc>
              </a:tr>
              <a:tr h="686135">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Identification d'un référent antibiotique disposant d'une fiche de poste précisant ses missions et d'un temps dédié pour le déploiement de la politique d'antibiothérapie</a:t>
                      </a:r>
                      <a:endParaRPr lang="fr-FR" sz="1200" b="0" i="0" u="none" strike="noStrike" dirty="0">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387464">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Suivi et évaluation du taux de réévaluation de l’antibiothérapie  à J3 et à J7</a:t>
                      </a:r>
                      <a:endParaRPr lang="fr-FR" sz="1200" b="0" i="0" u="none" strike="noStrike" dirty="0">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330959">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Suivi et/ou analyse des prescriptions d'antibiotiques critiques, en particulier les </a:t>
                      </a:r>
                      <a:r>
                        <a:rPr lang="fr-FR" sz="1200" u="none" strike="noStrike" dirty="0" err="1">
                          <a:effectLst/>
                        </a:rPr>
                        <a:t>carbapénèmes</a:t>
                      </a:r>
                      <a:endParaRPr lang="fr-FR" sz="1200" b="0" i="0" u="none" strike="noStrike" dirty="0">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628014">
                <a:tc rowSpan="5">
                  <a:txBody>
                    <a:bodyPr/>
                    <a:lstStyle/>
                    <a:p>
                      <a:pPr algn="l" fontAlgn="ctr"/>
                      <a:r>
                        <a:rPr lang="fr-FR" sz="1200" u="none" strike="noStrike" dirty="0">
                          <a:effectLst/>
                        </a:rPr>
                        <a:t>Indicateurs IQSS du </a:t>
                      </a:r>
                      <a:r>
                        <a:rPr lang="fr-FR" sz="1200" u="none" strike="noStrike" dirty="0" err="1">
                          <a:effectLst/>
                        </a:rPr>
                        <a:t>TdBIN</a:t>
                      </a:r>
                      <a:r>
                        <a:rPr lang="fr-FR" sz="1200" u="none" strike="noStrike" dirty="0">
                          <a:effectLst/>
                        </a:rPr>
                        <a:t>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rowSpan="5">
                  <a:txBody>
                    <a:bodyPr/>
                    <a:lstStyle/>
                    <a:p>
                      <a:pPr algn="ctr" fontAlgn="ctr"/>
                      <a:r>
                        <a:rPr lang="fr-FR" sz="1200" u="none" strike="noStrike" dirty="0">
                          <a:effectLst/>
                        </a:rPr>
                        <a:t>32</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dirty="0">
                          <a:effectLst/>
                        </a:rPr>
                        <a:t>ICSHA.2 est en progression</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rowSpan="5">
                  <a:txBody>
                    <a:bodyPr/>
                    <a:lstStyle/>
                    <a:p>
                      <a:pPr algn="ctr" fontAlgn="ctr"/>
                      <a:r>
                        <a:rPr lang="fr-FR" sz="1200" u="none" strike="noStrike">
                          <a:effectLst/>
                        </a:rPr>
                        <a:t>Classe A ou B</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rowSpan="5">
                  <a:txBody>
                    <a:bodyPr/>
                    <a:lstStyle/>
                    <a:p>
                      <a:pPr algn="l" fontAlgn="ctr"/>
                      <a:r>
                        <a:rPr lang="fr-FR" sz="1200" u="none" strike="noStrike">
                          <a:effectLst/>
                        </a:rPr>
                        <a:t>Rapport ICSHA, ICATB2, ICA-BMR, ICA-LISO Base QUALHAS</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rowSpan="5">
                  <a:txBody>
                    <a:bodyPr/>
                    <a:lstStyle/>
                    <a:p>
                      <a:pPr algn="l" fontAlgn="ctr"/>
                      <a:r>
                        <a:rPr lang="fr-FR" sz="1200" u="none" strike="noStrike">
                          <a:effectLst/>
                        </a:rPr>
                        <a:t>Cotation A : classe A ou B pour la totalité des  critères applicables</a:t>
                      </a:r>
                      <a:br>
                        <a:rPr lang="fr-FR" sz="1200" u="none" strike="noStrike">
                          <a:effectLst/>
                        </a:rPr>
                      </a:br>
                      <a:r>
                        <a:rPr lang="fr-FR" sz="1200" u="none" strike="noStrike">
                          <a:effectLst/>
                        </a:rPr>
                        <a:t>Cotation B :  classe A ou B pour au moins 75 % des critères applicables</a:t>
                      </a:r>
                      <a:br>
                        <a:rPr lang="fr-FR" sz="1200" u="none" strike="noStrike">
                          <a:effectLst/>
                        </a:rPr>
                      </a:br>
                      <a:r>
                        <a:rPr lang="fr-FR" sz="1200" u="none" strike="noStrike">
                          <a:effectLst/>
                        </a:rPr>
                        <a:t>Cotation C : classe A ou B pour moins de 75 % des critères applicables</a:t>
                      </a:r>
                      <a:br>
                        <a:rPr lang="fr-FR" sz="1200" u="none" strike="noStrike">
                          <a:effectLst/>
                        </a:rPr>
                      </a:br>
                      <a:r>
                        <a:rPr lang="fr-FR" sz="1200" u="none" strike="noStrike">
                          <a:effectLst/>
                        </a:rPr>
                        <a:t>Cotation D :  aucun critère applicable en classe A ou B</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r>
              <a:tr h="161444">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ICATB.2 a atteint la classe de performance A ou B</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161444">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ICA-BMR a atteint la classe de performance A ou B</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290599">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ICA-LISO a atteint la classe de performance A ou B</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290599">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Nombre d'indicateurs applicables</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spTree>
    <p:extLst>
      <p:ext uri="{BB962C8B-B14F-4D97-AF65-F5344CB8AC3E}">
        <p14:creationId xmlns:p14="http://schemas.microsoft.com/office/powerpoint/2010/main" val="1139141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927803291"/>
              </p:ext>
            </p:extLst>
          </p:nvPr>
        </p:nvGraphicFramePr>
        <p:xfrm>
          <a:off x="395536" y="980728"/>
          <a:ext cx="8496944" cy="4588371"/>
        </p:xfrm>
        <a:graphic>
          <a:graphicData uri="http://schemas.openxmlformats.org/drawingml/2006/table">
            <a:tbl>
              <a:tblPr>
                <a:tableStyleId>{5C22544A-7EE6-4342-B048-85BDC9FD1C3A}</a:tableStyleId>
              </a:tblPr>
              <a:tblGrid>
                <a:gridCol w="1080120"/>
                <a:gridCol w="432048"/>
                <a:gridCol w="2664296"/>
                <a:gridCol w="1080120"/>
                <a:gridCol w="1584176"/>
                <a:gridCol w="1656184"/>
              </a:tblGrid>
              <a:tr h="317978">
                <a:tc rowSpan="6">
                  <a:txBody>
                    <a:bodyPr/>
                    <a:lstStyle/>
                    <a:p>
                      <a:pPr algn="l" fontAlgn="ctr"/>
                      <a:r>
                        <a:rPr lang="fr-FR" sz="1200" u="none" strike="noStrike" dirty="0">
                          <a:effectLst/>
                        </a:rPr>
                        <a:t>Indicateurs du PROPIAS</a:t>
                      </a:r>
                      <a:endParaRPr lang="fr-FR" sz="1200" b="0" i="0" u="none" strike="noStrike" dirty="0">
                        <a:solidFill>
                          <a:srgbClr val="000000"/>
                        </a:solidFill>
                        <a:effectLst/>
                        <a:latin typeface="Calibri"/>
                      </a:endParaRPr>
                    </a:p>
                  </a:txBody>
                  <a:tcPr marL="5457" marR="5457" marT="5457" marB="0" anchor="ctr"/>
                </a:tc>
                <a:tc rowSpan="3">
                  <a:txBody>
                    <a:bodyPr/>
                    <a:lstStyle/>
                    <a:p>
                      <a:pPr algn="ctr" fontAlgn="ctr"/>
                      <a:r>
                        <a:rPr lang="fr-FR" sz="1200" u="none" strike="noStrike">
                          <a:effectLst/>
                        </a:rPr>
                        <a:t>33</a:t>
                      </a:r>
                      <a:endParaRPr lang="fr-FR" sz="1200" b="0" i="0" u="none" strike="noStrike">
                        <a:solidFill>
                          <a:srgbClr val="000000"/>
                        </a:solidFill>
                        <a:effectLst/>
                        <a:latin typeface="Calibri"/>
                      </a:endParaRPr>
                    </a:p>
                  </a:txBody>
                  <a:tcPr marL="5457" marR="5457" marT="5457" marB="0" anchor="ctr"/>
                </a:tc>
                <a:tc>
                  <a:txBody>
                    <a:bodyPr/>
                    <a:lstStyle/>
                    <a:p>
                      <a:pPr algn="l" fontAlgn="ctr"/>
                      <a:r>
                        <a:rPr lang="fr-FR" sz="1200" u="none" strike="noStrike" dirty="0">
                          <a:effectLst/>
                        </a:rPr>
                        <a:t>Stabilisation ou réduction de la consommation d’antibiotiques (en nombre de DDJ/1000JH)</a:t>
                      </a:r>
                      <a:endParaRPr lang="fr-FR" sz="1200" b="0" i="0" u="none" strike="noStrike" dirty="0">
                        <a:solidFill>
                          <a:srgbClr val="000000"/>
                        </a:solidFill>
                        <a:effectLst/>
                        <a:latin typeface="Calibri"/>
                      </a:endParaRPr>
                    </a:p>
                  </a:txBody>
                  <a:tcPr marL="5457" marR="5457" marT="5457" marB="0" anchor="ctr"/>
                </a:tc>
                <a:tc rowSpan="3">
                  <a:txBody>
                    <a:bodyPr/>
                    <a:lstStyle/>
                    <a:p>
                      <a:pPr algn="ctr" fontAlgn="ctr"/>
                      <a:r>
                        <a:rPr lang="fr-FR" sz="1200" u="none" strike="noStrike" dirty="0">
                          <a:effectLst/>
                        </a:rPr>
                        <a:t>Stabilisation ou réduction</a:t>
                      </a:r>
                      <a:endParaRPr lang="fr-FR" sz="1200" b="0" i="0" u="none" strike="noStrike" dirty="0">
                        <a:solidFill>
                          <a:srgbClr val="000000"/>
                        </a:solidFill>
                        <a:effectLst/>
                        <a:latin typeface="Calibri"/>
                      </a:endParaRPr>
                    </a:p>
                  </a:txBody>
                  <a:tcPr marL="5457" marR="5457" marT="5457" marB="0" anchor="ctr"/>
                </a:tc>
                <a:tc rowSpan="3">
                  <a:txBody>
                    <a:bodyPr/>
                    <a:lstStyle/>
                    <a:p>
                      <a:pPr algn="l" fontAlgn="ctr"/>
                      <a:r>
                        <a:rPr lang="fr-FR" sz="1200" u="none" strike="noStrike">
                          <a:effectLst/>
                        </a:rPr>
                        <a:t>Saisie dans Consores et CR de la commission anti-infectieux</a:t>
                      </a:r>
                      <a:endParaRPr lang="fr-FR" sz="1200" b="0" i="0" u="none" strike="noStrike">
                        <a:solidFill>
                          <a:srgbClr val="000000"/>
                        </a:solidFill>
                        <a:effectLst/>
                        <a:latin typeface="Calibri"/>
                      </a:endParaRPr>
                    </a:p>
                  </a:txBody>
                  <a:tcPr marL="5457" marR="5457" marT="5457" marB="0" anchor="ctr"/>
                </a:tc>
                <a:tc rowSpan="3">
                  <a:txBody>
                    <a:bodyPr/>
                    <a:lstStyle/>
                    <a:p>
                      <a:pPr algn="l" fontAlgn="ctr"/>
                      <a:r>
                        <a:rPr lang="fr-FR" sz="1200" u="none" strike="noStrike">
                          <a:effectLst/>
                        </a:rPr>
                        <a:t>Cotation A : Réduction de la consommation</a:t>
                      </a:r>
                      <a:br>
                        <a:rPr lang="fr-FR" sz="1200" u="none" strike="noStrike">
                          <a:effectLst/>
                        </a:rPr>
                      </a:br>
                      <a:r>
                        <a:rPr lang="fr-FR" sz="1200" u="none" strike="noStrike">
                          <a:effectLst/>
                        </a:rPr>
                        <a:t>Cotation B :  Stabilité de la consommation</a:t>
                      </a:r>
                      <a:br>
                        <a:rPr lang="fr-FR" sz="1200" u="none" strike="noStrike">
                          <a:effectLst/>
                        </a:rPr>
                      </a:br>
                      <a:r>
                        <a:rPr lang="fr-FR" sz="1200" u="none" strike="noStrike">
                          <a:effectLst/>
                        </a:rPr>
                        <a:t>Cotation C :  Augmentation de la consommation</a:t>
                      </a:r>
                      <a:br>
                        <a:rPr lang="fr-FR" sz="1200" u="none" strike="noStrike">
                          <a:effectLst/>
                        </a:rPr>
                      </a:br>
                      <a:r>
                        <a:rPr lang="fr-FR" sz="1200" u="none" strike="noStrike">
                          <a:effectLst/>
                        </a:rPr>
                        <a:t>Cotation D :  Absence de mesure </a:t>
                      </a:r>
                      <a:endParaRPr lang="fr-FR" sz="1200" b="0" i="0" u="none" strike="noStrike">
                        <a:solidFill>
                          <a:srgbClr val="000000"/>
                        </a:solidFill>
                        <a:effectLst/>
                        <a:latin typeface="Calibri"/>
                      </a:endParaRPr>
                    </a:p>
                  </a:txBody>
                  <a:tcPr marL="5457" marR="5457" marT="5457" marB="0" anchor="ctr"/>
                </a:tc>
              </a:tr>
              <a:tr h="109146">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DDJ/1000 JH Année N</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250672">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DDJ/1000 JH Année N-1</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427124">
                <a:tc vMerge="1">
                  <a:txBody>
                    <a:bodyPr/>
                    <a:lstStyle/>
                    <a:p>
                      <a:endParaRPr lang="fr-FR"/>
                    </a:p>
                  </a:txBody>
                  <a:tcPr/>
                </a:tc>
                <a:tc rowSpan="3">
                  <a:txBody>
                    <a:bodyPr/>
                    <a:lstStyle/>
                    <a:p>
                      <a:pPr algn="ctr" fontAlgn="ctr"/>
                      <a:r>
                        <a:rPr lang="fr-FR" sz="1200" u="none" strike="noStrike">
                          <a:effectLst/>
                        </a:rPr>
                        <a:t>34</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l" fontAlgn="ctr"/>
                      <a:r>
                        <a:rPr lang="fr-FR" sz="1200" u="none" strike="noStrike" dirty="0">
                          <a:effectLst/>
                        </a:rPr>
                        <a:t>Proportion d’antibioprophylaxies péri-opératoires de plus de 24h ≤ 10% : date d'évaluation</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a:txBody>
                    <a:bodyPr/>
                    <a:lstStyle/>
                    <a:p>
                      <a:pPr algn="ctr" fontAlgn="ctr"/>
                      <a:r>
                        <a:rPr lang="fr-FR" sz="1200" u="none" strike="noStrike" dirty="0">
                          <a:effectLst/>
                        </a:rPr>
                        <a:t>&lt; 3 ans</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rowSpan="3">
                  <a:txBody>
                    <a:bodyPr/>
                    <a:lstStyle/>
                    <a:p>
                      <a:pPr algn="l" fontAlgn="ctr"/>
                      <a:r>
                        <a:rPr lang="fr-FR" sz="1200" u="none" strike="noStrike">
                          <a:effectLst/>
                        </a:rPr>
                        <a:t>Résultat d'audit sur l'antibioprophylaxie de moins de trois ans :(le nombre de dossiers à analyser correspond à au moins 10% du nombre de lits et places de chirurgie</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rowSpan="3">
                  <a:txBody>
                    <a:bodyPr/>
                    <a:lstStyle/>
                    <a:p>
                      <a:pPr algn="l" fontAlgn="ctr"/>
                      <a:r>
                        <a:rPr lang="fr-FR" sz="1200" u="none" strike="noStrike" dirty="0">
                          <a:effectLst/>
                        </a:rPr>
                        <a:t>Cotation A : Réduction de la consommation</a:t>
                      </a:r>
                      <a:br>
                        <a:rPr lang="fr-FR" sz="1200" u="none" strike="noStrike" dirty="0">
                          <a:effectLst/>
                        </a:rPr>
                      </a:br>
                      <a:r>
                        <a:rPr lang="fr-FR" sz="1200" u="none" strike="noStrike" dirty="0">
                          <a:effectLst/>
                        </a:rPr>
                        <a:t>Cotation B :  Stabilité de la consommation</a:t>
                      </a:r>
                      <a:br>
                        <a:rPr lang="fr-FR" sz="1200" u="none" strike="noStrike" dirty="0">
                          <a:effectLst/>
                        </a:rPr>
                      </a:br>
                      <a:r>
                        <a:rPr lang="fr-FR" sz="1200" u="none" strike="noStrike" dirty="0">
                          <a:effectLst/>
                        </a:rPr>
                        <a:t>Cotation C :  Mesure datant de plus de trois ans</a:t>
                      </a:r>
                      <a:br>
                        <a:rPr lang="fr-FR" sz="1200" u="none" strike="noStrike" dirty="0">
                          <a:effectLst/>
                        </a:rPr>
                      </a:br>
                      <a:r>
                        <a:rPr lang="fr-FR" sz="1200" u="none" strike="noStrike" dirty="0">
                          <a:effectLst/>
                        </a:rPr>
                        <a:t>Cotation D :  Absence de mesure </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r>
              <a:tr h="458413">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Nombre de prescription d'antibioprophylaxie de plus de 24h</a:t>
                      </a:r>
                      <a:endParaRPr lang="fr-FR" sz="1200" b="0" i="0" u="none" strike="noStrike">
                        <a:solidFill>
                          <a:srgbClr val="000000"/>
                        </a:solidFill>
                        <a:effectLst/>
                        <a:latin typeface="Calibri"/>
                      </a:endParaRPr>
                    </a:p>
                  </a:txBody>
                  <a:tcPr marL="5457" marR="5457" marT="5457" marB="0" anchor="ctr">
                    <a:solidFill>
                      <a:schemeClr val="accent4">
                        <a:lumMod val="40000"/>
                        <a:lumOff val="60000"/>
                      </a:schemeClr>
                    </a:solidFill>
                  </a:tcPr>
                </a:tc>
                <a:tc rowSpan="2">
                  <a:txBody>
                    <a:bodyPr/>
                    <a:lstStyle/>
                    <a:p>
                      <a:pPr algn="ctr" fontAlgn="ctr"/>
                      <a:r>
                        <a:rPr lang="fr-FR" sz="1200" u="none" strike="noStrike" dirty="0">
                          <a:effectLst/>
                        </a:rPr>
                        <a:t>&lt;=10%</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r>
              <a:tr h="380919">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Nombre de prescription d'antibioprophylaxie</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215745">
                <a:tc rowSpan="3">
                  <a:txBody>
                    <a:bodyPr/>
                    <a:lstStyle/>
                    <a:p>
                      <a:pPr algn="l" fontAlgn="ctr"/>
                      <a:r>
                        <a:rPr lang="fr-FR" sz="1200" u="none" strike="noStrike">
                          <a:effectLst/>
                        </a:rPr>
                        <a:t>Mise en place du Projet Personnalisé de Soins après RCP</a:t>
                      </a:r>
                      <a:endParaRPr lang="fr-FR" sz="1200" b="0" i="0" u="none" strike="noStrike">
                        <a:solidFill>
                          <a:srgbClr val="000000"/>
                        </a:solidFill>
                        <a:effectLst/>
                        <a:latin typeface="Calibri"/>
                      </a:endParaRPr>
                    </a:p>
                  </a:txBody>
                  <a:tcPr marL="5457" marR="5457" marT="5457" marB="0" anchor="ctr"/>
                </a:tc>
                <a:tc rowSpan="3">
                  <a:txBody>
                    <a:bodyPr/>
                    <a:lstStyle/>
                    <a:p>
                      <a:pPr algn="ctr" fontAlgn="ctr"/>
                      <a:r>
                        <a:rPr lang="fr-FR" sz="1200" u="none" strike="noStrike">
                          <a:effectLst/>
                        </a:rPr>
                        <a:t>35</a:t>
                      </a:r>
                      <a:endParaRPr lang="fr-FR" sz="1200" b="0" i="0" u="none" strike="noStrike">
                        <a:solidFill>
                          <a:srgbClr val="000000"/>
                        </a:solidFill>
                        <a:effectLst/>
                        <a:latin typeface="Calibri"/>
                      </a:endParaRPr>
                    </a:p>
                  </a:txBody>
                  <a:tcPr marL="5457" marR="5457" marT="5457" marB="0" anchor="ctr">
                    <a:solidFill>
                      <a:srgbClr val="92D050"/>
                    </a:solidFill>
                  </a:tcPr>
                </a:tc>
                <a:tc>
                  <a:txBody>
                    <a:bodyPr/>
                    <a:lstStyle/>
                    <a:p>
                      <a:pPr algn="l" fontAlgn="ctr"/>
                      <a:r>
                        <a:rPr lang="fr-FR" sz="1200" u="none" strike="noStrike">
                          <a:effectLst/>
                        </a:rPr>
                        <a:t>Activité de cancérologie</a:t>
                      </a:r>
                      <a:endParaRPr lang="fr-FR" sz="1200" b="0" i="0" u="none" strike="noStrike">
                        <a:solidFill>
                          <a:srgbClr val="000000"/>
                        </a:solidFill>
                        <a:effectLst/>
                        <a:latin typeface="Calibri"/>
                      </a:endParaRPr>
                    </a:p>
                  </a:txBody>
                  <a:tcPr marL="5457" marR="5457" marT="5457" marB="0" anchor="ctr">
                    <a:solidFill>
                      <a:srgbClr val="92D050"/>
                    </a:solidFill>
                  </a:tcPr>
                </a:tc>
                <a:tc rowSpan="3">
                  <a:txBody>
                    <a:bodyPr/>
                    <a:lstStyle/>
                    <a:p>
                      <a:pPr algn="ctr" fontAlgn="ctr"/>
                      <a:r>
                        <a:rPr lang="fr-FR" sz="1200" u="none" strike="noStrike">
                          <a:effectLst/>
                        </a:rPr>
                        <a:t>Non connu</a:t>
                      </a:r>
                      <a:endParaRPr lang="fr-FR" sz="1200" b="0" i="0" u="none" strike="noStrike">
                        <a:solidFill>
                          <a:srgbClr val="000000"/>
                        </a:solidFill>
                        <a:effectLst/>
                        <a:latin typeface="Calibri"/>
                      </a:endParaRPr>
                    </a:p>
                  </a:txBody>
                  <a:tcPr marL="5457" marR="5457" marT="5457" marB="0" anchor="ctr">
                    <a:solidFill>
                      <a:srgbClr val="92D050"/>
                    </a:solidFill>
                  </a:tcPr>
                </a:tc>
                <a:tc rowSpan="3">
                  <a:txBody>
                    <a:bodyPr/>
                    <a:lstStyle/>
                    <a:p>
                      <a:pPr algn="l" fontAlgn="ctr"/>
                      <a:r>
                        <a:rPr lang="fr-FR" sz="1200" u="none" strike="noStrike">
                          <a:effectLst/>
                        </a:rPr>
                        <a:t>Bilan d'activité de cancérologie</a:t>
                      </a:r>
                      <a:br>
                        <a:rPr lang="fr-FR" sz="1200" u="none" strike="noStrike">
                          <a:effectLst/>
                        </a:rPr>
                      </a:br>
                      <a:r>
                        <a:rPr lang="fr-FR" sz="1200" u="none" strike="noStrike">
                          <a:effectLst/>
                        </a:rPr>
                        <a:t>OncoBretagne</a:t>
                      </a:r>
                      <a:endParaRPr lang="fr-FR" sz="1200" b="0" i="0" u="none" strike="noStrike">
                        <a:solidFill>
                          <a:srgbClr val="000000"/>
                        </a:solidFill>
                        <a:effectLst/>
                        <a:latin typeface="Calibri"/>
                      </a:endParaRPr>
                    </a:p>
                  </a:txBody>
                  <a:tcPr marL="5457" marR="5457" marT="5457" marB="0" anchor="ctr">
                    <a:solidFill>
                      <a:srgbClr val="92D050"/>
                    </a:solidFill>
                  </a:tcPr>
                </a:tc>
                <a:tc rowSpan="3">
                  <a:txBody>
                    <a:bodyPr/>
                    <a:lstStyle/>
                    <a:p>
                      <a:pPr algn="l" fontAlgn="ctr"/>
                      <a:r>
                        <a:rPr lang="fr-FR" sz="1200" u="none" strike="noStrike" dirty="0">
                          <a:effectLst/>
                        </a:rPr>
                        <a:t>Cotation A : Taux de PPS &gt; 80 % ou Non Applicable</a:t>
                      </a:r>
                      <a:br>
                        <a:rPr lang="fr-FR" sz="1200" u="none" strike="noStrike" dirty="0">
                          <a:effectLst/>
                        </a:rPr>
                      </a:br>
                      <a:r>
                        <a:rPr lang="fr-FR" sz="1200" u="none" strike="noStrike" dirty="0">
                          <a:effectLst/>
                        </a:rPr>
                        <a:t>Cotation B :  Taux de PPS &gt; 50 %</a:t>
                      </a:r>
                      <a:br>
                        <a:rPr lang="fr-FR" sz="1200" u="none" strike="noStrike" dirty="0">
                          <a:effectLst/>
                        </a:rPr>
                      </a:br>
                      <a:r>
                        <a:rPr lang="fr-FR" sz="1200" u="none" strike="noStrike" dirty="0">
                          <a:effectLst/>
                        </a:rPr>
                        <a:t>Cotation C : Taux de PPS &gt; 10 %</a:t>
                      </a:r>
                      <a:br>
                        <a:rPr lang="fr-FR" sz="1200" u="none" strike="noStrike" dirty="0">
                          <a:effectLst/>
                        </a:rPr>
                      </a:br>
                      <a:r>
                        <a:rPr lang="fr-FR" sz="1200" u="none" strike="noStrike" dirty="0">
                          <a:effectLst/>
                        </a:rPr>
                        <a:t>Cotation D :  absence de réponse ou de PPS</a:t>
                      </a:r>
                      <a:endParaRPr lang="fr-FR" sz="1200" b="0" i="0" u="none" strike="noStrike" dirty="0">
                        <a:solidFill>
                          <a:srgbClr val="000000"/>
                        </a:solidFill>
                        <a:effectLst/>
                        <a:latin typeface="Calibri"/>
                      </a:endParaRPr>
                    </a:p>
                  </a:txBody>
                  <a:tcPr marL="5457" marR="5457" marT="5457" marB="0" anchor="ctr">
                    <a:solidFill>
                      <a:srgbClr val="92D050"/>
                    </a:solidFill>
                  </a:tcPr>
                </a:tc>
              </a:tr>
              <a:tr h="197554">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Nombre de projets personnalisés de soins (PPS)</a:t>
                      </a:r>
                      <a:endParaRPr lang="fr-FR" sz="1200" b="0" i="0" u="none" strike="noStrike">
                        <a:solidFill>
                          <a:srgbClr val="000000"/>
                        </a:solidFill>
                        <a:effectLst/>
                        <a:latin typeface="Calibri"/>
                      </a:endParaRPr>
                    </a:p>
                  </a:txBody>
                  <a:tcPr marL="5457" marR="5457" marT="5457" marB="0" anchor="ctr">
                    <a:solidFill>
                      <a:srgbClr val="92D050"/>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266316">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Nombre de patients suivis pour cancer dans l'établissement </a:t>
                      </a:r>
                      <a:endParaRPr lang="fr-FR" sz="1200" b="0" i="0" u="none" strike="noStrike" dirty="0">
                        <a:solidFill>
                          <a:srgbClr val="000000"/>
                        </a:solidFill>
                        <a:effectLst/>
                        <a:latin typeface="Calibri"/>
                      </a:endParaRPr>
                    </a:p>
                  </a:txBody>
                  <a:tcPr marL="5457" marR="5457" marT="5457" marB="0" anchor="ctr">
                    <a:solidFill>
                      <a:srgbClr val="92D050"/>
                    </a:solidFill>
                  </a:tcP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sp>
        <p:nvSpPr>
          <p:cNvPr id="3"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pic>
        <p:nvPicPr>
          <p:cNvPr id="4"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0488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28710"/>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sp>
        <p:nvSpPr>
          <p:cNvPr id="4" name="Espace réservé du contenu 3"/>
          <p:cNvSpPr>
            <a:spLocks noGrp="1"/>
          </p:cNvSpPr>
          <p:nvPr>
            <p:ph type="subTitle" idx="1"/>
          </p:nvPr>
        </p:nvSpPr>
        <p:spPr>
          <a:xfrm>
            <a:off x="250825" y="1196752"/>
            <a:ext cx="8642350" cy="864096"/>
          </a:xfrm>
        </p:spPr>
        <p:txBody>
          <a:bodyPr>
            <a:normAutofit/>
          </a:bodyPr>
          <a:lstStyle/>
          <a:p>
            <a:pPr algn="l"/>
            <a:r>
              <a:rPr lang="fr-FR" sz="2000" b="1" dirty="0" smtClean="0">
                <a:solidFill>
                  <a:schemeClr val="tx2"/>
                </a:solidFill>
              </a:rPr>
              <a:t>Participation des Etablissements en Bretagne</a:t>
            </a:r>
            <a:endParaRPr lang="fr-FR" sz="2000" dirty="0">
              <a:solidFill>
                <a:schemeClr val="tx2"/>
              </a:solidFill>
            </a:endParaRPr>
          </a:p>
        </p:txBody>
      </p:sp>
      <p:sp>
        <p:nvSpPr>
          <p:cNvPr id="8" name="Espace réservé du contenu 3"/>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endParaRPr lang="fr-FR" dirty="0"/>
          </a:p>
        </p:txBody>
      </p:sp>
      <p:sp>
        <p:nvSpPr>
          <p:cNvPr id="9" name="Titre 1"/>
          <p:cNvSpPr txBox="1">
            <a:spLocks/>
          </p:cNvSpPr>
          <p:nvPr/>
        </p:nvSpPr>
        <p:spPr>
          <a:xfrm>
            <a:off x="467544" y="191198"/>
            <a:ext cx="7772400" cy="730573"/>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p>
        </p:txBody>
      </p:sp>
      <p:pic>
        <p:nvPicPr>
          <p:cNvPr id="16"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ZoneTexte 17"/>
          <p:cNvSpPr txBox="1"/>
          <p:nvPr/>
        </p:nvSpPr>
        <p:spPr>
          <a:xfrm>
            <a:off x="1403649" y="260648"/>
            <a:ext cx="7489526" cy="400110"/>
          </a:xfrm>
          <a:prstGeom prst="rect">
            <a:avLst/>
          </a:prstGeom>
          <a:noFill/>
          <a:ln>
            <a:solidFill>
              <a:schemeClr val="tx2"/>
            </a:solidFill>
          </a:ln>
        </p:spPr>
        <p:txBody>
          <a:bodyPr wrap="square" rtlCol="0">
            <a:spAutoFit/>
          </a:bodyPr>
          <a:lstStyle/>
          <a:p>
            <a:pPr algn="ctr"/>
            <a:r>
              <a:rPr lang="fr-FR" sz="2000" b="1" dirty="0" smtClean="0">
                <a:solidFill>
                  <a:srgbClr val="1F497D"/>
                </a:solidFill>
              </a:rPr>
              <a:t>CAQES</a:t>
            </a:r>
            <a:endParaRPr lang="fr-FR" sz="2000" b="1" dirty="0">
              <a:solidFill>
                <a:srgbClr val="1F497D"/>
              </a:solidFill>
            </a:endParaRPr>
          </a:p>
        </p:txBody>
      </p:sp>
      <p:sp>
        <p:nvSpPr>
          <p:cNvPr id="19" name="ZoneTexte 18"/>
          <p:cNvSpPr txBox="1"/>
          <p:nvPr/>
        </p:nvSpPr>
        <p:spPr>
          <a:xfrm>
            <a:off x="107505" y="1838857"/>
            <a:ext cx="2592288" cy="101566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fr-FR" sz="2000" b="1" dirty="0" smtClean="0">
                <a:solidFill>
                  <a:schemeClr val="bg1"/>
                </a:solidFill>
              </a:rPr>
              <a:t>Rapports d’Evaluation +</a:t>
            </a:r>
            <a:endParaRPr lang="fr-FR" sz="3200" b="1" dirty="0">
              <a:solidFill>
                <a:schemeClr val="bg1"/>
              </a:solidFill>
            </a:endParaRPr>
          </a:p>
          <a:p>
            <a:r>
              <a:rPr lang="fr-FR" sz="2000" b="1" dirty="0" smtClean="0">
                <a:solidFill>
                  <a:schemeClr val="bg1"/>
                </a:solidFill>
              </a:rPr>
              <a:t>Documents de preuve</a:t>
            </a:r>
          </a:p>
        </p:txBody>
      </p:sp>
      <p:sp>
        <p:nvSpPr>
          <p:cNvPr id="13" name="Flèche droite 12"/>
          <p:cNvSpPr/>
          <p:nvPr/>
        </p:nvSpPr>
        <p:spPr>
          <a:xfrm>
            <a:off x="2771800" y="2220995"/>
            <a:ext cx="648072" cy="4159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3491880" y="1946963"/>
            <a:ext cx="4248472"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dirty="0" smtClean="0">
                <a:solidFill>
                  <a:schemeClr val="tx2"/>
                </a:solidFill>
              </a:rPr>
              <a:t>Analyse</a:t>
            </a:r>
          </a:p>
          <a:p>
            <a:pPr algn="ctr"/>
            <a:r>
              <a:rPr lang="fr-FR" sz="2000" dirty="0" smtClean="0">
                <a:solidFill>
                  <a:schemeClr val="tx2"/>
                </a:solidFill>
              </a:rPr>
              <a:t>+ relecture</a:t>
            </a:r>
          </a:p>
        </p:txBody>
      </p:sp>
      <p:sp>
        <p:nvSpPr>
          <p:cNvPr id="14" name="Flèche vers le bas 13"/>
          <p:cNvSpPr/>
          <p:nvPr/>
        </p:nvSpPr>
        <p:spPr>
          <a:xfrm>
            <a:off x="5580112" y="2830402"/>
            <a:ext cx="576412" cy="4141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3275160" y="3281823"/>
            <a:ext cx="2304952"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fr-FR" sz="2000" b="1" dirty="0" smtClean="0">
                <a:solidFill>
                  <a:schemeClr val="bg1"/>
                </a:solidFill>
              </a:rPr>
              <a:t>Profil </a:t>
            </a:r>
            <a:r>
              <a:rPr lang="fr-FR" sz="2000" b="1" dirty="0" err="1" smtClean="0">
                <a:solidFill>
                  <a:schemeClr val="bg1"/>
                </a:solidFill>
              </a:rPr>
              <a:t>OMéDIT</a:t>
            </a:r>
            <a:endParaRPr lang="fr-FR" sz="2000" b="1" dirty="0" smtClean="0">
              <a:solidFill>
                <a:schemeClr val="bg1"/>
              </a:solidFill>
            </a:endParaRPr>
          </a:p>
        </p:txBody>
      </p:sp>
      <p:sp>
        <p:nvSpPr>
          <p:cNvPr id="25" name="Flèche vers le bas 24"/>
          <p:cNvSpPr/>
          <p:nvPr/>
        </p:nvSpPr>
        <p:spPr>
          <a:xfrm>
            <a:off x="4211960" y="4515427"/>
            <a:ext cx="576412" cy="4141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6443512" y="3281823"/>
            <a:ext cx="2304952"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fr-FR" sz="2000" b="1" dirty="0" smtClean="0">
                <a:solidFill>
                  <a:schemeClr val="bg1"/>
                </a:solidFill>
              </a:rPr>
              <a:t>Profil </a:t>
            </a:r>
            <a:r>
              <a:rPr lang="fr-FR" sz="2000" b="1" dirty="0" err="1" smtClean="0">
                <a:solidFill>
                  <a:schemeClr val="bg1"/>
                </a:solidFill>
              </a:rPr>
              <a:t>Ass</a:t>
            </a:r>
            <a:r>
              <a:rPr lang="fr-FR" sz="2000" b="1" dirty="0" smtClean="0">
                <a:solidFill>
                  <a:schemeClr val="bg1"/>
                </a:solidFill>
              </a:rPr>
              <a:t> Maladie</a:t>
            </a:r>
          </a:p>
        </p:txBody>
      </p:sp>
      <p:sp>
        <p:nvSpPr>
          <p:cNvPr id="32" name="ZoneTexte 31"/>
          <p:cNvSpPr txBox="1"/>
          <p:nvPr/>
        </p:nvSpPr>
        <p:spPr>
          <a:xfrm>
            <a:off x="3275856" y="3886200"/>
            <a:ext cx="2304952"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fr-FR" sz="2000" b="1" dirty="0" smtClean="0">
                <a:solidFill>
                  <a:schemeClr val="bg1"/>
                </a:solidFill>
              </a:rPr>
              <a:t>Courrier ARS</a:t>
            </a:r>
          </a:p>
        </p:txBody>
      </p:sp>
      <p:sp>
        <p:nvSpPr>
          <p:cNvPr id="21" name="ZoneTexte 20"/>
          <p:cNvSpPr txBox="1"/>
          <p:nvPr/>
        </p:nvSpPr>
        <p:spPr>
          <a:xfrm>
            <a:off x="2915816" y="5130968"/>
            <a:ext cx="3312368"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2000" b="1" dirty="0" smtClean="0">
                <a:solidFill>
                  <a:schemeClr val="bg1"/>
                </a:solidFill>
              </a:rPr>
              <a:t>Rapports d’Evaluation 2019 (Données 2018)</a:t>
            </a:r>
          </a:p>
        </p:txBody>
      </p:sp>
    </p:spTree>
    <p:extLst>
      <p:ext uri="{BB962C8B-B14F-4D97-AF65-F5344CB8AC3E}">
        <p14:creationId xmlns:p14="http://schemas.microsoft.com/office/powerpoint/2010/main" val="13630142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716515407"/>
              </p:ext>
            </p:extLst>
          </p:nvPr>
        </p:nvGraphicFramePr>
        <p:xfrm>
          <a:off x="179511" y="332656"/>
          <a:ext cx="8640961" cy="3409110"/>
        </p:xfrm>
        <a:graphic>
          <a:graphicData uri="http://schemas.openxmlformats.org/drawingml/2006/table">
            <a:tbl>
              <a:tblPr>
                <a:tableStyleId>{5C22544A-7EE6-4342-B048-85BDC9FD1C3A}</a:tableStyleId>
              </a:tblPr>
              <a:tblGrid>
                <a:gridCol w="1656185"/>
                <a:gridCol w="360040"/>
                <a:gridCol w="2745424"/>
                <a:gridCol w="782968"/>
                <a:gridCol w="1316775"/>
                <a:gridCol w="1779569"/>
              </a:tblGrid>
              <a:tr h="294694">
                <a:tc rowSpan="6">
                  <a:txBody>
                    <a:bodyPr/>
                    <a:lstStyle/>
                    <a:p>
                      <a:pPr algn="ctr" fontAlgn="ctr"/>
                      <a:r>
                        <a:rPr lang="fr-FR" sz="1200" u="none" strike="noStrike" dirty="0">
                          <a:effectLst/>
                        </a:rPr>
                        <a:t>Lorsqu’il est sollicité, l’établissement participe aux enquêtes ou actions régionales et nationales portant sur les produits de santé </a:t>
                      </a:r>
                      <a:endParaRPr lang="fr-FR" sz="1200" b="0" i="0" u="none" strike="noStrike" dirty="0">
                        <a:solidFill>
                          <a:srgbClr val="000000"/>
                        </a:solidFill>
                        <a:effectLst/>
                        <a:latin typeface="Calibri"/>
                      </a:endParaRPr>
                    </a:p>
                  </a:txBody>
                  <a:tcPr marL="5457" marR="5457" marT="5457" marB="0" anchor="ctr"/>
                </a:tc>
                <a:tc rowSpan="6">
                  <a:txBody>
                    <a:bodyPr/>
                    <a:lstStyle/>
                    <a:p>
                      <a:pPr algn="ctr" fontAlgn="ctr"/>
                      <a:r>
                        <a:rPr lang="fr-FR" sz="1200" u="none" strike="noStrike">
                          <a:effectLst/>
                        </a:rPr>
                        <a:t>36</a:t>
                      </a:r>
                      <a:endParaRPr lang="fr-FR" sz="1200" b="0" i="0" u="none" strike="noStrike">
                        <a:solidFill>
                          <a:srgbClr val="000000"/>
                        </a:solidFill>
                        <a:effectLst/>
                        <a:latin typeface="Calibri"/>
                      </a:endParaRPr>
                    </a:p>
                  </a:txBody>
                  <a:tcPr marL="5457" marR="5457" marT="5457" marB="0" anchor="ctr"/>
                </a:tc>
                <a:tc>
                  <a:txBody>
                    <a:bodyPr/>
                    <a:lstStyle/>
                    <a:p>
                      <a:pPr algn="l" fontAlgn="ctr"/>
                      <a:r>
                        <a:rPr lang="fr-FR" sz="1200" u="none" strike="noStrike" dirty="0">
                          <a:effectLst/>
                        </a:rPr>
                        <a:t>Participation au suivi des stocks régionaux d'antidotes sur l'e outil SLOGAN</a:t>
                      </a:r>
                      <a:endParaRPr lang="fr-FR" sz="1200" b="0" i="0" u="none" strike="noStrike" dirty="0">
                        <a:solidFill>
                          <a:srgbClr val="000000"/>
                        </a:solidFill>
                        <a:effectLst/>
                        <a:latin typeface="Calibri"/>
                      </a:endParaRPr>
                    </a:p>
                  </a:txBody>
                  <a:tcPr marL="5457" marR="5457" marT="5457" marB="0" anchor="ctr">
                    <a:solidFill>
                      <a:schemeClr val="accent4">
                        <a:lumMod val="40000"/>
                        <a:lumOff val="60000"/>
                      </a:schemeClr>
                    </a:solidFill>
                  </a:tcPr>
                </a:tc>
                <a:tc rowSpan="6">
                  <a:txBody>
                    <a:bodyPr/>
                    <a:lstStyle/>
                    <a:p>
                      <a:pPr algn="ctr" fontAlgn="ctr"/>
                      <a:r>
                        <a:rPr lang="fr-FR" sz="1200" u="none" strike="noStrike" dirty="0">
                          <a:effectLst/>
                        </a:rPr>
                        <a:t>Réponse positive à l'ensemble des indicateurs applicables </a:t>
                      </a:r>
                      <a:endParaRPr lang="fr-FR" sz="1200" b="0" i="0" u="none" strike="noStrike" dirty="0">
                        <a:solidFill>
                          <a:srgbClr val="000000"/>
                        </a:solidFill>
                        <a:effectLst/>
                        <a:latin typeface="Calibri"/>
                      </a:endParaRPr>
                    </a:p>
                  </a:txBody>
                  <a:tcPr marL="5457" marR="5457" marT="5457" marB="0" anchor="ctr"/>
                </a:tc>
                <a:tc>
                  <a:txBody>
                    <a:bodyPr/>
                    <a:lstStyle/>
                    <a:p>
                      <a:pPr algn="l" fontAlgn="ctr"/>
                      <a:r>
                        <a:rPr lang="fr-FR" sz="1200" u="none" strike="noStrike" dirty="0">
                          <a:effectLst/>
                        </a:rPr>
                        <a:t>Stocks saisis et suivis sur Slogan</a:t>
                      </a:r>
                      <a:endParaRPr lang="fr-FR" sz="1200" b="0" i="0" u="none" strike="noStrike" dirty="0">
                        <a:solidFill>
                          <a:srgbClr val="000000"/>
                        </a:solidFill>
                        <a:effectLst/>
                        <a:latin typeface="Calibri"/>
                      </a:endParaRPr>
                    </a:p>
                  </a:txBody>
                  <a:tcPr marL="5457" marR="5457" marT="5457" marB="0" anchor="ctr"/>
                </a:tc>
                <a:tc rowSpan="6">
                  <a:txBody>
                    <a:bodyPr/>
                    <a:lstStyle/>
                    <a:p>
                      <a:pPr algn="l" fontAlgn="ctr"/>
                      <a:r>
                        <a:rPr lang="fr-FR" sz="1200" u="none" strike="noStrike" dirty="0">
                          <a:effectLst/>
                        </a:rPr>
                        <a:t>Cotation A : Participation pour la totalité des  critères applicables</a:t>
                      </a:r>
                      <a:br>
                        <a:rPr lang="fr-FR" sz="1200" u="none" strike="noStrike" dirty="0">
                          <a:effectLst/>
                        </a:rPr>
                      </a:br>
                      <a:r>
                        <a:rPr lang="fr-FR" sz="1200" u="none" strike="noStrike" dirty="0">
                          <a:effectLst/>
                        </a:rPr>
                        <a:t>Cotation B :  Participation pour au moins 75 % des critères applicables</a:t>
                      </a:r>
                      <a:br>
                        <a:rPr lang="fr-FR" sz="1200" u="none" strike="noStrike" dirty="0">
                          <a:effectLst/>
                        </a:rPr>
                      </a:br>
                      <a:r>
                        <a:rPr lang="fr-FR" sz="1200" u="none" strike="noStrike" dirty="0">
                          <a:effectLst/>
                        </a:rPr>
                        <a:t>Cotation C : Participation pour moins de 75 % des critères applicables</a:t>
                      </a:r>
                      <a:br>
                        <a:rPr lang="fr-FR" sz="1200" u="none" strike="noStrike" dirty="0">
                          <a:effectLst/>
                        </a:rPr>
                      </a:br>
                      <a:r>
                        <a:rPr lang="fr-FR" sz="1200" u="none" strike="noStrike" dirty="0">
                          <a:effectLst/>
                        </a:rPr>
                        <a:t>Cotation D :  Aucun </a:t>
                      </a:r>
                      <a:r>
                        <a:rPr lang="fr-FR" sz="1200" u="none" strike="noStrike" dirty="0" err="1">
                          <a:effectLst/>
                        </a:rPr>
                        <a:t>particpation</a:t>
                      </a:r>
                      <a:r>
                        <a:rPr lang="fr-FR" sz="1200" u="none" strike="noStrike" dirty="0">
                          <a:effectLst/>
                        </a:rPr>
                        <a:t> </a:t>
                      </a:r>
                      <a:endParaRPr lang="fr-FR" sz="1200" b="0" i="0" u="none" strike="noStrike" dirty="0">
                        <a:solidFill>
                          <a:srgbClr val="000000"/>
                        </a:solidFill>
                        <a:effectLst/>
                        <a:latin typeface="Calibri"/>
                      </a:endParaRPr>
                    </a:p>
                  </a:txBody>
                  <a:tcPr marL="5457" marR="5457" marT="5457" marB="0" anchor="ctr"/>
                </a:tc>
              </a:tr>
              <a:tr h="442041">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Participation au programme régional permettant d'optimiser la prise en charge des patients atteints de maladie cancéreuse en phase palliative (Palliachim)</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a:txBody>
                    <a:bodyPr/>
                    <a:lstStyle/>
                    <a:p>
                      <a:pPr algn="l" fontAlgn="ctr"/>
                      <a:r>
                        <a:rPr lang="fr-FR" sz="1200" u="none" strike="noStrike">
                          <a:effectLst/>
                        </a:rPr>
                        <a:t>Evaluation Observatoire dédié au cancer</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r>
              <a:tr h="376553">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Participation aux travaux, réunions d'information de l'ARS, l'Assurance Maladie et l'</a:t>
                      </a:r>
                      <a:r>
                        <a:rPr lang="fr-FR" sz="1200" u="none" strike="noStrike" dirty="0" err="1">
                          <a:effectLst/>
                        </a:rPr>
                        <a:t>OMéDIT</a:t>
                      </a:r>
                      <a:r>
                        <a:rPr lang="fr-FR" sz="1200" u="none" strike="noStrike" dirty="0">
                          <a:effectLst/>
                        </a:rPr>
                        <a:t> </a:t>
                      </a:r>
                      <a:endParaRPr lang="fr-FR" sz="1200" b="0" i="0" u="none" strike="noStrike" dirty="0">
                        <a:solidFill>
                          <a:srgbClr val="000000"/>
                        </a:solidFill>
                        <a:effectLst/>
                        <a:latin typeface="Calibri"/>
                      </a:endParaRPr>
                    </a:p>
                  </a:txBody>
                  <a:tcPr marL="5457" marR="5457" marT="5457" marB="0" anchor="ctr"/>
                </a:tc>
                <a:tc vMerge="1">
                  <a:txBody>
                    <a:bodyPr/>
                    <a:lstStyle/>
                    <a:p>
                      <a:endParaRPr lang="fr-FR"/>
                    </a:p>
                  </a:txBody>
                  <a:tcPr/>
                </a:tc>
                <a:tc>
                  <a:txBody>
                    <a:bodyPr/>
                    <a:lstStyle/>
                    <a:p>
                      <a:pPr algn="l" fontAlgn="ctr"/>
                      <a:r>
                        <a:rPr lang="fr-FR" sz="1200" u="none" strike="noStrike">
                          <a:effectLst/>
                        </a:rPr>
                        <a:t>Evaluation ARS, AM et OMéDIT</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r>
              <a:tr h="442041">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Participation aux enquêtes régionales sur la politique d'achat et le bon usage des produits de santé et mise en œuvre des recommandations sur le parcours thérapeutique du patient</a:t>
                      </a:r>
                      <a:endParaRPr lang="fr-FR" sz="1200" b="0" i="0" u="none" strike="noStrike" dirty="0">
                        <a:solidFill>
                          <a:srgbClr val="000000"/>
                        </a:solidFill>
                        <a:effectLst/>
                        <a:latin typeface="Calibri"/>
                      </a:endParaRPr>
                    </a:p>
                  </a:txBody>
                  <a:tcPr marL="5457" marR="5457" marT="5457" marB="0" anchor="ctr">
                    <a:solidFill>
                      <a:srgbClr val="92D050"/>
                    </a:solidFill>
                  </a:tcPr>
                </a:tc>
                <a:tc vMerge="1">
                  <a:txBody>
                    <a:bodyPr/>
                    <a:lstStyle/>
                    <a:p>
                      <a:endParaRPr lang="fr-FR"/>
                    </a:p>
                  </a:txBody>
                  <a:tcPr/>
                </a:tc>
                <a:tc rowSpan="2">
                  <a:txBody>
                    <a:bodyPr/>
                    <a:lstStyle/>
                    <a:p>
                      <a:pPr algn="l" fontAlgn="ctr"/>
                      <a:r>
                        <a:rPr lang="fr-FR" sz="1200" u="none" strike="noStrike">
                          <a:effectLst/>
                        </a:rPr>
                        <a:t>Résultat enregistré dans la base ATIH</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r>
              <a:tr h="272865">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Saisie des données de consommation de médicament de l'année 2016 sur la base ATIH</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272865">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Nombre de critères applicables</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a:txBody>
                    <a:bodyPr/>
                    <a:lstStyle/>
                    <a:p>
                      <a:pPr algn="l" fontAlgn="ctr"/>
                      <a:r>
                        <a:rPr lang="fr-FR" sz="1200" u="none" strike="noStrike" dirty="0">
                          <a:effectLst/>
                        </a:rPr>
                        <a:t> </a:t>
                      </a:r>
                      <a:endParaRPr lang="fr-FR" sz="1200" b="0" i="0" u="none" strike="noStrike" dirty="0">
                        <a:solidFill>
                          <a:srgbClr val="000000"/>
                        </a:solidFill>
                        <a:effectLst/>
                        <a:latin typeface="Calibri"/>
                      </a:endParaRPr>
                    </a:p>
                  </a:txBody>
                  <a:tcPr marL="5457" marR="5457" marT="5457" marB="0" anchor="ctr"/>
                </a:tc>
                <a:tc vMerge="1">
                  <a:txBody>
                    <a:bodyPr/>
                    <a:lstStyle/>
                    <a:p>
                      <a:endParaRPr lang="fr-FR"/>
                    </a:p>
                  </a:txBody>
                  <a:tcPr/>
                </a:tc>
              </a:tr>
            </a:tbl>
          </a:graphicData>
        </a:graphic>
      </p:graphicFrame>
      <p:sp>
        <p:nvSpPr>
          <p:cNvPr id="4" name="ZoneTexte 3"/>
          <p:cNvSpPr txBox="1"/>
          <p:nvPr/>
        </p:nvSpPr>
        <p:spPr>
          <a:xfrm>
            <a:off x="3923928" y="4077072"/>
            <a:ext cx="4824536" cy="2031325"/>
          </a:xfrm>
          <a:prstGeom prst="rect">
            <a:avLst/>
          </a:prstGeom>
          <a:solidFill>
            <a:schemeClr val="accent6"/>
          </a:solidFill>
        </p:spPr>
        <p:txBody>
          <a:bodyPr wrap="square" rtlCol="0">
            <a:spAutoFit/>
          </a:bodyPr>
          <a:lstStyle/>
          <a:p>
            <a:pPr marL="285750" indent="-285750">
              <a:buFontTx/>
              <a:buChar char="-"/>
            </a:pPr>
            <a:r>
              <a:rPr lang="fr-FR" dirty="0" smtClean="0"/>
              <a:t>Programme dé prescription</a:t>
            </a:r>
          </a:p>
          <a:p>
            <a:pPr marL="285750" indent="-285750">
              <a:buFontTx/>
              <a:buChar char="-"/>
            </a:pPr>
            <a:r>
              <a:rPr lang="fr-FR" dirty="0" smtClean="0"/>
              <a:t>Programme </a:t>
            </a:r>
            <a:r>
              <a:rPr lang="fr-FR" dirty="0" err="1" smtClean="0"/>
              <a:t>choising</a:t>
            </a:r>
            <a:r>
              <a:rPr lang="fr-FR" dirty="0" smtClean="0"/>
              <a:t> </a:t>
            </a:r>
            <a:r>
              <a:rPr lang="fr-FR" dirty="0" err="1" smtClean="0"/>
              <a:t>wisely</a:t>
            </a:r>
            <a:endParaRPr lang="fr-FR" dirty="0" smtClean="0"/>
          </a:p>
          <a:p>
            <a:pPr marL="285750" indent="-285750">
              <a:buFontTx/>
              <a:buChar char="-"/>
            </a:pPr>
            <a:r>
              <a:rPr lang="fr-FR" dirty="0" smtClean="0"/>
              <a:t>Programme Trigger Tools</a:t>
            </a:r>
          </a:p>
          <a:p>
            <a:pPr marL="285750" indent="-285750">
              <a:buFontTx/>
              <a:buChar char="-"/>
            </a:pPr>
            <a:r>
              <a:rPr lang="fr-FR" dirty="0" smtClean="0"/>
              <a:t>Programme « limiter les </a:t>
            </a:r>
            <a:r>
              <a:rPr lang="fr-FR" dirty="0" err="1" smtClean="0"/>
              <a:t>réhospitalisations</a:t>
            </a:r>
            <a:r>
              <a:rPr lang="fr-FR" dirty="0" smtClean="0"/>
              <a:t> »,  priorisation de l’analyse pharmaceutique sur les thérapeutiques à risque (</a:t>
            </a:r>
            <a:r>
              <a:rPr lang="fr-FR" dirty="0" err="1" smtClean="0"/>
              <a:t>Ibuz</a:t>
            </a:r>
            <a:r>
              <a:rPr lang="fr-FR" dirty="0" smtClean="0"/>
              <a:t>, </a:t>
            </a:r>
            <a:r>
              <a:rPr lang="fr-FR" dirty="0" err="1" smtClean="0"/>
              <a:t>Ibug</a:t>
            </a:r>
            <a:r>
              <a:rPr lang="fr-FR" dirty="0" smtClean="0"/>
              <a:t>, …)</a:t>
            </a:r>
          </a:p>
          <a:p>
            <a:pPr marL="285750" indent="-285750">
              <a:buFontTx/>
              <a:buChar char="-"/>
            </a:pPr>
            <a:r>
              <a:rPr lang="fr-FR" dirty="0" err="1" smtClean="0"/>
              <a:t>COMéDIM</a:t>
            </a:r>
            <a:r>
              <a:rPr lang="fr-FR" dirty="0" smtClean="0"/>
              <a:t> de territoire</a:t>
            </a:r>
            <a:endParaRPr lang="fr-FR" dirty="0"/>
          </a:p>
        </p:txBody>
      </p:sp>
      <p:cxnSp>
        <p:nvCxnSpPr>
          <p:cNvPr id="6" name="Connecteur droit 5"/>
          <p:cNvCxnSpPr/>
          <p:nvPr/>
        </p:nvCxnSpPr>
        <p:spPr>
          <a:xfrm>
            <a:off x="4211960" y="2852936"/>
            <a:ext cx="288032" cy="1080120"/>
          </a:xfrm>
          <a:prstGeom prst="line">
            <a:avLst/>
          </a:prstGeom>
        </p:spPr>
        <p:style>
          <a:lnRef idx="2">
            <a:schemeClr val="dk1"/>
          </a:lnRef>
          <a:fillRef idx="0">
            <a:schemeClr val="dk1"/>
          </a:fillRef>
          <a:effectRef idx="1">
            <a:schemeClr val="dk1"/>
          </a:effectRef>
          <a:fontRef idx="minor">
            <a:schemeClr val="tx1"/>
          </a:fontRef>
        </p:style>
      </p:cxnSp>
      <p:sp>
        <p:nvSpPr>
          <p:cNvPr id="7"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pic>
        <p:nvPicPr>
          <p:cNvPr id="8"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0220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904071"/>
            <a:ext cx="8280920" cy="20928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800" dirty="0" smtClean="0">
                <a:solidFill>
                  <a:schemeClr val="tx2"/>
                </a:solidFill>
              </a:rPr>
              <a:t>Indicateurs 37 à 43 : pas de changement (obligatoire)</a:t>
            </a:r>
          </a:p>
          <a:p>
            <a:endParaRPr lang="fr-FR" dirty="0"/>
          </a:p>
          <a:p>
            <a:pPr marL="285750" indent="-285750">
              <a:buFontTx/>
              <a:buChar char="-"/>
            </a:pPr>
            <a:r>
              <a:rPr lang="fr-FR" sz="2800" dirty="0" smtClean="0">
                <a:solidFill>
                  <a:schemeClr val="tx2"/>
                </a:solidFill>
              </a:rPr>
              <a:t>Evolution des taux </a:t>
            </a:r>
          </a:p>
          <a:p>
            <a:pPr marL="285750" indent="-285750">
              <a:buFontTx/>
              <a:buChar char="-"/>
            </a:pPr>
            <a:r>
              <a:rPr lang="fr-FR" sz="2800" dirty="0" smtClean="0">
                <a:solidFill>
                  <a:schemeClr val="tx2"/>
                </a:solidFill>
              </a:rPr>
              <a:t>Non intégration du </a:t>
            </a:r>
            <a:r>
              <a:rPr lang="fr-FR" sz="2800" dirty="0" err="1" smtClean="0">
                <a:solidFill>
                  <a:schemeClr val="tx2"/>
                </a:solidFill>
              </a:rPr>
              <a:t>nivolumab</a:t>
            </a:r>
            <a:r>
              <a:rPr lang="fr-FR" sz="2800" dirty="0" smtClean="0">
                <a:solidFill>
                  <a:schemeClr val="tx2"/>
                </a:solidFill>
              </a:rPr>
              <a:t> dans le calcul ?</a:t>
            </a:r>
          </a:p>
          <a:p>
            <a:pPr marL="285750" indent="-285750">
              <a:buFontTx/>
              <a:buChar char="-"/>
            </a:pPr>
            <a:r>
              <a:rPr lang="fr-FR" sz="2800" dirty="0" smtClean="0">
                <a:solidFill>
                  <a:schemeClr val="tx2"/>
                </a:solidFill>
              </a:rPr>
              <a:t>Suivi des codes I999</a:t>
            </a:r>
            <a:endParaRPr lang="fr-FR" sz="2800" dirty="0">
              <a:solidFill>
                <a:schemeClr val="tx2"/>
              </a:solidFill>
            </a:endParaRPr>
          </a:p>
        </p:txBody>
      </p:sp>
      <p:sp>
        <p:nvSpPr>
          <p:cNvPr id="3"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pic>
        <p:nvPicPr>
          <p:cNvPr id="4"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38442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719228364"/>
              </p:ext>
            </p:extLst>
          </p:nvPr>
        </p:nvGraphicFramePr>
        <p:xfrm>
          <a:off x="395536" y="188640"/>
          <a:ext cx="8568952" cy="6491355"/>
        </p:xfrm>
        <a:graphic>
          <a:graphicData uri="http://schemas.openxmlformats.org/drawingml/2006/table">
            <a:tbl>
              <a:tblPr>
                <a:tableStyleId>{5C22544A-7EE6-4342-B048-85BDC9FD1C3A}</a:tableStyleId>
              </a:tblPr>
              <a:tblGrid>
                <a:gridCol w="1264840"/>
                <a:gridCol w="590231"/>
                <a:gridCol w="2866898"/>
                <a:gridCol w="694082"/>
                <a:gridCol w="644418"/>
                <a:gridCol w="2508483"/>
              </a:tblGrid>
              <a:tr h="977997">
                <a:tc>
                  <a:txBody>
                    <a:bodyPr/>
                    <a:lstStyle/>
                    <a:p>
                      <a:pPr algn="l" fontAlgn="ctr"/>
                      <a:r>
                        <a:rPr lang="fr-FR" sz="1100" u="none" strike="noStrike">
                          <a:effectLst/>
                        </a:rPr>
                        <a:t>L'établissement fait la promotion de la politique  nationale des médicaments inscrits au répertoire</a:t>
                      </a:r>
                      <a:endParaRPr lang="fr-FR" sz="1100" b="0" i="0" u="none" strike="noStrike">
                        <a:solidFill>
                          <a:srgbClr val="000000"/>
                        </a:solidFill>
                        <a:effectLst/>
                        <a:latin typeface="Calibri"/>
                      </a:endParaRPr>
                    </a:p>
                  </a:txBody>
                  <a:tcPr marL="5457" marR="5457" marT="5457" marB="0" anchor="ctr"/>
                </a:tc>
                <a:tc rowSpan="3">
                  <a:txBody>
                    <a:bodyPr/>
                    <a:lstStyle/>
                    <a:p>
                      <a:pPr algn="ctr" fontAlgn="ctr"/>
                      <a:r>
                        <a:rPr lang="fr-FR" sz="1100" u="none" strike="noStrike">
                          <a:effectLst/>
                        </a:rPr>
                        <a:t>37</a:t>
                      </a:r>
                      <a:endParaRPr lang="fr-FR" sz="1100" b="0" i="0" u="none" strike="noStrike">
                        <a:solidFill>
                          <a:srgbClr val="000000"/>
                        </a:solidFill>
                        <a:effectLst/>
                        <a:latin typeface="Calibri"/>
                      </a:endParaRPr>
                    </a:p>
                  </a:txBody>
                  <a:tcPr marL="5457" marR="5457" marT="5457" marB="0" anchor="ctr"/>
                </a:tc>
                <a:tc>
                  <a:txBody>
                    <a:bodyPr/>
                    <a:lstStyle/>
                    <a:p>
                      <a:pPr algn="l" fontAlgn="ctr"/>
                      <a:r>
                        <a:rPr lang="fr-FR" sz="1100" u="none" strike="noStrike">
                          <a:effectLst/>
                        </a:rPr>
                        <a:t>L'établissement met en place un programme d'action favorisant la prescriptions des médicaments dans le répertoire</a:t>
                      </a:r>
                      <a:endParaRPr lang="fr-FR" sz="1100" b="0" i="0" u="none" strike="noStrike">
                        <a:solidFill>
                          <a:srgbClr val="000000"/>
                        </a:solidFill>
                        <a:effectLst/>
                        <a:latin typeface="Calibri"/>
                      </a:endParaRPr>
                    </a:p>
                  </a:txBody>
                  <a:tcPr marL="5457" marR="5457" marT="5457" marB="0" anchor="ctr"/>
                </a:tc>
                <a:tc>
                  <a:txBody>
                    <a:bodyPr/>
                    <a:lstStyle/>
                    <a:p>
                      <a:pPr algn="ctr" fontAlgn="ctr"/>
                      <a:r>
                        <a:rPr lang="fr-FR" sz="1100" u="none" strike="noStrike" dirty="0">
                          <a:effectLst/>
                        </a:rPr>
                        <a:t>Présence d'un plan d'action</a:t>
                      </a:r>
                      <a:endParaRPr lang="fr-FR" sz="1100" b="0" i="0" u="none" strike="noStrike" dirty="0">
                        <a:solidFill>
                          <a:srgbClr val="000000"/>
                        </a:solidFill>
                        <a:effectLst/>
                        <a:latin typeface="Calibri"/>
                      </a:endParaRPr>
                    </a:p>
                  </a:txBody>
                  <a:tcPr marL="5457" marR="5457" marT="5457" marB="0" anchor="ctr"/>
                </a:tc>
                <a:tc>
                  <a:txBody>
                    <a:bodyPr/>
                    <a:lstStyle/>
                    <a:p>
                      <a:pPr algn="l" fontAlgn="ctr"/>
                      <a:r>
                        <a:rPr lang="fr-FR" sz="1100" u="none" strike="noStrike">
                          <a:effectLst/>
                        </a:rPr>
                        <a:t>Programme d'action validé en instance</a:t>
                      </a:r>
                      <a:endParaRPr lang="fr-FR" sz="1100" b="0" i="0" u="none" strike="noStrike">
                        <a:solidFill>
                          <a:srgbClr val="000000"/>
                        </a:solidFill>
                        <a:effectLst/>
                        <a:latin typeface="Calibri"/>
                      </a:endParaRPr>
                    </a:p>
                  </a:txBody>
                  <a:tcPr marL="5457" marR="5457" marT="5457" marB="0" anchor="ctr"/>
                </a:tc>
                <a:tc rowSpan="3">
                  <a:txBody>
                    <a:bodyPr/>
                    <a:lstStyle/>
                    <a:p>
                      <a:pPr algn="l" fontAlgn="ctr"/>
                      <a:r>
                        <a:rPr lang="fr-FR" sz="1100" u="none" strike="noStrike">
                          <a:effectLst/>
                        </a:rPr>
                        <a:t>Cotation A : Taux de prescription dans le répertoire &gt;= taux fixé par arrêté </a:t>
                      </a:r>
                      <a:br>
                        <a:rPr lang="fr-FR" sz="1100" u="none" strike="noStrike">
                          <a:effectLst/>
                        </a:rPr>
                      </a:br>
                      <a:r>
                        <a:rPr lang="fr-FR" sz="1100" u="none" strike="noStrike">
                          <a:effectLst/>
                        </a:rPr>
                        <a:t>Cotation B : Taux de prescription &lt; taux fixé par arrêté  et existence d'un programme d'action</a:t>
                      </a:r>
                      <a:br>
                        <a:rPr lang="fr-FR" sz="1100" u="none" strike="noStrike">
                          <a:effectLst/>
                        </a:rPr>
                      </a:br>
                      <a:r>
                        <a:rPr lang="fr-FR" sz="1100" u="none" strike="noStrike">
                          <a:effectLst/>
                        </a:rPr>
                        <a:t>Cotation C :  Taux de prescription &gt; taux fixé par arrêté  et absence d'un programme d'action</a:t>
                      </a:r>
                      <a:br>
                        <a:rPr lang="fr-FR" sz="1100" u="none" strike="noStrike">
                          <a:effectLst/>
                        </a:rPr>
                      </a:br>
                      <a:r>
                        <a:rPr lang="fr-FR" sz="1100" u="none" strike="noStrike">
                          <a:effectLst/>
                        </a:rPr>
                        <a:t>Cotation D : Taux de prescription &lt; taux fixé par arrêté  et absence de programme d'action</a:t>
                      </a:r>
                      <a:endParaRPr lang="fr-FR" sz="1100" b="0" i="0" u="none" strike="noStrike">
                        <a:solidFill>
                          <a:srgbClr val="000000"/>
                        </a:solidFill>
                        <a:effectLst/>
                        <a:latin typeface="Calibri"/>
                      </a:endParaRPr>
                    </a:p>
                  </a:txBody>
                  <a:tcPr marL="5457" marR="5457" marT="5457" marB="0" anchor="ctr"/>
                </a:tc>
              </a:tr>
              <a:tr h="619721">
                <a:tc rowSpan="2">
                  <a:txBody>
                    <a:bodyPr/>
                    <a:lstStyle/>
                    <a:p>
                      <a:pPr algn="l" fontAlgn="ctr"/>
                      <a:r>
                        <a:rPr lang="fr-FR" sz="1100" u="none" strike="noStrike">
                          <a:effectLst/>
                        </a:rPr>
                        <a:t>Taux de prescription dans le répertoire des génériques pour les PHEV </a:t>
                      </a:r>
                      <a:endParaRPr lang="fr-FR" sz="1100" b="0" i="0" u="none" strike="noStrike">
                        <a:solidFill>
                          <a:srgbClr val="000000"/>
                        </a:solidFill>
                        <a:effectLst/>
                        <a:latin typeface="Calibri"/>
                      </a:endParaRPr>
                    </a:p>
                  </a:txBody>
                  <a:tcPr marL="5457" marR="5457" marT="5457" marB="0" anchor="ctr"/>
                </a:tc>
                <a:tc vMerge="1">
                  <a:txBody>
                    <a:bodyPr/>
                    <a:lstStyle/>
                    <a:p>
                      <a:endParaRPr lang="fr-FR"/>
                    </a:p>
                  </a:txBody>
                  <a:tcPr/>
                </a:tc>
                <a:tc>
                  <a:txBody>
                    <a:bodyPr/>
                    <a:lstStyle/>
                    <a:p>
                      <a:pPr algn="l" fontAlgn="ctr"/>
                      <a:r>
                        <a:rPr lang="fr-FR" sz="1100" u="none" strike="noStrike">
                          <a:effectLst/>
                        </a:rPr>
                        <a:t>Nombre de boites (en excluant le paracétamol du calcul) dans le répertoire des génériques prescrites en PHEV</a:t>
                      </a:r>
                      <a:endParaRPr lang="fr-FR" sz="1100" b="0" i="0" u="none" strike="noStrike">
                        <a:solidFill>
                          <a:srgbClr val="000000"/>
                        </a:solidFill>
                        <a:effectLst/>
                        <a:latin typeface="Calibri"/>
                      </a:endParaRPr>
                    </a:p>
                  </a:txBody>
                  <a:tcPr marL="5457" marR="5457" marT="5457" marB="0" anchor="ctr"/>
                </a:tc>
                <a:tc rowSpan="2">
                  <a:txBody>
                    <a:bodyPr/>
                    <a:lstStyle/>
                    <a:p>
                      <a:pPr algn="ctr" fontAlgn="ctr"/>
                      <a:r>
                        <a:rPr lang="fr-FR" sz="1100" u="none" strike="noStrike">
                          <a:effectLst/>
                        </a:rPr>
                        <a:t>&gt;= taux fixé par arrêté</a:t>
                      </a:r>
                      <a:endParaRPr lang="fr-FR" sz="1100" b="0" i="0" u="none" strike="noStrike">
                        <a:solidFill>
                          <a:srgbClr val="000000"/>
                        </a:solidFill>
                        <a:effectLst/>
                        <a:latin typeface="Calibri"/>
                      </a:endParaRPr>
                    </a:p>
                  </a:txBody>
                  <a:tcPr marL="5457" marR="5457" marT="5457" marB="0" anchor="ctr"/>
                </a:tc>
                <a:tc rowSpan="2">
                  <a:txBody>
                    <a:bodyPr/>
                    <a:lstStyle/>
                    <a:p>
                      <a:pPr algn="l" fontAlgn="ctr"/>
                      <a:r>
                        <a:rPr lang="fr-FR" sz="1100" u="none" strike="noStrike">
                          <a:effectLst/>
                        </a:rPr>
                        <a:t>Requête Assurance Maladie</a:t>
                      </a:r>
                      <a:endParaRPr lang="fr-FR" sz="1100" b="0" i="0" u="none" strike="noStrike">
                        <a:solidFill>
                          <a:srgbClr val="000000"/>
                        </a:solidFill>
                        <a:effectLst/>
                        <a:latin typeface="Calibri"/>
                      </a:endParaRPr>
                    </a:p>
                  </a:txBody>
                  <a:tcPr marL="5457" marR="5457" marT="5457" marB="0" anchor="ctr"/>
                </a:tc>
                <a:tc vMerge="1">
                  <a:txBody>
                    <a:bodyPr/>
                    <a:lstStyle/>
                    <a:p>
                      <a:endParaRPr lang="fr-FR"/>
                    </a:p>
                  </a:txBody>
                  <a:tcPr/>
                </a:tc>
              </a:tr>
              <a:tr h="416375">
                <a:tc vMerge="1">
                  <a:txBody>
                    <a:bodyPr/>
                    <a:lstStyle/>
                    <a:p>
                      <a:endParaRPr lang="fr-FR"/>
                    </a:p>
                  </a:txBody>
                  <a:tcPr/>
                </a:tc>
                <a:tc vMerge="1">
                  <a:txBody>
                    <a:bodyPr/>
                    <a:lstStyle/>
                    <a:p>
                      <a:endParaRPr lang="fr-FR"/>
                    </a:p>
                  </a:txBody>
                  <a:tcPr/>
                </a:tc>
                <a:tc>
                  <a:txBody>
                    <a:bodyPr/>
                    <a:lstStyle/>
                    <a:p>
                      <a:pPr algn="l" fontAlgn="ctr"/>
                      <a:r>
                        <a:rPr lang="fr-FR" sz="1100" u="none" strike="noStrike">
                          <a:effectLst/>
                        </a:rPr>
                        <a:t>Nombre total de boites prescrites en PHEV</a:t>
                      </a:r>
                      <a:endParaRPr lang="fr-FR" sz="11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813383">
                <a:tc>
                  <a:txBody>
                    <a:bodyPr/>
                    <a:lstStyle/>
                    <a:p>
                      <a:pPr algn="l" fontAlgn="ctr"/>
                      <a:r>
                        <a:rPr lang="fr-FR" sz="1100" u="none" strike="noStrike">
                          <a:effectLst/>
                        </a:rPr>
                        <a:t>L'établissement décline les politiques de promotion des biosimilaires</a:t>
                      </a:r>
                      <a:endParaRPr lang="fr-FR" sz="1100" b="0" i="0" u="none" strike="noStrike">
                        <a:solidFill>
                          <a:srgbClr val="000000"/>
                        </a:solidFill>
                        <a:effectLst/>
                        <a:latin typeface="Calibri"/>
                      </a:endParaRPr>
                    </a:p>
                  </a:txBody>
                  <a:tcPr marL="5457" marR="5457" marT="5457" marB="0" anchor="ctr"/>
                </a:tc>
                <a:tc rowSpan="11">
                  <a:txBody>
                    <a:bodyPr/>
                    <a:lstStyle/>
                    <a:p>
                      <a:pPr algn="ctr" fontAlgn="ctr"/>
                      <a:r>
                        <a:rPr lang="fr-FR" sz="1100" u="none" strike="noStrike">
                          <a:effectLst/>
                        </a:rPr>
                        <a:t>38</a:t>
                      </a:r>
                      <a:endParaRPr lang="fr-FR" sz="1100" b="0" i="0" u="none" strike="noStrike">
                        <a:solidFill>
                          <a:srgbClr val="000000"/>
                        </a:solidFill>
                        <a:effectLst/>
                        <a:latin typeface="Calibri"/>
                      </a:endParaRPr>
                    </a:p>
                  </a:txBody>
                  <a:tcPr marL="5457" marR="5457" marT="5457" marB="0" anchor="ctr"/>
                </a:tc>
                <a:tc>
                  <a:txBody>
                    <a:bodyPr/>
                    <a:lstStyle/>
                    <a:p>
                      <a:pPr algn="l" fontAlgn="ctr"/>
                      <a:r>
                        <a:rPr lang="fr-FR" sz="1100" u="none" strike="noStrike">
                          <a:effectLst/>
                        </a:rPr>
                        <a:t>L'établissement met en place un programme d'action favorisant la prescriptions des biosimilaires pour les PHEV</a:t>
                      </a:r>
                      <a:endParaRPr lang="fr-FR" sz="1100" b="0" i="0" u="none" strike="noStrike">
                        <a:solidFill>
                          <a:srgbClr val="000000"/>
                        </a:solidFill>
                        <a:effectLst/>
                        <a:latin typeface="Calibri"/>
                      </a:endParaRPr>
                    </a:p>
                  </a:txBody>
                  <a:tcPr marL="5457" marR="5457" marT="5457" marB="0" anchor="ctr"/>
                </a:tc>
                <a:tc>
                  <a:txBody>
                    <a:bodyPr/>
                    <a:lstStyle/>
                    <a:p>
                      <a:pPr algn="ctr" fontAlgn="ctr"/>
                      <a:r>
                        <a:rPr lang="fr-FR" sz="1100" u="none" strike="noStrike">
                          <a:effectLst/>
                        </a:rPr>
                        <a:t>Présence d'un plan d'action</a:t>
                      </a:r>
                      <a:endParaRPr lang="fr-FR" sz="1100" b="0" i="0" u="none" strike="noStrike">
                        <a:solidFill>
                          <a:srgbClr val="000000"/>
                        </a:solidFill>
                        <a:effectLst/>
                        <a:latin typeface="Calibri"/>
                      </a:endParaRPr>
                    </a:p>
                  </a:txBody>
                  <a:tcPr marL="5457" marR="5457" marT="5457" marB="0" anchor="ctr"/>
                </a:tc>
                <a:tc>
                  <a:txBody>
                    <a:bodyPr/>
                    <a:lstStyle/>
                    <a:p>
                      <a:pPr algn="l" fontAlgn="ctr"/>
                      <a:r>
                        <a:rPr lang="fr-FR" sz="1100" u="none" strike="noStrike">
                          <a:effectLst/>
                        </a:rPr>
                        <a:t>Programme d'action validé en instance</a:t>
                      </a:r>
                      <a:endParaRPr lang="fr-FR" sz="1100" b="0" i="0" u="none" strike="noStrike">
                        <a:solidFill>
                          <a:srgbClr val="000000"/>
                        </a:solidFill>
                        <a:effectLst/>
                        <a:latin typeface="Calibri"/>
                      </a:endParaRPr>
                    </a:p>
                  </a:txBody>
                  <a:tcPr marL="5457" marR="5457" marT="5457" marB="0" anchor="ctr"/>
                </a:tc>
                <a:tc rowSpan="11">
                  <a:txBody>
                    <a:bodyPr/>
                    <a:lstStyle/>
                    <a:p>
                      <a:pPr algn="l" fontAlgn="ctr"/>
                      <a:r>
                        <a:rPr lang="fr-FR" sz="1100" u="none" strike="noStrike" dirty="0">
                          <a:effectLst/>
                        </a:rPr>
                        <a:t>Cotation A : Taux de prescription de </a:t>
                      </a:r>
                      <a:r>
                        <a:rPr lang="fr-FR" sz="1100" u="none" strike="noStrike" dirty="0" err="1">
                          <a:effectLst/>
                        </a:rPr>
                        <a:t>biosimailaire</a:t>
                      </a:r>
                      <a:r>
                        <a:rPr lang="fr-FR" sz="1100" u="none" strike="noStrike" dirty="0">
                          <a:effectLst/>
                        </a:rPr>
                        <a:t> &gt;=75% pour au moins 3 critères</a:t>
                      </a:r>
                      <a:br>
                        <a:rPr lang="fr-FR" sz="1100" u="none" strike="noStrike" dirty="0">
                          <a:effectLst/>
                        </a:rPr>
                      </a:br>
                      <a:r>
                        <a:rPr lang="fr-FR" sz="1100" u="none" strike="noStrike" dirty="0">
                          <a:effectLst/>
                        </a:rPr>
                        <a:t>Cotation B : Taux de prescription &gt;= 75% pour au moins 1 critère</a:t>
                      </a:r>
                      <a:br>
                        <a:rPr lang="fr-FR" sz="1100" u="none" strike="noStrike" dirty="0">
                          <a:effectLst/>
                        </a:rPr>
                      </a:br>
                      <a:r>
                        <a:rPr lang="fr-FR" sz="1100" u="none" strike="noStrike" dirty="0">
                          <a:effectLst/>
                        </a:rPr>
                        <a:t>Cotation C : Cotation inférieure à 75% pour les 5 critères mais présence d'un programme d'action</a:t>
                      </a:r>
                      <a:br>
                        <a:rPr lang="fr-FR" sz="1100" u="none" strike="noStrike" dirty="0">
                          <a:effectLst/>
                        </a:rPr>
                      </a:br>
                      <a:r>
                        <a:rPr lang="fr-FR" sz="1100" u="none" strike="noStrike" dirty="0">
                          <a:effectLst/>
                        </a:rPr>
                        <a:t>Cotation D : Cotation inférieure à 75% pour les 5 critères et absence de programme d'action</a:t>
                      </a:r>
                      <a:endParaRPr lang="fr-FR" sz="1100" b="0" i="0" u="none" strike="noStrike" dirty="0">
                        <a:solidFill>
                          <a:srgbClr val="000000"/>
                        </a:solidFill>
                        <a:effectLst/>
                        <a:latin typeface="Calibri"/>
                      </a:endParaRPr>
                    </a:p>
                  </a:txBody>
                  <a:tcPr marL="5457" marR="5457" marT="5457" marB="0" anchor="ctr"/>
                </a:tc>
              </a:tr>
              <a:tr h="658453">
                <a:tc rowSpan="2">
                  <a:txBody>
                    <a:bodyPr/>
                    <a:lstStyle/>
                    <a:p>
                      <a:pPr algn="l" fontAlgn="ctr"/>
                      <a:r>
                        <a:rPr lang="fr-FR" sz="1100" u="none" strike="noStrike">
                          <a:effectLst/>
                        </a:rPr>
                        <a:t>Taux de prescription des biosimilaires</a:t>
                      </a:r>
                      <a:endParaRPr lang="fr-FR" sz="1100" b="0" i="0" u="none" strike="noStrike">
                        <a:solidFill>
                          <a:srgbClr val="000000"/>
                        </a:solidFill>
                        <a:effectLst/>
                        <a:latin typeface="Calibri"/>
                      </a:endParaRPr>
                    </a:p>
                  </a:txBody>
                  <a:tcPr marL="5457" marR="5457" marT="5457" marB="0" anchor="ctr"/>
                </a:tc>
                <a:tc vMerge="1">
                  <a:txBody>
                    <a:bodyPr/>
                    <a:lstStyle/>
                    <a:p>
                      <a:endParaRPr lang="fr-FR"/>
                    </a:p>
                  </a:txBody>
                  <a:tcPr/>
                </a:tc>
                <a:tc>
                  <a:txBody>
                    <a:bodyPr/>
                    <a:lstStyle/>
                    <a:p>
                      <a:pPr algn="l" fontAlgn="ctr"/>
                      <a:r>
                        <a:rPr lang="fr-FR" sz="1100" u="none" strike="noStrike">
                          <a:effectLst/>
                        </a:rPr>
                        <a:t>Nombre de boîtes de médicaments biosimilaires prescrites (PHEV)</a:t>
                      </a:r>
                      <a:endParaRPr lang="fr-FR" sz="1100" b="0" i="0" u="none" strike="noStrike">
                        <a:solidFill>
                          <a:srgbClr val="000000"/>
                        </a:solidFill>
                        <a:effectLst/>
                        <a:latin typeface="Calibri"/>
                      </a:endParaRPr>
                    </a:p>
                  </a:txBody>
                  <a:tcPr marL="5457" marR="5457" marT="5457" marB="0" anchor="ctr"/>
                </a:tc>
                <a:tc rowSpan="2">
                  <a:txBody>
                    <a:bodyPr/>
                    <a:lstStyle/>
                    <a:p>
                      <a:pPr algn="ctr" fontAlgn="ctr"/>
                      <a:r>
                        <a:rPr lang="fr-FR" sz="1100" u="none" strike="noStrike" dirty="0">
                          <a:effectLst/>
                        </a:rPr>
                        <a:t>&gt;=75%</a:t>
                      </a:r>
                      <a:endParaRPr lang="fr-FR" sz="1100" b="0" i="0" u="none" strike="noStrike" dirty="0">
                        <a:solidFill>
                          <a:srgbClr val="000000"/>
                        </a:solidFill>
                        <a:effectLst/>
                        <a:latin typeface="Calibri"/>
                      </a:endParaRPr>
                    </a:p>
                  </a:txBody>
                  <a:tcPr marL="5457" marR="5457" marT="5457" marB="0" anchor="ctr"/>
                </a:tc>
                <a:tc rowSpan="10">
                  <a:txBody>
                    <a:bodyPr/>
                    <a:lstStyle/>
                    <a:p>
                      <a:pPr algn="ctr" fontAlgn="ctr"/>
                      <a:r>
                        <a:rPr lang="fr-FR" sz="1100" u="none" strike="noStrike" dirty="0">
                          <a:effectLst/>
                        </a:rPr>
                        <a:t>2</a:t>
                      </a:r>
                      <a:endParaRPr lang="fr-FR" sz="1100" b="0" i="0" u="none" strike="noStrike" dirty="0">
                        <a:solidFill>
                          <a:srgbClr val="000000"/>
                        </a:solidFill>
                        <a:effectLst/>
                        <a:latin typeface="Calibri"/>
                      </a:endParaRPr>
                    </a:p>
                  </a:txBody>
                  <a:tcPr marL="5457" marR="5457" marT="5457" marB="0" anchor="ctr"/>
                </a:tc>
                <a:tc vMerge="1">
                  <a:txBody>
                    <a:bodyPr/>
                    <a:lstStyle/>
                    <a:p>
                      <a:endParaRPr lang="fr-FR"/>
                    </a:p>
                  </a:txBody>
                  <a:tcPr/>
                </a:tc>
              </a:tr>
              <a:tr h="580988">
                <a:tc vMerge="1">
                  <a:txBody>
                    <a:bodyPr/>
                    <a:lstStyle/>
                    <a:p>
                      <a:endParaRPr lang="fr-FR"/>
                    </a:p>
                  </a:txBody>
                  <a:tcPr/>
                </a:tc>
                <a:tc vMerge="1">
                  <a:txBody>
                    <a:bodyPr/>
                    <a:lstStyle/>
                    <a:p>
                      <a:endParaRPr lang="fr-FR"/>
                    </a:p>
                  </a:txBody>
                  <a:tcPr/>
                </a:tc>
                <a:tc>
                  <a:txBody>
                    <a:bodyPr/>
                    <a:lstStyle/>
                    <a:p>
                      <a:pPr algn="l" fontAlgn="ctr"/>
                      <a:r>
                        <a:rPr lang="fr-FR" sz="1100" u="none" strike="noStrike">
                          <a:effectLst/>
                        </a:rPr>
                        <a:t>Nombre de boîtes prescrites de médicaments biologiques appartenant à la liste de référence des groupes biosimilaires (PHEV)</a:t>
                      </a:r>
                      <a:endParaRPr lang="fr-FR" sz="11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387326">
                <a:tc rowSpan="2">
                  <a:txBody>
                    <a:bodyPr/>
                    <a:lstStyle/>
                    <a:p>
                      <a:pPr algn="l" fontAlgn="ctr"/>
                      <a:r>
                        <a:rPr lang="fr-FR" sz="1100" u="none" strike="noStrike">
                          <a:effectLst/>
                        </a:rPr>
                        <a:t>Taux de prescription d'EPO similaire</a:t>
                      </a:r>
                      <a:endParaRPr lang="fr-FR" sz="1100" b="0" i="0" u="none" strike="noStrike">
                        <a:solidFill>
                          <a:srgbClr val="000000"/>
                        </a:solidFill>
                        <a:effectLst/>
                        <a:latin typeface="Calibri"/>
                      </a:endParaRPr>
                    </a:p>
                  </a:txBody>
                  <a:tcPr marL="5457" marR="5457" marT="5457" marB="0" anchor="ctr"/>
                </a:tc>
                <a:tc vMerge="1">
                  <a:txBody>
                    <a:bodyPr/>
                    <a:lstStyle/>
                    <a:p>
                      <a:endParaRPr lang="fr-FR"/>
                    </a:p>
                  </a:txBody>
                  <a:tcPr/>
                </a:tc>
                <a:tc>
                  <a:txBody>
                    <a:bodyPr/>
                    <a:lstStyle/>
                    <a:p>
                      <a:pPr algn="l" fontAlgn="ctr"/>
                      <a:r>
                        <a:rPr lang="fr-FR" sz="1100" u="none" strike="noStrike">
                          <a:effectLst/>
                        </a:rPr>
                        <a:t>Nombre de boîtes d'EPO similaire prescrites (PHEV)</a:t>
                      </a:r>
                      <a:endParaRPr lang="fr-FR" sz="1100" b="0" i="0" u="none" strike="noStrike">
                        <a:solidFill>
                          <a:srgbClr val="000000"/>
                        </a:solidFill>
                        <a:effectLst/>
                        <a:latin typeface="Calibri"/>
                      </a:endParaRPr>
                    </a:p>
                  </a:txBody>
                  <a:tcPr marL="5457" marR="5457" marT="5457" marB="0" anchor="ctr"/>
                </a:tc>
                <a:tc rowSpan="2">
                  <a:txBody>
                    <a:bodyPr/>
                    <a:lstStyle/>
                    <a:p>
                      <a:pPr algn="ctr" fontAlgn="ctr"/>
                      <a:r>
                        <a:rPr lang="fr-FR" sz="1100" u="none" strike="noStrike">
                          <a:effectLst/>
                        </a:rPr>
                        <a:t>&gt;=75%</a:t>
                      </a:r>
                      <a:endParaRPr lang="fr-FR" sz="11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r>
              <a:tr h="193662">
                <a:tc vMerge="1">
                  <a:txBody>
                    <a:bodyPr/>
                    <a:lstStyle/>
                    <a:p>
                      <a:endParaRPr lang="fr-FR"/>
                    </a:p>
                  </a:txBody>
                  <a:tcPr/>
                </a:tc>
                <a:tc vMerge="1">
                  <a:txBody>
                    <a:bodyPr/>
                    <a:lstStyle/>
                    <a:p>
                      <a:endParaRPr lang="fr-FR"/>
                    </a:p>
                  </a:txBody>
                  <a:tcPr/>
                </a:tc>
                <a:tc>
                  <a:txBody>
                    <a:bodyPr/>
                    <a:lstStyle/>
                    <a:p>
                      <a:pPr algn="l" fontAlgn="ctr"/>
                      <a:r>
                        <a:rPr lang="fr-FR" sz="1100" u="none" strike="noStrike">
                          <a:effectLst/>
                        </a:rPr>
                        <a:t>Nombre de boîtes d'EPO prescrites (PHEV)</a:t>
                      </a:r>
                      <a:endParaRPr lang="fr-FR" sz="11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387326">
                <a:tc rowSpan="2">
                  <a:txBody>
                    <a:bodyPr/>
                    <a:lstStyle/>
                    <a:p>
                      <a:pPr algn="l" fontAlgn="ctr"/>
                      <a:r>
                        <a:rPr lang="fr-FR" sz="1100" u="none" strike="noStrike">
                          <a:effectLst/>
                        </a:rPr>
                        <a:t>Taux de prescription d'anti-TNF similaire</a:t>
                      </a:r>
                      <a:endParaRPr lang="fr-FR" sz="1100" b="0" i="0" u="none" strike="noStrike">
                        <a:solidFill>
                          <a:srgbClr val="000000"/>
                        </a:solidFill>
                        <a:effectLst/>
                        <a:latin typeface="Calibri"/>
                      </a:endParaRPr>
                    </a:p>
                  </a:txBody>
                  <a:tcPr marL="5457" marR="5457" marT="5457" marB="0" anchor="ctr"/>
                </a:tc>
                <a:tc vMerge="1">
                  <a:txBody>
                    <a:bodyPr/>
                    <a:lstStyle/>
                    <a:p>
                      <a:endParaRPr lang="fr-FR"/>
                    </a:p>
                  </a:txBody>
                  <a:tcPr/>
                </a:tc>
                <a:tc>
                  <a:txBody>
                    <a:bodyPr/>
                    <a:lstStyle/>
                    <a:p>
                      <a:pPr algn="l" fontAlgn="ctr"/>
                      <a:r>
                        <a:rPr lang="fr-FR" sz="1100" u="none" strike="noStrike">
                          <a:effectLst/>
                        </a:rPr>
                        <a:t>Nombre de boîtes d'anti-TNF similaire prescrites (PHEV)</a:t>
                      </a:r>
                      <a:endParaRPr lang="fr-FR" sz="1100" b="0" i="0" u="none" strike="noStrike">
                        <a:solidFill>
                          <a:srgbClr val="000000"/>
                        </a:solidFill>
                        <a:effectLst/>
                        <a:latin typeface="Calibri"/>
                      </a:endParaRPr>
                    </a:p>
                  </a:txBody>
                  <a:tcPr marL="5457" marR="5457" marT="5457" marB="0" anchor="ctr"/>
                </a:tc>
                <a:tc rowSpan="2">
                  <a:txBody>
                    <a:bodyPr/>
                    <a:lstStyle/>
                    <a:p>
                      <a:pPr algn="ctr" fontAlgn="ctr"/>
                      <a:r>
                        <a:rPr lang="fr-FR" sz="1100" u="none" strike="noStrike">
                          <a:effectLst/>
                        </a:rPr>
                        <a:t>&gt;=75%</a:t>
                      </a:r>
                      <a:endParaRPr lang="fr-FR" sz="11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r>
              <a:tr h="193662">
                <a:tc vMerge="1">
                  <a:txBody>
                    <a:bodyPr/>
                    <a:lstStyle/>
                    <a:p>
                      <a:endParaRPr lang="fr-FR"/>
                    </a:p>
                  </a:txBody>
                  <a:tcPr/>
                </a:tc>
                <a:tc vMerge="1">
                  <a:txBody>
                    <a:bodyPr/>
                    <a:lstStyle/>
                    <a:p>
                      <a:endParaRPr lang="fr-FR"/>
                    </a:p>
                  </a:txBody>
                  <a:tcPr/>
                </a:tc>
                <a:tc>
                  <a:txBody>
                    <a:bodyPr/>
                    <a:lstStyle/>
                    <a:p>
                      <a:pPr algn="l" fontAlgn="ctr"/>
                      <a:r>
                        <a:rPr lang="fr-FR" sz="1100" u="none" strike="noStrike">
                          <a:effectLst/>
                        </a:rPr>
                        <a:t>Nombre de boîtes d'anti-TNF prescrites (PHEV)</a:t>
                      </a:r>
                      <a:endParaRPr lang="fr-FR" sz="11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387326">
                <a:tc rowSpan="2">
                  <a:txBody>
                    <a:bodyPr/>
                    <a:lstStyle/>
                    <a:p>
                      <a:pPr algn="l" fontAlgn="ctr"/>
                      <a:r>
                        <a:rPr lang="fr-FR" sz="1100" u="none" strike="noStrike">
                          <a:effectLst/>
                        </a:rPr>
                        <a:t>Taux de prescription d'insuline glargine similaire</a:t>
                      </a:r>
                      <a:endParaRPr lang="fr-FR" sz="1100" b="0" i="0" u="none" strike="noStrike">
                        <a:solidFill>
                          <a:srgbClr val="000000"/>
                        </a:solidFill>
                        <a:effectLst/>
                        <a:latin typeface="Calibri"/>
                      </a:endParaRPr>
                    </a:p>
                  </a:txBody>
                  <a:tcPr marL="5457" marR="5457" marT="5457" marB="0" anchor="ctr"/>
                </a:tc>
                <a:tc vMerge="1">
                  <a:txBody>
                    <a:bodyPr/>
                    <a:lstStyle/>
                    <a:p>
                      <a:endParaRPr lang="fr-FR"/>
                    </a:p>
                  </a:txBody>
                  <a:tcPr/>
                </a:tc>
                <a:tc>
                  <a:txBody>
                    <a:bodyPr/>
                    <a:lstStyle/>
                    <a:p>
                      <a:pPr algn="l" fontAlgn="ctr"/>
                      <a:r>
                        <a:rPr lang="fr-FR" sz="1100" u="none" strike="noStrike">
                          <a:effectLst/>
                        </a:rPr>
                        <a:t>Nombre de boîtes d'insuline glargine similaire prescrites (PHEV)</a:t>
                      </a:r>
                      <a:endParaRPr lang="fr-FR" sz="1100" b="0" i="0" u="none" strike="noStrike">
                        <a:solidFill>
                          <a:srgbClr val="000000"/>
                        </a:solidFill>
                        <a:effectLst/>
                        <a:latin typeface="Calibri"/>
                      </a:endParaRPr>
                    </a:p>
                  </a:txBody>
                  <a:tcPr marL="5457" marR="5457" marT="5457" marB="0" anchor="ctr"/>
                </a:tc>
                <a:tc rowSpan="2">
                  <a:txBody>
                    <a:bodyPr/>
                    <a:lstStyle/>
                    <a:p>
                      <a:pPr algn="ctr" fontAlgn="ctr"/>
                      <a:r>
                        <a:rPr lang="fr-FR" sz="1100" u="none" strike="noStrike" dirty="0">
                          <a:effectLst/>
                        </a:rPr>
                        <a:t>&gt;=75%</a:t>
                      </a:r>
                      <a:endParaRPr lang="fr-FR" sz="1100" b="0" i="0" u="none" strike="noStrike" dirty="0">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r>
              <a:tr h="193662">
                <a:tc vMerge="1">
                  <a:txBody>
                    <a:bodyPr/>
                    <a:lstStyle/>
                    <a:p>
                      <a:endParaRPr lang="fr-FR"/>
                    </a:p>
                  </a:txBody>
                  <a:tcPr/>
                </a:tc>
                <a:tc vMerge="1">
                  <a:txBody>
                    <a:bodyPr/>
                    <a:lstStyle/>
                    <a:p>
                      <a:endParaRPr lang="fr-FR"/>
                    </a:p>
                  </a:txBody>
                  <a:tcPr/>
                </a:tc>
                <a:tc>
                  <a:txBody>
                    <a:bodyPr/>
                    <a:lstStyle/>
                    <a:p>
                      <a:pPr algn="l" fontAlgn="ctr"/>
                      <a:r>
                        <a:rPr lang="fr-FR" sz="1100" u="none" strike="noStrike" dirty="0">
                          <a:effectLst/>
                        </a:rPr>
                        <a:t>Nombre de boîtes d'insuline </a:t>
                      </a:r>
                      <a:r>
                        <a:rPr lang="fr-FR" sz="1100" u="none" strike="noStrike" dirty="0" err="1">
                          <a:effectLst/>
                        </a:rPr>
                        <a:t>glargine</a:t>
                      </a:r>
                      <a:r>
                        <a:rPr lang="fr-FR" sz="1100" u="none" strike="noStrike" dirty="0">
                          <a:effectLst/>
                        </a:rPr>
                        <a:t> prescrites (PHEV)</a:t>
                      </a:r>
                      <a:endParaRPr lang="fr-FR" sz="1100" b="0" i="0" u="none" strike="noStrike" dirty="0">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189143">
                <a:tc rowSpan="2">
                  <a:txBody>
                    <a:bodyPr/>
                    <a:lstStyle/>
                    <a:p>
                      <a:pPr algn="l" fontAlgn="ctr"/>
                      <a:r>
                        <a:rPr lang="fr-FR" sz="1100" u="none" strike="noStrike">
                          <a:effectLst/>
                        </a:rPr>
                        <a:t>Taux de prescription d'G-CSF similaire</a:t>
                      </a:r>
                      <a:endParaRPr lang="fr-FR" sz="1100" b="0" i="0" u="none" strike="noStrike">
                        <a:solidFill>
                          <a:srgbClr val="000000"/>
                        </a:solidFill>
                        <a:effectLst/>
                        <a:latin typeface="Calibri"/>
                      </a:endParaRPr>
                    </a:p>
                  </a:txBody>
                  <a:tcPr marL="5457" marR="5457" marT="5457" marB="0" anchor="ctr"/>
                </a:tc>
                <a:tc vMerge="1">
                  <a:txBody>
                    <a:bodyPr/>
                    <a:lstStyle/>
                    <a:p>
                      <a:endParaRPr lang="fr-FR"/>
                    </a:p>
                  </a:txBody>
                  <a:tcPr/>
                </a:tc>
                <a:tc>
                  <a:txBody>
                    <a:bodyPr/>
                    <a:lstStyle/>
                    <a:p>
                      <a:pPr algn="l" fontAlgn="ctr"/>
                      <a:r>
                        <a:rPr lang="fr-FR" sz="1100" u="none" strike="noStrike">
                          <a:effectLst/>
                        </a:rPr>
                        <a:t>Nombre de boîtes de G-CSF similaire prescrites (PHEV)</a:t>
                      </a:r>
                      <a:endParaRPr lang="fr-FR" sz="1100" b="0" i="0" u="none" strike="noStrike">
                        <a:solidFill>
                          <a:srgbClr val="000000"/>
                        </a:solidFill>
                        <a:effectLst/>
                        <a:latin typeface="Calibri"/>
                      </a:endParaRPr>
                    </a:p>
                  </a:txBody>
                  <a:tcPr marL="5457" marR="5457" marT="5457" marB="0" anchor="ctr"/>
                </a:tc>
                <a:tc rowSpan="2">
                  <a:txBody>
                    <a:bodyPr/>
                    <a:lstStyle/>
                    <a:p>
                      <a:pPr algn="ctr" fontAlgn="ctr"/>
                      <a:r>
                        <a:rPr lang="fr-FR" sz="1100" u="none" strike="noStrike" dirty="0">
                          <a:effectLst/>
                        </a:rPr>
                        <a:t>&gt;=75%</a:t>
                      </a:r>
                      <a:endParaRPr lang="fr-FR" sz="1100" b="0" i="0" u="none" strike="noStrike" dirty="0">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r>
              <a:tr h="193662">
                <a:tc vMerge="1">
                  <a:txBody>
                    <a:bodyPr/>
                    <a:lstStyle/>
                    <a:p>
                      <a:endParaRPr lang="fr-FR"/>
                    </a:p>
                  </a:txBody>
                  <a:tcPr/>
                </a:tc>
                <a:tc vMerge="1">
                  <a:txBody>
                    <a:bodyPr/>
                    <a:lstStyle/>
                    <a:p>
                      <a:endParaRPr lang="fr-FR"/>
                    </a:p>
                  </a:txBody>
                  <a:tcPr/>
                </a:tc>
                <a:tc>
                  <a:txBody>
                    <a:bodyPr/>
                    <a:lstStyle/>
                    <a:p>
                      <a:pPr algn="l" fontAlgn="ctr"/>
                      <a:r>
                        <a:rPr lang="fr-FR" sz="1100" u="none" strike="noStrike" dirty="0">
                          <a:effectLst/>
                        </a:rPr>
                        <a:t>Nombre de boîtes de G-CSF prescrites d(PHEV)</a:t>
                      </a:r>
                      <a:endParaRPr lang="fr-FR" sz="1100" b="0" i="0" u="none" strike="noStrike" dirty="0">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spTree>
    <p:extLst>
      <p:ext uri="{BB962C8B-B14F-4D97-AF65-F5344CB8AC3E}">
        <p14:creationId xmlns:p14="http://schemas.microsoft.com/office/powerpoint/2010/main" val="25889663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652259893"/>
              </p:ext>
            </p:extLst>
          </p:nvPr>
        </p:nvGraphicFramePr>
        <p:xfrm>
          <a:off x="0" y="116632"/>
          <a:ext cx="9144000" cy="6702988"/>
        </p:xfrm>
        <a:graphic>
          <a:graphicData uri="http://schemas.openxmlformats.org/drawingml/2006/table">
            <a:tbl>
              <a:tblPr>
                <a:tableStyleId>{5C22544A-7EE6-4342-B048-85BDC9FD1C3A}</a:tableStyleId>
              </a:tblPr>
              <a:tblGrid>
                <a:gridCol w="1187624"/>
                <a:gridCol w="248211"/>
                <a:gridCol w="3424197"/>
                <a:gridCol w="648072"/>
                <a:gridCol w="720080"/>
                <a:gridCol w="2915816"/>
              </a:tblGrid>
              <a:tr h="825416">
                <a:tc>
                  <a:txBody>
                    <a:bodyPr/>
                    <a:lstStyle/>
                    <a:p>
                      <a:pPr algn="l" fontAlgn="ctr"/>
                      <a:r>
                        <a:rPr lang="fr-FR" sz="1100" u="none" strike="noStrike">
                          <a:effectLst/>
                        </a:rPr>
                        <a:t>L'établissement décline les politiques de promotion des biosimilaires</a:t>
                      </a:r>
                      <a:endParaRPr lang="fr-FR" sz="1100" b="0" i="0" u="none" strike="noStrike">
                        <a:solidFill>
                          <a:srgbClr val="000000"/>
                        </a:solidFill>
                        <a:effectLst/>
                        <a:latin typeface="Calibri"/>
                      </a:endParaRPr>
                    </a:p>
                  </a:txBody>
                  <a:tcPr marL="5011" marR="5011" marT="5011" marB="0" anchor="ctr"/>
                </a:tc>
                <a:tc rowSpan="11">
                  <a:txBody>
                    <a:bodyPr/>
                    <a:lstStyle/>
                    <a:p>
                      <a:pPr algn="ctr" fontAlgn="ctr"/>
                      <a:r>
                        <a:rPr lang="fr-FR" sz="1100" u="none" strike="noStrike">
                          <a:effectLst/>
                        </a:rPr>
                        <a:t>39</a:t>
                      </a:r>
                      <a:endParaRPr lang="fr-FR" sz="1100" b="0" i="0" u="none" strike="noStrike">
                        <a:solidFill>
                          <a:srgbClr val="000000"/>
                        </a:solidFill>
                        <a:effectLst/>
                        <a:latin typeface="Calibri"/>
                      </a:endParaRPr>
                    </a:p>
                  </a:txBody>
                  <a:tcPr marL="5011" marR="5011" marT="5011" marB="0" anchor="ctr"/>
                </a:tc>
                <a:tc>
                  <a:txBody>
                    <a:bodyPr/>
                    <a:lstStyle/>
                    <a:p>
                      <a:pPr algn="l" fontAlgn="ctr"/>
                      <a:r>
                        <a:rPr lang="fr-FR" sz="1100" u="none" strike="noStrike">
                          <a:effectLst/>
                        </a:rPr>
                        <a:t>L'établissement met en place un programme d'action favorisant la prescriptions des biosimilaires pour les prescriptions intra hospitalières</a:t>
                      </a:r>
                      <a:endParaRPr lang="fr-FR" sz="1100" b="0" i="0" u="none" strike="noStrike">
                        <a:solidFill>
                          <a:srgbClr val="000000"/>
                        </a:solidFill>
                        <a:effectLst/>
                        <a:latin typeface="Calibri"/>
                      </a:endParaRPr>
                    </a:p>
                  </a:txBody>
                  <a:tcPr marL="5011" marR="5011" marT="5011" marB="0" anchor="ctr"/>
                </a:tc>
                <a:tc>
                  <a:txBody>
                    <a:bodyPr/>
                    <a:lstStyle/>
                    <a:p>
                      <a:pPr algn="ctr" fontAlgn="ctr"/>
                      <a:r>
                        <a:rPr lang="fr-FR" sz="1100" u="none" strike="noStrike" dirty="0">
                          <a:effectLst/>
                        </a:rPr>
                        <a:t>Présence d'un plan d'action</a:t>
                      </a:r>
                      <a:endParaRPr lang="fr-FR" sz="1100" b="0" i="0" u="none" strike="noStrike" dirty="0">
                        <a:solidFill>
                          <a:srgbClr val="000000"/>
                        </a:solidFill>
                        <a:effectLst/>
                        <a:latin typeface="Calibri"/>
                      </a:endParaRPr>
                    </a:p>
                  </a:txBody>
                  <a:tcPr marL="5011" marR="5011" marT="5011" marB="0" anchor="ctr"/>
                </a:tc>
                <a:tc>
                  <a:txBody>
                    <a:bodyPr/>
                    <a:lstStyle/>
                    <a:p>
                      <a:pPr algn="l" fontAlgn="ctr"/>
                      <a:r>
                        <a:rPr lang="fr-FR" sz="1100" u="none" strike="noStrike">
                          <a:effectLst/>
                        </a:rPr>
                        <a:t>Programme d'action validé en instance</a:t>
                      </a:r>
                      <a:endParaRPr lang="fr-FR" sz="1100" b="0" i="0" u="none" strike="noStrike">
                        <a:solidFill>
                          <a:srgbClr val="000000"/>
                        </a:solidFill>
                        <a:effectLst/>
                        <a:latin typeface="Calibri"/>
                      </a:endParaRPr>
                    </a:p>
                  </a:txBody>
                  <a:tcPr marL="5011" marR="5011" marT="5011" marB="0" anchor="ctr"/>
                </a:tc>
                <a:tc rowSpan="11">
                  <a:txBody>
                    <a:bodyPr/>
                    <a:lstStyle/>
                    <a:p>
                      <a:pPr algn="l" fontAlgn="ctr"/>
                      <a:r>
                        <a:rPr lang="fr-FR" sz="1100" u="none" strike="noStrike">
                          <a:effectLst/>
                        </a:rPr>
                        <a:t>Cotation A : Taux de prescription de biosimailaire &gt;=75% pour au moins 2 critères</a:t>
                      </a:r>
                      <a:br>
                        <a:rPr lang="fr-FR" sz="1100" u="none" strike="noStrike">
                          <a:effectLst/>
                        </a:rPr>
                      </a:br>
                      <a:r>
                        <a:rPr lang="fr-FR" sz="1100" u="none" strike="noStrike">
                          <a:effectLst/>
                        </a:rPr>
                        <a:t>Cotation B : Taux de prescription &gt;= 75% pour au moins 1 critère</a:t>
                      </a:r>
                      <a:br>
                        <a:rPr lang="fr-FR" sz="1100" u="none" strike="noStrike">
                          <a:effectLst/>
                        </a:rPr>
                      </a:br>
                      <a:r>
                        <a:rPr lang="fr-FR" sz="1100" u="none" strike="noStrike">
                          <a:effectLst/>
                        </a:rPr>
                        <a:t>Cotation C : Cotation inférieure à 75% pour les 5 critères mais présence d'un programme d'action</a:t>
                      </a:r>
                      <a:br>
                        <a:rPr lang="fr-FR" sz="1100" u="none" strike="noStrike">
                          <a:effectLst/>
                        </a:rPr>
                      </a:br>
                      <a:r>
                        <a:rPr lang="fr-FR" sz="1100" u="none" strike="noStrike">
                          <a:effectLst/>
                        </a:rPr>
                        <a:t>Cotation D : Cotation inférieure à 75% pour les 5 critères et absence de programme d'action</a:t>
                      </a:r>
                      <a:endParaRPr lang="fr-FR" sz="1100" b="0" i="0" u="none" strike="noStrike">
                        <a:solidFill>
                          <a:srgbClr val="000000"/>
                        </a:solidFill>
                        <a:effectLst/>
                        <a:latin typeface="Calibri"/>
                      </a:endParaRPr>
                    </a:p>
                  </a:txBody>
                  <a:tcPr marL="5011" marR="5011" marT="5011" marB="0" anchor="ctr"/>
                </a:tc>
              </a:tr>
              <a:tr h="447149">
                <a:tc rowSpan="2">
                  <a:txBody>
                    <a:bodyPr/>
                    <a:lstStyle/>
                    <a:p>
                      <a:pPr algn="l" fontAlgn="ctr"/>
                      <a:r>
                        <a:rPr lang="fr-FR" sz="1100" u="none" strike="noStrike">
                          <a:effectLst/>
                        </a:rPr>
                        <a:t>Taux de prescription des biosimilaires</a:t>
                      </a:r>
                      <a:endParaRPr lang="fr-FR" sz="1100" b="0" i="0" u="none" strike="noStrike">
                        <a:solidFill>
                          <a:srgbClr val="000000"/>
                        </a:solidFill>
                        <a:effectLst/>
                        <a:latin typeface="Calibri"/>
                      </a:endParaRPr>
                    </a:p>
                  </a:txBody>
                  <a:tcPr marL="5011" marR="5011" marT="5011" marB="0" anchor="ctr"/>
                </a:tc>
                <a:tc vMerge="1">
                  <a:txBody>
                    <a:bodyPr/>
                    <a:lstStyle/>
                    <a:p>
                      <a:endParaRPr lang="fr-FR"/>
                    </a:p>
                  </a:txBody>
                  <a:tcPr/>
                </a:tc>
                <a:tc>
                  <a:txBody>
                    <a:bodyPr/>
                    <a:lstStyle/>
                    <a:p>
                      <a:pPr algn="l" fontAlgn="ctr"/>
                      <a:r>
                        <a:rPr lang="fr-FR" sz="1100" u="none" strike="noStrike">
                          <a:effectLst/>
                        </a:rPr>
                        <a:t>Nombre d'UCD de médicaments biosimilaires prescrites par les praticiens de l'établissement</a:t>
                      </a:r>
                      <a:endParaRPr lang="fr-FR" sz="1100" b="0" i="0" u="none" strike="noStrike">
                        <a:solidFill>
                          <a:srgbClr val="000000"/>
                        </a:solidFill>
                        <a:effectLst/>
                        <a:latin typeface="Calibri"/>
                      </a:endParaRPr>
                    </a:p>
                  </a:txBody>
                  <a:tcPr marL="5011" marR="5011" marT="5011" marB="0" anchor="ctr"/>
                </a:tc>
                <a:tc rowSpan="2">
                  <a:txBody>
                    <a:bodyPr/>
                    <a:lstStyle/>
                    <a:p>
                      <a:pPr algn="ctr" fontAlgn="ctr"/>
                      <a:r>
                        <a:rPr lang="fr-FR" sz="1100" u="none" strike="noStrike">
                          <a:effectLst/>
                        </a:rPr>
                        <a:t>&gt;=75%</a:t>
                      </a:r>
                      <a:endParaRPr lang="fr-FR" sz="1100" b="0" i="0" u="none" strike="noStrike">
                        <a:solidFill>
                          <a:srgbClr val="000000"/>
                        </a:solidFill>
                        <a:effectLst/>
                        <a:latin typeface="Calibri"/>
                      </a:endParaRPr>
                    </a:p>
                  </a:txBody>
                  <a:tcPr marL="5011" marR="5011" marT="5011" marB="0" anchor="ctr"/>
                </a:tc>
                <a:tc rowSpan="10">
                  <a:txBody>
                    <a:bodyPr/>
                    <a:lstStyle/>
                    <a:p>
                      <a:pPr algn="ctr" fontAlgn="ctr"/>
                      <a:r>
                        <a:rPr lang="fr-FR" sz="1100" u="none" strike="noStrike">
                          <a:effectLst/>
                        </a:rPr>
                        <a:t>1</a:t>
                      </a:r>
                      <a:endParaRPr lang="fr-FR" sz="1100" b="0" i="0" u="none" strike="noStrike">
                        <a:solidFill>
                          <a:srgbClr val="000000"/>
                        </a:solidFill>
                        <a:effectLst/>
                        <a:latin typeface="Calibri"/>
                      </a:endParaRPr>
                    </a:p>
                  </a:txBody>
                  <a:tcPr marL="5011" marR="5011" marT="5011" marB="0" anchor="ctr"/>
                </a:tc>
                <a:tc vMerge="1">
                  <a:txBody>
                    <a:bodyPr/>
                    <a:lstStyle/>
                    <a:p>
                      <a:endParaRPr lang="fr-FR"/>
                    </a:p>
                  </a:txBody>
                  <a:tcPr/>
                </a:tc>
              </a:tr>
              <a:tr h="506330">
                <a:tc vMerge="1">
                  <a:txBody>
                    <a:bodyPr/>
                    <a:lstStyle/>
                    <a:p>
                      <a:endParaRPr lang="fr-FR"/>
                    </a:p>
                  </a:txBody>
                  <a:tcPr/>
                </a:tc>
                <a:tc vMerge="1">
                  <a:txBody>
                    <a:bodyPr/>
                    <a:lstStyle/>
                    <a:p>
                      <a:endParaRPr lang="fr-FR"/>
                    </a:p>
                  </a:txBody>
                  <a:tcPr/>
                </a:tc>
                <a:tc>
                  <a:txBody>
                    <a:bodyPr/>
                    <a:lstStyle/>
                    <a:p>
                      <a:pPr algn="l" fontAlgn="ctr"/>
                      <a:r>
                        <a:rPr lang="fr-FR" sz="1100" u="none" strike="noStrike">
                          <a:effectLst/>
                        </a:rPr>
                        <a:t>Nombre d'UCD prescrites de médicaments biologiques appartenant à la liste de référence des groupes biosimilaires, pour les prescriptions intra-hospitalières</a:t>
                      </a:r>
                      <a:endParaRPr lang="fr-FR" sz="1100" b="0" i="0" u="none" strike="noStrike">
                        <a:solidFill>
                          <a:srgbClr val="000000"/>
                        </a:solidFill>
                        <a:effectLst/>
                        <a:latin typeface="Calibri"/>
                      </a:endParaRPr>
                    </a:p>
                  </a:txBody>
                  <a:tcPr marL="5011" marR="5011" marT="5011" marB="0" anchor="ctr"/>
                </a:tc>
                <a:tc vMerge="1">
                  <a:txBody>
                    <a:bodyPr/>
                    <a:lstStyle/>
                    <a:p>
                      <a:endParaRPr lang="fr-FR"/>
                    </a:p>
                  </a:txBody>
                  <a:tcPr/>
                </a:tc>
                <a:tc vMerge="1">
                  <a:txBody>
                    <a:bodyPr/>
                    <a:lstStyle/>
                    <a:p>
                      <a:endParaRPr lang="fr-FR"/>
                    </a:p>
                  </a:txBody>
                  <a:tcPr/>
                </a:tc>
                <a:tc vMerge="1">
                  <a:txBody>
                    <a:bodyPr/>
                    <a:lstStyle/>
                    <a:p>
                      <a:endParaRPr lang="fr-FR"/>
                    </a:p>
                  </a:txBody>
                  <a:tcPr/>
                </a:tc>
              </a:tr>
              <a:tr h="263028">
                <a:tc rowSpan="2">
                  <a:txBody>
                    <a:bodyPr/>
                    <a:lstStyle/>
                    <a:p>
                      <a:pPr algn="l" fontAlgn="ctr"/>
                      <a:r>
                        <a:rPr lang="fr-FR" sz="1100" u="none" strike="noStrike">
                          <a:effectLst/>
                        </a:rPr>
                        <a:t>Taux de prescription d'EPO similaire</a:t>
                      </a:r>
                      <a:endParaRPr lang="fr-FR" sz="1100" b="0" i="0" u="none" strike="noStrike">
                        <a:solidFill>
                          <a:srgbClr val="000000"/>
                        </a:solidFill>
                        <a:effectLst/>
                        <a:latin typeface="Calibri"/>
                      </a:endParaRPr>
                    </a:p>
                  </a:txBody>
                  <a:tcPr marL="5011" marR="5011" marT="5011" marB="0" anchor="ctr"/>
                </a:tc>
                <a:tc vMerge="1">
                  <a:txBody>
                    <a:bodyPr/>
                    <a:lstStyle/>
                    <a:p>
                      <a:endParaRPr lang="fr-FR"/>
                    </a:p>
                  </a:txBody>
                  <a:tcPr/>
                </a:tc>
                <a:tc>
                  <a:txBody>
                    <a:bodyPr/>
                    <a:lstStyle/>
                    <a:p>
                      <a:pPr algn="l" fontAlgn="ctr"/>
                      <a:r>
                        <a:rPr lang="fr-FR" sz="1100" u="none" strike="noStrike">
                          <a:effectLst/>
                        </a:rPr>
                        <a:t>Nombre d'UCD d'EPO similaire prescrites </a:t>
                      </a:r>
                      <a:endParaRPr lang="fr-FR" sz="1100" b="0" i="0" u="none" strike="noStrike">
                        <a:solidFill>
                          <a:srgbClr val="000000"/>
                        </a:solidFill>
                        <a:effectLst/>
                        <a:latin typeface="Calibri"/>
                      </a:endParaRPr>
                    </a:p>
                  </a:txBody>
                  <a:tcPr marL="5011" marR="5011" marT="5011" marB="0" anchor="ctr"/>
                </a:tc>
                <a:tc rowSpan="2">
                  <a:txBody>
                    <a:bodyPr/>
                    <a:lstStyle/>
                    <a:p>
                      <a:pPr algn="ctr" fontAlgn="ctr"/>
                      <a:r>
                        <a:rPr lang="fr-FR" sz="1100" u="none" strike="noStrike">
                          <a:effectLst/>
                        </a:rPr>
                        <a:t>&gt;=75%</a:t>
                      </a:r>
                      <a:endParaRPr lang="fr-FR" sz="1100" b="0" i="0" u="none" strike="noStrike">
                        <a:solidFill>
                          <a:srgbClr val="000000"/>
                        </a:solidFill>
                        <a:effectLst/>
                        <a:latin typeface="Calibri"/>
                      </a:endParaRPr>
                    </a:p>
                  </a:txBody>
                  <a:tcPr marL="5011" marR="5011" marT="5011" marB="0" anchor="ctr"/>
                </a:tc>
                <a:tc vMerge="1">
                  <a:txBody>
                    <a:bodyPr/>
                    <a:lstStyle/>
                    <a:p>
                      <a:endParaRPr lang="fr-FR"/>
                    </a:p>
                  </a:txBody>
                  <a:tcPr/>
                </a:tc>
                <a:tc vMerge="1">
                  <a:txBody>
                    <a:bodyPr/>
                    <a:lstStyle/>
                    <a:p>
                      <a:endParaRPr lang="fr-FR"/>
                    </a:p>
                  </a:txBody>
                  <a:tcPr/>
                </a:tc>
              </a:tr>
              <a:tr h="246542">
                <a:tc vMerge="1">
                  <a:txBody>
                    <a:bodyPr/>
                    <a:lstStyle/>
                    <a:p>
                      <a:endParaRPr lang="fr-FR"/>
                    </a:p>
                  </a:txBody>
                  <a:tcPr/>
                </a:tc>
                <a:tc vMerge="1">
                  <a:txBody>
                    <a:bodyPr/>
                    <a:lstStyle/>
                    <a:p>
                      <a:endParaRPr lang="fr-FR"/>
                    </a:p>
                  </a:txBody>
                  <a:tcPr/>
                </a:tc>
                <a:tc>
                  <a:txBody>
                    <a:bodyPr/>
                    <a:lstStyle/>
                    <a:p>
                      <a:pPr algn="l" fontAlgn="ctr"/>
                      <a:r>
                        <a:rPr lang="fr-FR" sz="1100" u="none" strike="noStrike">
                          <a:effectLst/>
                        </a:rPr>
                        <a:t>Nombre d'UCD  d'EPO prescrites dans l'établissement</a:t>
                      </a:r>
                      <a:endParaRPr lang="fr-FR" sz="1100" b="0" i="0" u="none" strike="noStrike">
                        <a:solidFill>
                          <a:srgbClr val="000000"/>
                        </a:solidFill>
                        <a:effectLst/>
                        <a:latin typeface="Calibri"/>
                      </a:endParaRPr>
                    </a:p>
                  </a:txBody>
                  <a:tcPr marL="5011" marR="5011" marT="5011" marB="0" anchor="ctr"/>
                </a:tc>
                <a:tc vMerge="1">
                  <a:txBody>
                    <a:bodyPr/>
                    <a:lstStyle/>
                    <a:p>
                      <a:endParaRPr lang="fr-FR"/>
                    </a:p>
                  </a:txBody>
                  <a:tcPr/>
                </a:tc>
                <a:tc vMerge="1">
                  <a:txBody>
                    <a:bodyPr/>
                    <a:lstStyle/>
                    <a:p>
                      <a:endParaRPr lang="fr-FR"/>
                    </a:p>
                  </a:txBody>
                  <a:tcPr/>
                </a:tc>
                <a:tc vMerge="1">
                  <a:txBody>
                    <a:bodyPr/>
                    <a:lstStyle/>
                    <a:p>
                      <a:endParaRPr lang="fr-FR"/>
                    </a:p>
                  </a:txBody>
                  <a:tcPr/>
                </a:tc>
              </a:tr>
              <a:tr h="263028">
                <a:tc rowSpan="2">
                  <a:txBody>
                    <a:bodyPr/>
                    <a:lstStyle/>
                    <a:p>
                      <a:pPr algn="l" fontAlgn="ctr"/>
                      <a:r>
                        <a:rPr lang="fr-FR" sz="1100" u="none" strike="noStrike">
                          <a:effectLst/>
                        </a:rPr>
                        <a:t>Taux de prescription d'anti-TNF similaire</a:t>
                      </a:r>
                      <a:endParaRPr lang="fr-FR" sz="1100" b="0" i="0" u="none" strike="noStrike">
                        <a:solidFill>
                          <a:srgbClr val="000000"/>
                        </a:solidFill>
                        <a:effectLst/>
                        <a:latin typeface="Calibri"/>
                      </a:endParaRPr>
                    </a:p>
                  </a:txBody>
                  <a:tcPr marL="5011" marR="5011" marT="5011" marB="0" anchor="ctr"/>
                </a:tc>
                <a:tc vMerge="1">
                  <a:txBody>
                    <a:bodyPr/>
                    <a:lstStyle/>
                    <a:p>
                      <a:endParaRPr lang="fr-FR"/>
                    </a:p>
                  </a:txBody>
                  <a:tcPr/>
                </a:tc>
                <a:tc>
                  <a:txBody>
                    <a:bodyPr/>
                    <a:lstStyle/>
                    <a:p>
                      <a:pPr algn="l" fontAlgn="ctr"/>
                      <a:r>
                        <a:rPr lang="fr-FR" sz="1100" u="none" strike="noStrike">
                          <a:effectLst/>
                        </a:rPr>
                        <a:t>Nombre d'UCD  d'anti-TNF similaire prescrites </a:t>
                      </a:r>
                      <a:endParaRPr lang="fr-FR" sz="1100" b="0" i="0" u="none" strike="noStrike">
                        <a:solidFill>
                          <a:srgbClr val="000000"/>
                        </a:solidFill>
                        <a:effectLst/>
                        <a:latin typeface="Calibri"/>
                      </a:endParaRPr>
                    </a:p>
                  </a:txBody>
                  <a:tcPr marL="5011" marR="5011" marT="5011" marB="0" anchor="ctr"/>
                </a:tc>
                <a:tc rowSpan="2">
                  <a:txBody>
                    <a:bodyPr/>
                    <a:lstStyle/>
                    <a:p>
                      <a:pPr algn="ctr" fontAlgn="ctr"/>
                      <a:r>
                        <a:rPr lang="fr-FR" sz="1100" u="none" strike="noStrike">
                          <a:effectLst/>
                        </a:rPr>
                        <a:t>&gt;=75%</a:t>
                      </a:r>
                      <a:endParaRPr lang="fr-FR" sz="1100" b="0" i="0" u="none" strike="noStrike">
                        <a:solidFill>
                          <a:srgbClr val="000000"/>
                        </a:solidFill>
                        <a:effectLst/>
                        <a:latin typeface="Calibri"/>
                      </a:endParaRPr>
                    </a:p>
                  </a:txBody>
                  <a:tcPr marL="5011" marR="5011" marT="5011" marB="0" anchor="ctr"/>
                </a:tc>
                <a:tc vMerge="1">
                  <a:txBody>
                    <a:bodyPr/>
                    <a:lstStyle/>
                    <a:p>
                      <a:endParaRPr lang="fr-FR"/>
                    </a:p>
                  </a:txBody>
                  <a:tcPr/>
                </a:tc>
                <a:tc vMerge="1">
                  <a:txBody>
                    <a:bodyPr/>
                    <a:lstStyle/>
                    <a:p>
                      <a:endParaRPr lang="fr-FR"/>
                    </a:p>
                  </a:txBody>
                  <a:tcPr/>
                </a:tc>
              </a:tr>
              <a:tr h="372834">
                <a:tc vMerge="1">
                  <a:txBody>
                    <a:bodyPr/>
                    <a:lstStyle/>
                    <a:p>
                      <a:endParaRPr lang="fr-FR"/>
                    </a:p>
                  </a:txBody>
                  <a:tcPr/>
                </a:tc>
                <a:tc vMerge="1">
                  <a:txBody>
                    <a:bodyPr/>
                    <a:lstStyle/>
                    <a:p>
                      <a:endParaRPr lang="fr-FR"/>
                    </a:p>
                  </a:txBody>
                  <a:tcPr/>
                </a:tc>
                <a:tc>
                  <a:txBody>
                    <a:bodyPr/>
                    <a:lstStyle/>
                    <a:p>
                      <a:pPr algn="l" fontAlgn="ctr"/>
                      <a:r>
                        <a:rPr lang="fr-FR" sz="1100" u="none" strike="noStrike">
                          <a:effectLst/>
                        </a:rPr>
                        <a:t>Nombre d'UCD  d'anti-TNF prescrites dans l'établissement</a:t>
                      </a:r>
                      <a:endParaRPr lang="fr-FR" sz="1100" b="0" i="0" u="none" strike="noStrike">
                        <a:solidFill>
                          <a:srgbClr val="000000"/>
                        </a:solidFill>
                        <a:effectLst/>
                        <a:latin typeface="Calibri"/>
                      </a:endParaRPr>
                    </a:p>
                  </a:txBody>
                  <a:tcPr marL="5011" marR="5011" marT="5011" marB="0" anchor="ctr"/>
                </a:tc>
                <a:tc vMerge="1">
                  <a:txBody>
                    <a:bodyPr/>
                    <a:lstStyle/>
                    <a:p>
                      <a:endParaRPr lang="fr-FR"/>
                    </a:p>
                  </a:txBody>
                  <a:tcPr/>
                </a:tc>
                <a:tc vMerge="1">
                  <a:txBody>
                    <a:bodyPr/>
                    <a:lstStyle/>
                    <a:p>
                      <a:endParaRPr lang="fr-FR"/>
                    </a:p>
                  </a:txBody>
                  <a:tcPr/>
                </a:tc>
                <a:tc vMerge="1">
                  <a:txBody>
                    <a:bodyPr/>
                    <a:lstStyle/>
                    <a:p>
                      <a:endParaRPr lang="fr-FR"/>
                    </a:p>
                  </a:txBody>
                  <a:tcPr/>
                </a:tc>
              </a:tr>
              <a:tr h="263028">
                <a:tc rowSpan="2">
                  <a:txBody>
                    <a:bodyPr/>
                    <a:lstStyle/>
                    <a:p>
                      <a:pPr algn="l" fontAlgn="ctr"/>
                      <a:r>
                        <a:rPr lang="fr-FR" sz="1100" u="none" strike="noStrike">
                          <a:effectLst/>
                        </a:rPr>
                        <a:t>Taux de prescription d'insuline glargine similaire</a:t>
                      </a:r>
                      <a:endParaRPr lang="fr-FR" sz="1100" b="0" i="0" u="none" strike="noStrike">
                        <a:solidFill>
                          <a:srgbClr val="000000"/>
                        </a:solidFill>
                        <a:effectLst/>
                        <a:latin typeface="Calibri"/>
                      </a:endParaRPr>
                    </a:p>
                  </a:txBody>
                  <a:tcPr marL="5011" marR="5011" marT="5011" marB="0" anchor="ctr"/>
                </a:tc>
                <a:tc vMerge="1">
                  <a:txBody>
                    <a:bodyPr/>
                    <a:lstStyle/>
                    <a:p>
                      <a:endParaRPr lang="fr-FR"/>
                    </a:p>
                  </a:txBody>
                  <a:tcPr/>
                </a:tc>
                <a:tc>
                  <a:txBody>
                    <a:bodyPr/>
                    <a:lstStyle/>
                    <a:p>
                      <a:pPr algn="l" fontAlgn="ctr"/>
                      <a:r>
                        <a:rPr lang="fr-FR" sz="1100" u="none" strike="noStrike">
                          <a:effectLst/>
                        </a:rPr>
                        <a:t>Nombre d'UCD  d'insuline glargine similaire prescrites </a:t>
                      </a:r>
                      <a:endParaRPr lang="fr-FR" sz="1100" b="0" i="0" u="none" strike="noStrike">
                        <a:solidFill>
                          <a:srgbClr val="000000"/>
                        </a:solidFill>
                        <a:effectLst/>
                        <a:latin typeface="Calibri"/>
                      </a:endParaRPr>
                    </a:p>
                  </a:txBody>
                  <a:tcPr marL="5011" marR="5011" marT="5011" marB="0" anchor="ctr"/>
                </a:tc>
                <a:tc rowSpan="2">
                  <a:txBody>
                    <a:bodyPr/>
                    <a:lstStyle/>
                    <a:p>
                      <a:pPr algn="ctr" fontAlgn="ctr"/>
                      <a:r>
                        <a:rPr lang="fr-FR" sz="1100" u="none" strike="noStrike">
                          <a:effectLst/>
                        </a:rPr>
                        <a:t>&gt;=75%</a:t>
                      </a:r>
                      <a:endParaRPr lang="fr-FR" sz="1100" b="0" i="0" u="none" strike="noStrike">
                        <a:solidFill>
                          <a:srgbClr val="000000"/>
                        </a:solidFill>
                        <a:effectLst/>
                        <a:latin typeface="Calibri"/>
                      </a:endParaRPr>
                    </a:p>
                  </a:txBody>
                  <a:tcPr marL="5011" marR="5011" marT="5011" marB="0" anchor="ctr"/>
                </a:tc>
                <a:tc vMerge="1">
                  <a:txBody>
                    <a:bodyPr/>
                    <a:lstStyle/>
                    <a:p>
                      <a:endParaRPr lang="fr-FR"/>
                    </a:p>
                  </a:txBody>
                  <a:tcPr/>
                </a:tc>
                <a:tc vMerge="1">
                  <a:txBody>
                    <a:bodyPr/>
                    <a:lstStyle/>
                    <a:p>
                      <a:endParaRPr lang="fr-FR"/>
                    </a:p>
                  </a:txBody>
                  <a:tcPr/>
                </a:tc>
              </a:tr>
              <a:tr h="391393">
                <a:tc vMerge="1">
                  <a:txBody>
                    <a:bodyPr/>
                    <a:lstStyle/>
                    <a:p>
                      <a:endParaRPr lang="fr-FR"/>
                    </a:p>
                  </a:txBody>
                  <a:tcPr/>
                </a:tc>
                <a:tc vMerge="1">
                  <a:txBody>
                    <a:bodyPr/>
                    <a:lstStyle/>
                    <a:p>
                      <a:endParaRPr lang="fr-FR"/>
                    </a:p>
                  </a:txBody>
                  <a:tcPr/>
                </a:tc>
                <a:tc>
                  <a:txBody>
                    <a:bodyPr/>
                    <a:lstStyle/>
                    <a:p>
                      <a:pPr algn="l" fontAlgn="ctr"/>
                      <a:r>
                        <a:rPr lang="fr-FR" sz="1100" u="none" strike="noStrike">
                          <a:effectLst/>
                        </a:rPr>
                        <a:t>Nombre d'UCD  d'insuline glargine prescrites dans l'établissement</a:t>
                      </a:r>
                      <a:endParaRPr lang="fr-FR" sz="1100" b="0" i="0" u="none" strike="noStrike">
                        <a:solidFill>
                          <a:srgbClr val="000000"/>
                        </a:solidFill>
                        <a:effectLst/>
                        <a:latin typeface="Calibri"/>
                      </a:endParaRPr>
                    </a:p>
                  </a:txBody>
                  <a:tcPr marL="5011" marR="5011" marT="5011" marB="0" anchor="ctr"/>
                </a:tc>
                <a:tc vMerge="1">
                  <a:txBody>
                    <a:bodyPr/>
                    <a:lstStyle/>
                    <a:p>
                      <a:endParaRPr lang="fr-FR"/>
                    </a:p>
                  </a:txBody>
                  <a:tcPr/>
                </a:tc>
                <a:tc vMerge="1">
                  <a:txBody>
                    <a:bodyPr/>
                    <a:lstStyle/>
                    <a:p>
                      <a:endParaRPr lang="fr-FR"/>
                    </a:p>
                  </a:txBody>
                  <a:tcPr/>
                </a:tc>
                <a:tc vMerge="1">
                  <a:txBody>
                    <a:bodyPr/>
                    <a:lstStyle/>
                    <a:p>
                      <a:endParaRPr lang="fr-FR"/>
                    </a:p>
                  </a:txBody>
                  <a:tcPr/>
                </a:tc>
              </a:tr>
              <a:tr h="169007">
                <a:tc rowSpan="2">
                  <a:txBody>
                    <a:bodyPr/>
                    <a:lstStyle/>
                    <a:p>
                      <a:pPr algn="l" fontAlgn="ctr"/>
                      <a:r>
                        <a:rPr lang="fr-FR" sz="1100" u="none" strike="noStrike">
                          <a:effectLst/>
                        </a:rPr>
                        <a:t>Taux de prescription d'G-CSF similaire</a:t>
                      </a:r>
                      <a:endParaRPr lang="fr-FR" sz="1100" b="0" i="0" u="none" strike="noStrike">
                        <a:solidFill>
                          <a:srgbClr val="000000"/>
                        </a:solidFill>
                        <a:effectLst/>
                        <a:latin typeface="Calibri"/>
                      </a:endParaRPr>
                    </a:p>
                  </a:txBody>
                  <a:tcPr marL="5011" marR="5011" marT="5011" marB="0" anchor="ctr"/>
                </a:tc>
                <a:tc vMerge="1">
                  <a:txBody>
                    <a:bodyPr/>
                    <a:lstStyle/>
                    <a:p>
                      <a:endParaRPr lang="fr-FR"/>
                    </a:p>
                  </a:txBody>
                  <a:tcPr/>
                </a:tc>
                <a:tc>
                  <a:txBody>
                    <a:bodyPr/>
                    <a:lstStyle/>
                    <a:p>
                      <a:pPr algn="l" fontAlgn="ctr"/>
                      <a:r>
                        <a:rPr lang="fr-FR" sz="1100" u="none" strike="noStrike">
                          <a:effectLst/>
                        </a:rPr>
                        <a:t>Nombre d'UCD  de G-CSF similaire prescrites </a:t>
                      </a:r>
                      <a:endParaRPr lang="fr-FR" sz="1100" b="0" i="0" u="none" strike="noStrike">
                        <a:solidFill>
                          <a:srgbClr val="000000"/>
                        </a:solidFill>
                        <a:effectLst/>
                        <a:latin typeface="Calibri"/>
                      </a:endParaRPr>
                    </a:p>
                  </a:txBody>
                  <a:tcPr marL="5011" marR="5011" marT="5011" marB="0" anchor="ctr"/>
                </a:tc>
                <a:tc rowSpan="2">
                  <a:txBody>
                    <a:bodyPr/>
                    <a:lstStyle/>
                    <a:p>
                      <a:pPr algn="ctr" fontAlgn="ctr"/>
                      <a:r>
                        <a:rPr lang="fr-FR" sz="1100" u="none" strike="noStrike">
                          <a:effectLst/>
                        </a:rPr>
                        <a:t>&gt;=75%</a:t>
                      </a:r>
                      <a:endParaRPr lang="fr-FR" sz="1100" b="0" i="0" u="none" strike="noStrike">
                        <a:solidFill>
                          <a:srgbClr val="000000"/>
                        </a:solidFill>
                        <a:effectLst/>
                        <a:latin typeface="Calibri"/>
                      </a:endParaRPr>
                    </a:p>
                  </a:txBody>
                  <a:tcPr marL="5011" marR="5011" marT="5011" marB="0" anchor="ctr"/>
                </a:tc>
                <a:tc vMerge="1">
                  <a:txBody>
                    <a:bodyPr/>
                    <a:lstStyle/>
                    <a:p>
                      <a:endParaRPr lang="fr-FR"/>
                    </a:p>
                  </a:txBody>
                  <a:tcPr/>
                </a:tc>
                <a:tc vMerge="1">
                  <a:txBody>
                    <a:bodyPr/>
                    <a:lstStyle/>
                    <a:p>
                      <a:endParaRPr lang="fr-FR"/>
                    </a:p>
                  </a:txBody>
                  <a:tcPr/>
                </a:tc>
              </a:tr>
              <a:tr h="324783">
                <a:tc vMerge="1">
                  <a:txBody>
                    <a:bodyPr/>
                    <a:lstStyle/>
                    <a:p>
                      <a:endParaRPr lang="fr-FR"/>
                    </a:p>
                  </a:txBody>
                  <a:tcPr/>
                </a:tc>
                <a:tc vMerge="1">
                  <a:txBody>
                    <a:bodyPr/>
                    <a:lstStyle/>
                    <a:p>
                      <a:endParaRPr lang="fr-FR"/>
                    </a:p>
                  </a:txBody>
                  <a:tcPr/>
                </a:tc>
                <a:tc>
                  <a:txBody>
                    <a:bodyPr/>
                    <a:lstStyle/>
                    <a:p>
                      <a:pPr algn="l" fontAlgn="ctr"/>
                      <a:r>
                        <a:rPr lang="fr-FR" sz="1100" u="none" strike="noStrike">
                          <a:effectLst/>
                        </a:rPr>
                        <a:t>Nombre d'UCD  de G-CSF prescrites dans l'établissement</a:t>
                      </a:r>
                      <a:endParaRPr lang="fr-FR" sz="1100" b="0" i="0" u="none" strike="noStrike">
                        <a:solidFill>
                          <a:srgbClr val="000000"/>
                        </a:solidFill>
                        <a:effectLst/>
                        <a:latin typeface="Calibri"/>
                      </a:endParaRPr>
                    </a:p>
                  </a:txBody>
                  <a:tcPr marL="5011" marR="5011" marT="5011" marB="0" anchor="ctr"/>
                </a:tc>
                <a:tc vMerge="1">
                  <a:txBody>
                    <a:bodyPr/>
                    <a:lstStyle/>
                    <a:p>
                      <a:endParaRPr lang="fr-FR"/>
                    </a:p>
                  </a:txBody>
                  <a:tcPr/>
                </a:tc>
                <a:tc vMerge="1">
                  <a:txBody>
                    <a:bodyPr/>
                    <a:lstStyle/>
                    <a:p>
                      <a:endParaRPr lang="fr-FR"/>
                    </a:p>
                  </a:txBody>
                  <a:tcPr/>
                </a:tc>
                <a:tc vMerge="1">
                  <a:txBody>
                    <a:bodyPr/>
                    <a:lstStyle/>
                    <a:p>
                      <a:endParaRPr lang="fr-FR"/>
                    </a:p>
                  </a:txBody>
                  <a:tcPr/>
                </a:tc>
              </a:tr>
              <a:tr h="677299">
                <a:tc rowSpan="4">
                  <a:txBody>
                    <a:bodyPr/>
                    <a:lstStyle/>
                    <a:p>
                      <a:pPr algn="l" fontAlgn="ctr"/>
                      <a:r>
                        <a:rPr lang="fr-FR" sz="1100" u="none" strike="noStrike">
                          <a:effectLst/>
                        </a:rPr>
                        <a:t>Part d'achat de génériques et biosimilaires</a:t>
                      </a:r>
                      <a:endParaRPr lang="fr-FR" sz="1100" b="0" i="0" u="none" strike="noStrike">
                        <a:solidFill>
                          <a:srgbClr val="000000"/>
                        </a:solidFill>
                        <a:effectLst/>
                        <a:latin typeface="Calibri"/>
                      </a:endParaRPr>
                    </a:p>
                  </a:txBody>
                  <a:tcPr marL="5011" marR="5011" marT="5011" marB="0" anchor="ctr"/>
                </a:tc>
                <a:tc rowSpan="4">
                  <a:txBody>
                    <a:bodyPr/>
                    <a:lstStyle/>
                    <a:p>
                      <a:pPr algn="ctr" fontAlgn="ctr"/>
                      <a:r>
                        <a:rPr lang="fr-FR" sz="1100" u="none" strike="noStrike">
                          <a:effectLst/>
                        </a:rPr>
                        <a:t>40</a:t>
                      </a:r>
                      <a:endParaRPr lang="fr-FR" sz="1100" b="0" i="0" u="none" strike="noStrike">
                        <a:solidFill>
                          <a:srgbClr val="000000"/>
                        </a:solidFill>
                        <a:effectLst/>
                        <a:latin typeface="Calibri"/>
                      </a:endParaRPr>
                    </a:p>
                  </a:txBody>
                  <a:tcPr marL="5011" marR="5011" marT="5011" marB="0" anchor="ctr"/>
                </a:tc>
                <a:tc>
                  <a:txBody>
                    <a:bodyPr/>
                    <a:lstStyle/>
                    <a:p>
                      <a:pPr algn="l" fontAlgn="ctr"/>
                      <a:r>
                        <a:rPr lang="fr-FR" sz="1100" u="none" strike="noStrike">
                          <a:effectLst/>
                        </a:rPr>
                        <a:t>Nombre d'UCD délivrées appartenant au répertoire des génériques</a:t>
                      </a:r>
                      <a:endParaRPr lang="fr-FR" sz="1100" b="0" i="0" u="none" strike="noStrike">
                        <a:solidFill>
                          <a:srgbClr val="000000"/>
                        </a:solidFill>
                        <a:effectLst/>
                        <a:latin typeface="Calibri"/>
                      </a:endParaRPr>
                    </a:p>
                  </a:txBody>
                  <a:tcPr marL="5011" marR="5011" marT="5011" marB="0" anchor="ctr"/>
                </a:tc>
                <a:tc rowSpan="2">
                  <a:txBody>
                    <a:bodyPr/>
                    <a:lstStyle/>
                    <a:p>
                      <a:pPr algn="ctr" fontAlgn="ctr"/>
                      <a:r>
                        <a:rPr lang="fr-FR" sz="1100" u="none" strike="noStrike" dirty="0">
                          <a:effectLst/>
                        </a:rPr>
                        <a:t>&gt;=75%</a:t>
                      </a:r>
                      <a:endParaRPr lang="fr-FR" sz="1100" b="1" i="0" u="none" strike="noStrike" dirty="0">
                        <a:solidFill>
                          <a:srgbClr val="000000"/>
                        </a:solidFill>
                        <a:effectLst/>
                        <a:latin typeface="Calibri"/>
                      </a:endParaRPr>
                    </a:p>
                  </a:txBody>
                  <a:tcPr marL="5011" marR="5011" marT="5011" marB="0" anchor="ctr"/>
                </a:tc>
                <a:tc>
                  <a:txBody>
                    <a:bodyPr/>
                    <a:lstStyle/>
                    <a:p>
                      <a:pPr algn="ctr" fontAlgn="ctr"/>
                      <a:r>
                        <a:rPr lang="fr-FR" sz="1100" u="none" strike="noStrike">
                          <a:effectLst/>
                        </a:rPr>
                        <a:t>Nombre de critère &gt;= 75% :</a:t>
                      </a:r>
                      <a:endParaRPr lang="fr-FR" sz="1100" b="0" i="0" u="none" strike="noStrike">
                        <a:solidFill>
                          <a:srgbClr val="000000"/>
                        </a:solidFill>
                        <a:effectLst/>
                        <a:latin typeface="Calibri"/>
                      </a:endParaRPr>
                    </a:p>
                  </a:txBody>
                  <a:tcPr marL="5011" marR="5011" marT="5011" marB="0" anchor="ctr"/>
                </a:tc>
                <a:tc rowSpan="4">
                  <a:txBody>
                    <a:bodyPr/>
                    <a:lstStyle/>
                    <a:p>
                      <a:pPr algn="l" fontAlgn="ctr"/>
                      <a:r>
                        <a:rPr lang="fr-FR" sz="1100" u="none" strike="noStrike">
                          <a:effectLst/>
                        </a:rPr>
                        <a:t>Cotation A : Taux d'UCD délivrées &gt;=75% pour les 2 critères</a:t>
                      </a:r>
                      <a:br>
                        <a:rPr lang="fr-FR" sz="1100" u="none" strike="noStrike">
                          <a:effectLst/>
                        </a:rPr>
                      </a:br>
                      <a:r>
                        <a:rPr lang="fr-FR" sz="1100" u="none" strike="noStrike">
                          <a:effectLst/>
                        </a:rPr>
                        <a:t>Cotation B : Taux d'UCD délivrées &gt;=75% pour au moins un critère</a:t>
                      </a:r>
                      <a:br>
                        <a:rPr lang="fr-FR" sz="1100" u="none" strike="noStrike">
                          <a:effectLst/>
                        </a:rPr>
                      </a:br>
                      <a:r>
                        <a:rPr lang="fr-FR" sz="1100" u="none" strike="noStrike">
                          <a:effectLst/>
                        </a:rPr>
                        <a:t>Cotation C : Taux d'UCD délivrées &gt;=50% pour au moins un critère</a:t>
                      </a:r>
                      <a:br>
                        <a:rPr lang="fr-FR" sz="1100" u="none" strike="noStrike">
                          <a:effectLst/>
                        </a:rPr>
                      </a:br>
                      <a:r>
                        <a:rPr lang="fr-FR" sz="1100" u="none" strike="noStrike">
                          <a:effectLst/>
                        </a:rPr>
                        <a:t>Cotation D : Taux d'UCD délivrées &lt; 50% pour les deux critères</a:t>
                      </a:r>
                      <a:endParaRPr lang="fr-FR" sz="1100" b="0" i="0" u="none" strike="noStrike">
                        <a:solidFill>
                          <a:srgbClr val="000000"/>
                        </a:solidFill>
                        <a:effectLst/>
                        <a:latin typeface="Calibri"/>
                      </a:endParaRPr>
                    </a:p>
                  </a:txBody>
                  <a:tcPr marL="5011" marR="5011" marT="5011" marB="0" anchor="ctr"/>
                </a:tc>
              </a:tr>
              <a:tr h="585240">
                <a:tc vMerge="1">
                  <a:txBody>
                    <a:bodyPr/>
                    <a:lstStyle/>
                    <a:p>
                      <a:endParaRPr lang="fr-FR"/>
                    </a:p>
                  </a:txBody>
                  <a:tcPr/>
                </a:tc>
                <a:tc vMerge="1">
                  <a:txBody>
                    <a:bodyPr/>
                    <a:lstStyle/>
                    <a:p>
                      <a:endParaRPr lang="fr-FR"/>
                    </a:p>
                  </a:txBody>
                  <a:tcPr/>
                </a:tc>
                <a:tc>
                  <a:txBody>
                    <a:bodyPr/>
                    <a:lstStyle/>
                    <a:p>
                      <a:pPr algn="l" fontAlgn="ctr"/>
                      <a:r>
                        <a:rPr lang="fr-FR" sz="1100" u="none" strike="noStrike">
                          <a:effectLst/>
                        </a:rPr>
                        <a:t>Nombre d'UCD totales délivrées aux services de l'établissement de santé</a:t>
                      </a:r>
                      <a:endParaRPr lang="fr-FR" sz="1100" b="0" i="0" u="none" strike="noStrike">
                        <a:solidFill>
                          <a:srgbClr val="000000"/>
                        </a:solidFill>
                        <a:effectLst/>
                        <a:latin typeface="Calibri"/>
                      </a:endParaRPr>
                    </a:p>
                  </a:txBody>
                  <a:tcPr marL="5011" marR="5011" marT="5011" marB="0" anchor="ctr"/>
                </a:tc>
                <a:tc vMerge="1">
                  <a:txBody>
                    <a:bodyPr/>
                    <a:lstStyle/>
                    <a:p>
                      <a:endParaRPr lang="fr-FR"/>
                    </a:p>
                  </a:txBody>
                  <a:tcPr/>
                </a:tc>
                <a:tc>
                  <a:txBody>
                    <a:bodyPr/>
                    <a:lstStyle/>
                    <a:p>
                      <a:pPr algn="ctr" fontAlgn="ctr"/>
                      <a:r>
                        <a:rPr lang="fr-FR" sz="1100" u="none" strike="noStrike">
                          <a:effectLst/>
                        </a:rPr>
                        <a:t>0</a:t>
                      </a:r>
                      <a:endParaRPr lang="fr-FR" sz="1100" b="0" i="0" u="none" strike="noStrike">
                        <a:solidFill>
                          <a:srgbClr val="000000"/>
                        </a:solidFill>
                        <a:effectLst/>
                        <a:latin typeface="Calibri"/>
                      </a:endParaRPr>
                    </a:p>
                  </a:txBody>
                  <a:tcPr marL="5011" marR="5011" marT="5011" marB="0" anchor="ctr"/>
                </a:tc>
                <a:tc vMerge="1">
                  <a:txBody>
                    <a:bodyPr/>
                    <a:lstStyle/>
                    <a:p>
                      <a:endParaRPr lang="fr-FR"/>
                    </a:p>
                  </a:txBody>
                  <a:tcPr/>
                </a:tc>
              </a:tr>
              <a:tr h="690450">
                <a:tc vMerge="1">
                  <a:txBody>
                    <a:bodyPr/>
                    <a:lstStyle/>
                    <a:p>
                      <a:endParaRPr lang="fr-FR"/>
                    </a:p>
                  </a:txBody>
                  <a:tcPr/>
                </a:tc>
                <a:tc vMerge="1">
                  <a:txBody>
                    <a:bodyPr/>
                    <a:lstStyle/>
                    <a:p>
                      <a:endParaRPr lang="fr-FR"/>
                    </a:p>
                  </a:txBody>
                  <a:tcPr/>
                </a:tc>
                <a:tc>
                  <a:txBody>
                    <a:bodyPr/>
                    <a:lstStyle/>
                    <a:p>
                      <a:pPr algn="l" fontAlgn="ctr"/>
                      <a:r>
                        <a:rPr lang="fr-FR" sz="1100" u="none" strike="noStrike">
                          <a:effectLst/>
                        </a:rPr>
                        <a:t>Nombre d'UCD délivrées de médicaments biosimilaires</a:t>
                      </a:r>
                      <a:endParaRPr lang="fr-FR" sz="1100" b="0" i="0" u="none" strike="noStrike">
                        <a:solidFill>
                          <a:srgbClr val="000000"/>
                        </a:solidFill>
                        <a:effectLst/>
                        <a:latin typeface="Calibri"/>
                      </a:endParaRPr>
                    </a:p>
                  </a:txBody>
                  <a:tcPr marL="5011" marR="5011" marT="5011" marB="0" anchor="ctr"/>
                </a:tc>
                <a:tc rowSpan="2">
                  <a:txBody>
                    <a:bodyPr/>
                    <a:lstStyle/>
                    <a:p>
                      <a:pPr algn="ctr" fontAlgn="ctr"/>
                      <a:r>
                        <a:rPr lang="fr-FR" sz="1100" u="none" strike="noStrike" dirty="0">
                          <a:effectLst/>
                        </a:rPr>
                        <a:t>&gt;=75%</a:t>
                      </a:r>
                      <a:endParaRPr lang="fr-FR" sz="1100" b="1" i="0" u="none" strike="noStrike" dirty="0">
                        <a:solidFill>
                          <a:srgbClr val="000000"/>
                        </a:solidFill>
                        <a:effectLst/>
                        <a:latin typeface="Calibri"/>
                      </a:endParaRPr>
                    </a:p>
                  </a:txBody>
                  <a:tcPr marL="5011" marR="5011" marT="5011" marB="0" anchor="ctr"/>
                </a:tc>
                <a:tc>
                  <a:txBody>
                    <a:bodyPr/>
                    <a:lstStyle/>
                    <a:p>
                      <a:pPr algn="ctr" fontAlgn="ctr"/>
                      <a:r>
                        <a:rPr lang="fr-FR" sz="1100" u="none" strike="noStrike">
                          <a:effectLst/>
                        </a:rPr>
                        <a:t>Nombre de critère &gt;= 50% :</a:t>
                      </a:r>
                      <a:endParaRPr lang="fr-FR" sz="1100" b="0" i="0" u="none" strike="noStrike">
                        <a:solidFill>
                          <a:srgbClr val="000000"/>
                        </a:solidFill>
                        <a:effectLst/>
                        <a:latin typeface="Calibri"/>
                      </a:endParaRPr>
                    </a:p>
                  </a:txBody>
                  <a:tcPr marL="5011" marR="5011" marT="5011" marB="0" anchor="ctr"/>
                </a:tc>
                <a:tc vMerge="1">
                  <a:txBody>
                    <a:bodyPr/>
                    <a:lstStyle/>
                    <a:p>
                      <a:endParaRPr lang="fr-FR"/>
                    </a:p>
                  </a:txBody>
                  <a:tcPr/>
                </a:tc>
              </a:tr>
              <a:tr h="654421">
                <a:tc vMerge="1">
                  <a:txBody>
                    <a:bodyPr/>
                    <a:lstStyle/>
                    <a:p>
                      <a:endParaRPr lang="fr-FR"/>
                    </a:p>
                  </a:txBody>
                  <a:tcPr/>
                </a:tc>
                <a:tc vMerge="1">
                  <a:txBody>
                    <a:bodyPr/>
                    <a:lstStyle/>
                    <a:p>
                      <a:endParaRPr lang="fr-FR"/>
                    </a:p>
                  </a:txBody>
                  <a:tcPr/>
                </a:tc>
                <a:tc>
                  <a:txBody>
                    <a:bodyPr/>
                    <a:lstStyle/>
                    <a:p>
                      <a:pPr algn="l" fontAlgn="ctr"/>
                      <a:r>
                        <a:rPr lang="fr-FR" sz="1100" u="none" strike="noStrike">
                          <a:effectLst/>
                        </a:rPr>
                        <a:t>Nombre d'UCD de médicaments biologiques appartenant à lal liste de référence des groupes biologiques similaires délivrées aux services de l'établissement de santé</a:t>
                      </a:r>
                      <a:endParaRPr lang="fr-FR" sz="1100" b="0" i="0" u="none" strike="noStrike">
                        <a:solidFill>
                          <a:srgbClr val="000000"/>
                        </a:solidFill>
                        <a:effectLst/>
                        <a:latin typeface="Calibri"/>
                      </a:endParaRPr>
                    </a:p>
                  </a:txBody>
                  <a:tcPr marL="5011" marR="5011" marT="5011" marB="0" anchor="ctr"/>
                </a:tc>
                <a:tc vMerge="1">
                  <a:txBody>
                    <a:bodyPr/>
                    <a:lstStyle/>
                    <a:p>
                      <a:endParaRPr lang="fr-FR"/>
                    </a:p>
                  </a:txBody>
                  <a:tcPr/>
                </a:tc>
                <a:tc>
                  <a:txBody>
                    <a:bodyPr/>
                    <a:lstStyle/>
                    <a:p>
                      <a:pPr algn="ctr" fontAlgn="ctr"/>
                      <a:r>
                        <a:rPr lang="fr-FR" sz="1100" u="none" strike="noStrike" dirty="0">
                          <a:effectLst/>
                        </a:rPr>
                        <a:t>1</a:t>
                      </a:r>
                      <a:endParaRPr lang="fr-FR" sz="1100" b="0" i="0" u="none" strike="noStrike" dirty="0">
                        <a:solidFill>
                          <a:srgbClr val="000000"/>
                        </a:solidFill>
                        <a:effectLst/>
                        <a:latin typeface="Calibri"/>
                      </a:endParaRPr>
                    </a:p>
                  </a:txBody>
                  <a:tcPr marL="5011" marR="5011" marT="5011" marB="0" anchor="ctr"/>
                </a:tc>
                <a:tc vMerge="1">
                  <a:txBody>
                    <a:bodyPr/>
                    <a:lstStyle/>
                    <a:p>
                      <a:endParaRPr lang="fr-FR"/>
                    </a:p>
                  </a:txBody>
                  <a:tcPr/>
                </a:tc>
              </a:tr>
            </a:tbl>
          </a:graphicData>
        </a:graphic>
      </p:graphicFrame>
    </p:spTree>
    <p:extLst>
      <p:ext uri="{BB962C8B-B14F-4D97-AF65-F5344CB8AC3E}">
        <p14:creationId xmlns:p14="http://schemas.microsoft.com/office/powerpoint/2010/main" val="35742970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634949086"/>
              </p:ext>
            </p:extLst>
          </p:nvPr>
        </p:nvGraphicFramePr>
        <p:xfrm>
          <a:off x="467544" y="764704"/>
          <a:ext cx="8280921" cy="5571502"/>
        </p:xfrm>
        <a:graphic>
          <a:graphicData uri="http://schemas.openxmlformats.org/drawingml/2006/table">
            <a:tbl>
              <a:tblPr>
                <a:tableStyleId>{5C22544A-7EE6-4342-B048-85BDC9FD1C3A}</a:tableStyleId>
              </a:tblPr>
              <a:tblGrid>
                <a:gridCol w="1171829"/>
                <a:gridCol w="312488"/>
                <a:gridCol w="2260099"/>
                <a:gridCol w="1574135"/>
                <a:gridCol w="1304276"/>
                <a:gridCol w="1658094"/>
              </a:tblGrid>
              <a:tr h="1411444">
                <a:tc rowSpan="3">
                  <a:txBody>
                    <a:bodyPr/>
                    <a:lstStyle/>
                    <a:p>
                      <a:pPr algn="ctr" fontAlgn="ctr"/>
                      <a:r>
                        <a:rPr lang="fr-FR" sz="1200" u="none" strike="noStrike" dirty="0">
                          <a:effectLst/>
                        </a:rPr>
                        <a:t>Développer les actions en faveur de la maîtrise des dépenses des PHEV</a:t>
                      </a:r>
                      <a:endParaRPr lang="fr-FR" sz="1200" b="0" i="0" u="none" strike="noStrike" dirty="0">
                        <a:solidFill>
                          <a:srgbClr val="000000"/>
                        </a:solidFill>
                        <a:effectLst/>
                        <a:latin typeface="Calibri"/>
                      </a:endParaRPr>
                    </a:p>
                  </a:txBody>
                  <a:tcPr marL="5098" marR="5098" marT="5098" marB="0" anchor="ctr"/>
                </a:tc>
                <a:tc rowSpan="5">
                  <a:txBody>
                    <a:bodyPr/>
                    <a:lstStyle/>
                    <a:p>
                      <a:pPr algn="ctr" fontAlgn="ctr"/>
                      <a:r>
                        <a:rPr lang="fr-FR" sz="1200" u="none" strike="noStrike">
                          <a:effectLst/>
                        </a:rPr>
                        <a:t>41</a:t>
                      </a:r>
                      <a:endParaRPr lang="fr-FR" sz="1200" b="0" i="0" u="none" strike="noStrike">
                        <a:solidFill>
                          <a:srgbClr val="000000"/>
                        </a:solidFill>
                        <a:effectLst/>
                        <a:latin typeface="Calibri"/>
                      </a:endParaRPr>
                    </a:p>
                  </a:txBody>
                  <a:tcPr marL="5098" marR="5098" marT="5098" marB="0" anchor="ctr"/>
                </a:tc>
                <a:tc>
                  <a:txBody>
                    <a:bodyPr/>
                    <a:lstStyle/>
                    <a:p>
                      <a:pPr algn="l" fontAlgn="ctr"/>
                      <a:r>
                        <a:rPr lang="fr-FR" sz="1200" u="none" strike="noStrike">
                          <a:effectLst/>
                        </a:rPr>
                        <a:t>Existence d'un programme d'action permettant d'assurer la qualité des prescriptions de PHEV, intégrant en particulier la mise en place d'une charte avec les prestataires </a:t>
                      </a:r>
                      <a:endParaRPr lang="fr-FR" sz="1200" b="0" i="0" u="none" strike="noStrike">
                        <a:solidFill>
                          <a:srgbClr val="000000"/>
                        </a:solidFill>
                        <a:effectLst/>
                        <a:latin typeface="Calibri"/>
                      </a:endParaRPr>
                    </a:p>
                  </a:txBody>
                  <a:tcPr marL="5098" marR="5098" marT="5098" marB="0" anchor="ctr"/>
                </a:tc>
                <a:tc>
                  <a:txBody>
                    <a:bodyPr/>
                    <a:lstStyle/>
                    <a:p>
                      <a:pPr algn="ctr" fontAlgn="ctr"/>
                      <a:r>
                        <a:rPr lang="fr-FR" sz="1200" u="none" strike="noStrike" dirty="0">
                          <a:effectLst/>
                        </a:rPr>
                        <a:t>Présence d'un plan d'action validant la mise en place d'un charte avec les prestataires</a:t>
                      </a:r>
                      <a:endParaRPr lang="fr-FR" sz="1200" b="0" i="0" u="none" strike="noStrike" dirty="0">
                        <a:solidFill>
                          <a:srgbClr val="000000"/>
                        </a:solidFill>
                        <a:effectLst/>
                        <a:latin typeface="Calibri"/>
                      </a:endParaRPr>
                    </a:p>
                  </a:txBody>
                  <a:tcPr marL="5098" marR="5098" marT="5098" marB="0" anchor="ctr"/>
                </a:tc>
                <a:tc rowSpan="3">
                  <a:txBody>
                    <a:bodyPr/>
                    <a:lstStyle/>
                    <a:p>
                      <a:pPr algn="l" fontAlgn="ctr"/>
                      <a:r>
                        <a:rPr lang="fr-FR" sz="1200" u="none" strike="noStrike">
                          <a:effectLst/>
                        </a:rPr>
                        <a:t>Programme d'action validé en instance et liste des prestataires signataires de la charte si ces derniers interviennent au sein de l’ETS</a:t>
                      </a:r>
                      <a:endParaRPr lang="fr-FR" sz="1200" b="0" i="0" u="none" strike="noStrike">
                        <a:solidFill>
                          <a:srgbClr val="000000"/>
                        </a:solidFill>
                        <a:effectLst/>
                        <a:latin typeface="Calibri"/>
                      </a:endParaRPr>
                    </a:p>
                  </a:txBody>
                  <a:tcPr marL="5098" marR="5098" marT="5098" marB="0" anchor="ctr"/>
                </a:tc>
                <a:tc rowSpan="5">
                  <a:txBody>
                    <a:bodyPr/>
                    <a:lstStyle/>
                    <a:p>
                      <a:pPr algn="l" fontAlgn="ctr"/>
                      <a:r>
                        <a:rPr lang="fr-FR" sz="1200" u="none" strike="noStrike" dirty="0">
                          <a:effectLst/>
                        </a:rPr>
                        <a:t>Cotation A : Taux d'évolution &lt; taux régional et satisfaction des trois critères (plan d'action et taux de prestataires signataires)</a:t>
                      </a:r>
                      <a:br>
                        <a:rPr lang="fr-FR" sz="1200" u="none" strike="noStrike" dirty="0">
                          <a:effectLst/>
                        </a:rPr>
                      </a:br>
                      <a:r>
                        <a:rPr lang="fr-FR" sz="1200" u="none" strike="noStrike" dirty="0">
                          <a:effectLst/>
                        </a:rPr>
                        <a:t>Cotation B : Taux d'évolution &gt; taux régional et satisfaction des trois critères (plan d'action et taux de prestataires signataires)</a:t>
                      </a:r>
                      <a:br>
                        <a:rPr lang="fr-FR" sz="1200" u="none" strike="noStrike" dirty="0">
                          <a:effectLst/>
                        </a:rPr>
                      </a:br>
                      <a:r>
                        <a:rPr lang="fr-FR" sz="1200" u="none" strike="noStrike" dirty="0">
                          <a:effectLst/>
                        </a:rPr>
                        <a:t>Cotation C : Taux d'évolution &lt; taux régional mais absence de satisfaction des trois critères du plan d'action</a:t>
                      </a:r>
                      <a:br>
                        <a:rPr lang="fr-FR" sz="1200" u="none" strike="noStrike" dirty="0">
                          <a:effectLst/>
                        </a:rPr>
                      </a:br>
                      <a:r>
                        <a:rPr lang="fr-FR" sz="1200" u="none" strike="noStrike" dirty="0">
                          <a:effectLst/>
                        </a:rPr>
                        <a:t>Cotation D : Taux évolution &gt; taux régional et absence de satisfaction des trois  critères du plan d'action</a:t>
                      </a:r>
                      <a:endParaRPr lang="fr-FR" sz="1200" b="0" i="0" u="none" strike="noStrike" dirty="0">
                        <a:solidFill>
                          <a:srgbClr val="000000"/>
                        </a:solidFill>
                        <a:effectLst/>
                        <a:latin typeface="Calibri"/>
                      </a:endParaRPr>
                    </a:p>
                  </a:txBody>
                  <a:tcPr marL="5098" marR="5098" marT="5098" marB="0" anchor="ctr"/>
                </a:tc>
              </a:tr>
              <a:tr h="637724">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 Taux de prestataires signataires de la charte = nb de prestataires signataires/nb de prestataires intervenant dans l’ETS</a:t>
                      </a:r>
                      <a:endParaRPr lang="fr-FR" sz="1200" b="0" i="0" u="none" strike="noStrike">
                        <a:solidFill>
                          <a:srgbClr val="000000"/>
                        </a:solidFill>
                        <a:effectLst/>
                        <a:latin typeface="Calibri"/>
                      </a:endParaRPr>
                    </a:p>
                  </a:txBody>
                  <a:tcPr marL="5098" marR="5098" marT="5098" marB="0" anchor="ctr"/>
                </a:tc>
                <a:tc>
                  <a:txBody>
                    <a:bodyPr/>
                    <a:lstStyle/>
                    <a:p>
                      <a:pPr algn="ctr" fontAlgn="ctr"/>
                      <a:r>
                        <a:rPr lang="fr-FR" sz="1200" u="none" strike="noStrike">
                          <a:effectLst/>
                        </a:rPr>
                        <a:t>100% de signataires</a:t>
                      </a:r>
                      <a:endParaRPr lang="fr-FR" sz="1200" b="0" i="0" u="none" strike="noStrike">
                        <a:solidFill>
                          <a:srgbClr val="000000"/>
                        </a:solidFill>
                        <a:effectLst/>
                        <a:latin typeface="Calibri"/>
                      </a:endParaRPr>
                    </a:p>
                  </a:txBody>
                  <a:tcPr marL="5098" marR="5098" marT="5098" marB="0" anchor="ctr"/>
                </a:tc>
                <a:tc vMerge="1">
                  <a:txBody>
                    <a:bodyPr/>
                    <a:lstStyle/>
                    <a:p>
                      <a:endParaRPr lang="fr-FR"/>
                    </a:p>
                  </a:txBody>
                  <a:tcPr/>
                </a:tc>
                <a:tc vMerge="1">
                  <a:txBody>
                    <a:bodyPr/>
                    <a:lstStyle/>
                    <a:p>
                      <a:endParaRPr lang="fr-FR"/>
                    </a:p>
                  </a:txBody>
                  <a:tcPr/>
                </a:tc>
              </a:tr>
              <a:tr h="1314103">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Existence d'un programme d'action permettant d'assurer la qualité des prescriptions de PHEV, intégrant en particulier la mise en place  de mesures en faveur de la prescription de sortie en DCI </a:t>
                      </a:r>
                      <a:endParaRPr lang="fr-FR" sz="1200" b="0" i="0" u="none" strike="noStrike">
                        <a:solidFill>
                          <a:srgbClr val="000000"/>
                        </a:solidFill>
                        <a:effectLst/>
                        <a:latin typeface="Calibri"/>
                      </a:endParaRPr>
                    </a:p>
                  </a:txBody>
                  <a:tcPr marL="5098" marR="5098" marT="5098" marB="0" anchor="ctr"/>
                </a:tc>
                <a:tc>
                  <a:txBody>
                    <a:bodyPr/>
                    <a:lstStyle/>
                    <a:p>
                      <a:pPr algn="ctr" fontAlgn="ctr"/>
                      <a:r>
                        <a:rPr lang="fr-FR" sz="1200" u="none" strike="noStrike">
                          <a:effectLst/>
                        </a:rPr>
                        <a:t>Présence d'un plan d'action validé en instance favorisant la prescription de sortie en DCI</a:t>
                      </a:r>
                      <a:endParaRPr lang="fr-FR" sz="1200" b="0" i="0" u="none" strike="noStrike">
                        <a:solidFill>
                          <a:srgbClr val="000000"/>
                        </a:solidFill>
                        <a:effectLst/>
                        <a:latin typeface="Calibri"/>
                      </a:endParaRPr>
                    </a:p>
                  </a:txBody>
                  <a:tcPr marL="5098" marR="5098" marT="5098" marB="0" anchor="ctr"/>
                </a:tc>
                <a:tc vMerge="1">
                  <a:txBody>
                    <a:bodyPr/>
                    <a:lstStyle/>
                    <a:p>
                      <a:endParaRPr lang="fr-FR"/>
                    </a:p>
                  </a:txBody>
                  <a:tcPr/>
                </a:tc>
                <a:tc vMerge="1">
                  <a:txBody>
                    <a:bodyPr/>
                    <a:lstStyle/>
                    <a:p>
                      <a:endParaRPr lang="fr-FR"/>
                    </a:p>
                  </a:txBody>
                  <a:tcPr/>
                </a:tc>
              </a:tr>
              <a:tr h="535373">
                <a:tc rowSpan="2">
                  <a:txBody>
                    <a:bodyPr/>
                    <a:lstStyle/>
                    <a:p>
                      <a:pPr algn="ctr" fontAlgn="ctr"/>
                      <a:r>
                        <a:rPr lang="fr-FR" sz="1200" u="none" strike="noStrike">
                          <a:effectLst/>
                        </a:rPr>
                        <a:t>Taux d'évolution des dépenses de médicaments et produits et prestations prescrits en établissements de santé et remboursés sur l'enveloppe se soin de ville</a:t>
                      </a:r>
                      <a:endParaRPr lang="fr-FR" sz="1200" b="0" i="0" u="none" strike="noStrike">
                        <a:solidFill>
                          <a:srgbClr val="000000"/>
                        </a:solidFill>
                        <a:effectLst/>
                        <a:latin typeface="Calibri"/>
                      </a:endParaRPr>
                    </a:p>
                  </a:txBody>
                  <a:tcPr marL="5098" marR="5098" marT="5098" marB="0" anchor="ctr"/>
                </a:tc>
                <a:tc vMerge="1">
                  <a:txBody>
                    <a:bodyPr/>
                    <a:lstStyle/>
                    <a:p>
                      <a:endParaRPr lang="fr-FR"/>
                    </a:p>
                  </a:txBody>
                  <a:tcPr/>
                </a:tc>
                <a:tc>
                  <a:txBody>
                    <a:bodyPr/>
                    <a:lstStyle/>
                    <a:p>
                      <a:pPr algn="l" fontAlgn="ctr"/>
                      <a:r>
                        <a:rPr lang="fr-FR" sz="1200" u="none" strike="noStrike">
                          <a:effectLst/>
                        </a:rPr>
                        <a:t>Montant des dépenses remboursées de l'année évaluée</a:t>
                      </a:r>
                      <a:endParaRPr lang="fr-FR" sz="1200" b="0" i="0" u="none" strike="noStrike">
                        <a:solidFill>
                          <a:srgbClr val="000000"/>
                        </a:solidFill>
                        <a:effectLst/>
                        <a:latin typeface="Calibri"/>
                      </a:endParaRPr>
                    </a:p>
                  </a:txBody>
                  <a:tcPr marL="5098" marR="5098" marT="5098" marB="0" anchor="ctr"/>
                </a:tc>
                <a:tc rowSpan="2">
                  <a:txBody>
                    <a:bodyPr/>
                    <a:lstStyle/>
                    <a:p>
                      <a:pPr algn="ctr" fontAlgn="ctr"/>
                      <a:r>
                        <a:rPr lang="fr-FR" sz="1200" u="none" strike="noStrike">
                          <a:effectLst/>
                        </a:rPr>
                        <a:t>&lt; taux régional</a:t>
                      </a:r>
                      <a:endParaRPr lang="fr-FR" sz="1200" b="0" i="0" u="none" strike="noStrike">
                        <a:solidFill>
                          <a:srgbClr val="000000"/>
                        </a:solidFill>
                        <a:effectLst/>
                        <a:latin typeface="Calibri"/>
                      </a:endParaRPr>
                    </a:p>
                  </a:txBody>
                  <a:tcPr marL="5098" marR="5098" marT="5098" marB="0" anchor="ctr"/>
                </a:tc>
                <a:tc rowSpan="2">
                  <a:txBody>
                    <a:bodyPr/>
                    <a:lstStyle/>
                    <a:p>
                      <a:pPr algn="l" fontAlgn="ctr"/>
                      <a:r>
                        <a:rPr lang="fr-FR" sz="1200" u="none" strike="noStrike" dirty="0">
                          <a:effectLst/>
                        </a:rPr>
                        <a:t> </a:t>
                      </a:r>
                      <a:endParaRPr lang="fr-FR" sz="1200" b="0" i="0" u="none" strike="noStrike" dirty="0">
                        <a:solidFill>
                          <a:srgbClr val="000000"/>
                        </a:solidFill>
                        <a:effectLst/>
                        <a:latin typeface="Calibri"/>
                      </a:endParaRPr>
                    </a:p>
                  </a:txBody>
                  <a:tcPr marL="5098" marR="5098" marT="5098" marB="0" anchor="ctr"/>
                </a:tc>
                <a:tc vMerge="1">
                  <a:txBody>
                    <a:bodyPr/>
                    <a:lstStyle/>
                    <a:p>
                      <a:endParaRPr lang="fr-FR"/>
                    </a:p>
                  </a:txBody>
                  <a:tcPr/>
                </a:tc>
              </a:tr>
              <a:tr h="1573964">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Montant des dépenses remboursées de l'année précédent celle de l'évaluation -1 (hors rétrocession et hépatite C)</a:t>
                      </a:r>
                      <a:endParaRPr lang="fr-FR" sz="1200" b="0" i="0" u="none" strike="noStrike" dirty="0">
                        <a:solidFill>
                          <a:srgbClr val="000000"/>
                        </a:solidFill>
                        <a:effectLst/>
                        <a:latin typeface="Calibri"/>
                      </a:endParaRPr>
                    </a:p>
                  </a:txBody>
                  <a:tcPr marL="5098" marR="5098" marT="5098" marB="0" anchor="ct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spTree>
    <p:extLst>
      <p:ext uri="{BB962C8B-B14F-4D97-AF65-F5344CB8AC3E}">
        <p14:creationId xmlns:p14="http://schemas.microsoft.com/office/powerpoint/2010/main" val="451426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862754891"/>
              </p:ext>
            </p:extLst>
          </p:nvPr>
        </p:nvGraphicFramePr>
        <p:xfrm>
          <a:off x="467544" y="808870"/>
          <a:ext cx="8280921" cy="4780370"/>
        </p:xfrm>
        <a:graphic>
          <a:graphicData uri="http://schemas.openxmlformats.org/drawingml/2006/table">
            <a:tbl>
              <a:tblPr>
                <a:tableStyleId>{5C22544A-7EE6-4342-B048-85BDC9FD1C3A}</a:tableStyleId>
              </a:tblPr>
              <a:tblGrid>
                <a:gridCol w="1171829"/>
                <a:gridCol w="312488"/>
                <a:gridCol w="2499899"/>
                <a:gridCol w="1334335"/>
                <a:gridCol w="1304276"/>
                <a:gridCol w="1658094"/>
              </a:tblGrid>
              <a:tr h="416329">
                <a:tc rowSpan="2">
                  <a:txBody>
                    <a:bodyPr/>
                    <a:lstStyle/>
                    <a:p>
                      <a:pPr algn="l" fontAlgn="ctr"/>
                      <a:r>
                        <a:rPr lang="fr-FR" sz="1200" u="none" strike="noStrike">
                          <a:effectLst/>
                        </a:rPr>
                        <a:t>Taux d'évolution des dépenses de médicaments inscrits sur la liste en sus</a:t>
                      </a:r>
                      <a:endParaRPr lang="fr-FR" sz="1200" b="0" i="0" u="none" strike="noStrike">
                        <a:solidFill>
                          <a:srgbClr val="000000"/>
                        </a:solidFill>
                        <a:effectLst/>
                        <a:latin typeface="Calibri"/>
                      </a:endParaRPr>
                    </a:p>
                  </a:txBody>
                  <a:tcPr marL="5098" marR="5098" marT="5098" marB="0" anchor="ctr"/>
                </a:tc>
                <a:tc rowSpan="6">
                  <a:txBody>
                    <a:bodyPr/>
                    <a:lstStyle/>
                    <a:p>
                      <a:pPr algn="ctr" fontAlgn="ctr"/>
                      <a:r>
                        <a:rPr lang="fr-FR" sz="1200" u="none" strike="noStrike">
                          <a:effectLst/>
                        </a:rPr>
                        <a:t>42</a:t>
                      </a:r>
                      <a:endParaRPr lang="fr-FR" sz="1200" b="0" i="0" u="none" strike="noStrike">
                        <a:solidFill>
                          <a:srgbClr val="000000"/>
                        </a:solidFill>
                        <a:effectLst/>
                        <a:latin typeface="Calibri"/>
                      </a:endParaRPr>
                    </a:p>
                  </a:txBody>
                  <a:tcPr marL="5098" marR="5098" marT="5098" marB="0" anchor="ctr"/>
                </a:tc>
                <a:tc>
                  <a:txBody>
                    <a:bodyPr/>
                    <a:lstStyle/>
                    <a:p>
                      <a:pPr algn="l" fontAlgn="ctr"/>
                      <a:r>
                        <a:rPr lang="fr-FR" sz="1200" u="none" strike="noStrike">
                          <a:effectLst/>
                        </a:rPr>
                        <a:t>Montant des dépenses de médicaments de la liste en sus remboursés l'année évaluée</a:t>
                      </a:r>
                      <a:endParaRPr lang="fr-FR" sz="1200" b="0" i="0" u="none" strike="noStrike">
                        <a:solidFill>
                          <a:srgbClr val="000000"/>
                        </a:solidFill>
                        <a:effectLst/>
                        <a:latin typeface="Calibri"/>
                      </a:endParaRPr>
                    </a:p>
                  </a:txBody>
                  <a:tcPr marL="5098" marR="5098" marT="5098" marB="0" anchor="ctr"/>
                </a:tc>
                <a:tc rowSpan="2">
                  <a:txBody>
                    <a:bodyPr/>
                    <a:lstStyle/>
                    <a:p>
                      <a:pPr algn="ctr" fontAlgn="ctr"/>
                      <a:r>
                        <a:rPr lang="fr-FR" sz="1200" u="none" strike="noStrike" dirty="0">
                          <a:effectLst/>
                        </a:rPr>
                        <a:t>&lt; taux régional</a:t>
                      </a:r>
                      <a:endParaRPr lang="fr-FR" sz="1200" b="0" i="0" u="none" strike="noStrike" dirty="0">
                        <a:solidFill>
                          <a:srgbClr val="000000"/>
                        </a:solidFill>
                        <a:effectLst/>
                        <a:latin typeface="Calibri"/>
                      </a:endParaRPr>
                    </a:p>
                  </a:txBody>
                  <a:tcPr marL="5098" marR="5098" marT="5098" marB="0" anchor="ctr"/>
                </a:tc>
                <a:tc rowSpan="2">
                  <a:txBody>
                    <a:bodyPr/>
                    <a:lstStyle/>
                    <a:p>
                      <a:pPr algn="l" fontAlgn="ctr"/>
                      <a:r>
                        <a:rPr lang="fr-FR" sz="1200" u="none" strike="noStrike">
                          <a:effectLst/>
                        </a:rPr>
                        <a:t> </a:t>
                      </a:r>
                      <a:endParaRPr lang="fr-FR" sz="1200" b="0" i="0" u="none" strike="noStrike">
                        <a:solidFill>
                          <a:srgbClr val="000000"/>
                        </a:solidFill>
                        <a:effectLst/>
                        <a:latin typeface="Calibri"/>
                      </a:endParaRPr>
                    </a:p>
                  </a:txBody>
                  <a:tcPr marL="5098" marR="5098" marT="5098" marB="0" anchor="ctr"/>
                </a:tc>
                <a:tc rowSpan="6">
                  <a:txBody>
                    <a:bodyPr/>
                    <a:lstStyle/>
                    <a:p>
                      <a:pPr algn="l" fontAlgn="ctr"/>
                      <a:r>
                        <a:rPr lang="fr-FR" sz="1200" u="none" strike="noStrike" dirty="0">
                          <a:effectLst/>
                        </a:rPr>
                        <a:t>Cotation A : Taux d'évolution &lt; taux régional et présence d'une évaluation validée et transmise aux tutelles</a:t>
                      </a:r>
                      <a:br>
                        <a:rPr lang="fr-FR" sz="1200" u="none" strike="noStrike" dirty="0">
                          <a:effectLst/>
                        </a:rPr>
                      </a:br>
                      <a:r>
                        <a:rPr lang="fr-FR" sz="1200" u="none" strike="noStrike" dirty="0">
                          <a:effectLst/>
                        </a:rPr>
                        <a:t>Cotation B : Taux d'évolution &gt; taux régional et présence d'une évaluation validée et transmise aux tutelles</a:t>
                      </a:r>
                      <a:br>
                        <a:rPr lang="fr-FR" sz="1200" u="none" strike="noStrike" dirty="0">
                          <a:effectLst/>
                        </a:rPr>
                      </a:br>
                      <a:r>
                        <a:rPr lang="fr-FR" sz="1200" u="none" strike="noStrike" dirty="0">
                          <a:effectLst/>
                        </a:rPr>
                        <a:t>Cotation C : Taux d'évolution &lt; taux régional mais absence d'une évaluation validée et transmise aux tutelles</a:t>
                      </a:r>
                      <a:br>
                        <a:rPr lang="fr-FR" sz="1200" u="none" strike="noStrike" dirty="0">
                          <a:effectLst/>
                        </a:rPr>
                      </a:br>
                      <a:r>
                        <a:rPr lang="fr-FR" sz="1200" u="none" strike="noStrike" dirty="0">
                          <a:effectLst/>
                        </a:rPr>
                        <a:t>Cotation D : Taux évolution &gt; taux régional et absence d'évaluation validée et transmise aux tutelles</a:t>
                      </a:r>
                      <a:endParaRPr lang="fr-FR" sz="1200" b="0" i="0" u="none" strike="noStrike" dirty="0">
                        <a:solidFill>
                          <a:srgbClr val="000000"/>
                        </a:solidFill>
                        <a:effectLst/>
                        <a:latin typeface="Calibri"/>
                      </a:endParaRPr>
                    </a:p>
                  </a:txBody>
                  <a:tcPr marL="5098" marR="5098" marT="5098" marB="0" anchor="ctr"/>
                </a:tc>
              </a:tr>
              <a:tr h="548991">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Montant des dépenses de médicaments de la liste en sus remboursées l'année précédent celle de l'évaluation -1</a:t>
                      </a:r>
                      <a:endParaRPr lang="fr-FR" sz="1200" b="0" i="0" u="none" strike="noStrike">
                        <a:solidFill>
                          <a:srgbClr val="000000"/>
                        </a:solidFill>
                        <a:effectLst/>
                        <a:latin typeface="Calibri"/>
                      </a:endParaRPr>
                    </a:p>
                  </a:txBody>
                  <a:tcPr marL="5098" marR="5098" marT="5098" marB="0" anchor="ctr"/>
                </a:tc>
                <a:tc vMerge="1">
                  <a:txBody>
                    <a:bodyPr/>
                    <a:lstStyle/>
                    <a:p>
                      <a:endParaRPr lang="fr-FR"/>
                    </a:p>
                  </a:txBody>
                  <a:tcPr/>
                </a:tc>
                <a:tc vMerge="1">
                  <a:txBody>
                    <a:bodyPr/>
                    <a:lstStyle/>
                    <a:p>
                      <a:endParaRPr lang="fr-FR"/>
                    </a:p>
                  </a:txBody>
                  <a:tcPr/>
                </a:tc>
                <a:tc vMerge="1">
                  <a:txBody>
                    <a:bodyPr/>
                    <a:lstStyle/>
                    <a:p>
                      <a:endParaRPr lang="fr-FR"/>
                    </a:p>
                  </a:txBody>
                  <a:tcPr/>
                </a:tc>
              </a:tr>
              <a:tr h="564514">
                <a:tc rowSpan="2">
                  <a:txBody>
                    <a:bodyPr/>
                    <a:lstStyle/>
                    <a:p>
                      <a:pPr algn="l" fontAlgn="ctr"/>
                      <a:r>
                        <a:rPr lang="fr-FR" sz="1200" u="none" strike="noStrike">
                          <a:effectLst/>
                        </a:rPr>
                        <a:t>Suivi et analyse de la pertinence et des indications de médicaments inscrits sur la liste en sus </a:t>
                      </a:r>
                      <a:endParaRPr lang="fr-FR" sz="1200" b="0" i="0" u="none" strike="noStrike">
                        <a:solidFill>
                          <a:srgbClr val="000000"/>
                        </a:solidFill>
                        <a:effectLst/>
                        <a:latin typeface="Calibri"/>
                      </a:endParaRPr>
                    </a:p>
                  </a:txBody>
                  <a:tcPr marL="5098" marR="5098" marT="5098" marB="0" anchor="ctr"/>
                </a:tc>
                <a:tc vMerge="1">
                  <a:txBody>
                    <a:bodyPr/>
                    <a:lstStyle/>
                    <a:p>
                      <a:endParaRPr lang="fr-FR"/>
                    </a:p>
                  </a:txBody>
                  <a:tcPr/>
                </a:tc>
                <a:tc>
                  <a:txBody>
                    <a:bodyPr/>
                    <a:lstStyle/>
                    <a:p>
                      <a:pPr algn="l" fontAlgn="ctr"/>
                      <a:r>
                        <a:rPr lang="fr-FR" sz="1200" u="none" strike="noStrike">
                          <a:effectLst/>
                        </a:rPr>
                        <a:t>L’établissement présente le suivi semestriel et l'analyse de la répartition des prescriptions des médicaments hors GHS, accompagnées le cas échéant de leur argumentaire, à la CME / CfME </a:t>
                      </a:r>
                      <a:endParaRPr lang="fr-FR" sz="1200" b="0" i="0" u="none" strike="noStrike">
                        <a:solidFill>
                          <a:srgbClr val="000000"/>
                        </a:solidFill>
                        <a:effectLst/>
                        <a:latin typeface="Calibri"/>
                      </a:endParaRPr>
                    </a:p>
                  </a:txBody>
                  <a:tcPr marL="5098" marR="5098" marT="5098" marB="0" anchor="ctr"/>
                </a:tc>
                <a:tc rowSpan="4">
                  <a:txBody>
                    <a:bodyPr/>
                    <a:lstStyle/>
                    <a:p>
                      <a:pPr algn="ctr" fontAlgn="ctr"/>
                      <a:r>
                        <a:rPr lang="fr-FR" sz="1200" u="none" strike="noStrike">
                          <a:effectLst/>
                        </a:rPr>
                        <a:t>Existence d'un suivi et analyse semestriel validé en instance, adressé à l'ARS, l'OMéDIT et l'AM</a:t>
                      </a:r>
                      <a:endParaRPr lang="fr-FR" sz="1200" b="0" i="0" u="none" strike="noStrike">
                        <a:solidFill>
                          <a:srgbClr val="000000"/>
                        </a:solidFill>
                        <a:effectLst/>
                        <a:latin typeface="Calibri"/>
                      </a:endParaRPr>
                    </a:p>
                  </a:txBody>
                  <a:tcPr marL="5098" marR="5098" marT="5098" marB="0" anchor="ctr"/>
                </a:tc>
                <a:tc rowSpan="4">
                  <a:txBody>
                    <a:bodyPr/>
                    <a:lstStyle/>
                    <a:p>
                      <a:pPr algn="l" fontAlgn="ctr"/>
                      <a:r>
                        <a:rPr lang="fr-FR" sz="1200" u="none" strike="noStrike" dirty="0">
                          <a:effectLst/>
                        </a:rPr>
                        <a:t>Suivi et analyse semestriel validé en instance</a:t>
                      </a:r>
                      <a:endParaRPr lang="fr-FR" sz="1200" b="0" i="0" u="none" strike="noStrike" dirty="0">
                        <a:solidFill>
                          <a:srgbClr val="000000"/>
                        </a:solidFill>
                        <a:effectLst/>
                        <a:latin typeface="Calibri"/>
                      </a:endParaRPr>
                    </a:p>
                  </a:txBody>
                  <a:tcPr marL="5098" marR="5098" marT="5098" marB="0" anchor="ctr"/>
                </a:tc>
                <a:tc vMerge="1">
                  <a:txBody>
                    <a:bodyPr/>
                    <a:lstStyle/>
                    <a:p>
                      <a:endParaRPr lang="fr-FR"/>
                    </a:p>
                  </a:txBody>
                  <a:tcPr/>
                </a:tc>
              </a:tr>
              <a:tr h="719755">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L’établissement adresse le suivi semestriel de la répartition des prescriptions des médicaments hors GHS, accompagnées le cas échéant de leur argumentaire, à l’ARS, à l’OMEDIT et à l'organisme local d'assurance maladie</a:t>
                      </a:r>
                      <a:endParaRPr lang="fr-FR" sz="1200" b="0" i="0" u="none" strike="noStrike">
                        <a:solidFill>
                          <a:srgbClr val="000000"/>
                        </a:solidFill>
                        <a:effectLst/>
                        <a:latin typeface="Calibri"/>
                      </a:endParaRPr>
                    </a:p>
                  </a:txBody>
                  <a:tcPr marL="5098" marR="5098" marT="5098" marB="0" anchor="ctr"/>
                </a:tc>
                <a:tc vMerge="1">
                  <a:txBody>
                    <a:bodyPr/>
                    <a:lstStyle/>
                    <a:p>
                      <a:endParaRPr lang="fr-FR"/>
                    </a:p>
                  </a:txBody>
                  <a:tcPr/>
                </a:tc>
                <a:tc vMerge="1">
                  <a:txBody>
                    <a:bodyPr/>
                    <a:lstStyle/>
                    <a:p>
                      <a:endParaRPr lang="fr-FR"/>
                    </a:p>
                  </a:txBody>
                  <a:tcPr/>
                </a:tc>
                <a:tc vMerge="1">
                  <a:txBody>
                    <a:bodyPr/>
                    <a:lstStyle/>
                    <a:p>
                      <a:endParaRPr lang="fr-FR"/>
                    </a:p>
                  </a:txBody>
                  <a:tcPr/>
                </a:tc>
              </a:tr>
              <a:tr h="282257">
                <a:tc rowSpan="2">
                  <a:txBody>
                    <a:bodyPr/>
                    <a:lstStyle/>
                    <a:p>
                      <a:pPr algn="l" fontAlgn="ctr"/>
                      <a:r>
                        <a:rPr lang="fr-FR" sz="1200" u="none" strike="noStrike">
                          <a:effectLst/>
                        </a:rPr>
                        <a:t>Taux de prescription hors référentiels (RTU, AMM) pour les médicaments et produits et prestations de la liste en sus </a:t>
                      </a:r>
                      <a:endParaRPr lang="fr-FR" sz="1200" b="0" i="0" u="none" strike="noStrike">
                        <a:solidFill>
                          <a:srgbClr val="000000"/>
                        </a:solidFill>
                        <a:effectLst/>
                        <a:latin typeface="Calibri"/>
                      </a:endParaRPr>
                    </a:p>
                  </a:txBody>
                  <a:tcPr marL="5098" marR="5098" marT="5098" marB="0" anchor="ctr"/>
                </a:tc>
                <a:tc vMerge="1">
                  <a:txBody>
                    <a:bodyPr/>
                    <a:lstStyle/>
                    <a:p>
                      <a:endParaRPr lang="fr-FR"/>
                    </a:p>
                  </a:txBody>
                  <a:tcPr/>
                </a:tc>
                <a:tc>
                  <a:txBody>
                    <a:bodyPr/>
                    <a:lstStyle/>
                    <a:p>
                      <a:pPr algn="l" fontAlgn="ctr"/>
                      <a:r>
                        <a:rPr lang="fr-FR" sz="1200" u="none" strike="noStrike">
                          <a:effectLst/>
                        </a:rPr>
                        <a:t>Nombre d'initiation de traitement hors référentiel (Patients)</a:t>
                      </a:r>
                      <a:endParaRPr lang="fr-FR" sz="1200" b="0" i="0" u="none" strike="noStrike">
                        <a:solidFill>
                          <a:srgbClr val="000000"/>
                        </a:solidFill>
                        <a:effectLst/>
                        <a:latin typeface="Calibri"/>
                      </a:endParaRPr>
                    </a:p>
                  </a:txBody>
                  <a:tcPr marL="5098" marR="5098" marT="5098" marB="0" anchor="ctr"/>
                </a:tc>
                <a:tc vMerge="1">
                  <a:txBody>
                    <a:bodyPr/>
                    <a:lstStyle/>
                    <a:p>
                      <a:endParaRPr lang="fr-FR"/>
                    </a:p>
                  </a:txBody>
                  <a:tcPr/>
                </a:tc>
                <a:tc vMerge="1">
                  <a:txBody>
                    <a:bodyPr/>
                    <a:lstStyle/>
                    <a:p>
                      <a:endParaRPr lang="fr-FR"/>
                    </a:p>
                  </a:txBody>
                  <a:tcPr/>
                </a:tc>
                <a:tc vMerge="1">
                  <a:txBody>
                    <a:bodyPr/>
                    <a:lstStyle/>
                    <a:p>
                      <a:endParaRPr lang="fr-FR"/>
                    </a:p>
                  </a:txBody>
                  <a:tcPr/>
                </a:tc>
              </a:tr>
              <a:tr h="409272">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Nombre d'initiation de traitement (patients) total</a:t>
                      </a:r>
                      <a:endParaRPr lang="fr-FR" sz="1200" b="0" i="0" u="none" strike="noStrike" dirty="0">
                        <a:solidFill>
                          <a:srgbClr val="000000"/>
                        </a:solidFill>
                        <a:effectLst/>
                        <a:latin typeface="Calibri"/>
                      </a:endParaRPr>
                    </a:p>
                  </a:txBody>
                  <a:tcPr marL="5098" marR="5098" marT="5098" marB="0" anchor="ct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spTree>
    <p:extLst>
      <p:ext uri="{BB962C8B-B14F-4D97-AF65-F5344CB8AC3E}">
        <p14:creationId xmlns:p14="http://schemas.microsoft.com/office/powerpoint/2010/main" val="2435693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824812865"/>
              </p:ext>
            </p:extLst>
          </p:nvPr>
        </p:nvGraphicFramePr>
        <p:xfrm>
          <a:off x="457200" y="1052735"/>
          <a:ext cx="8219255" cy="4896545"/>
        </p:xfrm>
        <a:graphic>
          <a:graphicData uri="http://schemas.openxmlformats.org/drawingml/2006/table">
            <a:tbl>
              <a:tblPr>
                <a:tableStyleId>{5C22544A-7EE6-4342-B048-85BDC9FD1C3A}</a:tableStyleId>
              </a:tblPr>
              <a:tblGrid>
                <a:gridCol w="2075176"/>
                <a:gridCol w="377144"/>
                <a:gridCol w="2076946"/>
                <a:gridCol w="665757"/>
                <a:gridCol w="1331512"/>
                <a:gridCol w="1692720"/>
              </a:tblGrid>
              <a:tr h="906768">
                <a:tc rowSpan="2">
                  <a:txBody>
                    <a:bodyPr/>
                    <a:lstStyle/>
                    <a:p>
                      <a:pPr algn="l" fontAlgn="ctr"/>
                      <a:r>
                        <a:rPr lang="fr-FR" sz="1200" u="none" strike="noStrike">
                          <a:effectLst/>
                        </a:rPr>
                        <a:t>Taux d'évolution des dépenses de produits et prestations inscrits sur la liste en sus</a:t>
                      </a:r>
                      <a:endParaRPr lang="fr-FR" sz="1200" b="0" i="0" u="none" strike="noStrike">
                        <a:solidFill>
                          <a:srgbClr val="000000"/>
                        </a:solidFill>
                        <a:effectLst/>
                        <a:latin typeface="Calibri"/>
                      </a:endParaRPr>
                    </a:p>
                  </a:txBody>
                  <a:tcPr marL="5457" marR="5457" marT="5457" marB="0" anchor="ctr"/>
                </a:tc>
                <a:tc rowSpan="4">
                  <a:txBody>
                    <a:bodyPr/>
                    <a:lstStyle/>
                    <a:p>
                      <a:pPr algn="ctr" fontAlgn="ctr"/>
                      <a:r>
                        <a:rPr lang="fr-FR" sz="1200" u="none" strike="noStrike">
                          <a:effectLst/>
                        </a:rPr>
                        <a:t>43</a:t>
                      </a:r>
                      <a:endParaRPr lang="fr-FR" sz="1200" b="0" i="0" u="none" strike="noStrike">
                        <a:solidFill>
                          <a:srgbClr val="000000"/>
                        </a:solidFill>
                        <a:effectLst/>
                        <a:latin typeface="Calibri"/>
                      </a:endParaRPr>
                    </a:p>
                  </a:txBody>
                  <a:tcPr marL="5457" marR="5457" marT="5457" marB="0" anchor="ctr"/>
                </a:tc>
                <a:tc>
                  <a:txBody>
                    <a:bodyPr/>
                    <a:lstStyle/>
                    <a:p>
                      <a:pPr algn="l" fontAlgn="ctr"/>
                      <a:r>
                        <a:rPr lang="fr-FR" sz="1200" u="none" strike="noStrike">
                          <a:effectLst/>
                        </a:rPr>
                        <a:t>Montant des dépenses des DMI de la liste en sus remboursés l'année évaluée</a:t>
                      </a:r>
                      <a:endParaRPr lang="fr-FR" sz="1200" b="0" i="0" u="none" strike="noStrike">
                        <a:solidFill>
                          <a:srgbClr val="000000"/>
                        </a:solidFill>
                        <a:effectLst/>
                        <a:latin typeface="Calibri"/>
                      </a:endParaRPr>
                    </a:p>
                  </a:txBody>
                  <a:tcPr marL="5457" marR="5457" marT="5457" marB="0" anchor="ctr"/>
                </a:tc>
                <a:tc rowSpan="2">
                  <a:txBody>
                    <a:bodyPr/>
                    <a:lstStyle/>
                    <a:p>
                      <a:pPr algn="ctr" fontAlgn="ctr"/>
                      <a:r>
                        <a:rPr lang="fr-FR" sz="1200" u="none" strike="noStrike" dirty="0">
                          <a:effectLst/>
                        </a:rPr>
                        <a:t>&lt; taux régional</a:t>
                      </a:r>
                      <a:endParaRPr lang="fr-FR" sz="1200" b="0" i="0" u="none" strike="noStrike" dirty="0">
                        <a:solidFill>
                          <a:srgbClr val="000000"/>
                        </a:solidFill>
                        <a:effectLst/>
                        <a:latin typeface="Calibri"/>
                      </a:endParaRPr>
                    </a:p>
                  </a:txBody>
                  <a:tcPr marL="5457" marR="5457" marT="5457" marB="0" anchor="ctr"/>
                </a:tc>
                <a:tc rowSpan="2">
                  <a:txBody>
                    <a:bodyPr/>
                    <a:lstStyle/>
                    <a:p>
                      <a:pPr algn="l" fontAlgn="ctr"/>
                      <a:r>
                        <a:rPr lang="fr-FR" sz="1200" u="none" strike="noStrike">
                          <a:effectLst/>
                        </a:rPr>
                        <a:t> </a:t>
                      </a:r>
                      <a:endParaRPr lang="fr-FR" sz="1200" b="0" i="0" u="none" strike="noStrike">
                        <a:solidFill>
                          <a:srgbClr val="000000"/>
                        </a:solidFill>
                        <a:effectLst/>
                        <a:latin typeface="Calibri"/>
                      </a:endParaRPr>
                    </a:p>
                  </a:txBody>
                  <a:tcPr marL="5457" marR="5457" marT="5457" marB="0" anchor="ctr"/>
                </a:tc>
                <a:tc rowSpan="4">
                  <a:txBody>
                    <a:bodyPr/>
                    <a:lstStyle/>
                    <a:p>
                      <a:pPr algn="l" fontAlgn="ctr"/>
                      <a:r>
                        <a:rPr lang="fr-FR" sz="1200" u="none" strike="noStrike">
                          <a:effectLst/>
                        </a:rPr>
                        <a:t>Cotation A : Taux d'évolution &lt; taux régional et présence d'une évaluation validée et transmise aux tutelles</a:t>
                      </a:r>
                      <a:br>
                        <a:rPr lang="fr-FR" sz="1200" u="none" strike="noStrike">
                          <a:effectLst/>
                        </a:rPr>
                      </a:br>
                      <a:r>
                        <a:rPr lang="fr-FR" sz="1200" u="none" strike="noStrike">
                          <a:effectLst/>
                        </a:rPr>
                        <a:t>Cotation B : Taux d'évolution &gt; taux régional et présence d'une évaluation validée et transmise aux tutelles</a:t>
                      </a:r>
                      <a:br>
                        <a:rPr lang="fr-FR" sz="1200" u="none" strike="noStrike">
                          <a:effectLst/>
                        </a:rPr>
                      </a:br>
                      <a:r>
                        <a:rPr lang="fr-FR" sz="1200" u="none" strike="noStrike">
                          <a:effectLst/>
                        </a:rPr>
                        <a:t>Cotation C : Taux d'évolution &lt; taux régional mais absence d'une évaluation validée et transmise aux tutelles</a:t>
                      </a:r>
                      <a:br>
                        <a:rPr lang="fr-FR" sz="1200" u="none" strike="noStrike">
                          <a:effectLst/>
                        </a:rPr>
                      </a:br>
                      <a:r>
                        <a:rPr lang="fr-FR" sz="1200" u="none" strike="noStrike">
                          <a:effectLst/>
                        </a:rPr>
                        <a:t>Cotation D : Taux évolution &gt; taux régional et absence d'évaluation validée et transmise aux tutelles</a:t>
                      </a:r>
                      <a:endParaRPr lang="fr-FR" sz="1200" b="0" i="0" u="none" strike="noStrike">
                        <a:solidFill>
                          <a:srgbClr val="000000"/>
                        </a:solidFill>
                        <a:effectLst/>
                        <a:latin typeface="Calibri"/>
                      </a:endParaRPr>
                    </a:p>
                  </a:txBody>
                  <a:tcPr marL="5457" marR="5457" marT="5457" marB="0" anchor="ctr"/>
                </a:tc>
              </a:tr>
              <a:tr h="906768">
                <a:tc vMerge="1">
                  <a:txBody>
                    <a:bodyPr/>
                    <a:lstStyle/>
                    <a:p>
                      <a:endParaRPr lang="fr-FR"/>
                    </a:p>
                  </a:txBody>
                  <a:tcPr/>
                </a:tc>
                <a:tc vMerge="1">
                  <a:txBody>
                    <a:bodyPr/>
                    <a:lstStyle/>
                    <a:p>
                      <a:endParaRPr lang="fr-FR"/>
                    </a:p>
                  </a:txBody>
                  <a:tcPr/>
                </a:tc>
                <a:tc>
                  <a:txBody>
                    <a:bodyPr/>
                    <a:lstStyle/>
                    <a:p>
                      <a:pPr algn="l" fontAlgn="ctr"/>
                      <a:r>
                        <a:rPr lang="fr-FR" sz="1200" u="none" strike="noStrike">
                          <a:effectLst/>
                        </a:rPr>
                        <a:t>Montant des dépenses des DMI de la liste en sus remboursées l'année précédent celle de l'évaluation -1</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r h="1367127">
                <a:tc rowSpan="2">
                  <a:txBody>
                    <a:bodyPr/>
                    <a:lstStyle/>
                    <a:p>
                      <a:pPr algn="l" fontAlgn="ctr"/>
                      <a:r>
                        <a:rPr lang="fr-FR" sz="1200" u="none" strike="noStrike">
                          <a:effectLst/>
                        </a:rPr>
                        <a:t>Suivi et analyse de la pertinence des indications des  dispositifs médicaux hors GHS de la liste en sus</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c>
                  <a:txBody>
                    <a:bodyPr/>
                    <a:lstStyle/>
                    <a:p>
                      <a:pPr algn="l" fontAlgn="ctr"/>
                      <a:r>
                        <a:rPr lang="fr-FR" sz="1200" u="none" strike="noStrike">
                          <a:effectLst/>
                        </a:rPr>
                        <a:t>L’établissement présente le suivi semestriel et l'analyse de la répartition des prescriptions des  dispositifs médicaux hors GHS, accompagnées le cas échéant de leur argumentaire, à la CME / CfME </a:t>
                      </a:r>
                      <a:endParaRPr lang="fr-FR" sz="1200" b="0" i="0" u="none" strike="noStrike">
                        <a:solidFill>
                          <a:srgbClr val="000000"/>
                        </a:solidFill>
                        <a:effectLst/>
                        <a:latin typeface="Calibri"/>
                      </a:endParaRPr>
                    </a:p>
                  </a:txBody>
                  <a:tcPr marL="5457" marR="5457" marT="5457" marB="0" anchor="ctr"/>
                </a:tc>
                <a:tc rowSpan="2">
                  <a:txBody>
                    <a:bodyPr/>
                    <a:lstStyle/>
                    <a:p>
                      <a:pPr algn="ctr" fontAlgn="ctr"/>
                      <a:r>
                        <a:rPr lang="fr-FR" sz="1200" u="none" strike="noStrike">
                          <a:effectLst/>
                        </a:rPr>
                        <a:t>Existence d'un suivi et analyse semestriel adressé à l'ARS, l'OMéDIT et l'AM</a:t>
                      </a:r>
                      <a:endParaRPr lang="fr-FR" sz="1200" b="0" i="0" u="none" strike="noStrike">
                        <a:solidFill>
                          <a:srgbClr val="000000"/>
                        </a:solidFill>
                        <a:effectLst/>
                        <a:latin typeface="Calibri"/>
                      </a:endParaRPr>
                    </a:p>
                  </a:txBody>
                  <a:tcPr marL="5457" marR="5457" marT="5457" marB="0" anchor="ctr"/>
                </a:tc>
                <a:tc rowSpan="2">
                  <a:txBody>
                    <a:bodyPr/>
                    <a:lstStyle/>
                    <a:p>
                      <a:pPr algn="l" fontAlgn="ctr"/>
                      <a:r>
                        <a:rPr lang="fr-FR" sz="1200" u="none" strike="noStrike">
                          <a:effectLst/>
                        </a:rPr>
                        <a:t>Suivi et analyse semestriel validé en instance</a:t>
                      </a:r>
                      <a:endParaRPr lang="fr-FR" sz="1200" b="0" i="0" u="none" strike="noStrike">
                        <a:solidFill>
                          <a:srgbClr val="000000"/>
                        </a:solidFill>
                        <a:effectLst/>
                        <a:latin typeface="Calibri"/>
                      </a:endParaRPr>
                    </a:p>
                  </a:txBody>
                  <a:tcPr marL="5457" marR="5457" marT="5457" marB="0" anchor="ctr"/>
                </a:tc>
                <a:tc vMerge="1">
                  <a:txBody>
                    <a:bodyPr/>
                    <a:lstStyle/>
                    <a:p>
                      <a:endParaRPr lang="fr-FR"/>
                    </a:p>
                  </a:txBody>
                  <a:tcPr/>
                </a:tc>
              </a:tr>
              <a:tr h="1715882">
                <a:tc vMerge="1">
                  <a:txBody>
                    <a:bodyPr/>
                    <a:lstStyle/>
                    <a:p>
                      <a:endParaRPr lang="fr-FR"/>
                    </a:p>
                  </a:txBody>
                  <a:tcPr/>
                </a:tc>
                <a:tc vMerge="1">
                  <a:txBody>
                    <a:bodyPr/>
                    <a:lstStyle/>
                    <a:p>
                      <a:endParaRPr lang="fr-FR"/>
                    </a:p>
                  </a:txBody>
                  <a:tcPr/>
                </a:tc>
                <a:tc>
                  <a:txBody>
                    <a:bodyPr/>
                    <a:lstStyle/>
                    <a:p>
                      <a:pPr algn="l" fontAlgn="ctr"/>
                      <a:r>
                        <a:rPr lang="fr-FR" sz="1200" u="none" strike="noStrike" dirty="0">
                          <a:effectLst/>
                        </a:rPr>
                        <a:t>L’établissement adresse le suivi semestriel et l'analyse de la répartition des prescriptions  des dispositifs médicaux hors GHS, accompagnées le cas échéant de leur argumentaire, à l’ARS, à l’OMEDIT et à l'organisme local d'assurance maladie</a:t>
                      </a:r>
                      <a:endParaRPr lang="fr-FR" sz="1200" b="0" i="0" u="none" strike="noStrike" dirty="0">
                        <a:solidFill>
                          <a:srgbClr val="000000"/>
                        </a:solidFill>
                        <a:effectLst/>
                        <a:latin typeface="Calibri"/>
                      </a:endParaRPr>
                    </a:p>
                  </a:txBody>
                  <a:tcPr marL="5457" marR="5457" marT="5457" marB="0" anchor="ctr"/>
                </a:tc>
                <a:tc vMerge="1">
                  <a:txBody>
                    <a:bodyPr/>
                    <a:lstStyle/>
                    <a:p>
                      <a:endParaRPr lang="fr-FR"/>
                    </a:p>
                  </a:txBody>
                  <a:tcPr/>
                </a:tc>
                <a:tc vMerge="1">
                  <a:txBody>
                    <a:bodyPr/>
                    <a:lstStyle/>
                    <a:p>
                      <a:endParaRPr lang="fr-FR"/>
                    </a:p>
                  </a:txBody>
                  <a:tcPr/>
                </a:tc>
                <a:tc vMerge="1">
                  <a:txBody>
                    <a:bodyPr/>
                    <a:lstStyle/>
                    <a:p>
                      <a:endParaRPr lang="fr-FR"/>
                    </a:p>
                  </a:txBody>
                  <a:tcPr/>
                </a:tc>
              </a:tr>
            </a:tbl>
          </a:graphicData>
        </a:graphic>
      </p:graphicFrame>
    </p:spTree>
    <p:extLst>
      <p:ext uri="{BB962C8B-B14F-4D97-AF65-F5344CB8AC3E}">
        <p14:creationId xmlns:p14="http://schemas.microsoft.com/office/powerpoint/2010/main" val="2630649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395535" y="260350"/>
            <a:ext cx="8497639" cy="584775"/>
          </a:xfrm>
          <a:prstGeom prst="rect">
            <a:avLst/>
          </a:prstGeom>
          <a:noFill/>
          <a:ln>
            <a:solidFill>
              <a:schemeClr val="tx2"/>
            </a:solidFill>
          </a:ln>
        </p:spPr>
        <p:txBody>
          <a:bodyPr wrap="square" rtlCol="0">
            <a:spAutoFit/>
          </a:bodyPr>
          <a:lstStyle/>
          <a:p>
            <a:pPr algn="ctr"/>
            <a:r>
              <a:rPr lang="fr-FR" sz="3200" b="1" dirty="0">
                <a:solidFill>
                  <a:srgbClr val="1F497D"/>
                </a:solidFill>
              </a:rPr>
              <a:t>Simplification du rapport d’étape du CAQES</a:t>
            </a:r>
          </a:p>
        </p:txBody>
      </p:sp>
      <p:sp>
        <p:nvSpPr>
          <p:cNvPr id="5" name="ZoneTexte 4"/>
          <p:cNvSpPr txBox="1"/>
          <p:nvPr/>
        </p:nvSpPr>
        <p:spPr>
          <a:xfrm>
            <a:off x="395535" y="1340768"/>
            <a:ext cx="7981440" cy="40934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000" b="1" dirty="0" smtClean="0">
                <a:solidFill>
                  <a:srgbClr val="1F497D"/>
                </a:solidFill>
              </a:rPr>
              <a:t>Intégration progressive de nouvelles actions relatives au plan </a:t>
            </a:r>
            <a:r>
              <a:rPr lang="fr-FR" sz="2000" b="1" dirty="0" err="1" smtClean="0">
                <a:solidFill>
                  <a:srgbClr val="1F497D"/>
                </a:solidFill>
              </a:rPr>
              <a:t>Ondam</a:t>
            </a:r>
            <a:r>
              <a:rPr lang="fr-FR" sz="2000" b="1" dirty="0" smtClean="0">
                <a:solidFill>
                  <a:srgbClr val="1F497D"/>
                </a:solidFill>
              </a:rPr>
              <a:t> : </a:t>
            </a:r>
          </a:p>
          <a:p>
            <a:r>
              <a:rPr lang="fr-FR" sz="2000" b="1" dirty="0" smtClean="0">
                <a:solidFill>
                  <a:srgbClr val="1F497D"/>
                </a:solidFill>
              </a:rPr>
              <a:t>Non obligatoire en 2018 </a:t>
            </a:r>
          </a:p>
          <a:p>
            <a:endParaRPr lang="fr-FR" sz="2000" b="1" dirty="0" smtClean="0">
              <a:solidFill>
                <a:srgbClr val="1F497D"/>
              </a:solidFill>
            </a:endParaRPr>
          </a:p>
          <a:p>
            <a:pPr marL="457200" indent="-457200">
              <a:buFontTx/>
              <a:buChar char="-"/>
            </a:pPr>
            <a:r>
              <a:rPr lang="fr-FR" sz="2000" dirty="0" smtClean="0">
                <a:solidFill>
                  <a:srgbClr val="1F497D"/>
                </a:solidFill>
              </a:rPr>
              <a:t>Pharmacie clinique : Organisation  de la dé prescription (IPP, BZD, Anti hypertenseurs centraux et PA,…) ; priorisation des analyses d’ordonnance avec thérapeutique à risque (</a:t>
            </a:r>
            <a:r>
              <a:rPr lang="fr-FR" sz="2000" dirty="0" err="1" smtClean="0">
                <a:solidFill>
                  <a:srgbClr val="1F497D"/>
                </a:solidFill>
              </a:rPr>
              <a:t>Ibuz</a:t>
            </a:r>
            <a:r>
              <a:rPr lang="fr-FR" sz="2000" dirty="0" smtClean="0">
                <a:solidFill>
                  <a:srgbClr val="1F497D"/>
                </a:solidFill>
              </a:rPr>
              <a:t>..)</a:t>
            </a:r>
          </a:p>
          <a:p>
            <a:pPr marL="457200" indent="-457200">
              <a:buFontTx/>
              <a:buChar char="-"/>
            </a:pPr>
            <a:r>
              <a:rPr lang="fr-FR" sz="2000" dirty="0" smtClean="0">
                <a:solidFill>
                  <a:srgbClr val="1F497D"/>
                </a:solidFill>
              </a:rPr>
              <a:t>Pharmacie clinique : communication du programme « </a:t>
            </a:r>
            <a:r>
              <a:rPr lang="fr-FR" sz="2000" dirty="0" err="1">
                <a:solidFill>
                  <a:srgbClr val="1F497D"/>
                </a:solidFill>
              </a:rPr>
              <a:t>C</a:t>
            </a:r>
            <a:r>
              <a:rPr lang="fr-FR" sz="2000" dirty="0" err="1" smtClean="0">
                <a:solidFill>
                  <a:srgbClr val="1F497D"/>
                </a:solidFill>
              </a:rPr>
              <a:t>hoising</a:t>
            </a:r>
            <a:r>
              <a:rPr lang="fr-FR" sz="2000" dirty="0" smtClean="0">
                <a:solidFill>
                  <a:srgbClr val="1F497D"/>
                </a:solidFill>
              </a:rPr>
              <a:t> </a:t>
            </a:r>
            <a:r>
              <a:rPr lang="fr-FR" sz="2000" dirty="0" err="1">
                <a:solidFill>
                  <a:srgbClr val="1F497D"/>
                </a:solidFill>
              </a:rPr>
              <a:t>W</a:t>
            </a:r>
            <a:r>
              <a:rPr lang="fr-FR" sz="2000" dirty="0" err="1" smtClean="0">
                <a:solidFill>
                  <a:srgbClr val="1F497D"/>
                </a:solidFill>
              </a:rPr>
              <a:t>isely</a:t>
            </a:r>
            <a:r>
              <a:rPr lang="fr-FR" sz="2000" dirty="0" smtClean="0">
                <a:solidFill>
                  <a:srgbClr val="1F497D"/>
                </a:solidFill>
              </a:rPr>
              <a:t> » = Choisir avec soins</a:t>
            </a:r>
          </a:p>
          <a:p>
            <a:pPr marL="457200" indent="-457200">
              <a:buFontTx/>
              <a:buChar char="-"/>
            </a:pPr>
            <a:r>
              <a:rPr lang="fr-FR" sz="2000" dirty="0" smtClean="0">
                <a:solidFill>
                  <a:srgbClr val="1F497D"/>
                </a:solidFill>
              </a:rPr>
              <a:t>Prévention des ré hospitalisations, détection des EIG : Programme Trigger Tools </a:t>
            </a:r>
          </a:p>
          <a:p>
            <a:pPr marL="457200" indent="-457200">
              <a:buFontTx/>
              <a:buChar char="-"/>
            </a:pPr>
            <a:r>
              <a:rPr lang="fr-FR" sz="2000" dirty="0" smtClean="0">
                <a:solidFill>
                  <a:srgbClr val="1F497D"/>
                </a:solidFill>
              </a:rPr>
              <a:t>Programme Interruption de tache</a:t>
            </a:r>
          </a:p>
          <a:p>
            <a:pPr marL="457200" indent="-457200">
              <a:buFontTx/>
              <a:buChar char="-"/>
            </a:pPr>
            <a:r>
              <a:rPr lang="fr-FR" sz="2000" dirty="0" smtClean="0">
                <a:solidFill>
                  <a:srgbClr val="1F497D"/>
                </a:solidFill>
              </a:rPr>
              <a:t>Organisation d’instances territoriales sur le bon usage du médicament (« COMEDIM de territoire »)</a:t>
            </a:r>
          </a:p>
        </p:txBody>
      </p:sp>
    </p:spTree>
    <p:extLst>
      <p:ext uri="{BB962C8B-B14F-4D97-AF65-F5344CB8AC3E}">
        <p14:creationId xmlns:p14="http://schemas.microsoft.com/office/powerpoint/2010/main" val="5775291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2051720" y="260350"/>
            <a:ext cx="5760640" cy="584775"/>
          </a:xfrm>
          <a:prstGeom prst="rect">
            <a:avLst/>
          </a:prstGeom>
          <a:noFill/>
          <a:ln>
            <a:solidFill>
              <a:schemeClr val="tx2"/>
            </a:solidFill>
          </a:ln>
        </p:spPr>
        <p:txBody>
          <a:bodyPr wrap="square" rtlCol="0">
            <a:spAutoFit/>
          </a:bodyPr>
          <a:lstStyle/>
          <a:p>
            <a:pPr algn="ctr"/>
            <a:r>
              <a:rPr lang="fr-FR" sz="3200" b="1" dirty="0" smtClean="0">
                <a:solidFill>
                  <a:srgbClr val="1F497D"/>
                </a:solidFill>
              </a:rPr>
              <a:t>Ordre du jour</a:t>
            </a:r>
            <a:endParaRPr lang="fr-FR" sz="3200" b="1" dirty="0">
              <a:solidFill>
                <a:srgbClr val="1F497D"/>
              </a:solidFill>
            </a:endParaRPr>
          </a:p>
        </p:txBody>
      </p:sp>
      <p:sp>
        <p:nvSpPr>
          <p:cNvPr id="5" name="ZoneTexte 4"/>
          <p:cNvSpPr txBox="1"/>
          <p:nvPr/>
        </p:nvSpPr>
        <p:spPr>
          <a:xfrm>
            <a:off x="683568" y="1625312"/>
            <a:ext cx="8068332" cy="2523768"/>
          </a:xfrm>
          <a:prstGeom prst="rect">
            <a:avLst/>
          </a:prstGeom>
          <a:noFill/>
        </p:spPr>
        <p:txBody>
          <a:bodyPr wrap="square" rtlCol="0">
            <a:spAutoFit/>
          </a:bodyPr>
          <a:lstStyle/>
          <a:p>
            <a:pPr marL="342900" indent="-342900">
              <a:buFont typeface="+mj-lt"/>
              <a:buAutoNum type="arabicPeriod"/>
            </a:pPr>
            <a:r>
              <a:rPr lang="fr-FR" sz="2800" dirty="0">
                <a:solidFill>
                  <a:srgbClr val="1F497D"/>
                </a:solidFill>
              </a:rPr>
              <a:t>Outils d'appui au </a:t>
            </a:r>
            <a:r>
              <a:rPr lang="fr-FR" sz="2800" dirty="0" smtClean="0">
                <a:solidFill>
                  <a:srgbClr val="1F497D"/>
                </a:solidFill>
              </a:rPr>
              <a:t>CAQES</a:t>
            </a:r>
          </a:p>
          <a:p>
            <a:pPr marL="342900" indent="-342900">
              <a:buFont typeface="+mj-lt"/>
              <a:buAutoNum type="arabicPeriod"/>
            </a:pPr>
            <a:endParaRPr lang="fr-FR" sz="2800" dirty="0">
              <a:solidFill>
                <a:srgbClr val="1F497D"/>
              </a:solidFill>
            </a:endParaRPr>
          </a:p>
          <a:p>
            <a:pPr marL="342900" indent="-342900">
              <a:buFont typeface="+mj-lt"/>
              <a:buAutoNum type="arabicPeriod"/>
            </a:pPr>
            <a:r>
              <a:rPr lang="fr-FR" sz="2800" dirty="0" smtClean="0">
                <a:solidFill>
                  <a:srgbClr val="1F497D"/>
                </a:solidFill>
              </a:rPr>
              <a:t>Simplification du rapport d’étape du CAQES</a:t>
            </a:r>
          </a:p>
          <a:p>
            <a:pPr marL="342900" indent="-342900">
              <a:buFont typeface="+mj-lt"/>
              <a:buAutoNum type="arabicPeriod"/>
            </a:pPr>
            <a:endParaRPr lang="fr-FR" sz="2800" dirty="0">
              <a:solidFill>
                <a:srgbClr val="1F497D"/>
              </a:solidFill>
            </a:endParaRPr>
          </a:p>
          <a:p>
            <a:pPr marL="342900" indent="-342900">
              <a:buFont typeface="+mj-lt"/>
              <a:buAutoNum type="arabicPeriod"/>
            </a:pPr>
            <a:r>
              <a:rPr lang="fr-FR" sz="2800" dirty="0" smtClean="0">
                <a:solidFill>
                  <a:srgbClr val="FF0000"/>
                </a:solidFill>
              </a:rPr>
              <a:t>Thématiques</a:t>
            </a:r>
            <a:r>
              <a:rPr lang="fr-FR" sz="2800" dirty="0">
                <a:solidFill>
                  <a:srgbClr val="FF0000"/>
                </a:solidFill>
              </a:rPr>
              <a:t> régionales prioritaires </a:t>
            </a:r>
          </a:p>
          <a:p>
            <a:endParaRPr lang="fr-FR" dirty="0">
              <a:solidFill>
                <a:srgbClr val="1F497D"/>
              </a:solidFill>
            </a:endParaRPr>
          </a:p>
        </p:txBody>
      </p:sp>
    </p:spTree>
    <p:extLst>
      <p:ext uri="{BB962C8B-B14F-4D97-AF65-F5344CB8AC3E}">
        <p14:creationId xmlns:p14="http://schemas.microsoft.com/office/powerpoint/2010/main" val="19949236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descr="ARS_LOGOS_bretag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9985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ZoneTexte 27"/>
          <p:cNvSpPr txBox="1"/>
          <p:nvPr/>
        </p:nvSpPr>
        <p:spPr>
          <a:xfrm>
            <a:off x="1403649" y="260648"/>
            <a:ext cx="7489526" cy="400110"/>
          </a:xfrm>
          <a:prstGeom prst="rect">
            <a:avLst/>
          </a:prstGeom>
          <a:noFill/>
          <a:ln>
            <a:solidFill>
              <a:schemeClr val="tx2"/>
            </a:solidFill>
          </a:ln>
        </p:spPr>
        <p:txBody>
          <a:bodyPr wrap="square" rtlCol="0">
            <a:spAutoFit/>
          </a:bodyPr>
          <a:lstStyle/>
          <a:p>
            <a:pPr algn="ctr"/>
            <a:r>
              <a:rPr lang="fr-FR" sz="2000" b="1" dirty="0" smtClean="0">
                <a:solidFill>
                  <a:srgbClr val="1F497D"/>
                </a:solidFill>
              </a:rPr>
              <a:t>Suivi du plan ONDAM</a:t>
            </a:r>
            <a:endParaRPr lang="fr-FR" sz="2000" b="1" dirty="0">
              <a:solidFill>
                <a:srgbClr val="1F497D"/>
              </a:solidFill>
            </a:endParaRPr>
          </a:p>
        </p:txBody>
      </p:sp>
      <p:sp>
        <p:nvSpPr>
          <p:cNvPr id="6" name="ZoneTexte 5"/>
          <p:cNvSpPr txBox="1"/>
          <p:nvPr/>
        </p:nvSpPr>
        <p:spPr>
          <a:xfrm>
            <a:off x="395536" y="1331476"/>
            <a:ext cx="7719531" cy="369332"/>
          </a:xfrm>
          <a:prstGeom prst="rect">
            <a:avLst/>
          </a:prstGeom>
          <a:noFill/>
        </p:spPr>
        <p:txBody>
          <a:bodyPr wrap="square" rtlCol="0">
            <a:spAutoFit/>
          </a:bodyPr>
          <a:lstStyle/>
          <a:p>
            <a:r>
              <a:rPr lang="fr-FR" b="1" dirty="0" smtClean="0">
                <a:solidFill>
                  <a:srgbClr val="1F497D"/>
                </a:solidFill>
              </a:rPr>
              <a:t>Mise en place du Comité Régional des Stratégies Thérapeutiques : les enjeux</a:t>
            </a:r>
            <a:endParaRPr lang="fr-FR" dirty="0">
              <a:solidFill>
                <a:srgbClr val="1F497D"/>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3691155236"/>
              </p:ext>
            </p:extLst>
          </p:nvPr>
        </p:nvGraphicFramePr>
        <p:xfrm>
          <a:off x="730552" y="2132857"/>
          <a:ext cx="7629525" cy="2880319"/>
        </p:xfrm>
        <a:graphic>
          <a:graphicData uri="http://schemas.openxmlformats.org/drawingml/2006/table">
            <a:tbl>
              <a:tblPr firstRow="1" firstCol="1" bandRow="1">
                <a:tableStyleId>{5C22544A-7EE6-4342-B048-85BDC9FD1C3A}</a:tableStyleId>
              </a:tblPr>
              <a:tblGrid>
                <a:gridCol w="1249160"/>
                <a:gridCol w="4740121"/>
                <a:gridCol w="1640244"/>
              </a:tblGrid>
              <a:tr h="362007">
                <a:tc>
                  <a:txBody>
                    <a:bodyPr/>
                    <a:lstStyle/>
                    <a:p>
                      <a:pPr>
                        <a:spcAft>
                          <a:spcPts val="0"/>
                        </a:spcAft>
                      </a:pPr>
                      <a:r>
                        <a:rPr lang="fr-FR" sz="1400" dirty="0">
                          <a:effectLst/>
                        </a:rPr>
                        <a:t>Thème 1 :     </a:t>
                      </a:r>
                      <a:endParaRPr lang="fr-FR" sz="1600" dirty="0">
                        <a:solidFill>
                          <a:srgbClr val="000000"/>
                        </a:solidFill>
                        <a:effectLst/>
                        <a:latin typeface="Arial"/>
                        <a:ea typeface="Calibri"/>
                      </a:endParaRPr>
                    </a:p>
                  </a:txBody>
                  <a:tcPr marL="68580" marR="68580" marT="0" marB="0"/>
                </a:tc>
                <a:tc>
                  <a:txBody>
                    <a:bodyPr/>
                    <a:lstStyle/>
                    <a:p>
                      <a:pPr>
                        <a:lnSpc>
                          <a:spcPct val="115000"/>
                        </a:lnSpc>
                        <a:spcAft>
                          <a:spcPts val="0"/>
                        </a:spcAft>
                      </a:pPr>
                      <a:r>
                        <a:rPr lang="fr-FR" sz="1400">
                          <a:effectLst/>
                        </a:rPr>
                        <a:t>Faciliter l’appropriation des référentiels et des registres</a:t>
                      </a:r>
                      <a:endParaRPr lang="fr-FR" sz="1400">
                        <a:effectLst/>
                        <a:latin typeface="Calibri"/>
                        <a:ea typeface="Calibri"/>
                        <a:cs typeface="Times New Roman"/>
                      </a:endParaRPr>
                    </a:p>
                  </a:txBody>
                  <a:tcPr marL="68580" marR="68580" marT="0" marB="0"/>
                </a:tc>
                <a:tc>
                  <a:txBody>
                    <a:bodyPr/>
                    <a:lstStyle/>
                    <a:p>
                      <a:pPr>
                        <a:spcAft>
                          <a:spcPts val="0"/>
                        </a:spcAft>
                      </a:pPr>
                      <a:r>
                        <a:rPr lang="fr-FR" sz="1400" dirty="0">
                          <a:effectLst/>
                        </a:rPr>
                        <a:t> </a:t>
                      </a:r>
                      <a:r>
                        <a:rPr lang="fr-FR" sz="1400" dirty="0" smtClean="0">
                          <a:effectLst/>
                        </a:rPr>
                        <a:t>Source </a:t>
                      </a:r>
                      <a:endParaRPr lang="fr-FR" sz="1600" dirty="0">
                        <a:solidFill>
                          <a:srgbClr val="000000"/>
                        </a:solidFill>
                        <a:effectLst/>
                        <a:latin typeface="Arial"/>
                        <a:ea typeface="Calibri"/>
                      </a:endParaRPr>
                    </a:p>
                  </a:txBody>
                  <a:tcPr marL="68580" marR="68580" marT="0" marB="0"/>
                </a:tc>
              </a:tr>
              <a:tr h="944367">
                <a:tc>
                  <a:txBody>
                    <a:bodyPr/>
                    <a:lstStyle/>
                    <a:p>
                      <a:pPr algn="ctr">
                        <a:lnSpc>
                          <a:spcPct val="115000"/>
                        </a:lnSpc>
                        <a:spcAft>
                          <a:spcPts val="0"/>
                        </a:spcAft>
                      </a:pPr>
                      <a:r>
                        <a:rPr lang="fr-FR" sz="1400" dirty="0">
                          <a:effectLst/>
                        </a:rPr>
                        <a:t>Objectif 1.1</a:t>
                      </a:r>
                      <a:endParaRPr lang="fr-FR" sz="1400" dirty="0">
                        <a:effectLst/>
                        <a:latin typeface="Calibri"/>
                        <a:ea typeface="Calibri"/>
                        <a:cs typeface="Times New Roman"/>
                      </a:endParaRPr>
                    </a:p>
                  </a:txBody>
                  <a:tcPr marL="68580" marR="68580" marT="0" marB="0">
                    <a:solidFill>
                      <a:schemeClr val="accent1">
                        <a:lumMod val="60000"/>
                        <a:lumOff val="40000"/>
                      </a:schemeClr>
                    </a:solidFill>
                  </a:tcPr>
                </a:tc>
                <a:tc>
                  <a:txBody>
                    <a:bodyPr/>
                    <a:lstStyle/>
                    <a:p>
                      <a:pPr>
                        <a:lnSpc>
                          <a:spcPct val="115000"/>
                        </a:lnSpc>
                        <a:spcAft>
                          <a:spcPts val="0"/>
                        </a:spcAft>
                      </a:pPr>
                      <a:r>
                        <a:rPr lang="fr-FR" sz="1400" dirty="0">
                          <a:effectLst/>
                        </a:rPr>
                        <a:t>Mettre en place une </a:t>
                      </a:r>
                      <a:r>
                        <a:rPr lang="fr-FR" sz="1400" b="1" dirty="0">
                          <a:effectLst/>
                        </a:rPr>
                        <a:t>plateforme de partage</a:t>
                      </a:r>
                      <a:r>
                        <a:rPr lang="fr-FR" sz="1400" dirty="0">
                          <a:effectLst/>
                        </a:rPr>
                        <a:t> pour une transmission rapide des registres et recommandations, favoriser l’information</a:t>
                      </a:r>
                      <a:endParaRPr lang="fr-FR" sz="1400" dirty="0">
                        <a:effectLst/>
                        <a:latin typeface="Calibri"/>
                        <a:ea typeface="Calibri"/>
                        <a:cs typeface="Times New Roman"/>
                      </a:endParaRPr>
                    </a:p>
                  </a:txBody>
                  <a:tcPr marL="68580" marR="68580" marT="0" marB="0"/>
                </a:tc>
                <a:tc>
                  <a:txBody>
                    <a:bodyPr/>
                    <a:lstStyle/>
                    <a:p>
                      <a:pPr>
                        <a:spcAft>
                          <a:spcPts val="0"/>
                        </a:spcAft>
                      </a:pPr>
                      <a:r>
                        <a:rPr lang="fr-FR" sz="1400" dirty="0">
                          <a:effectLst/>
                        </a:rPr>
                        <a:t>Plan </a:t>
                      </a:r>
                      <a:r>
                        <a:rPr lang="fr-FR" sz="1400" dirty="0" err="1">
                          <a:effectLst/>
                        </a:rPr>
                        <a:t>Ondam</a:t>
                      </a:r>
                      <a:endParaRPr lang="fr-FR" sz="1600" dirty="0">
                        <a:effectLst/>
                      </a:endParaRPr>
                    </a:p>
                    <a:p>
                      <a:pPr>
                        <a:spcAft>
                          <a:spcPts val="0"/>
                        </a:spcAft>
                      </a:pPr>
                      <a:r>
                        <a:rPr lang="fr-FR" sz="1400" dirty="0">
                          <a:effectLst/>
                        </a:rPr>
                        <a:t>Décret mission </a:t>
                      </a:r>
                      <a:r>
                        <a:rPr lang="fr-FR" sz="1400" dirty="0" err="1">
                          <a:effectLst/>
                        </a:rPr>
                        <a:t>omedit</a:t>
                      </a:r>
                      <a:r>
                        <a:rPr lang="fr-FR" sz="1400" dirty="0">
                          <a:effectLst/>
                        </a:rPr>
                        <a:t> 18/10/2017</a:t>
                      </a:r>
                      <a:endParaRPr lang="fr-FR" sz="1600" dirty="0">
                        <a:solidFill>
                          <a:srgbClr val="000000"/>
                        </a:solidFill>
                        <a:effectLst/>
                        <a:latin typeface="Arial"/>
                        <a:ea typeface="Calibri"/>
                      </a:endParaRPr>
                    </a:p>
                  </a:txBody>
                  <a:tcPr marL="68580" marR="68580" marT="0" marB="0"/>
                </a:tc>
              </a:tr>
              <a:tr h="629578">
                <a:tc>
                  <a:txBody>
                    <a:bodyPr/>
                    <a:lstStyle/>
                    <a:p>
                      <a:pPr algn="ctr">
                        <a:lnSpc>
                          <a:spcPct val="115000"/>
                        </a:lnSpc>
                        <a:spcAft>
                          <a:spcPts val="0"/>
                        </a:spcAft>
                      </a:pPr>
                      <a:r>
                        <a:rPr lang="fr-FR" sz="1400" dirty="0">
                          <a:effectLst/>
                        </a:rPr>
                        <a:t>Objectif 1.2</a:t>
                      </a:r>
                      <a:endParaRPr lang="fr-FR" sz="1400" dirty="0">
                        <a:effectLst/>
                        <a:latin typeface="Calibri"/>
                        <a:ea typeface="Calibri"/>
                        <a:cs typeface="Times New Roman"/>
                      </a:endParaRPr>
                    </a:p>
                  </a:txBody>
                  <a:tcPr marL="68580" marR="68580" marT="0" marB="0">
                    <a:solidFill>
                      <a:schemeClr val="accent1">
                        <a:lumMod val="60000"/>
                        <a:lumOff val="40000"/>
                      </a:schemeClr>
                    </a:solidFill>
                  </a:tcPr>
                </a:tc>
                <a:tc>
                  <a:txBody>
                    <a:bodyPr/>
                    <a:lstStyle/>
                    <a:p>
                      <a:pPr>
                        <a:spcAft>
                          <a:spcPts val="0"/>
                        </a:spcAft>
                      </a:pPr>
                      <a:r>
                        <a:rPr lang="fr-FR" sz="1400" dirty="0">
                          <a:effectLst/>
                        </a:rPr>
                        <a:t>Met à disposition des structures et professionnels de santé des </a:t>
                      </a:r>
                      <a:r>
                        <a:rPr lang="fr-FR" sz="1400" b="1" dirty="0">
                          <a:effectLst/>
                        </a:rPr>
                        <a:t>formations et des outils </a:t>
                      </a:r>
                      <a:r>
                        <a:rPr lang="fr-FR" sz="1400" dirty="0">
                          <a:effectLst/>
                        </a:rPr>
                        <a:t>adaptés à leurs pratiques</a:t>
                      </a:r>
                      <a:endParaRPr lang="fr-FR" sz="1600" dirty="0">
                        <a:solidFill>
                          <a:srgbClr val="000000"/>
                        </a:solidFill>
                        <a:effectLst/>
                        <a:latin typeface="Arial"/>
                        <a:ea typeface="Calibri"/>
                      </a:endParaRPr>
                    </a:p>
                  </a:txBody>
                  <a:tcPr marL="68580" marR="68580" marT="0" marB="0"/>
                </a:tc>
                <a:tc>
                  <a:txBody>
                    <a:bodyPr/>
                    <a:lstStyle/>
                    <a:p>
                      <a:pPr>
                        <a:spcAft>
                          <a:spcPts val="0"/>
                        </a:spcAft>
                      </a:pPr>
                      <a:r>
                        <a:rPr lang="fr-FR" sz="1400">
                          <a:effectLst/>
                        </a:rPr>
                        <a:t>Décret mission omedit 18/10/2017</a:t>
                      </a:r>
                      <a:endParaRPr lang="fr-FR" sz="1600">
                        <a:solidFill>
                          <a:srgbClr val="000000"/>
                        </a:solidFill>
                        <a:effectLst/>
                        <a:latin typeface="Arial"/>
                        <a:ea typeface="Calibri"/>
                      </a:endParaRPr>
                    </a:p>
                  </a:txBody>
                  <a:tcPr marL="68580" marR="68580" marT="0" marB="0"/>
                </a:tc>
              </a:tr>
              <a:tr h="944367">
                <a:tc>
                  <a:txBody>
                    <a:bodyPr/>
                    <a:lstStyle/>
                    <a:p>
                      <a:pPr algn="ctr">
                        <a:spcAft>
                          <a:spcPts val="0"/>
                        </a:spcAft>
                      </a:pPr>
                      <a:r>
                        <a:rPr lang="fr-FR" sz="1400" dirty="0">
                          <a:effectLst/>
                        </a:rPr>
                        <a:t>Objectif 1.3</a:t>
                      </a:r>
                      <a:endParaRPr lang="fr-FR" sz="1600" dirty="0">
                        <a:solidFill>
                          <a:srgbClr val="000000"/>
                        </a:solidFill>
                        <a:effectLst/>
                        <a:latin typeface="Arial"/>
                        <a:ea typeface="Calibri"/>
                      </a:endParaRPr>
                    </a:p>
                  </a:txBody>
                  <a:tcPr marL="68580" marR="68580" marT="0" marB="0">
                    <a:solidFill>
                      <a:schemeClr val="accent1">
                        <a:lumMod val="60000"/>
                        <a:lumOff val="40000"/>
                      </a:schemeClr>
                    </a:solidFill>
                  </a:tcPr>
                </a:tc>
                <a:tc>
                  <a:txBody>
                    <a:bodyPr/>
                    <a:lstStyle/>
                    <a:p>
                      <a:pPr>
                        <a:spcAft>
                          <a:spcPts val="0"/>
                        </a:spcAft>
                      </a:pPr>
                      <a:r>
                        <a:rPr lang="fr-FR" sz="1400" dirty="0">
                          <a:effectLst/>
                        </a:rPr>
                        <a:t>Organiser </a:t>
                      </a:r>
                      <a:r>
                        <a:rPr lang="fr-FR" sz="1400" b="1" dirty="0">
                          <a:effectLst/>
                        </a:rPr>
                        <a:t>des échanges réguliers sur les pratiques </a:t>
                      </a:r>
                      <a:r>
                        <a:rPr lang="fr-FR" sz="1400" dirty="0">
                          <a:effectLst/>
                        </a:rPr>
                        <a:t>relatives à l'usage des médicaments, des produits et des prestations, notamment ceux mentionnés à l'</a:t>
                      </a:r>
                      <a:r>
                        <a:rPr lang="fr-FR" sz="1400" u="none" strike="noStrike" dirty="0">
                          <a:effectLst/>
                          <a:hlinkClick r:id="rId5"/>
                        </a:rPr>
                        <a:t>article L. 162-22-7 du code de la sécurité sociale</a:t>
                      </a:r>
                      <a:endParaRPr lang="fr-FR" sz="1600" dirty="0">
                        <a:solidFill>
                          <a:srgbClr val="000000"/>
                        </a:solidFill>
                        <a:effectLst/>
                        <a:latin typeface="Arial"/>
                        <a:ea typeface="Calibri"/>
                      </a:endParaRPr>
                    </a:p>
                  </a:txBody>
                  <a:tcPr marL="68580" marR="68580" marT="0" marB="0"/>
                </a:tc>
                <a:tc>
                  <a:txBody>
                    <a:bodyPr/>
                    <a:lstStyle/>
                    <a:p>
                      <a:pPr>
                        <a:spcAft>
                          <a:spcPts val="0"/>
                        </a:spcAft>
                      </a:pPr>
                      <a:r>
                        <a:rPr lang="fr-FR" sz="1400" dirty="0">
                          <a:effectLst/>
                        </a:rPr>
                        <a:t>Décret mission </a:t>
                      </a:r>
                      <a:r>
                        <a:rPr lang="fr-FR" sz="1400" dirty="0" err="1">
                          <a:effectLst/>
                        </a:rPr>
                        <a:t>omedit</a:t>
                      </a:r>
                      <a:r>
                        <a:rPr lang="fr-FR" sz="1400" dirty="0">
                          <a:effectLst/>
                        </a:rPr>
                        <a:t> 18/10/2017</a:t>
                      </a:r>
                      <a:endParaRPr lang="fr-FR" sz="1600" dirty="0">
                        <a:solidFill>
                          <a:srgbClr val="000000"/>
                        </a:solidFill>
                        <a:effectLst/>
                        <a:latin typeface="Arial"/>
                        <a:ea typeface="Calibri"/>
                      </a:endParaRPr>
                    </a:p>
                  </a:txBody>
                  <a:tcPr marL="68580" marR="68580" marT="0" marB="0"/>
                </a:tc>
              </a:tr>
            </a:tbl>
          </a:graphicData>
        </a:graphic>
      </p:graphicFrame>
    </p:spTree>
    <p:extLst>
      <p:ext uri="{BB962C8B-B14F-4D97-AF65-F5344CB8AC3E}">
        <p14:creationId xmlns:p14="http://schemas.microsoft.com/office/powerpoint/2010/main" val="3115692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12293"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2051720" y="260350"/>
            <a:ext cx="5760640" cy="584775"/>
          </a:xfrm>
          <a:prstGeom prst="rect">
            <a:avLst/>
          </a:prstGeom>
          <a:noFill/>
          <a:ln>
            <a:solidFill>
              <a:schemeClr val="tx2"/>
            </a:solidFill>
          </a:ln>
        </p:spPr>
        <p:txBody>
          <a:bodyPr wrap="square" rtlCol="0">
            <a:spAutoFit/>
          </a:bodyPr>
          <a:lstStyle/>
          <a:p>
            <a:pPr algn="ctr"/>
            <a:r>
              <a:rPr lang="fr-FR" sz="3200" b="1" dirty="0" smtClean="0">
                <a:solidFill>
                  <a:schemeClr val="tx2"/>
                </a:solidFill>
              </a:rPr>
              <a:t>Ordre du jour</a:t>
            </a:r>
            <a:endParaRPr lang="fr-FR" sz="3200" b="1" dirty="0">
              <a:solidFill>
                <a:schemeClr val="tx2"/>
              </a:solidFill>
            </a:endParaRPr>
          </a:p>
        </p:txBody>
      </p:sp>
      <p:sp>
        <p:nvSpPr>
          <p:cNvPr id="5" name="ZoneTexte 4"/>
          <p:cNvSpPr txBox="1"/>
          <p:nvPr/>
        </p:nvSpPr>
        <p:spPr>
          <a:xfrm>
            <a:off x="683568" y="1625312"/>
            <a:ext cx="8068332" cy="2523768"/>
          </a:xfrm>
          <a:prstGeom prst="rect">
            <a:avLst/>
          </a:prstGeom>
          <a:noFill/>
        </p:spPr>
        <p:txBody>
          <a:bodyPr wrap="square" rtlCol="0">
            <a:spAutoFit/>
          </a:bodyPr>
          <a:lstStyle/>
          <a:p>
            <a:pPr marL="342900" lvl="0" indent="-342900">
              <a:buFont typeface="+mj-lt"/>
              <a:buAutoNum type="arabicPeriod"/>
            </a:pPr>
            <a:r>
              <a:rPr lang="fr-FR" sz="2800" b="1" dirty="0">
                <a:solidFill>
                  <a:srgbClr val="FF0000"/>
                </a:solidFill>
              </a:rPr>
              <a:t>Outils d'appui au </a:t>
            </a:r>
            <a:r>
              <a:rPr lang="fr-FR" sz="2800" b="1" dirty="0" smtClean="0">
                <a:solidFill>
                  <a:srgbClr val="FF0000"/>
                </a:solidFill>
              </a:rPr>
              <a:t>CAQES</a:t>
            </a:r>
          </a:p>
          <a:p>
            <a:pPr marL="342900" lvl="0" indent="-342900">
              <a:buFont typeface="+mj-lt"/>
              <a:buAutoNum type="arabicPeriod"/>
            </a:pPr>
            <a:endParaRPr lang="fr-FR" sz="2800" dirty="0">
              <a:solidFill>
                <a:srgbClr val="1F497D"/>
              </a:solidFill>
            </a:endParaRPr>
          </a:p>
          <a:p>
            <a:pPr marL="342900" lvl="0" indent="-342900">
              <a:buFont typeface="+mj-lt"/>
              <a:buAutoNum type="arabicPeriod"/>
            </a:pPr>
            <a:r>
              <a:rPr lang="fr-FR" sz="2800" dirty="0" smtClean="0">
                <a:solidFill>
                  <a:srgbClr val="1F497D"/>
                </a:solidFill>
              </a:rPr>
              <a:t>Simplification du rapport d’étape du CAQES</a:t>
            </a:r>
          </a:p>
          <a:p>
            <a:pPr marL="342900" lvl="0" indent="-342900">
              <a:buFont typeface="+mj-lt"/>
              <a:buAutoNum type="arabicPeriod"/>
            </a:pPr>
            <a:endParaRPr lang="fr-FR" sz="2800" dirty="0">
              <a:solidFill>
                <a:srgbClr val="1F497D"/>
              </a:solidFill>
            </a:endParaRPr>
          </a:p>
          <a:p>
            <a:pPr marL="342900" lvl="0" indent="-342900">
              <a:buFont typeface="+mj-lt"/>
              <a:buAutoNum type="arabicPeriod"/>
            </a:pPr>
            <a:r>
              <a:rPr lang="fr-FR" sz="2800" dirty="0" smtClean="0">
                <a:solidFill>
                  <a:srgbClr val="1F497D"/>
                </a:solidFill>
              </a:rPr>
              <a:t>Thématiques</a:t>
            </a:r>
            <a:r>
              <a:rPr lang="fr-FR" sz="2800" dirty="0">
                <a:solidFill>
                  <a:srgbClr val="1F497D"/>
                </a:solidFill>
              </a:rPr>
              <a:t> régionales prioritaires </a:t>
            </a:r>
          </a:p>
          <a:p>
            <a:endParaRPr lang="fr-FR" dirty="0">
              <a:solidFill>
                <a:schemeClr val="tx2"/>
              </a:solidFill>
            </a:endParaRPr>
          </a:p>
        </p:txBody>
      </p:sp>
    </p:spTree>
    <p:extLst>
      <p:ext uri="{BB962C8B-B14F-4D97-AF65-F5344CB8AC3E}">
        <p14:creationId xmlns:p14="http://schemas.microsoft.com/office/powerpoint/2010/main" val="2206411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descr="ARS_LOGOS_bretag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9985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ZoneTexte 27"/>
          <p:cNvSpPr txBox="1"/>
          <p:nvPr/>
        </p:nvSpPr>
        <p:spPr>
          <a:xfrm>
            <a:off x="1403649" y="260648"/>
            <a:ext cx="7489526" cy="400110"/>
          </a:xfrm>
          <a:prstGeom prst="rect">
            <a:avLst/>
          </a:prstGeom>
          <a:noFill/>
          <a:ln>
            <a:solidFill>
              <a:schemeClr val="tx2"/>
            </a:solidFill>
          </a:ln>
        </p:spPr>
        <p:txBody>
          <a:bodyPr wrap="square" rtlCol="0">
            <a:spAutoFit/>
          </a:bodyPr>
          <a:lstStyle/>
          <a:p>
            <a:pPr algn="ctr"/>
            <a:r>
              <a:rPr lang="fr-FR" sz="2000" b="1" dirty="0" smtClean="0">
                <a:solidFill>
                  <a:srgbClr val="1F497D"/>
                </a:solidFill>
              </a:rPr>
              <a:t>Suivi du plan ONDAM</a:t>
            </a:r>
            <a:endParaRPr lang="fr-FR" sz="2000" b="1" dirty="0">
              <a:solidFill>
                <a:srgbClr val="1F497D"/>
              </a:solidFill>
            </a:endParaRPr>
          </a:p>
        </p:txBody>
      </p:sp>
      <p:sp>
        <p:nvSpPr>
          <p:cNvPr id="6" name="ZoneTexte 5"/>
          <p:cNvSpPr txBox="1"/>
          <p:nvPr/>
        </p:nvSpPr>
        <p:spPr>
          <a:xfrm>
            <a:off x="395536" y="1403484"/>
            <a:ext cx="7719531" cy="369332"/>
          </a:xfrm>
          <a:prstGeom prst="rect">
            <a:avLst/>
          </a:prstGeom>
          <a:noFill/>
        </p:spPr>
        <p:txBody>
          <a:bodyPr wrap="square" rtlCol="0">
            <a:spAutoFit/>
          </a:bodyPr>
          <a:lstStyle/>
          <a:p>
            <a:r>
              <a:rPr lang="fr-FR" b="1" dirty="0" smtClean="0">
                <a:solidFill>
                  <a:srgbClr val="1F497D"/>
                </a:solidFill>
              </a:rPr>
              <a:t>Mise en place du Comité Régional des Stratégies Thérapeutiques : les enjeux</a:t>
            </a:r>
            <a:endParaRPr lang="fr-FR" dirty="0">
              <a:solidFill>
                <a:srgbClr val="1F497D"/>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1390839018"/>
              </p:ext>
            </p:extLst>
          </p:nvPr>
        </p:nvGraphicFramePr>
        <p:xfrm>
          <a:off x="683568" y="2215520"/>
          <a:ext cx="7629525" cy="1219200"/>
        </p:xfrm>
        <a:graphic>
          <a:graphicData uri="http://schemas.openxmlformats.org/drawingml/2006/table">
            <a:tbl>
              <a:tblPr firstRow="1" firstCol="1" bandRow="1">
                <a:tableStyleId>{5C22544A-7EE6-4342-B048-85BDC9FD1C3A}</a:tableStyleId>
              </a:tblPr>
              <a:tblGrid>
                <a:gridCol w="1724339"/>
                <a:gridCol w="4264942"/>
                <a:gridCol w="1640244"/>
              </a:tblGrid>
              <a:tr h="0">
                <a:tc>
                  <a:txBody>
                    <a:bodyPr/>
                    <a:lstStyle/>
                    <a:p>
                      <a:pPr>
                        <a:spcAft>
                          <a:spcPts val="0"/>
                        </a:spcAft>
                      </a:pPr>
                      <a:r>
                        <a:rPr lang="fr-FR" sz="1400" dirty="0">
                          <a:effectLst/>
                        </a:rPr>
                        <a:t>Thème 2 :</a:t>
                      </a:r>
                      <a:endParaRPr lang="fr-FR" sz="1200" dirty="0">
                        <a:solidFill>
                          <a:srgbClr val="000000"/>
                        </a:solidFill>
                        <a:effectLst/>
                        <a:latin typeface="Arial"/>
                        <a:ea typeface="Calibri"/>
                      </a:endParaRPr>
                    </a:p>
                  </a:txBody>
                  <a:tcPr marL="68580" marR="68580" marT="0" marB="0"/>
                </a:tc>
                <a:tc>
                  <a:txBody>
                    <a:bodyPr/>
                    <a:lstStyle/>
                    <a:p>
                      <a:pPr>
                        <a:spcAft>
                          <a:spcPts val="0"/>
                        </a:spcAft>
                      </a:pPr>
                      <a:r>
                        <a:rPr lang="fr-FR" sz="1400">
                          <a:effectLst/>
                        </a:rPr>
                        <a:t>Analyser les pratiques</a:t>
                      </a:r>
                      <a:endParaRPr lang="fr-FR" sz="1200">
                        <a:solidFill>
                          <a:srgbClr val="000000"/>
                        </a:solidFill>
                        <a:effectLst/>
                        <a:latin typeface="Arial"/>
                        <a:ea typeface="Calibri"/>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a:effectLst/>
                        </a:rPr>
                        <a:t> </a:t>
                      </a:r>
                      <a:r>
                        <a:rPr lang="fr-FR" sz="1200" dirty="0" smtClean="0">
                          <a:effectLst/>
                        </a:rPr>
                        <a:t> Source </a:t>
                      </a:r>
                      <a:endParaRPr lang="fr-FR" sz="1400" dirty="0" smtClean="0">
                        <a:solidFill>
                          <a:srgbClr val="000000"/>
                        </a:solidFill>
                        <a:effectLst/>
                        <a:latin typeface="Arial"/>
                        <a:ea typeface="Calibri"/>
                      </a:endParaRPr>
                    </a:p>
                    <a:p>
                      <a:pPr>
                        <a:spcAft>
                          <a:spcPts val="0"/>
                        </a:spcAft>
                      </a:pPr>
                      <a:endParaRPr lang="fr-FR" sz="1200" dirty="0">
                        <a:solidFill>
                          <a:srgbClr val="000000"/>
                        </a:solidFill>
                        <a:effectLst/>
                        <a:latin typeface="Arial"/>
                        <a:ea typeface="Calibri"/>
                      </a:endParaRPr>
                    </a:p>
                  </a:txBody>
                  <a:tcPr marL="68580" marR="68580" marT="0" marB="0"/>
                </a:tc>
              </a:tr>
              <a:tr h="0">
                <a:tc>
                  <a:txBody>
                    <a:bodyPr/>
                    <a:lstStyle/>
                    <a:p>
                      <a:pPr algn="ctr">
                        <a:spcAft>
                          <a:spcPts val="0"/>
                        </a:spcAft>
                      </a:pPr>
                      <a:r>
                        <a:rPr lang="fr-FR" sz="1400" dirty="0">
                          <a:effectLst/>
                        </a:rPr>
                        <a:t>Objectif 2.4</a:t>
                      </a:r>
                      <a:endParaRPr lang="fr-FR" sz="1200" dirty="0">
                        <a:solidFill>
                          <a:srgbClr val="000000"/>
                        </a:solidFill>
                        <a:effectLst/>
                        <a:latin typeface="Arial"/>
                        <a:ea typeface="Calibri"/>
                      </a:endParaRPr>
                    </a:p>
                  </a:txBody>
                  <a:tcPr marL="68580" marR="68580" marT="0" marB="0">
                    <a:solidFill>
                      <a:schemeClr val="accent1">
                        <a:lumMod val="60000"/>
                        <a:lumOff val="40000"/>
                      </a:schemeClr>
                    </a:solidFill>
                  </a:tcPr>
                </a:tc>
                <a:tc>
                  <a:txBody>
                    <a:bodyPr/>
                    <a:lstStyle/>
                    <a:p>
                      <a:pPr>
                        <a:spcAft>
                          <a:spcPts val="0"/>
                        </a:spcAft>
                      </a:pPr>
                      <a:r>
                        <a:rPr lang="fr-FR" sz="1400" dirty="0">
                          <a:effectLst/>
                        </a:rPr>
                        <a:t>Assurer le </a:t>
                      </a:r>
                      <a:r>
                        <a:rPr lang="fr-FR" sz="1400" b="1" dirty="0">
                          <a:effectLst/>
                        </a:rPr>
                        <a:t>suivi et l'analyse des prescriptions, </a:t>
                      </a:r>
                      <a:r>
                        <a:rPr lang="fr-FR" sz="1400" dirty="0">
                          <a:effectLst/>
                        </a:rPr>
                        <a:t>dispensations et utilisations des médicaments, des produits et des prestations observées au niveau </a:t>
                      </a:r>
                      <a:r>
                        <a:rPr lang="fr-FR" sz="1400" dirty="0" smtClean="0">
                          <a:effectLst/>
                        </a:rPr>
                        <a:t>régional</a:t>
                      </a:r>
                    </a:p>
                    <a:p>
                      <a:pPr>
                        <a:spcAft>
                          <a:spcPts val="0"/>
                        </a:spcAft>
                      </a:pPr>
                      <a:endParaRPr lang="fr-FR" sz="1200" dirty="0">
                        <a:solidFill>
                          <a:srgbClr val="000000"/>
                        </a:solidFill>
                        <a:effectLst/>
                        <a:latin typeface="Arial"/>
                        <a:ea typeface="Calibri"/>
                      </a:endParaRPr>
                    </a:p>
                  </a:txBody>
                  <a:tcPr marL="68580" marR="68580" marT="0" marB="0"/>
                </a:tc>
                <a:tc>
                  <a:txBody>
                    <a:bodyPr/>
                    <a:lstStyle/>
                    <a:p>
                      <a:pPr>
                        <a:spcAft>
                          <a:spcPts val="0"/>
                        </a:spcAft>
                      </a:pPr>
                      <a:r>
                        <a:rPr lang="fr-FR" sz="1400" dirty="0">
                          <a:effectLst/>
                        </a:rPr>
                        <a:t>Décret mission </a:t>
                      </a:r>
                      <a:r>
                        <a:rPr lang="fr-FR" sz="1400" dirty="0" err="1">
                          <a:effectLst/>
                        </a:rPr>
                        <a:t>omedit</a:t>
                      </a:r>
                      <a:r>
                        <a:rPr lang="fr-FR" sz="1400" dirty="0">
                          <a:effectLst/>
                        </a:rPr>
                        <a:t> 18/10/2017</a:t>
                      </a:r>
                      <a:endParaRPr lang="fr-FR" sz="1200" dirty="0">
                        <a:solidFill>
                          <a:srgbClr val="000000"/>
                        </a:solidFill>
                        <a:effectLst/>
                        <a:latin typeface="Arial"/>
                        <a:ea typeface="Calibri"/>
                      </a:endParaRPr>
                    </a:p>
                  </a:txBody>
                  <a:tcPr marL="68580" marR="68580" marT="0" marB="0"/>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3253429203"/>
              </p:ext>
            </p:extLst>
          </p:nvPr>
        </p:nvGraphicFramePr>
        <p:xfrm>
          <a:off x="683568" y="3861048"/>
          <a:ext cx="7629525" cy="1005840"/>
        </p:xfrm>
        <a:graphic>
          <a:graphicData uri="http://schemas.openxmlformats.org/drawingml/2006/table">
            <a:tbl>
              <a:tblPr firstRow="1" firstCol="1" bandRow="1">
                <a:tableStyleId>{5C22544A-7EE6-4342-B048-85BDC9FD1C3A}</a:tableStyleId>
              </a:tblPr>
              <a:tblGrid>
                <a:gridCol w="1724339"/>
                <a:gridCol w="4264942"/>
                <a:gridCol w="1640244"/>
              </a:tblGrid>
              <a:tr h="0">
                <a:tc>
                  <a:txBody>
                    <a:bodyPr/>
                    <a:lstStyle/>
                    <a:p>
                      <a:pPr>
                        <a:spcAft>
                          <a:spcPts val="0"/>
                        </a:spcAft>
                      </a:pPr>
                      <a:r>
                        <a:rPr lang="fr-FR" sz="1400" dirty="0">
                          <a:effectLst/>
                        </a:rPr>
                        <a:t>Thème 3 :</a:t>
                      </a:r>
                      <a:endParaRPr lang="fr-FR" sz="1200" dirty="0">
                        <a:solidFill>
                          <a:srgbClr val="000000"/>
                        </a:solidFill>
                        <a:effectLst/>
                        <a:latin typeface="Arial"/>
                        <a:ea typeface="Calibri"/>
                      </a:endParaRPr>
                    </a:p>
                  </a:txBody>
                  <a:tcPr marL="68580" marR="68580" marT="0" marB="0"/>
                </a:tc>
                <a:tc>
                  <a:txBody>
                    <a:bodyPr/>
                    <a:lstStyle/>
                    <a:p>
                      <a:pPr>
                        <a:spcAft>
                          <a:spcPts val="0"/>
                        </a:spcAft>
                      </a:pPr>
                      <a:r>
                        <a:rPr lang="fr-FR" sz="1400">
                          <a:effectLst/>
                        </a:rPr>
                        <a:t>Améliorer la pertinence de l'usage des médicaments, des produits et des prestations</a:t>
                      </a:r>
                      <a:endParaRPr lang="fr-FR" sz="1200">
                        <a:solidFill>
                          <a:srgbClr val="000000"/>
                        </a:solidFill>
                        <a:effectLst/>
                        <a:latin typeface="Arial"/>
                        <a:ea typeface="Calibri"/>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effectLst/>
                        </a:rPr>
                        <a:t> Source </a:t>
                      </a:r>
                      <a:endParaRPr lang="fr-FR" sz="1400" dirty="0" smtClean="0">
                        <a:solidFill>
                          <a:srgbClr val="000000"/>
                        </a:solidFill>
                        <a:effectLst/>
                        <a:latin typeface="Arial"/>
                        <a:ea typeface="Calibri"/>
                      </a:endParaRPr>
                    </a:p>
                    <a:p>
                      <a:pPr>
                        <a:spcAft>
                          <a:spcPts val="0"/>
                        </a:spcAft>
                      </a:pPr>
                      <a:endParaRPr lang="fr-FR" sz="1200" dirty="0">
                        <a:solidFill>
                          <a:srgbClr val="000000"/>
                        </a:solidFill>
                        <a:effectLst/>
                        <a:latin typeface="Arial"/>
                        <a:ea typeface="Calibri"/>
                      </a:endParaRPr>
                    </a:p>
                  </a:txBody>
                  <a:tcPr marL="68580" marR="68580" marT="0" marB="0"/>
                </a:tc>
              </a:tr>
              <a:tr h="0">
                <a:tc>
                  <a:txBody>
                    <a:bodyPr/>
                    <a:lstStyle/>
                    <a:p>
                      <a:pPr algn="ctr">
                        <a:spcAft>
                          <a:spcPts val="0"/>
                        </a:spcAft>
                      </a:pPr>
                      <a:r>
                        <a:rPr lang="fr-FR" sz="1400" dirty="0">
                          <a:effectLst/>
                        </a:rPr>
                        <a:t>Objectif 3.5</a:t>
                      </a:r>
                      <a:endParaRPr lang="fr-FR" sz="1200" dirty="0">
                        <a:solidFill>
                          <a:srgbClr val="000000"/>
                        </a:solidFill>
                        <a:effectLst/>
                        <a:latin typeface="Arial"/>
                        <a:ea typeface="Calibri"/>
                      </a:endParaRPr>
                    </a:p>
                  </a:txBody>
                  <a:tcPr marL="68580" marR="68580" marT="0" marB="0">
                    <a:solidFill>
                      <a:schemeClr val="accent1">
                        <a:lumMod val="60000"/>
                        <a:lumOff val="40000"/>
                      </a:schemeClr>
                    </a:solidFill>
                  </a:tcPr>
                </a:tc>
                <a:tc>
                  <a:txBody>
                    <a:bodyPr/>
                    <a:lstStyle/>
                    <a:p>
                      <a:pPr>
                        <a:spcAft>
                          <a:spcPts val="0"/>
                        </a:spcAft>
                      </a:pPr>
                      <a:r>
                        <a:rPr lang="fr-FR" sz="1400" dirty="0">
                          <a:effectLst/>
                        </a:rPr>
                        <a:t>Mettre en œuvre des actions </a:t>
                      </a:r>
                      <a:r>
                        <a:rPr lang="fr-FR" sz="1400" b="1" dirty="0">
                          <a:effectLst/>
                        </a:rPr>
                        <a:t>d’évaluation de la pertinence</a:t>
                      </a:r>
                      <a:r>
                        <a:rPr lang="fr-FR" sz="1400" dirty="0">
                          <a:effectLst/>
                        </a:rPr>
                        <a:t> des stratégies thérapeutiques</a:t>
                      </a:r>
                      <a:endParaRPr lang="fr-FR" sz="1200" dirty="0">
                        <a:solidFill>
                          <a:srgbClr val="000000"/>
                        </a:solidFill>
                        <a:effectLst/>
                        <a:latin typeface="Arial"/>
                        <a:ea typeface="Calibri"/>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a:effectLst/>
                        </a:rPr>
                        <a:t> </a:t>
                      </a:r>
                      <a:r>
                        <a:rPr lang="fr-FR" sz="1200" dirty="0" smtClean="0">
                          <a:effectLst/>
                        </a:rPr>
                        <a:t>Décret mission </a:t>
                      </a:r>
                      <a:r>
                        <a:rPr lang="fr-FR" sz="1200" dirty="0" err="1" smtClean="0">
                          <a:effectLst/>
                        </a:rPr>
                        <a:t>omedit</a:t>
                      </a:r>
                      <a:r>
                        <a:rPr lang="fr-FR" sz="1200" dirty="0" smtClean="0">
                          <a:effectLst/>
                        </a:rPr>
                        <a:t> 18/10/2017</a:t>
                      </a:r>
                      <a:endParaRPr lang="fr-FR" sz="1100" dirty="0" smtClean="0">
                        <a:solidFill>
                          <a:srgbClr val="000000"/>
                        </a:solidFill>
                        <a:effectLst/>
                        <a:latin typeface="Arial"/>
                        <a:ea typeface="Calibri"/>
                      </a:endParaRPr>
                    </a:p>
                    <a:p>
                      <a:pPr>
                        <a:spcAft>
                          <a:spcPts val="0"/>
                        </a:spcAft>
                      </a:pPr>
                      <a:endParaRPr lang="fr-FR" sz="1200" dirty="0">
                        <a:solidFill>
                          <a:srgbClr val="000000"/>
                        </a:solidFill>
                        <a:effectLst/>
                        <a:latin typeface="Arial"/>
                        <a:ea typeface="Calibri"/>
                      </a:endParaRPr>
                    </a:p>
                  </a:txBody>
                  <a:tcPr marL="68580" marR="68580" marT="0" marB="0"/>
                </a:tc>
              </a:tr>
            </a:tbl>
          </a:graphicData>
        </a:graphic>
      </p:graphicFrame>
    </p:spTree>
    <p:extLst>
      <p:ext uri="{BB962C8B-B14F-4D97-AF65-F5344CB8AC3E}">
        <p14:creationId xmlns:p14="http://schemas.microsoft.com/office/powerpoint/2010/main" val="22831315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descr="ARS_LOGOS_bretag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9985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ZoneTexte 27"/>
          <p:cNvSpPr txBox="1"/>
          <p:nvPr/>
        </p:nvSpPr>
        <p:spPr>
          <a:xfrm>
            <a:off x="1403649" y="260648"/>
            <a:ext cx="7489526" cy="400110"/>
          </a:xfrm>
          <a:prstGeom prst="rect">
            <a:avLst/>
          </a:prstGeom>
          <a:noFill/>
          <a:ln>
            <a:solidFill>
              <a:schemeClr val="tx2"/>
            </a:solidFill>
          </a:ln>
        </p:spPr>
        <p:txBody>
          <a:bodyPr wrap="square" rtlCol="0">
            <a:spAutoFit/>
          </a:bodyPr>
          <a:lstStyle/>
          <a:p>
            <a:pPr algn="ctr"/>
            <a:r>
              <a:rPr lang="fr-FR" sz="2000" b="1" dirty="0" smtClean="0">
                <a:solidFill>
                  <a:srgbClr val="1F497D"/>
                </a:solidFill>
              </a:rPr>
              <a:t>Suivi du plan ONDAM</a:t>
            </a:r>
            <a:endParaRPr lang="fr-FR" sz="2000" b="1" dirty="0">
              <a:solidFill>
                <a:srgbClr val="1F497D"/>
              </a:solidFill>
            </a:endParaRPr>
          </a:p>
        </p:txBody>
      </p:sp>
      <p:sp>
        <p:nvSpPr>
          <p:cNvPr id="6" name="ZoneTexte 5"/>
          <p:cNvSpPr txBox="1"/>
          <p:nvPr/>
        </p:nvSpPr>
        <p:spPr>
          <a:xfrm>
            <a:off x="395536" y="1196752"/>
            <a:ext cx="7719531" cy="369332"/>
          </a:xfrm>
          <a:prstGeom prst="rect">
            <a:avLst/>
          </a:prstGeom>
          <a:noFill/>
        </p:spPr>
        <p:txBody>
          <a:bodyPr wrap="square" rtlCol="0">
            <a:spAutoFit/>
          </a:bodyPr>
          <a:lstStyle/>
          <a:p>
            <a:r>
              <a:rPr lang="fr-FR" b="1" dirty="0" smtClean="0">
                <a:solidFill>
                  <a:srgbClr val="1F497D"/>
                </a:solidFill>
              </a:rPr>
              <a:t>Mise en place du Comité Régional des Stratégies Thérapeutiques : les enjeux</a:t>
            </a:r>
            <a:endParaRPr lang="fr-FR" dirty="0">
              <a:solidFill>
                <a:srgbClr val="1F497D"/>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3608430538"/>
              </p:ext>
            </p:extLst>
          </p:nvPr>
        </p:nvGraphicFramePr>
        <p:xfrm>
          <a:off x="683568" y="1772816"/>
          <a:ext cx="7629525" cy="2011680"/>
        </p:xfrm>
        <a:graphic>
          <a:graphicData uri="http://schemas.openxmlformats.org/drawingml/2006/table">
            <a:tbl>
              <a:tblPr firstRow="1" firstCol="1" bandRow="1">
                <a:tableStyleId>{5C22544A-7EE6-4342-B048-85BDC9FD1C3A}</a:tableStyleId>
              </a:tblPr>
              <a:tblGrid>
                <a:gridCol w="1724339"/>
                <a:gridCol w="4264942"/>
                <a:gridCol w="1640244"/>
              </a:tblGrid>
              <a:tr h="0">
                <a:tc>
                  <a:txBody>
                    <a:bodyPr/>
                    <a:lstStyle/>
                    <a:p>
                      <a:pPr>
                        <a:lnSpc>
                          <a:spcPct val="115000"/>
                        </a:lnSpc>
                        <a:spcAft>
                          <a:spcPts val="0"/>
                        </a:spcAft>
                      </a:pPr>
                      <a:r>
                        <a:rPr lang="fr-FR" sz="1400" dirty="0">
                          <a:effectLst/>
                        </a:rPr>
                        <a:t>Thème 4 : </a:t>
                      </a:r>
                      <a:endParaRPr lang="fr-FR" sz="1400" dirty="0">
                        <a:effectLst/>
                        <a:latin typeface="Calibri"/>
                        <a:ea typeface="Calibri"/>
                        <a:cs typeface="Times New Roman"/>
                      </a:endParaRPr>
                    </a:p>
                  </a:txBody>
                  <a:tcPr marL="68580" marR="68580" marT="0" marB="0"/>
                </a:tc>
                <a:tc>
                  <a:txBody>
                    <a:bodyPr/>
                    <a:lstStyle/>
                    <a:p>
                      <a:pPr>
                        <a:spcAft>
                          <a:spcPts val="0"/>
                        </a:spcAft>
                      </a:pPr>
                      <a:r>
                        <a:rPr lang="fr-FR" sz="1400" dirty="0">
                          <a:effectLst/>
                        </a:rPr>
                        <a:t>Organisation et missions des COMEDIMS de territoire </a:t>
                      </a:r>
                      <a:endParaRPr lang="fr-FR" sz="1400" dirty="0">
                        <a:solidFill>
                          <a:srgbClr val="000000"/>
                        </a:solidFill>
                        <a:effectLst/>
                        <a:latin typeface="Arial"/>
                        <a:ea typeface="Calibri"/>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a:effectLst/>
                        </a:rPr>
                        <a:t> </a:t>
                      </a:r>
                      <a:r>
                        <a:rPr lang="fr-FR" sz="1400" dirty="0" smtClean="0">
                          <a:effectLst/>
                        </a:rPr>
                        <a:t> Source </a:t>
                      </a:r>
                      <a:endParaRPr lang="fr-FR" sz="1400" dirty="0" smtClean="0">
                        <a:solidFill>
                          <a:srgbClr val="000000"/>
                        </a:solidFill>
                        <a:effectLst/>
                        <a:latin typeface="Arial"/>
                        <a:ea typeface="Calibri"/>
                      </a:endParaRPr>
                    </a:p>
                    <a:p>
                      <a:pPr>
                        <a:spcAft>
                          <a:spcPts val="0"/>
                        </a:spcAft>
                      </a:pPr>
                      <a:endParaRPr lang="fr-FR" sz="1400" dirty="0">
                        <a:solidFill>
                          <a:srgbClr val="000000"/>
                        </a:solidFill>
                        <a:effectLst/>
                        <a:latin typeface="Arial"/>
                        <a:ea typeface="Calibri"/>
                      </a:endParaRPr>
                    </a:p>
                  </a:txBody>
                  <a:tcPr marL="68580" marR="68580" marT="0" marB="0"/>
                </a:tc>
              </a:tr>
              <a:tr h="0">
                <a:tc>
                  <a:txBody>
                    <a:bodyPr/>
                    <a:lstStyle/>
                    <a:p>
                      <a:pPr algn="ctr">
                        <a:lnSpc>
                          <a:spcPct val="115000"/>
                        </a:lnSpc>
                        <a:spcAft>
                          <a:spcPts val="0"/>
                        </a:spcAft>
                      </a:pPr>
                      <a:r>
                        <a:rPr lang="fr-FR" sz="1400" dirty="0">
                          <a:effectLst/>
                        </a:rPr>
                        <a:t>Objectif 4.6</a:t>
                      </a:r>
                      <a:endParaRPr lang="fr-FR" sz="1400" dirty="0">
                        <a:effectLst/>
                        <a:latin typeface="Calibri"/>
                        <a:ea typeface="Calibri"/>
                        <a:cs typeface="Times New Roman"/>
                      </a:endParaRPr>
                    </a:p>
                  </a:txBody>
                  <a:tcPr marL="68580" marR="68580" marT="0" marB="0">
                    <a:solidFill>
                      <a:schemeClr val="accent1">
                        <a:lumMod val="60000"/>
                        <a:lumOff val="40000"/>
                      </a:schemeClr>
                    </a:solidFill>
                  </a:tcPr>
                </a:tc>
                <a:tc>
                  <a:txBody>
                    <a:bodyPr/>
                    <a:lstStyle/>
                    <a:p>
                      <a:pPr>
                        <a:spcAft>
                          <a:spcPts val="0"/>
                        </a:spcAft>
                      </a:pPr>
                      <a:r>
                        <a:rPr lang="fr-FR" sz="1400" dirty="0">
                          <a:effectLst/>
                        </a:rPr>
                        <a:t>Appuyer la création de </a:t>
                      </a:r>
                      <a:r>
                        <a:rPr lang="fr-FR" sz="1400" b="1" dirty="0">
                          <a:effectLst/>
                        </a:rPr>
                        <a:t>COMEDIMS de </a:t>
                      </a:r>
                      <a:r>
                        <a:rPr lang="fr-FR" sz="1400" b="1" dirty="0" smtClean="0">
                          <a:effectLst/>
                        </a:rPr>
                        <a:t>territoire</a:t>
                      </a:r>
                    </a:p>
                    <a:p>
                      <a:pPr>
                        <a:spcAft>
                          <a:spcPts val="0"/>
                        </a:spcAft>
                      </a:pPr>
                      <a:endParaRPr lang="fr-FR" sz="1600" b="1" dirty="0">
                        <a:solidFill>
                          <a:srgbClr val="000000"/>
                        </a:solidFill>
                        <a:effectLst/>
                        <a:latin typeface="Arial"/>
                        <a:ea typeface="Calibri"/>
                      </a:endParaRPr>
                    </a:p>
                  </a:txBody>
                  <a:tcPr marL="68580" marR="68580" marT="0" marB="0"/>
                </a:tc>
                <a:tc>
                  <a:txBody>
                    <a:bodyPr/>
                    <a:lstStyle/>
                    <a:p>
                      <a:pPr>
                        <a:spcAft>
                          <a:spcPts val="0"/>
                        </a:spcAft>
                      </a:pPr>
                      <a:r>
                        <a:rPr lang="fr-FR" sz="1400">
                          <a:effectLst/>
                        </a:rPr>
                        <a:t>Plan Ondam</a:t>
                      </a:r>
                      <a:endParaRPr lang="fr-FR" sz="1600">
                        <a:solidFill>
                          <a:srgbClr val="000000"/>
                        </a:solidFill>
                        <a:effectLst/>
                        <a:latin typeface="Arial"/>
                        <a:ea typeface="Calibri"/>
                      </a:endParaRPr>
                    </a:p>
                  </a:txBody>
                  <a:tcPr marL="68580" marR="68580" marT="0" marB="0"/>
                </a:tc>
              </a:tr>
              <a:tr h="0">
                <a:tc>
                  <a:txBody>
                    <a:bodyPr/>
                    <a:lstStyle/>
                    <a:p>
                      <a:pPr algn="ctr">
                        <a:lnSpc>
                          <a:spcPct val="115000"/>
                        </a:lnSpc>
                        <a:spcAft>
                          <a:spcPts val="0"/>
                        </a:spcAft>
                      </a:pPr>
                      <a:r>
                        <a:rPr lang="fr-FR" sz="1400" dirty="0">
                          <a:effectLst/>
                        </a:rPr>
                        <a:t>Objectif 4.7</a:t>
                      </a:r>
                      <a:endParaRPr lang="fr-FR" sz="1400" dirty="0">
                        <a:effectLst/>
                        <a:latin typeface="Calibri"/>
                        <a:ea typeface="Calibri"/>
                        <a:cs typeface="Times New Roman"/>
                      </a:endParaRPr>
                    </a:p>
                  </a:txBody>
                  <a:tcPr marL="68580" marR="68580" marT="0" marB="0">
                    <a:solidFill>
                      <a:schemeClr val="accent1">
                        <a:lumMod val="60000"/>
                        <a:lumOff val="40000"/>
                      </a:schemeClr>
                    </a:solidFill>
                  </a:tcPr>
                </a:tc>
                <a:tc>
                  <a:txBody>
                    <a:bodyPr/>
                    <a:lstStyle/>
                    <a:p>
                      <a:pPr>
                        <a:spcAft>
                          <a:spcPts val="0"/>
                        </a:spcAft>
                      </a:pPr>
                      <a:r>
                        <a:rPr lang="fr-FR" sz="1400" dirty="0">
                          <a:effectLst/>
                        </a:rPr>
                        <a:t>Recensement des bonnes pratiques de</a:t>
                      </a:r>
                      <a:r>
                        <a:rPr lang="fr-FR" sz="1400" b="1" dirty="0">
                          <a:effectLst/>
                        </a:rPr>
                        <a:t> fonctionnement </a:t>
                      </a:r>
                      <a:r>
                        <a:rPr lang="fr-FR" sz="1400" dirty="0">
                          <a:effectLst/>
                        </a:rPr>
                        <a:t>de </a:t>
                      </a:r>
                      <a:r>
                        <a:rPr lang="fr-FR" sz="1400" dirty="0" smtClean="0">
                          <a:effectLst/>
                        </a:rPr>
                        <a:t>COMEDIMS</a:t>
                      </a:r>
                    </a:p>
                    <a:p>
                      <a:pPr>
                        <a:spcAft>
                          <a:spcPts val="0"/>
                        </a:spcAft>
                      </a:pPr>
                      <a:endParaRPr lang="fr-FR" sz="1600" dirty="0">
                        <a:solidFill>
                          <a:srgbClr val="000000"/>
                        </a:solidFill>
                        <a:effectLst/>
                        <a:latin typeface="Arial"/>
                        <a:ea typeface="Calibri"/>
                      </a:endParaRPr>
                    </a:p>
                  </a:txBody>
                  <a:tcPr marL="68580" marR="68580" marT="0" marB="0"/>
                </a:tc>
                <a:tc>
                  <a:txBody>
                    <a:bodyPr/>
                    <a:lstStyle/>
                    <a:p>
                      <a:pPr>
                        <a:spcAft>
                          <a:spcPts val="0"/>
                        </a:spcAft>
                      </a:pPr>
                      <a:r>
                        <a:rPr lang="fr-FR" sz="1400">
                          <a:effectLst/>
                        </a:rPr>
                        <a:t>Plan Ondam</a:t>
                      </a:r>
                      <a:endParaRPr lang="fr-FR" sz="1600">
                        <a:solidFill>
                          <a:srgbClr val="000000"/>
                        </a:solidFill>
                        <a:effectLst/>
                        <a:latin typeface="Arial"/>
                        <a:ea typeface="Calibri"/>
                      </a:endParaRPr>
                    </a:p>
                  </a:txBody>
                  <a:tcPr marL="68580" marR="68580" marT="0" marB="0"/>
                </a:tc>
              </a:tr>
              <a:tr h="0">
                <a:tc>
                  <a:txBody>
                    <a:bodyPr/>
                    <a:lstStyle/>
                    <a:p>
                      <a:pPr algn="ctr">
                        <a:spcAft>
                          <a:spcPts val="0"/>
                        </a:spcAft>
                      </a:pPr>
                      <a:r>
                        <a:rPr lang="fr-FR" sz="1400" dirty="0">
                          <a:effectLst/>
                        </a:rPr>
                        <a:t>Objectif 4.8</a:t>
                      </a:r>
                      <a:endParaRPr lang="fr-FR" sz="1600" dirty="0">
                        <a:solidFill>
                          <a:srgbClr val="000000"/>
                        </a:solidFill>
                        <a:effectLst/>
                        <a:latin typeface="Arial"/>
                        <a:ea typeface="Calibri"/>
                      </a:endParaRPr>
                    </a:p>
                  </a:txBody>
                  <a:tcPr marL="68580" marR="68580" marT="0" marB="0">
                    <a:solidFill>
                      <a:schemeClr val="accent1">
                        <a:lumMod val="60000"/>
                        <a:lumOff val="40000"/>
                      </a:schemeClr>
                    </a:solidFill>
                  </a:tcPr>
                </a:tc>
                <a:tc>
                  <a:txBody>
                    <a:bodyPr/>
                    <a:lstStyle/>
                    <a:p>
                      <a:pPr>
                        <a:spcAft>
                          <a:spcPts val="0"/>
                        </a:spcAft>
                      </a:pPr>
                      <a:r>
                        <a:rPr lang="fr-FR" sz="1400" b="1" dirty="0">
                          <a:effectLst/>
                        </a:rPr>
                        <a:t>Diffusion des pratiques </a:t>
                      </a:r>
                      <a:r>
                        <a:rPr lang="fr-FR" sz="1400" dirty="0">
                          <a:effectLst/>
                        </a:rPr>
                        <a:t>en vue d’une </a:t>
                      </a:r>
                      <a:r>
                        <a:rPr lang="fr-FR" sz="1400" dirty="0" smtClean="0">
                          <a:effectLst/>
                        </a:rPr>
                        <a:t>harmonisation</a:t>
                      </a:r>
                    </a:p>
                    <a:p>
                      <a:pPr>
                        <a:spcAft>
                          <a:spcPts val="0"/>
                        </a:spcAft>
                      </a:pPr>
                      <a:endParaRPr lang="fr-FR" sz="1600" dirty="0">
                        <a:solidFill>
                          <a:srgbClr val="000000"/>
                        </a:solidFill>
                        <a:effectLst/>
                        <a:latin typeface="Arial"/>
                        <a:ea typeface="Calibri"/>
                      </a:endParaRPr>
                    </a:p>
                  </a:txBody>
                  <a:tcPr marL="68580" marR="68580" marT="0" marB="0"/>
                </a:tc>
                <a:tc>
                  <a:txBody>
                    <a:bodyPr/>
                    <a:lstStyle/>
                    <a:p>
                      <a:pPr>
                        <a:spcAft>
                          <a:spcPts val="0"/>
                        </a:spcAft>
                      </a:pPr>
                      <a:r>
                        <a:rPr lang="fr-FR" sz="1400" dirty="0">
                          <a:effectLst/>
                        </a:rPr>
                        <a:t>Plan </a:t>
                      </a:r>
                      <a:r>
                        <a:rPr lang="fr-FR" sz="1400" dirty="0" err="1">
                          <a:effectLst/>
                        </a:rPr>
                        <a:t>Ondam</a:t>
                      </a:r>
                      <a:endParaRPr lang="fr-FR" sz="1600" dirty="0">
                        <a:solidFill>
                          <a:srgbClr val="000000"/>
                        </a:solidFill>
                        <a:effectLst/>
                        <a:latin typeface="Arial"/>
                        <a:ea typeface="Calibri"/>
                      </a:endParaRPr>
                    </a:p>
                  </a:txBody>
                  <a:tcPr marL="68580" marR="68580" marT="0" marB="0"/>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2026913273"/>
              </p:ext>
            </p:extLst>
          </p:nvPr>
        </p:nvGraphicFramePr>
        <p:xfrm>
          <a:off x="683568" y="4005064"/>
          <a:ext cx="7629525" cy="2225040"/>
        </p:xfrm>
        <a:graphic>
          <a:graphicData uri="http://schemas.openxmlformats.org/drawingml/2006/table">
            <a:tbl>
              <a:tblPr firstRow="1" firstCol="1" bandRow="1">
                <a:tableStyleId>{5C22544A-7EE6-4342-B048-85BDC9FD1C3A}</a:tableStyleId>
              </a:tblPr>
              <a:tblGrid>
                <a:gridCol w="1724339"/>
                <a:gridCol w="4264942"/>
                <a:gridCol w="1640244"/>
              </a:tblGrid>
              <a:tr h="0">
                <a:tc>
                  <a:txBody>
                    <a:bodyPr/>
                    <a:lstStyle/>
                    <a:p>
                      <a:pPr>
                        <a:spcAft>
                          <a:spcPts val="0"/>
                        </a:spcAft>
                      </a:pPr>
                      <a:r>
                        <a:rPr lang="fr-FR" sz="1400" dirty="0">
                          <a:effectLst/>
                        </a:rPr>
                        <a:t>Thème 5 :</a:t>
                      </a:r>
                      <a:endParaRPr lang="fr-FR" sz="1200" dirty="0">
                        <a:solidFill>
                          <a:srgbClr val="000000"/>
                        </a:solidFill>
                        <a:effectLst/>
                        <a:latin typeface="Arial"/>
                        <a:ea typeface="Calibri"/>
                      </a:endParaRPr>
                    </a:p>
                  </a:txBody>
                  <a:tcPr marL="68580" marR="68580" marT="0" marB="0"/>
                </a:tc>
                <a:tc>
                  <a:txBody>
                    <a:bodyPr/>
                    <a:lstStyle/>
                    <a:p>
                      <a:pPr>
                        <a:spcAft>
                          <a:spcPts val="0"/>
                        </a:spcAft>
                      </a:pPr>
                      <a:r>
                        <a:rPr lang="fr-FR" sz="1400">
                          <a:effectLst/>
                        </a:rPr>
                        <a:t>Favoriser l’accès à l’innovation thérapeutique</a:t>
                      </a:r>
                      <a:endParaRPr lang="fr-FR" sz="1200">
                        <a:solidFill>
                          <a:srgbClr val="000000"/>
                        </a:solidFill>
                        <a:effectLst/>
                        <a:latin typeface="Arial"/>
                        <a:ea typeface="Calibri"/>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a:effectLst/>
                        </a:rPr>
                        <a:t> </a:t>
                      </a:r>
                      <a:r>
                        <a:rPr lang="fr-FR" sz="1200" dirty="0" smtClean="0">
                          <a:effectLst/>
                        </a:rPr>
                        <a:t> Source </a:t>
                      </a:r>
                      <a:endParaRPr lang="fr-FR" sz="1400" dirty="0" smtClean="0">
                        <a:solidFill>
                          <a:srgbClr val="000000"/>
                        </a:solidFill>
                        <a:effectLst/>
                        <a:latin typeface="Arial"/>
                        <a:ea typeface="Calibri"/>
                      </a:endParaRPr>
                    </a:p>
                    <a:p>
                      <a:pPr>
                        <a:spcAft>
                          <a:spcPts val="0"/>
                        </a:spcAft>
                      </a:pPr>
                      <a:endParaRPr lang="fr-FR" sz="1200" dirty="0">
                        <a:solidFill>
                          <a:srgbClr val="000000"/>
                        </a:solidFill>
                        <a:effectLst/>
                        <a:latin typeface="Arial"/>
                        <a:ea typeface="Calibri"/>
                      </a:endParaRPr>
                    </a:p>
                  </a:txBody>
                  <a:tcPr marL="68580" marR="68580" marT="0" marB="0"/>
                </a:tc>
              </a:tr>
              <a:tr h="0">
                <a:tc>
                  <a:txBody>
                    <a:bodyPr/>
                    <a:lstStyle/>
                    <a:p>
                      <a:pPr algn="ctr">
                        <a:spcAft>
                          <a:spcPts val="0"/>
                        </a:spcAft>
                      </a:pPr>
                      <a:r>
                        <a:rPr lang="fr-FR" sz="1400">
                          <a:effectLst/>
                        </a:rPr>
                        <a:t>Objectif 5.9</a:t>
                      </a:r>
                      <a:endParaRPr lang="fr-FR" sz="1200">
                        <a:solidFill>
                          <a:srgbClr val="000000"/>
                        </a:solidFill>
                        <a:effectLst/>
                        <a:latin typeface="Arial"/>
                        <a:ea typeface="Calibri"/>
                      </a:endParaRPr>
                    </a:p>
                  </a:txBody>
                  <a:tcPr marL="68580" marR="68580" marT="0" marB="0">
                    <a:solidFill>
                      <a:schemeClr val="accent1">
                        <a:lumMod val="60000"/>
                        <a:lumOff val="40000"/>
                      </a:schemeClr>
                    </a:solidFill>
                  </a:tcPr>
                </a:tc>
                <a:tc>
                  <a:txBody>
                    <a:bodyPr/>
                    <a:lstStyle/>
                    <a:p>
                      <a:pPr>
                        <a:spcAft>
                          <a:spcPts val="0"/>
                        </a:spcAft>
                      </a:pPr>
                      <a:r>
                        <a:rPr lang="fr-FR" sz="1400" dirty="0">
                          <a:effectLst/>
                        </a:rPr>
                        <a:t>Favoriser </a:t>
                      </a:r>
                      <a:r>
                        <a:rPr lang="fr-FR" sz="1400" b="1" dirty="0">
                          <a:effectLst/>
                        </a:rPr>
                        <a:t>l’accès aux essais thérapeutiques </a:t>
                      </a:r>
                      <a:r>
                        <a:rPr lang="fr-FR" sz="1400" dirty="0">
                          <a:effectLst/>
                        </a:rPr>
                        <a:t>et aux thérapeutiques </a:t>
                      </a:r>
                      <a:r>
                        <a:rPr lang="fr-FR" sz="1400" dirty="0" smtClean="0">
                          <a:effectLst/>
                        </a:rPr>
                        <a:t>innovantes</a:t>
                      </a:r>
                    </a:p>
                    <a:p>
                      <a:pPr>
                        <a:spcAft>
                          <a:spcPts val="0"/>
                        </a:spcAft>
                      </a:pPr>
                      <a:endParaRPr lang="fr-FR" sz="1200" dirty="0">
                        <a:solidFill>
                          <a:srgbClr val="000000"/>
                        </a:solidFill>
                        <a:effectLst/>
                        <a:latin typeface="Arial"/>
                        <a:ea typeface="Calibri"/>
                      </a:endParaRPr>
                    </a:p>
                  </a:txBody>
                  <a:tcPr marL="68580" marR="68580" marT="0" marB="0"/>
                </a:tc>
                <a:tc>
                  <a:txBody>
                    <a:bodyPr/>
                    <a:lstStyle/>
                    <a:p>
                      <a:pPr>
                        <a:spcAft>
                          <a:spcPts val="0"/>
                        </a:spcAft>
                      </a:pPr>
                      <a:r>
                        <a:rPr lang="fr-FR" sz="1400">
                          <a:effectLst/>
                        </a:rPr>
                        <a:t> </a:t>
                      </a:r>
                      <a:endParaRPr lang="fr-FR" sz="1200">
                        <a:solidFill>
                          <a:srgbClr val="000000"/>
                        </a:solidFill>
                        <a:effectLst/>
                        <a:latin typeface="Arial"/>
                        <a:ea typeface="Calibri"/>
                      </a:endParaRPr>
                    </a:p>
                  </a:txBody>
                  <a:tcPr marL="68580" marR="68580" marT="0" marB="0"/>
                </a:tc>
              </a:tr>
              <a:tr h="0">
                <a:tc>
                  <a:txBody>
                    <a:bodyPr/>
                    <a:lstStyle/>
                    <a:p>
                      <a:pPr algn="ctr">
                        <a:spcAft>
                          <a:spcPts val="0"/>
                        </a:spcAft>
                      </a:pPr>
                      <a:r>
                        <a:rPr lang="fr-FR" sz="1400">
                          <a:effectLst/>
                        </a:rPr>
                        <a:t>Objectif 5.10</a:t>
                      </a:r>
                      <a:endParaRPr lang="fr-FR" sz="1200">
                        <a:solidFill>
                          <a:srgbClr val="000000"/>
                        </a:solidFill>
                        <a:effectLst/>
                        <a:latin typeface="Arial"/>
                        <a:ea typeface="Calibri"/>
                      </a:endParaRPr>
                    </a:p>
                  </a:txBody>
                  <a:tcPr marL="68580" marR="68580" marT="0" marB="0">
                    <a:solidFill>
                      <a:schemeClr val="accent1">
                        <a:lumMod val="60000"/>
                        <a:lumOff val="40000"/>
                      </a:schemeClr>
                    </a:solidFill>
                  </a:tcPr>
                </a:tc>
                <a:tc>
                  <a:txBody>
                    <a:bodyPr/>
                    <a:lstStyle/>
                    <a:p>
                      <a:pPr>
                        <a:spcAft>
                          <a:spcPts val="0"/>
                        </a:spcAft>
                      </a:pPr>
                      <a:r>
                        <a:rPr lang="fr-FR" sz="1400" b="1" dirty="0">
                          <a:effectLst/>
                        </a:rPr>
                        <a:t>Anticiper la mise à disposition des molécules innovantes </a:t>
                      </a:r>
                      <a:r>
                        <a:rPr lang="fr-FR" sz="1400" dirty="0">
                          <a:effectLst/>
                        </a:rPr>
                        <a:t>et leurs impacts en termes de santé publique, de parcours et de </a:t>
                      </a:r>
                      <a:r>
                        <a:rPr lang="fr-FR" sz="1400" dirty="0" smtClean="0">
                          <a:effectLst/>
                        </a:rPr>
                        <a:t>financement</a:t>
                      </a:r>
                    </a:p>
                    <a:p>
                      <a:pPr>
                        <a:spcAft>
                          <a:spcPts val="0"/>
                        </a:spcAft>
                      </a:pPr>
                      <a:endParaRPr lang="fr-FR" sz="1200" dirty="0">
                        <a:solidFill>
                          <a:srgbClr val="000000"/>
                        </a:solidFill>
                        <a:effectLst/>
                        <a:latin typeface="Arial"/>
                        <a:ea typeface="Calibri"/>
                      </a:endParaRPr>
                    </a:p>
                  </a:txBody>
                  <a:tcPr marL="68580" marR="68580" marT="0" marB="0"/>
                </a:tc>
                <a:tc>
                  <a:txBody>
                    <a:bodyPr/>
                    <a:lstStyle/>
                    <a:p>
                      <a:pPr>
                        <a:spcAft>
                          <a:spcPts val="0"/>
                        </a:spcAft>
                      </a:pPr>
                      <a:r>
                        <a:rPr lang="fr-FR" sz="1400">
                          <a:effectLst/>
                        </a:rPr>
                        <a:t> </a:t>
                      </a:r>
                      <a:endParaRPr lang="fr-FR" sz="1200">
                        <a:solidFill>
                          <a:srgbClr val="000000"/>
                        </a:solidFill>
                        <a:effectLst/>
                        <a:latin typeface="Arial"/>
                        <a:ea typeface="Calibri"/>
                      </a:endParaRPr>
                    </a:p>
                  </a:txBody>
                  <a:tcPr marL="68580" marR="68580" marT="0" marB="0"/>
                </a:tc>
              </a:tr>
              <a:tr h="0">
                <a:tc>
                  <a:txBody>
                    <a:bodyPr/>
                    <a:lstStyle/>
                    <a:p>
                      <a:pPr algn="ctr">
                        <a:spcAft>
                          <a:spcPts val="0"/>
                        </a:spcAft>
                      </a:pPr>
                      <a:r>
                        <a:rPr lang="fr-FR" sz="1400" dirty="0">
                          <a:effectLst/>
                        </a:rPr>
                        <a:t>Objectif 5.11</a:t>
                      </a:r>
                      <a:endParaRPr lang="fr-FR" sz="1200" dirty="0">
                        <a:solidFill>
                          <a:srgbClr val="000000"/>
                        </a:solidFill>
                        <a:effectLst/>
                        <a:latin typeface="Arial"/>
                        <a:ea typeface="Calibri"/>
                      </a:endParaRPr>
                    </a:p>
                  </a:txBody>
                  <a:tcPr marL="68580" marR="68580" marT="0" marB="0">
                    <a:solidFill>
                      <a:schemeClr val="accent1">
                        <a:lumMod val="60000"/>
                        <a:lumOff val="40000"/>
                      </a:schemeClr>
                    </a:solidFill>
                  </a:tcPr>
                </a:tc>
                <a:tc>
                  <a:txBody>
                    <a:bodyPr/>
                    <a:lstStyle/>
                    <a:p>
                      <a:pPr>
                        <a:spcAft>
                          <a:spcPts val="0"/>
                        </a:spcAft>
                      </a:pPr>
                      <a:r>
                        <a:rPr lang="fr-FR" sz="1400" dirty="0">
                          <a:effectLst/>
                        </a:rPr>
                        <a:t>Identifier les situations de </a:t>
                      </a:r>
                      <a:r>
                        <a:rPr lang="fr-FR" sz="1400" b="1" dirty="0">
                          <a:effectLst/>
                        </a:rPr>
                        <a:t>rupture de </a:t>
                      </a:r>
                      <a:r>
                        <a:rPr lang="fr-FR" sz="1400" b="1" dirty="0" smtClean="0">
                          <a:effectLst/>
                        </a:rPr>
                        <a:t>financement</a:t>
                      </a:r>
                    </a:p>
                    <a:p>
                      <a:pPr>
                        <a:spcAft>
                          <a:spcPts val="0"/>
                        </a:spcAft>
                      </a:pPr>
                      <a:endParaRPr lang="fr-FR" sz="1200" b="1" dirty="0">
                        <a:solidFill>
                          <a:srgbClr val="000000"/>
                        </a:solidFill>
                        <a:effectLst/>
                        <a:latin typeface="Arial"/>
                        <a:ea typeface="Calibri"/>
                      </a:endParaRPr>
                    </a:p>
                  </a:txBody>
                  <a:tcPr marL="68580" marR="68580" marT="0" marB="0"/>
                </a:tc>
                <a:tc>
                  <a:txBody>
                    <a:bodyPr/>
                    <a:lstStyle/>
                    <a:p>
                      <a:pPr>
                        <a:spcAft>
                          <a:spcPts val="0"/>
                        </a:spcAft>
                      </a:pPr>
                      <a:r>
                        <a:rPr lang="fr-FR" sz="1400" dirty="0">
                          <a:effectLst/>
                        </a:rPr>
                        <a:t> </a:t>
                      </a:r>
                      <a:endParaRPr lang="fr-FR" sz="1200" dirty="0">
                        <a:solidFill>
                          <a:srgbClr val="000000"/>
                        </a:solidFill>
                        <a:effectLst/>
                        <a:latin typeface="Arial"/>
                        <a:ea typeface="Calibri"/>
                      </a:endParaRPr>
                    </a:p>
                  </a:txBody>
                  <a:tcPr marL="68580" marR="68580" marT="0" marB="0"/>
                </a:tc>
              </a:tr>
            </a:tbl>
          </a:graphicData>
        </a:graphic>
      </p:graphicFrame>
    </p:spTree>
    <p:extLst>
      <p:ext uri="{BB962C8B-B14F-4D97-AF65-F5344CB8AC3E}">
        <p14:creationId xmlns:p14="http://schemas.microsoft.com/office/powerpoint/2010/main" val="1017087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descr="ARS_LOGOS_bretag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9985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ZoneTexte 27"/>
          <p:cNvSpPr txBox="1"/>
          <p:nvPr/>
        </p:nvSpPr>
        <p:spPr>
          <a:xfrm>
            <a:off x="1403649" y="260648"/>
            <a:ext cx="7489526" cy="400110"/>
          </a:xfrm>
          <a:prstGeom prst="rect">
            <a:avLst/>
          </a:prstGeom>
          <a:noFill/>
          <a:ln>
            <a:solidFill>
              <a:schemeClr val="tx2"/>
            </a:solidFill>
          </a:ln>
        </p:spPr>
        <p:txBody>
          <a:bodyPr wrap="square" rtlCol="0">
            <a:spAutoFit/>
          </a:bodyPr>
          <a:lstStyle/>
          <a:p>
            <a:pPr algn="ctr"/>
            <a:r>
              <a:rPr lang="fr-FR" sz="2000" b="1" dirty="0" smtClean="0">
                <a:solidFill>
                  <a:srgbClr val="1F497D"/>
                </a:solidFill>
              </a:rPr>
              <a:t>Suivi du plan ONDAM</a:t>
            </a:r>
            <a:endParaRPr lang="fr-FR" sz="2000" b="1" dirty="0">
              <a:solidFill>
                <a:srgbClr val="1F497D"/>
              </a:solidFill>
            </a:endParaRPr>
          </a:p>
        </p:txBody>
      </p:sp>
      <p:sp>
        <p:nvSpPr>
          <p:cNvPr id="6" name="ZoneTexte 5"/>
          <p:cNvSpPr txBox="1"/>
          <p:nvPr/>
        </p:nvSpPr>
        <p:spPr>
          <a:xfrm>
            <a:off x="395536" y="1403484"/>
            <a:ext cx="7719531" cy="369332"/>
          </a:xfrm>
          <a:prstGeom prst="rect">
            <a:avLst/>
          </a:prstGeom>
          <a:noFill/>
        </p:spPr>
        <p:txBody>
          <a:bodyPr wrap="square" rtlCol="0">
            <a:spAutoFit/>
          </a:bodyPr>
          <a:lstStyle/>
          <a:p>
            <a:r>
              <a:rPr lang="fr-FR" b="1" dirty="0" smtClean="0">
                <a:solidFill>
                  <a:srgbClr val="1F497D"/>
                </a:solidFill>
              </a:rPr>
              <a:t>Mise en place du Comité Régional des Stratégies Thérapeutiques : les enjeux</a:t>
            </a:r>
            <a:endParaRPr lang="fr-FR" dirty="0">
              <a:solidFill>
                <a:srgbClr val="1F497D"/>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1932298643"/>
              </p:ext>
            </p:extLst>
          </p:nvPr>
        </p:nvGraphicFramePr>
        <p:xfrm>
          <a:off x="757237" y="2871057"/>
          <a:ext cx="7629525" cy="2167128"/>
        </p:xfrm>
        <a:graphic>
          <a:graphicData uri="http://schemas.openxmlformats.org/drawingml/2006/table">
            <a:tbl>
              <a:tblPr firstRow="1" firstCol="1" bandRow="1">
                <a:tableStyleId>{5C22544A-7EE6-4342-B048-85BDC9FD1C3A}</a:tableStyleId>
              </a:tblPr>
              <a:tblGrid>
                <a:gridCol w="1724339"/>
                <a:gridCol w="4264942"/>
                <a:gridCol w="1640244"/>
              </a:tblGrid>
              <a:tr h="0">
                <a:tc>
                  <a:txBody>
                    <a:bodyPr/>
                    <a:lstStyle/>
                    <a:p>
                      <a:pPr>
                        <a:spcAft>
                          <a:spcPts val="0"/>
                        </a:spcAft>
                      </a:pPr>
                      <a:r>
                        <a:rPr lang="fr-FR" sz="1400" dirty="0">
                          <a:effectLst/>
                        </a:rPr>
                        <a:t>Thème 6 :</a:t>
                      </a:r>
                      <a:endParaRPr lang="fr-FR" sz="1200" dirty="0">
                        <a:solidFill>
                          <a:srgbClr val="000000"/>
                        </a:solidFill>
                        <a:effectLst/>
                        <a:latin typeface="Arial"/>
                        <a:ea typeface="Calibri"/>
                      </a:endParaRPr>
                    </a:p>
                  </a:txBody>
                  <a:tcPr marL="68580" marR="68580" marT="0" marB="0"/>
                </a:tc>
                <a:tc>
                  <a:txBody>
                    <a:bodyPr/>
                    <a:lstStyle/>
                    <a:p>
                      <a:pPr>
                        <a:spcAft>
                          <a:spcPts val="0"/>
                        </a:spcAft>
                      </a:pPr>
                      <a:r>
                        <a:rPr lang="fr-FR" sz="1400">
                          <a:effectLst/>
                        </a:rPr>
                        <a:t>Contribuer à la maîtrise des dépenses de santé</a:t>
                      </a:r>
                      <a:endParaRPr lang="fr-FR" sz="1200">
                        <a:solidFill>
                          <a:srgbClr val="000000"/>
                        </a:solidFill>
                        <a:effectLst/>
                        <a:latin typeface="Arial"/>
                        <a:ea typeface="Calibri"/>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a:effectLst/>
                        </a:rPr>
                        <a:t> </a:t>
                      </a:r>
                      <a:r>
                        <a:rPr lang="fr-FR" sz="1200" dirty="0" smtClean="0">
                          <a:effectLst/>
                        </a:rPr>
                        <a:t> Source </a:t>
                      </a:r>
                      <a:endParaRPr lang="fr-FR" sz="1400" dirty="0" smtClean="0">
                        <a:solidFill>
                          <a:srgbClr val="000000"/>
                        </a:solidFill>
                        <a:effectLst/>
                        <a:latin typeface="Arial"/>
                        <a:ea typeface="Calibri"/>
                      </a:endParaRPr>
                    </a:p>
                    <a:p>
                      <a:pPr>
                        <a:spcAft>
                          <a:spcPts val="0"/>
                        </a:spcAft>
                      </a:pPr>
                      <a:endParaRPr lang="fr-FR" sz="1200" dirty="0">
                        <a:solidFill>
                          <a:srgbClr val="000000"/>
                        </a:solidFill>
                        <a:effectLst/>
                        <a:latin typeface="Arial"/>
                        <a:ea typeface="Calibri"/>
                      </a:endParaRPr>
                    </a:p>
                  </a:txBody>
                  <a:tcPr marL="68580" marR="68580" marT="0" marB="0"/>
                </a:tc>
              </a:tr>
              <a:tr h="0">
                <a:tc>
                  <a:txBody>
                    <a:bodyPr/>
                    <a:lstStyle/>
                    <a:p>
                      <a:pPr algn="ctr">
                        <a:spcAft>
                          <a:spcPts val="0"/>
                        </a:spcAft>
                      </a:pPr>
                      <a:r>
                        <a:rPr lang="fr-FR" sz="1400">
                          <a:effectLst/>
                        </a:rPr>
                        <a:t>Objectif 6.12</a:t>
                      </a:r>
                      <a:endParaRPr lang="fr-FR" sz="1200">
                        <a:solidFill>
                          <a:srgbClr val="000000"/>
                        </a:solidFill>
                        <a:effectLst/>
                        <a:latin typeface="Arial"/>
                        <a:ea typeface="Calibri"/>
                      </a:endParaRPr>
                    </a:p>
                  </a:txBody>
                  <a:tcPr marL="68580" marR="68580" marT="0" marB="0"/>
                </a:tc>
                <a:tc>
                  <a:txBody>
                    <a:bodyPr/>
                    <a:lstStyle/>
                    <a:p>
                      <a:pPr>
                        <a:lnSpc>
                          <a:spcPct val="115000"/>
                        </a:lnSpc>
                        <a:spcAft>
                          <a:spcPts val="0"/>
                        </a:spcAft>
                      </a:pPr>
                      <a:r>
                        <a:rPr lang="fr-FR" sz="1400" dirty="0">
                          <a:effectLst/>
                        </a:rPr>
                        <a:t>Déployer les actions de promotions de la prescription des </a:t>
                      </a:r>
                      <a:r>
                        <a:rPr lang="fr-FR" sz="1400" b="1" dirty="0" err="1">
                          <a:effectLst/>
                        </a:rPr>
                        <a:t>biosimilaires</a:t>
                      </a:r>
                      <a:endParaRPr lang="fr-FR" sz="1100" b="1" dirty="0">
                        <a:effectLst/>
                        <a:latin typeface="Calibri"/>
                        <a:ea typeface="Calibri"/>
                        <a:cs typeface="Times New Roman"/>
                      </a:endParaRPr>
                    </a:p>
                  </a:txBody>
                  <a:tcPr marL="68580" marR="68580" marT="0" marB="0"/>
                </a:tc>
                <a:tc>
                  <a:txBody>
                    <a:bodyPr/>
                    <a:lstStyle/>
                    <a:p>
                      <a:pPr>
                        <a:spcAft>
                          <a:spcPts val="0"/>
                        </a:spcAft>
                      </a:pPr>
                      <a:r>
                        <a:rPr lang="fr-FR" sz="1400">
                          <a:effectLst/>
                        </a:rPr>
                        <a:t>Plan Ondam</a:t>
                      </a:r>
                      <a:endParaRPr lang="fr-FR" sz="1200">
                        <a:solidFill>
                          <a:srgbClr val="000000"/>
                        </a:solidFill>
                        <a:effectLst/>
                        <a:latin typeface="Arial"/>
                        <a:ea typeface="Calibri"/>
                      </a:endParaRPr>
                    </a:p>
                  </a:txBody>
                  <a:tcPr marL="68580" marR="68580" marT="0" marB="0"/>
                </a:tc>
              </a:tr>
              <a:tr h="0">
                <a:tc>
                  <a:txBody>
                    <a:bodyPr/>
                    <a:lstStyle/>
                    <a:p>
                      <a:pPr algn="ctr">
                        <a:spcAft>
                          <a:spcPts val="0"/>
                        </a:spcAft>
                      </a:pPr>
                      <a:r>
                        <a:rPr lang="fr-FR" sz="1400">
                          <a:effectLst/>
                        </a:rPr>
                        <a:t>Objectif 6.13</a:t>
                      </a:r>
                      <a:endParaRPr lang="fr-FR" sz="1200">
                        <a:solidFill>
                          <a:srgbClr val="000000"/>
                        </a:solidFill>
                        <a:effectLst/>
                        <a:latin typeface="Arial"/>
                        <a:ea typeface="Calibri"/>
                      </a:endParaRPr>
                    </a:p>
                  </a:txBody>
                  <a:tcPr marL="68580" marR="68580" marT="0" marB="0"/>
                </a:tc>
                <a:tc>
                  <a:txBody>
                    <a:bodyPr/>
                    <a:lstStyle/>
                    <a:p>
                      <a:pPr>
                        <a:spcAft>
                          <a:spcPts val="0"/>
                        </a:spcAft>
                      </a:pPr>
                      <a:r>
                        <a:rPr lang="fr-FR" sz="1400" dirty="0">
                          <a:effectLst/>
                        </a:rPr>
                        <a:t>Favoriser l’utilisation des médicaments inscrits au </a:t>
                      </a:r>
                      <a:r>
                        <a:rPr lang="fr-FR" sz="1400" b="1" dirty="0">
                          <a:effectLst/>
                        </a:rPr>
                        <a:t>répertoire</a:t>
                      </a:r>
                      <a:endParaRPr lang="fr-FR" sz="1200" b="1" dirty="0">
                        <a:solidFill>
                          <a:srgbClr val="000000"/>
                        </a:solidFill>
                        <a:effectLst/>
                        <a:latin typeface="Arial"/>
                        <a:ea typeface="Calibri"/>
                      </a:endParaRPr>
                    </a:p>
                  </a:txBody>
                  <a:tcPr marL="68580" marR="68580" marT="0" marB="0"/>
                </a:tc>
                <a:tc>
                  <a:txBody>
                    <a:bodyPr/>
                    <a:lstStyle/>
                    <a:p>
                      <a:pPr>
                        <a:spcAft>
                          <a:spcPts val="0"/>
                        </a:spcAft>
                      </a:pPr>
                      <a:r>
                        <a:rPr lang="fr-FR" sz="1400">
                          <a:effectLst/>
                        </a:rPr>
                        <a:t>Plan Ondam</a:t>
                      </a:r>
                      <a:endParaRPr lang="fr-FR" sz="1200">
                        <a:solidFill>
                          <a:srgbClr val="000000"/>
                        </a:solidFill>
                        <a:effectLst/>
                        <a:latin typeface="Arial"/>
                        <a:ea typeface="Calibri"/>
                      </a:endParaRPr>
                    </a:p>
                  </a:txBody>
                  <a:tcPr marL="68580" marR="68580" marT="0" marB="0"/>
                </a:tc>
              </a:tr>
              <a:tr h="0">
                <a:tc>
                  <a:txBody>
                    <a:bodyPr/>
                    <a:lstStyle/>
                    <a:p>
                      <a:pPr algn="ctr">
                        <a:spcAft>
                          <a:spcPts val="0"/>
                        </a:spcAft>
                      </a:pPr>
                      <a:r>
                        <a:rPr lang="fr-FR" sz="1400">
                          <a:effectLst/>
                        </a:rPr>
                        <a:t>Objectif 6.14</a:t>
                      </a:r>
                      <a:endParaRPr lang="fr-FR" sz="1200">
                        <a:solidFill>
                          <a:srgbClr val="000000"/>
                        </a:solidFill>
                        <a:effectLst/>
                        <a:latin typeface="Arial"/>
                        <a:ea typeface="Calibri"/>
                      </a:endParaRPr>
                    </a:p>
                  </a:txBody>
                  <a:tcPr marL="68580" marR="68580" marT="0" marB="0"/>
                </a:tc>
                <a:tc>
                  <a:txBody>
                    <a:bodyPr/>
                    <a:lstStyle/>
                    <a:p>
                      <a:pPr>
                        <a:spcAft>
                          <a:spcPts val="0"/>
                        </a:spcAft>
                      </a:pPr>
                      <a:r>
                        <a:rPr lang="fr-FR" sz="1400" dirty="0">
                          <a:effectLst/>
                        </a:rPr>
                        <a:t>Améliorer la performance économique des achats en </a:t>
                      </a:r>
                      <a:endParaRPr lang="fr-FR" sz="1200" dirty="0">
                        <a:effectLst/>
                      </a:endParaRPr>
                    </a:p>
                    <a:p>
                      <a:pPr>
                        <a:spcAft>
                          <a:spcPts val="0"/>
                        </a:spcAft>
                      </a:pPr>
                      <a:r>
                        <a:rPr lang="fr-FR" sz="1400" dirty="0">
                          <a:effectLst/>
                        </a:rPr>
                        <a:t>contribuant à l’harmonisation des livrets thérapeutiques des établissements et en favorisant l’interface entre les prescripteurs et les acheteurs.</a:t>
                      </a:r>
                      <a:endParaRPr lang="fr-FR" sz="1200" dirty="0">
                        <a:solidFill>
                          <a:srgbClr val="000000"/>
                        </a:solidFill>
                        <a:effectLst/>
                        <a:latin typeface="Arial"/>
                        <a:ea typeface="Calibri"/>
                      </a:endParaRPr>
                    </a:p>
                  </a:txBody>
                  <a:tcPr marL="68580" marR="68580" marT="0" marB="0"/>
                </a:tc>
                <a:tc>
                  <a:txBody>
                    <a:bodyPr/>
                    <a:lstStyle/>
                    <a:p>
                      <a:pPr>
                        <a:spcAft>
                          <a:spcPts val="0"/>
                        </a:spcAft>
                      </a:pPr>
                      <a:r>
                        <a:rPr lang="fr-FR" sz="1400" dirty="0">
                          <a:effectLst/>
                        </a:rPr>
                        <a:t>Plan </a:t>
                      </a:r>
                      <a:r>
                        <a:rPr lang="fr-FR" sz="1400" dirty="0" err="1">
                          <a:effectLst/>
                        </a:rPr>
                        <a:t>Ondam</a:t>
                      </a:r>
                      <a:endParaRPr lang="fr-FR" sz="1200" dirty="0">
                        <a:solidFill>
                          <a:srgbClr val="000000"/>
                        </a:solidFill>
                        <a:effectLst/>
                        <a:latin typeface="Arial"/>
                        <a:ea typeface="Calibri"/>
                      </a:endParaRPr>
                    </a:p>
                  </a:txBody>
                  <a:tcPr marL="68580" marR="68580" marT="0" marB="0"/>
                </a:tc>
              </a:tr>
            </a:tbl>
          </a:graphicData>
        </a:graphic>
      </p:graphicFrame>
    </p:spTree>
    <p:extLst>
      <p:ext uri="{BB962C8B-B14F-4D97-AF65-F5344CB8AC3E}">
        <p14:creationId xmlns:p14="http://schemas.microsoft.com/office/powerpoint/2010/main" val="10126808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ZoneTexte 27"/>
          <p:cNvSpPr txBox="1"/>
          <p:nvPr/>
        </p:nvSpPr>
        <p:spPr>
          <a:xfrm>
            <a:off x="1403649" y="260648"/>
            <a:ext cx="7489526" cy="400110"/>
          </a:xfrm>
          <a:prstGeom prst="rect">
            <a:avLst/>
          </a:prstGeom>
          <a:noFill/>
          <a:ln>
            <a:solidFill>
              <a:schemeClr val="tx2"/>
            </a:solidFill>
          </a:ln>
        </p:spPr>
        <p:txBody>
          <a:bodyPr wrap="square" rtlCol="0">
            <a:spAutoFit/>
          </a:bodyPr>
          <a:lstStyle/>
          <a:p>
            <a:pPr algn="ctr"/>
            <a:r>
              <a:rPr lang="fr-FR" sz="2000" b="1" dirty="0" smtClean="0">
                <a:solidFill>
                  <a:srgbClr val="1F497D"/>
                </a:solidFill>
              </a:rPr>
              <a:t>Programme  Dé-Prescription</a:t>
            </a:r>
            <a:endParaRPr lang="fr-FR" sz="2000" b="1" dirty="0">
              <a:solidFill>
                <a:srgbClr val="1F497D"/>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33" y="1259280"/>
            <a:ext cx="6704831" cy="5139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7504" y="1772816"/>
            <a:ext cx="2232248"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sz="1600" dirty="0" smtClean="0"/>
              <a:t>Sur le modèle canadien :</a:t>
            </a:r>
          </a:p>
          <a:p>
            <a:r>
              <a:rPr lang="fr-FR" sz="1600" dirty="0" smtClean="0"/>
              <a:t>https</a:t>
            </a:r>
            <a:r>
              <a:rPr lang="fr-FR" sz="1600" dirty="0"/>
              <a:t>://</a:t>
            </a:r>
            <a:r>
              <a:rPr lang="fr-FR" sz="1600" dirty="0" smtClean="0"/>
              <a:t>deprescribing.org/fr</a:t>
            </a:r>
            <a:endParaRPr lang="fr-FR" sz="1600" dirty="0"/>
          </a:p>
        </p:txBody>
      </p:sp>
      <p:sp>
        <p:nvSpPr>
          <p:cNvPr id="6" name="Flèche courbée vers la droite 5"/>
          <p:cNvSpPr/>
          <p:nvPr/>
        </p:nvSpPr>
        <p:spPr>
          <a:xfrm>
            <a:off x="683146" y="2924944"/>
            <a:ext cx="936104" cy="122413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3361133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ZoneTexte 27"/>
          <p:cNvSpPr txBox="1"/>
          <p:nvPr/>
        </p:nvSpPr>
        <p:spPr>
          <a:xfrm>
            <a:off x="1403649" y="260648"/>
            <a:ext cx="7489526" cy="400110"/>
          </a:xfrm>
          <a:prstGeom prst="rect">
            <a:avLst/>
          </a:prstGeom>
          <a:noFill/>
          <a:ln>
            <a:solidFill>
              <a:schemeClr val="tx2"/>
            </a:solidFill>
          </a:ln>
        </p:spPr>
        <p:txBody>
          <a:bodyPr wrap="square" rtlCol="0">
            <a:spAutoFit/>
          </a:bodyPr>
          <a:lstStyle/>
          <a:p>
            <a:pPr algn="ctr"/>
            <a:r>
              <a:rPr lang="fr-FR" sz="2000" b="1" dirty="0" smtClean="0">
                <a:solidFill>
                  <a:srgbClr val="1F497D"/>
                </a:solidFill>
              </a:rPr>
              <a:t>Programme </a:t>
            </a:r>
            <a:r>
              <a:rPr lang="fr-FR" sz="2000" b="1" dirty="0" err="1" smtClean="0">
                <a:solidFill>
                  <a:srgbClr val="1F497D"/>
                </a:solidFill>
              </a:rPr>
              <a:t>Choising</a:t>
            </a:r>
            <a:r>
              <a:rPr lang="fr-FR" sz="2000" b="1" dirty="0" smtClean="0">
                <a:solidFill>
                  <a:srgbClr val="1F497D"/>
                </a:solidFill>
              </a:rPr>
              <a:t> </a:t>
            </a:r>
            <a:r>
              <a:rPr lang="fr-FR" sz="2000" b="1" dirty="0" err="1" smtClean="0">
                <a:solidFill>
                  <a:srgbClr val="1F497D"/>
                </a:solidFill>
              </a:rPr>
              <a:t>wisely</a:t>
            </a:r>
            <a:endParaRPr lang="fr-FR" sz="2000" b="1" dirty="0">
              <a:solidFill>
                <a:srgbClr val="1F497D"/>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121" y="891853"/>
            <a:ext cx="7686359" cy="5273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2208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ZoneTexte 27"/>
          <p:cNvSpPr txBox="1"/>
          <p:nvPr/>
        </p:nvSpPr>
        <p:spPr>
          <a:xfrm>
            <a:off x="1403649" y="260648"/>
            <a:ext cx="7489526" cy="400110"/>
          </a:xfrm>
          <a:prstGeom prst="rect">
            <a:avLst/>
          </a:prstGeom>
          <a:noFill/>
          <a:ln>
            <a:solidFill>
              <a:schemeClr val="tx2"/>
            </a:solidFill>
          </a:ln>
        </p:spPr>
        <p:txBody>
          <a:bodyPr wrap="square" rtlCol="0">
            <a:spAutoFit/>
          </a:bodyPr>
          <a:lstStyle/>
          <a:p>
            <a:pPr algn="ctr"/>
            <a:r>
              <a:rPr lang="fr-FR" sz="2000" b="1" dirty="0" smtClean="0">
                <a:solidFill>
                  <a:srgbClr val="1F497D"/>
                </a:solidFill>
              </a:rPr>
              <a:t> Programme </a:t>
            </a:r>
            <a:r>
              <a:rPr lang="fr-FR" sz="2000" b="1" dirty="0" err="1" smtClean="0">
                <a:solidFill>
                  <a:srgbClr val="1F497D"/>
                </a:solidFill>
              </a:rPr>
              <a:t>Choising</a:t>
            </a:r>
            <a:r>
              <a:rPr lang="fr-FR" sz="2000" b="1" dirty="0" smtClean="0">
                <a:solidFill>
                  <a:srgbClr val="1F497D"/>
                </a:solidFill>
              </a:rPr>
              <a:t> </a:t>
            </a:r>
            <a:r>
              <a:rPr lang="fr-FR" sz="2000" b="1" dirty="0" err="1" smtClean="0">
                <a:solidFill>
                  <a:srgbClr val="1F497D"/>
                </a:solidFill>
              </a:rPr>
              <a:t>wisely</a:t>
            </a:r>
            <a:endParaRPr lang="fr-FR" sz="2000" b="1" dirty="0">
              <a:solidFill>
                <a:srgbClr val="1F497D"/>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943405"/>
            <a:ext cx="5516091" cy="522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73432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sp>
        <p:nvSpPr>
          <p:cNvPr id="2" name="ZoneTexte 1"/>
          <p:cNvSpPr txBox="1"/>
          <p:nvPr/>
        </p:nvSpPr>
        <p:spPr>
          <a:xfrm>
            <a:off x="539552" y="260350"/>
            <a:ext cx="7992888" cy="584775"/>
          </a:xfrm>
          <a:prstGeom prst="rect">
            <a:avLst/>
          </a:prstGeom>
          <a:noFill/>
          <a:ln>
            <a:solidFill>
              <a:schemeClr val="tx2"/>
            </a:solidFill>
          </a:ln>
        </p:spPr>
        <p:txBody>
          <a:bodyPr wrap="square" rtlCol="0">
            <a:spAutoFit/>
          </a:bodyPr>
          <a:lstStyle/>
          <a:p>
            <a:pPr algn="ctr"/>
            <a:r>
              <a:rPr lang="fr-FR" sz="3200" b="1" dirty="0" smtClean="0">
                <a:solidFill>
                  <a:srgbClr val="1F497D"/>
                </a:solidFill>
              </a:rPr>
              <a:t>Programme « </a:t>
            </a:r>
            <a:r>
              <a:rPr lang="fr-FR" sz="3200" b="1" dirty="0" err="1" smtClean="0">
                <a:solidFill>
                  <a:srgbClr val="1F497D"/>
                </a:solidFill>
              </a:rPr>
              <a:t>Choising</a:t>
            </a:r>
            <a:r>
              <a:rPr lang="fr-FR" sz="3200" b="1" dirty="0" smtClean="0">
                <a:solidFill>
                  <a:srgbClr val="1F497D"/>
                </a:solidFill>
              </a:rPr>
              <a:t> </a:t>
            </a:r>
            <a:r>
              <a:rPr lang="fr-FR" sz="3200" b="1" dirty="0" err="1" smtClean="0">
                <a:solidFill>
                  <a:srgbClr val="1F497D"/>
                </a:solidFill>
              </a:rPr>
              <a:t>Wisely</a:t>
            </a:r>
            <a:r>
              <a:rPr lang="fr-FR" sz="3200" b="1" dirty="0" smtClean="0">
                <a:solidFill>
                  <a:srgbClr val="1F497D"/>
                </a:solidFill>
              </a:rPr>
              <a:t>»</a:t>
            </a:r>
            <a:endParaRPr lang="fr-FR" sz="3200" b="1" dirty="0">
              <a:solidFill>
                <a:srgbClr val="1F497D"/>
              </a:solidFill>
            </a:endParaRPr>
          </a:p>
        </p:txBody>
      </p:sp>
      <p:sp>
        <p:nvSpPr>
          <p:cNvPr id="3" name="ZoneTexte 2"/>
          <p:cNvSpPr txBox="1"/>
          <p:nvPr/>
        </p:nvSpPr>
        <p:spPr>
          <a:xfrm>
            <a:off x="1663318" y="1432441"/>
            <a:ext cx="5817363"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dirty="0" smtClean="0">
                <a:solidFill>
                  <a:prstClr val="white"/>
                </a:solidFill>
              </a:rPr>
              <a:t>Programme d’action 2018-2019</a:t>
            </a:r>
            <a:endParaRPr lang="fr-FR" dirty="0">
              <a:solidFill>
                <a:prstClr val="white"/>
              </a:solidFill>
            </a:endParaRPr>
          </a:p>
        </p:txBody>
      </p:sp>
      <p:sp>
        <p:nvSpPr>
          <p:cNvPr id="8" name="ZoneTexte 7"/>
          <p:cNvSpPr txBox="1"/>
          <p:nvPr/>
        </p:nvSpPr>
        <p:spPr>
          <a:xfrm>
            <a:off x="539552" y="2348880"/>
            <a:ext cx="3312368"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fr-FR" dirty="0" smtClean="0">
                <a:solidFill>
                  <a:prstClr val="white"/>
                </a:solidFill>
              </a:rPr>
              <a:t>Campagne de communication :</a:t>
            </a:r>
          </a:p>
          <a:p>
            <a:pPr algn="ctr"/>
            <a:r>
              <a:rPr lang="fr-FR" dirty="0" smtClean="0">
                <a:solidFill>
                  <a:prstClr val="white"/>
                </a:solidFill>
              </a:rPr>
              <a:t>« Choisir avec soins »</a:t>
            </a:r>
            <a:endParaRPr lang="fr-FR" dirty="0">
              <a:solidFill>
                <a:prstClr val="white"/>
              </a:solidFill>
            </a:endParaRPr>
          </a:p>
        </p:txBody>
      </p:sp>
      <p:sp>
        <p:nvSpPr>
          <p:cNvPr id="10" name="ZoneTexte 9"/>
          <p:cNvSpPr txBox="1"/>
          <p:nvPr/>
        </p:nvSpPr>
        <p:spPr>
          <a:xfrm>
            <a:off x="4716016" y="2348880"/>
            <a:ext cx="3384376"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fr-FR" dirty="0" smtClean="0">
                <a:solidFill>
                  <a:prstClr val="white"/>
                </a:solidFill>
              </a:rPr>
              <a:t>Outils d’appui </a:t>
            </a:r>
          </a:p>
          <a:p>
            <a:pPr algn="ctr"/>
            <a:r>
              <a:rPr lang="fr-FR" dirty="0" smtClean="0">
                <a:solidFill>
                  <a:prstClr val="white"/>
                </a:solidFill>
              </a:rPr>
              <a:t>au CAQES</a:t>
            </a:r>
            <a:endParaRPr lang="fr-FR" dirty="0">
              <a:solidFill>
                <a:prstClr val="white"/>
              </a:solidFill>
            </a:endParaRPr>
          </a:p>
        </p:txBody>
      </p:sp>
      <p:sp>
        <p:nvSpPr>
          <p:cNvPr id="11" name="ZoneTexte 10"/>
          <p:cNvSpPr txBox="1"/>
          <p:nvPr/>
        </p:nvSpPr>
        <p:spPr>
          <a:xfrm>
            <a:off x="539552" y="3657798"/>
            <a:ext cx="3312368" cy="92333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marL="285750" indent="-285750">
              <a:buFontTx/>
              <a:buChar char="-"/>
            </a:pPr>
            <a:r>
              <a:rPr lang="fr-FR" dirty="0" smtClean="0">
                <a:solidFill>
                  <a:prstClr val="white"/>
                </a:solidFill>
              </a:rPr>
              <a:t>Plaquettes</a:t>
            </a:r>
          </a:p>
          <a:p>
            <a:pPr marL="285750" indent="-285750">
              <a:buFontTx/>
              <a:buChar char="-"/>
            </a:pPr>
            <a:r>
              <a:rPr lang="fr-FR" dirty="0" smtClean="0">
                <a:solidFill>
                  <a:prstClr val="white"/>
                </a:solidFill>
              </a:rPr>
              <a:t>Quizz ATB « journée ATB »</a:t>
            </a:r>
          </a:p>
          <a:p>
            <a:pPr marL="285750" indent="-285750">
              <a:buFontTx/>
              <a:buChar char="-"/>
            </a:pPr>
            <a:r>
              <a:rPr lang="fr-FR" dirty="0" smtClean="0">
                <a:solidFill>
                  <a:prstClr val="white"/>
                </a:solidFill>
              </a:rPr>
              <a:t>Outil de formation</a:t>
            </a:r>
            <a:endParaRPr lang="fr-FR" dirty="0">
              <a:solidFill>
                <a:prstClr val="white"/>
              </a:solidFill>
            </a:endParaRPr>
          </a:p>
        </p:txBody>
      </p:sp>
      <p:sp>
        <p:nvSpPr>
          <p:cNvPr id="5" name="Flèche vers le bas 4"/>
          <p:cNvSpPr/>
          <p:nvPr/>
        </p:nvSpPr>
        <p:spPr>
          <a:xfrm>
            <a:off x="2113857" y="1844824"/>
            <a:ext cx="360040" cy="432048"/>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solidFill>
                <a:prstClr val="white"/>
              </a:solidFill>
            </a:endParaRPr>
          </a:p>
        </p:txBody>
      </p:sp>
      <p:sp>
        <p:nvSpPr>
          <p:cNvPr id="12" name="Flèche vers le bas 11"/>
          <p:cNvSpPr/>
          <p:nvPr/>
        </p:nvSpPr>
        <p:spPr>
          <a:xfrm>
            <a:off x="6228184" y="1883043"/>
            <a:ext cx="360040" cy="432048"/>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solidFill>
                <a:prstClr val="white"/>
              </a:solidFill>
            </a:endParaRPr>
          </a:p>
        </p:txBody>
      </p:sp>
      <p:sp>
        <p:nvSpPr>
          <p:cNvPr id="13" name="Flèche vers le bas 12"/>
          <p:cNvSpPr/>
          <p:nvPr/>
        </p:nvSpPr>
        <p:spPr>
          <a:xfrm>
            <a:off x="2051720" y="3140968"/>
            <a:ext cx="360040" cy="432048"/>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solidFill>
                <a:prstClr val="white"/>
              </a:solidFill>
            </a:endParaRPr>
          </a:p>
        </p:txBody>
      </p:sp>
      <p:sp>
        <p:nvSpPr>
          <p:cNvPr id="14" name="Flèche vers le bas 13"/>
          <p:cNvSpPr/>
          <p:nvPr/>
        </p:nvSpPr>
        <p:spPr>
          <a:xfrm>
            <a:off x="2014709" y="4710599"/>
            <a:ext cx="360040" cy="432048"/>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solidFill>
                <a:prstClr val="white"/>
              </a:solidFill>
            </a:endParaRPr>
          </a:p>
        </p:txBody>
      </p:sp>
      <p:sp>
        <p:nvSpPr>
          <p:cNvPr id="15" name="ZoneTexte 14"/>
          <p:cNvSpPr txBox="1"/>
          <p:nvPr/>
        </p:nvSpPr>
        <p:spPr>
          <a:xfrm>
            <a:off x="4716016" y="5229200"/>
            <a:ext cx="3466257"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fr-FR" dirty="0" smtClean="0">
                <a:solidFill>
                  <a:prstClr val="white"/>
                </a:solidFill>
              </a:rPr>
              <a:t>Patients via les pharmacies d’officine ?</a:t>
            </a:r>
            <a:endParaRPr lang="fr-FR" dirty="0">
              <a:solidFill>
                <a:prstClr val="white"/>
              </a:solidFill>
            </a:endParaRPr>
          </a:p>
        </p:txBody>
      </p:sp>
      <p:sp>
        <p:nvSpPr>
          <p:cNvPr id="16" name="ZoneTexte 15"/>
          <p:cNvSpPr txBox="1"/>
          <p:nvPr/>
        </p:nvSpPr>
        <p:spPr>
          <a:xfrm>
            <a:off x="4752020" y="3789040"/>
            <a:ext cx="3420380"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fr-FR" dirty="0" smtClean="0">
                <a:solidFill>
                  <a:prstClr val="white"/>
                </a:solidFill>
              </a:rPr>
              <a:t>Branche Professionnels de santé Hôpital</a:t>
            </a:r>
            <a:endParaRPr lang="fr-FR" dirty="0">
              <a:solidFill>
                <a:prstClr val="white"/>
              </a:solidFill>
            </a:endParaRPr>
          </a:p>
        </p:txBody>
      </p:sp>
      <p:sp>
        <p:nvSpPr>
          <p:cNvPr id="17" name="ZoneTexte 16"/>
          <p:cNvSpPr txBox="1"/>
          <p:nvPr/>
        </p:nvSpPr>
        <p:spPr>
          <a:xfrm>
            <a:off x="485546" y="5203358"/>
            <a:ext cx="3420380"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fr-FR" dirty="0" smtClean="0">
                <a:solidFill>
                  <a:prstClr val="white"/>
                </a:solidFill>
              </a:rPr>
              <a:t>Branche Professionnels de santé Ville</a:t>
            </a:r>
            <a:endParaRPr lang="fr-FR" dirty="0">
              <a:solidFill>
                <a:prstClr val="white"/>
              </a:solidFill>
            </a:endParaRPr>
          </a:p>
        </p:txBody>
      </p:sp>
      <p:sp>
        <p:nvSpPr>
          <p:cNvPr id="18" name="Flèche vers le bas 17"/>
          <p:cNvSpPr/>
          <p:nvPr/>
        </p:nvSpPr>
        <p:spPr>
          <a:xfrm rot="18574015">
            <a:off x="4074778" y="4710957"/>
            <a:ext cx="360040" cy="432048"/>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solidFill>
                <a:prstClr val="white"/>
              </a:solidFill>
            </a:endParaRPr>
          </a:p>
        </p:txBody>
      </p:sp>
      <p:sp>
        <p:nvSpPr>
          <p:cNvPr id="19" name="Flèche vers le bas 18"/>
          <p:cNvSpPr/>
          <p:nvPr/>
        </p:nvSpPr>
        <p:spPr>
          <a:xfrm rot="16200000">
            <a:off x="4131694" y="3969061"/>
            <a:ext cx="360040" cy="432048"/>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9748299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sp>
        <p:nvSpPr>
          <p:cNvPr id="2" name="ZoneTexte 1"/>
          <p:cNvSpPr txBox="1"/>
          <p:nvPr/>
        </p:nvSpPr>
        <p:spPr>
          <a:xfrm>
            <a:off x="539552" y="260350"/>
            <a:ext cx="7992888" cy="584775"/>
          </a:xfrm>
          <a:prstGeom prst="rect">
            <a:avLst/>
          </a:prstGeom>
          <a:noFill/>
          <a:ln>
            <a:solidFill>
              <a:schemeClr val="tx2"/>
            </a:solidFill>
          </a:ln>
        </p:spPr>
        <p:txBody>
          <a:bodyPr wrap="square" rtlCol="0">
            <a:spAutoFit/>
          </a:bodyPr>
          <a:lstStyle/>
          <a:p>
            <a:pPr algn="ctr"/>
            <a:r>
              <a:rPr lang="fr-FR" sz="3200" b="1" dirty="0" smtClean="0">
                <a:solidFill>
                  <a:srgbClr val="1F497D"/>
                </a:solidFill>
              </a:rPr>
              <a:t>Programme « Trigger Tools »</a:t>
            </a:r>
            <a:endParaRPr lang="fr-FR" sz="3200" b="1" dirty="0">
              <a:solidFill>
                <a:srgbClr val="1F497D"/>
              </a:solidFill>
            </a:endParaRPr>
          </a:p>
        </p:txBody>
      </p:sp>
      <p:sp>
        <p:nvSpPr>
          <p:cNvPr id="4" name="Rectangle 3"/>
          <p:cNvSpPr/>
          <p:nvPr/>
        </p:nvSpPr>
        <p:spPr>
          <a:xfrm>
            <a:off x="539552" y="1894106"/>
            <a:ext cx="792088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dirty="0" smtClean="0">
                <a:solidFill>
                  <a:srgbClr val="1F497D"/>
                </a:solidFill>
              </a:rPr>
              <a:t>Définir les signaux </a:t>
            </a:r>
            <a:r>
              <a:rPr lang="fr-FR" dirty="0">
                <a:solidFill>
                  <a:srgbClr val="1F497D"/>
                </a:solidFill>
              </a:rPr>
              <a:t>d’évènements indésirables médicamenteux (triggers) à repérer dans les dossiers par la méthode rapide </a:t>
            </a:r>
          </a:p>
        </p:txBody>
      </p:sp>
      <p:sp>
        <p:nvSpPr>
          <p:cNvPr id="7" name="Rectangle 6"/>
          <p:cNvSpPr/>
          <p:nvPr/>
        </p:nvSpPr>
        <p:spPr>
          <a:xfrm>
            <a:off x="611560" y="2699628"/>
            <a:ext cx="7560840" cy="369332"/>
          </a:xfrm>
          <a:prstGeom prst="rect">
            <a:avLst/>
          </a:prstGeom>
        </p:spPr>
        <p:txBody>
          <a:bodyPr wrap="square">
            <a:spAutoFit/>
          </a:bodyPr>
          <a:lstStyle/>
          <a:p>
            <a:r>
              <a:rPr lang="fr-FR" b="1" dirty="0" smtClean="0"/>
              <a:t>HAS : Exemples </a:t>
            </a:r>
            <a:r>
              <a:rPr lang="fr-FR" b="1" dirty="0"/>
              <a:t>d’événements déclencheurs d’analyse </a:t>
            </a:r>
            <a:r>
              <a:rPr lang="fr-FR" dirty="0"/>
              <a:t>(ou « </a:t>
            </a:r>
            <a:r>
              <a:rPr lang="fr-FR" i="1" dirty="0"/>
              <a:t>triggers </a:t>
            </a:r>
            <a:r>
              <a:rPr lang="fr-FR" dirty="0"/>
              <a:t>»)</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824" y="3212976"/>
            <a:ext cx="7380312" cy="2763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21970" y="1126485"/>
            <a:ext cx="7938462"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fr-FR" dirty="0"/>
              <a:t>Mise en place d’un système automatique de détection des EIG basés sur la détection de valeurs aberrantes</a:t>
            </a:r>
          </a:p>
        </p:txBody>
      </p:sp>
      <p:sp>
        <p:nvSpPr>
          <p:cNvPr id="20" name="Flèche courbée vers la droite 19"/>
          <p:cNvSpPr/>
          <p:nvPr/>
        </p:nvSpPr>
        <p:spPr>
          <a:xfrm>
            <a:off x="72008" y="645730"/>
            <a:ext cx="323528" cy="69503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Flèche courbée vers la droite 23"/>
          <p:cNvSpPr/>
          <p:nvPr/>
        </p:nvSpPr>
        <p:spPr>
          <a:xfrm>
            <a:off x="107504" y="1581834"/>
            <a:ext cx="323528" cy="69503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5" name="Flèche courbée vers la droite 24"/>
          <p:cNvSpPr/>
          <p:nvPr/>
        </p:nvSpPr>
        <p:spPr>
          <a:xfrm>
            <a:off x="107504" y="2877978"/>
            <a:ext cx="323528" cy="69503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764814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04664"/>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2051720" y="260350"/>
            <a:ext cx="5760640" cy="400110"/>
          </a:xfrm>
          <a:prstGeom prst="rect">
            <a:avLst/>
          </a:prstGeom>
          <a:noFill/>
          <a:ln>
            <a:solidFill>
              <a:schemeClr val="tx2"/>
            </a:solidFill>
          </a:ln>
        </p:spPr>
        <p:txBody>
          <a:bodyPr wrap="square" rtlCol="0">
            <a:spAutoFit/>
          </a:bodyPr>
          <a:lstStyle/>
          <a:p>
            <a:pPr lvl="0" algn="ctr"/>
            <a:r>
              <a:rPr lang="fr-FR" sz="2000" b="1" dirty="0" smtClean="0">
                <a:solidFill>
                  <a:schemeClr val="tx2"/>
                </a:solidFill>
              </a:rPr>
              <a:t>Outils d’appui au CAQES</a:t>
            </a:r>
            <a:endParaRPr lang="fr-FR" sz="2000" b="1" dirty="0">
              <a:solidFill>
                <a:schemeClr val="tx2"/>
              </a:solidFill>
            </a:endParaRPr>
          </a:p>
        </p:txBody>
      </p:sp>
      <p:sp>
        <p:nvSpPr>
          <p:cNvPr id="8" name="Rectangle 7"/>
          <p:cNvSpPr/>
          <p:nvPr/>
        </p:nvSpPr>
        <p:spPr>
          <a:xfrm>
            <a:off x="567531" y="1124744"/>
            <a:ext cx="1665071" cy="40011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fr-FR" sz="2000" b="1" dirty="0" err="1">
                <a:solidFill>
                  <a:srgbClr val="1F497D"/>
                </a:solidFill>
              </a:rPr>
              <a:t>Antibiologie</a:t>
            </a:r>
            <a:r>
              <a:rPr lang="fr-FR" sz="2000" b="1" dirty="0">
                <a:solidFill>
                  <a:srgbClr val="1F497D"/>
                </a:solidFill>
              </a:rPr>
              <a:t> : </a:t>
            </a:r>
          </a:p>
        </p:txBody>
      </p:sp>
      <p:sp>
        <p:nvSpPr>
          <p:cNvPr id="9" name="Espace réservé du contenu 3"/>
          <p:cNvSpPr txBox="1">
            <a:spLocks/>
          </p:cNvSpPr>
          <p:nvPr/>
        </p:nvSpPr>
        <p:spPr>
          <a:xfrm>
            <a:off x="250825" y="1624732"/>
            <a:ext cx="8642350" cy="10121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300" b="1" dirty="0" smtClean="0">
                <a:solidFill>
                  <a:schemeClr val="tx2"/>
                </a:solidFill>
              </a:rPr>
              <a:t>Pertinence : </a:t>
            </a:r>
          </a:p>
          <a:p>
            <a:r>
              <a:rPr lang="fr-FR" sz="2000" b="1" dirty="0" smtClean="0">
                <a:solidFill>
                  <a:schemeClr val="tx2"/>
                </a:solidFill>
              </a:rPr>
              <a:t>« Pertinence des prescriptions d’ATB dans les infections urinaires »</a:t>
            </a:r>
            <a:endParaRPr lang="fr-FR" sz="2000" b="1" dirty="0">
              <a:solidFill>
                <a:schemeClr val="tx2"/>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3363" y="1209838"/>
            <a:ext cx="1754311" cy="63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ZoneTexte 16"/>
          <p:cNvSpPr txBox="1"/>
          <p:nvPr/>
        </p:nvSpPr>
        <p:spPr>
          <a:xfrm rot="19573008">
            <a:off x="6005047" y="1293373"/>
            <a:ext cx="1022335" cy="30777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fr-FR" sz="1400" dirty="0" smtClean="0">
                <a:solidFill>
                  <a:schemeClr val="bg1"/>
                </a:solidFill>
              </a:rPr>
              <a:t>Réalisé</a:t>
            </a:r>
            <a:endParaRPr lang="fr-FR" sz="1400" dirty="0">
              <a:solidFill>
                <a:schemeClr val="bg1"/>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544507"/>
            <a:ext cx="6729874" cy="4148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6878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 name="Rectangle 7"/>
          <p:cNvSpPr/>
          <p:nvPr/>
        </p:nvSpPr>
        <p:spPr>
          <a:xfrm>
            <a:off x="567531" y="1124744"/>
            <a:ext cx="1665071" cy="40011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fr-FR" sz="2000" b="1" dirty="0" err="1">
                <a:solidFill>
                  <a:srgbClr val="1F497D"/>
                </a:solidFill>
              </a:rPr>
              <a:t>Antibiologie</a:t>
            </a:r>
            <a:r>
              <a:rPr lang="fr-FR" sz="2000" b="1" dirty="0">
                <a:solidFill>
                  <a:srgbClr val="1F497D"/>
                </a:solidFill>
              </a:rPr>
              <a:t> : </a:t>
            </a:r>
          </a:p>
        </p:txBody>
      </p:sp>
      <p:sp>
        <p:nvSpPr>
          <p:cNvPr id="9" name="Espace réservé du contenu 3"/>
          <p:cNvSpPr txBox="1">
            <a:spLocks/>
          </p:cNvSpPr>
          <p:nvPr/>
        </p:nvSpPr>
        <p:spPr>
          <a:xfrm>
            <a:off x="250825" y="1624732"/>
            <a:ext cx="8642350" cy="194828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300" b="1" dirty="0" smtClean="0">
                <a:solidFill>
                  <a:schemeClr val="tx2"/>
                </a:solidFill>
              </a:rPr>
              <a:t>Pertinence : </a:t>
            </a:r>
          </a:p>
          <a:p>
            <a:endParaRPr lang="fr-FR" sz="2000" b="1" dirty="0">
              <a:solidFill>
                <a:schemeClr val="tx2"/>
              </a:solidFill>
            </a:endParaRPr>
          </a:p>
          <a:p>
            <a:r>
              <a:rPr lang="fr-FR" sz="2100" b="1" dirty="0">
                <a:solidFill>
                  <a:schemeClr val="tx2"/>
                </a:solidFill>
              </a:rPr>
              <a:t>« </a:t>
            </a:r>
            <a:r>
              <a:rPr lang="fr-FR" sz="2100" b="1" dirty="0" smtClean="0">
                <a:solidFill>
                  <a:schemeClr val="tx2"/>
                </a:solidFill>
              </a:rPr>
              <a:t>Justification des </a:t>
            </a:r>
            <a:r>
              <a:rPr lang="fr-FR" sz="2100" b="1" dirty="0">
                <a:solidFill>
                  <a:schemeClr val="tx2"/>
                </a:solidFill>
              </a:rPr>
              <a:t>prescriptions </a:t>
            </a:r>
            <a:r>
              <a:rPr lang="fr-FR" sz="2100" b="1" dirty="0" smtClean="0">
                <a:solidFill>
                  <a:schemeClr val="tx2"/>
                </a:solidFill>
              </a:rPr>
              <a:t> d’ATB de </a:t>
            </a:r>
            <a:r>
              <a:rPr lang="fr-FR" sz="2100" b="1" dirty="0">
                <a:solidFill>
                  <a:schemeClr val="tx2"/>
                </a:solidFill>
              </a:rPr>
              <a:t>plus de 7 jours »</a:t>
            </a:r>
          </a:p>
          <a:p>
            <a:pPr marL="457200" lvl="1" indent="0">
              <a:buNone/>
            </a:pPr>
            <a:endParaRPr lang="fr-FR" sz="1600" dirty="0"/>
          </a:p>
          <a:p>
            <a:pPr lvl="1">
              <a:buFont typeface="Arial" pitchFamily="34" charset="0"/>
              <a:buChar char="•"/>
            </a:pPr>
            <a:r>
              <a:rPr lang="fr-FR" sz="1900" dirty="0" smtClean="0">
                <a:solidFill>
                  <a:srgbClr val="1F497D"/>
                </a:solidFill>
              </a:rPr>
              <a:t>Indicateur intégré au REA du CAQES en Bretagne</a:t>
            </a:r>
          </a:p>
          <a:p>
            <a:pPr lvl="1">
              <a:buFont typeface="Arial" pitchFamily="34" charset="0"/>
              <a:buChar char="•"/>
            </a:pPr>
            <a:r>
              <a:rPr lang="fr-FR" sz="1900" dirty="0" smtClean="0">
                <a:solidFill>
                  <a:srgbClr val="1F497D"/>
                </a:solidFill>
              </a:rPr>
              <a:t>Deux Méthodes :</a:t>
            </a:r>
            <a:endParaRPr lang="fr-FR" sz="1900" dirty="0">
              <a:solidFill>
                <a:srgbClr val="1F497D"/>
              </a:solidFill>
            </a:endParaRPr>
          </a:p>
          <a:p>
            <a:endParaRPr lang="fr-FR" sz="2000" dirty="0">
              <a:solidFill>
                <a:schemeClr val="tx2"/>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9908" y="1984772"/>
            <a:ext cx="1754311" cy="63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oneTexte 14"/>
          <p:cNvSpPr txBox="1"/>
          <p:nvPr/>
        </p:nvSpPr>
        <p:spPr>
          <a:xfrm rot="19573008">
            <a:off x="6176855" y="2529119"/>
            <a:ext cx="1176840" cy="30777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fr-FR" sz="1400" dirty="0" smtClean="0">
                <a:solidFill>
                  <a:schemeClr val="bg1"/>
                </a:solidFill>
              </a:rPr>
              <a:t>30 Juin 2018</a:t>
            </a:r>
            <a:endParaRPr lang="fr-FR" sz="1400" dirty="0">
              <a:solidFill>
                <a:schemeClr val="bg1"/>
              </a:solidFill>
            </a:endParaRPr>
          </a:p>
        </p:txBody>
      </p:sp>
      <p:graphicFrame>
        <p:nvGraphicFramePr>
          <p:cNvPr id="16" name="Diagramme 15"/>
          <p:cNvGraphicFramePr/>
          <p:nvPr>
            <p:extLst>
              <p:ext uri="{D42A27DB-BD31-4B8C-83A1-F6EECF244321}">
                <p14:modId xmlns:p14="http://schemas.microsoft.com/office/powerpoint/2010/main" val="4114811429"/>
              </p:ext>
            </p:extLst>
          </p:nvPr>
        </p:nvGraphicFramePr>
        <p:xfrm>
          <a:off x="250824" y="3645023"/>
          <a:ext cx="8641655" cy="2283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5" descr="http://www.ars.bretagne.sante.fr/typo3conf/ext/wm_arstpl/res/images/bg_header.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404664"/>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2051720" y="260350"/>
            <a:ext cx="5760640" cy="400110"/>
          </a:xfrm>
          <a:prstGeom prst="rect">
            <a:avLst/>
          </a:prstGeom>
          <a:noFill/>
          <a:ln>
            <a:solidFill>
              <a:schemeClr val="tx2"/>
            </a:solidFill>
          </a:ln>
        </p:spPr>
        <p:txBody>
          <a:bodyPr wrap="square" rtlCol="0">
            <a:spAutoFit/>
          </a:bodyPr>
          <a:lstStyle/>
          <a:p>
            <a:pPr lvl="0" algn="ctr"/>
            <a:r>
              <a:rPr lang="fr-FR" sz="2000" b="1" dirty="0" smtClean="0">
                <a:solidFill>
                  <a:schemeClr val="tx2"/>
                </a:solidFill>
              </a:rPr>
              <a:t>Outils d’appui au CAQES</a:t>
            </a:r>
            <a:endParaRPr lang="fr-FR" sz="2000" b="1" dirty="0">
              <a:solidFill>
                <a:schemeClr val="tx2"/>
              </a:solidFill>
            </a:endParaRPr>
          </a:p>
        </p:txBody>
      </p:sp>
    </p:spTree>
    <p:extLst>
      <p:ext uri="{BB962C8B-B14F-4D97-AF65-F5344CB8AC3E}">
        <p14:creationId xmlns:p14="http://schemas.microsoft.com/office/powerpoint/2010/main" val="1723692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 name="Rectangle 7"/>
          <p:cNvSpPr/>
          <p:nvPr/>
        </p:nvSpPr>
        <p:spPr>
          <a:xfrm>
            <a:off x="567531" y="1484784"/>
            <a:ext cx="1665071" cy="40011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fr-FR" sz="2000" b="1" dirty="0" err="1">
                <a:solidFill>
                  <a:srgbClr val="1F497D"/>
                </a:solidFill>
              </a:rPr>
              <a:t>Antibiologie</a:t>
            </a:r>
            <a:r>
              <a:rPr lang="fr-FR" sz="2000" b="1" dirty="0">
                <a:solidFill>
                  <a:srgbClr val="1F497D"/>
                </a:solidFill>
              </a:rPr>
              <a:t> : </a:t>
            </a:r>
          </a:p>
        </p:txBody>
      </p:sp>
      <p:sp>
        <p:nvSpPr>
          <p:cNvPr id="9" name="Espace réservé du contenu 3"/>
          <p:cNvSpPr txBox="1">
            <a:spLocks/>
          </p:cNvSpPr>
          <p:nvPr/>
        </p:nvSpPr>
        <p:spPr>
          <a:xfrm>
            <a:off x="250825" y="1984772"/>
            <a:ext cx="8642350" cy="15882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b="1" dirty="0" smtClean="0">
                <a:solidFill>
                  <a:schemeClr val="tx2"/>
                </a:solidFill>
              </a:rPr>
              <a:t>Pertinence : </a:t>
            </a:r>
            <a:r>
              <a:rPr lang="fr-FR" sz="1600" b="1" dirty="0" smtClean="0">
                <a:solidFill>
                  <a:srgbClr val="1F497D"/>
                </a:solidFill>
              </a:rPr>
              <a:t>« justification </a:t>
            </a:r>
            <a:r>
              <a:rPr lang="fr-FR" sz="1600" b="1" dirty="0">
                <a:solidFill>
                  <a:srgbClr val="1F497D"/>
                </a:solidFill>
              </a:rPr>
              <a:t>des prescriptions de plus de 7 </a:t>
            </a:r>
            <a:r>
              <a:rPr lang="fr-FR" sz="1600" b="1" dirty="0" smtClean="0">
                <a:solidFill>
                  <a:srgbClr val="1F497D"/>
                </a:solidFill>
              </a:rPr>
              <a:t>jours »</a:t>
            </a:r>
          </a:p>
          <a:p>
            <a:pPr marL="457200" lvl="1" indent="0">
              <a:buNone/>
            </a:pPr>
            <a:endParaRPr lang="fr-FR" sz="1600" dirty="0"/>
          </a:p>
          <a:p>
            <a:pPr lvl="1">
              <a:buFont typeface="Arial" pitchFamily="34" charset="0"/>
              <a:buChar char="•"/>
            </a:pPr>
            <a:r>
              <a:rPr lang="fr-FR" sz="1600" b="1" dirty="0" smtClean="0">
                <a:solidFill>
                  <a:srgbClr val="1F497D"/>
                </a:solidFill>
              </a:rPr>
              <a:t>Méthodes « sans expert »</a:t>
            </a:r>
            <a:endParaRPr lang="fr-FR" sz="1600" b="1" dirty="0">
              <a:solidFill>
                <a:srgbClr val="1F497D"/>
              </a:solidFill>
            </a:endParaRPr>
          </a:p>
          <a:p>
            <a:endParaRPr lang="fr-FR" sz="2000" dirty="0">
              <a:solidFill>
                <a:schemeClr val="tx2"/>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580919"/>
            <a:ext cx="1754311" cy="63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oneTexte 14"/>
          <p:cNvSpPr txBox="1"/>
          <p:nvPr/>
        </p:nvSpPr>
        <p:spPr>
          <a:xfrm rot="19573008">
            <a:off x="6670120" y="1731006"/>
            <a:ext cx="1176840" cy="30777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fr-FR" sz="1400" dirty="0" smtClean="0">
                <a:solidFill>
                  <a:schemeClr val="bg1"/>
                </a:solidFill>
              </a:rPr>
              <a:t>30 Juin 2018</a:t>
            </a:r>
            <a:endParaRPr lang="fr-FR" sz="1400"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2412598"/>
            <a:ext cx="5400600" cy="423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descr="https://lh5.googleusercontent.com/fwVHQwLhIOsg8G9V6C02dauDs5MdvkPovqDld16fyug0B46sIcpHLy-S2Xj6I2-KnzpFnLQ05aRcLgulRr3nxy2JDjd9Gypny8wTPwhlPtbbp1WXZj9HmmpQimYS3LkQpJ0bZl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288088"/>
            <a:ext cx="13684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683568" y="3284984"/>
            <a:ext cx="2448272"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fr-FR" dirty="0" smtClean="0"/>
              <a:t>Validation des fiches</a:t>
            </a:r>
          </a:p>
        </p:txBody>
      </p:sp>
      <p:sp>
        <p:nvSpPr>
          <p:cNvPr id="4" name="Flèche vers le bas 3"/>
          <p:cNvSpPr/>
          <p:nvPr/>
        </p:nvSpPr>
        <p:spPr>
          <a:xfrm>
            <a:off x="1763688" y="3717032"/>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683568" y="4067780"/>
            <a:ext cx="2448272"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fr-FR" dirty="0" smtClean="0"/>
              <a:t>Saisie des données sur tableur</a:t>
            </a:r>
          </a:p>
        </p:txBody>
      </p:sp>
      <p:pic>
        <p:nvPicPr>
          <p:cNvPr id="13" name="Picture 5" descr="http://www.ars.bretagne.sante.fr/typo3conf/ext/wm_arstpl/res/images/bg_heade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404664"/>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ZoneTexte 15"/>
          <p:cNvSpPr txBox="1"/>
          <p:nvPr/>
        </p:nvSpPr>
        <p:spPr>
          <a:xfrm>
            <a:off x="2051720" y="260350"/>
            <a:ext cx="5760640" cy="400110"/>
          </a:xfrm>
          <a:prstGeom prst="rect">
            <a:avLst/>
          </a:prstGeom>
          <a:noFill/>
          <a:ln>
            <a:solidFill>
              <a:schemeClr val="tx2"/>
            </a:solidFill>
          </a:ln>
        </p:spPr>
        <p:txBody>
          <a:bodyPr wrap="square" rtlCol="0">
            <a:spAutoFit/>
          </a:bodyPr>
          <a:lstStyle/>
          <a:p>
            <a:pPr lvl="0" algn="ctr"/>
            <a:r>
              <a:rPr lang="fr-FR" sz="2000" b="1" dirty="0" smtClean="0">
                <a:solidFill>
                  <a:schemeClr val="tx2"/>
                </a:solidFill>
              </a:rPr>
              <a:t>Outils d’appui au CAQES</a:t>
            </a:r>
            <a:endParaRPr lang="fr-FR" sz="2000" b="1" dirty="0">
              <a:solidFill>
                <a:schemeClr val="tx2"/>
              </a:solidFill>
            </a:endParaRPr>
          </a:p>
        </p:txBody>
      </p:sp>
    </p:spTree>
    <p:extLst>
      <p:ext uri="{BB962C8B-B14F-4D97-AF65-F5344CB8AC3E}">
        <p14:creationId xmlns:p14="http://schemas.microsoft.com/office/powerpoint/2010/main" val="407782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Line 6"/>
          <p:cNvSpPr>
            <a:spLocks noChangeShapeType="1"/>
          </p:cNvSpPr>
          <p:nvPr/>
        </p:nvSpPr>
        <p:spPr bwMode="auto">
          <a:xfrm>
            <a:off x="250825" y="6237288"/>
            <a:ext cx="8642350" cy="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solidFill>
                <a:prstClr val="black"/>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2461402968"/>
              </p:ext>
            </p:extLst>
          </p:nvPr>
        </p:nvGraphicFramePr>
        <p:xfrm>
          <a:off x="107498" y="1916832"/>
          <a:ext cx="8856985" cy="4248473"/>
        </p:xfrm>
        <a:graphic>
          <a:graphicData uri="http://schemas.openxmlformats.org/drawingml/2006/table">
            <a:tbl>
              <a:tblPr/>
              <a:tblGrid>
                <a:gridCol w="335955"/>
                <a:gridCol w="358352"/>
                <a:gridCol w="195463"/>
                <a:gridCol w="162887"/>
                <a:gridCol w="189357"/>
                <a:gridCol w="244331"/>
                <a:gridCol w="317629"/>
                <a:gridCol w="342062"/>
                <a:gridCol w="329845"/>
                <a:gridCol w="390928"/>
                <a:gridCol w="244331"/>
                <a:gridCol w="256547"/>
                <a:gridCol w="244331"/>
                <a:gridCol w="201574"/>
                <a:gridCol w="201574"/>
                <a:gridCol w="244331"/>
                <a:gridCol w="244331"/>
                <a:gridCol w="244331"/>
                <a:gridCol w="244331"/>
                <a:gridCol w="244331"/>
                <a:gridCol w="244331"/>
                <a:gridCol w="305412"/>
                <a:gridCol w="244331"/>
                <a:gridCol w="236186"/>
                <a:gridCol w="244331"/>
                <a:gridCol w="280980"/>
                <a:gridCol w="219897"/>
                <a:gridCol w="384821"/>
                <a:gridCol w="1459875"/>
              </a:tblGrid>
              <a:tr h="267813">
                <a:tc>
                  <a:txBody>
                    <a:bodyPr/>
                    <a:lstStyle/>
                    <a:p>
                      <a:pPr algn="ctr" fontAlgn="b"/>
                      <a:endParaRPr lang="fr-FR" sz="700" b="1" i="0" u="none" strike="noStrike" dirty="0">
                        <a:solidFill>
                          <a:srgbClr val="0000FF"/>
                        </a:solidFill>
                        <a:effectLst/>
                        <a:latin typeface="Tahoma"/>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FF"/>
                        </a:solidFill>
                        <a:effectLst/>
                        <a:latin typeface="Tahoma"/>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FF"/>
                        </a:solidFill>
                        <a:effectLst/>
                        <a:latin typeface="Tahoma"/>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FF"/>
                        </a:solidFill>
                        <a:effectLst/>
                        <a:latin typeface="Tahoma"/>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700" b="0" i="0" u="none" strike="noStrike">
                        <a:solidFill>
                          <a:srgbClr val="0000FF"/>
                        </a:solidFill>
                        <a:effectLst/>
                        <a:latin typeface="Tahoma"/>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12">
                  <a:txBody>
                    <a:bodyPr/>
                    <a:lstStyle/>
                    <a:p>
                      <a:pPr algn="ctr" fontAlgn="b"/>
                      <a:r>
                        <a:rPr lang="fr-FR" sz="700" b="0" i="0" u="none" strike="noStrike">
                          <a:solidFill>
                            <a:srgbClr val="0000FF"/>
                          </a:solidFill>
                          <a:effectLst/>
                          <a:latin typeface="Tahoma"/>
                        </a:rPr>
                        <a:t>Cystite de la femme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700" b="0" i="0" u="none" strike="noStrike">
                          <a:solidFill>
                            <a:srgbClr val="0000FF"/>
                          </a:solidFill>
                          <a:effectLst/>
                          <a:latin typeface="Tahoma"/>
                        </a:rPr>
                        <a:t>PAC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7">
                  <a:txBody>
                    <a:bodyPr/>
                    <a:lstStyle/>
                    <a:p>
                      <a:pPr algn="ctr" fontAlgn="b"/>
                      <a:r>
                        <a:rPr lang="fr-FR" sz="700" b="0" i="0" u="none" strike="noStrike">
                          <a:solidFill>
                            <a:srgbClr val="0000FF"/>
                          </a:solidFill>
                          <a:effectLst/>
                          <a:latin typeface="Tahoma"/>
                        </a:rPr>
                        <a:t>Infection de la peau / tisus mous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b"/>
                      <a:endParaRPr lang="fr-FR" sz="700" b="1" i="0" u="none" strike="noStrike">
                        <a:solidFill>
                          <a:srgbClr val="0000FF"/>
                        </a:solidFill>
                        <a:effectLst/>
                        <a:latin typeface="Tahoma"/>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693878">
                <a:tc>
                  <a:txBody>
                    <a:bodyPr/>
                    <a:lstStyle/>
                    <a:p>
                      <a:pPr algn="ctr" fontAlgn="b"/>
                      <a:r>
                        <a:rPr lang="fr-FR" sz="500" b="0" i="0" u="none" strike="noStrike">
                          <a:solidFill>
                            <a:srgbClr val="0000FF"/>
                          </a:solidFill>
                          <a:effectLst/>
                          <a:latin typeface="Tahoma"/>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500" b="1" i="0" u="none" strike="noStrike">
                          <a:solidFill>
                            <a:srgbClr val="FFFFFF"/>
                          </a:solidFill>
                          <a:effectLst/>
                          <a:latin typeface="Tahoma"/>
                        </a:rPr>
                        <a:t>Service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5CF"/>
                    </a:solidFill>
                  </a:tcPr>
                </a:tc>
                <a:tc>
                  <a:txBody>
                    <a:bodyPr/>
                    <a:lstStyle/>
                    <a:p>
                      <a:pPr algn="ctr" fontAlgn="ctr"/>
                      <a:r>
                        <a:rPr lang="fr-FR" sz="500" b="0" i="0" u="none" strike="noStrike">
                          <a:solidFill>
                            <a:srgbClr val="FFFFFF"/>
                          </a:solidFill>
                          <a:effectLst/>
                          <a:latin typeface="Tahoma"/>
                        </a:rPr>
                        <a:t>Sexe</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5CF"/>
                    </a:solidFill>
                  </a:tcPr>
                </a:tc>
                <a:tc>
                  <a:txBody>
                    <a:bodyPr/>
                    <a:lstStyle/>
                    <a:p>
                      <a:pPr algn="ctr" fontAlgn="ctr"/>
                      <a:r>
                        <a:rPr lang="fr-FR" sz="500" b="0" i="0" u="none" strike="noStrike">
                          <a:solidFill>
                            <a:srgbClr val="FFFFFF"/>
                          </a:solidFill>
                          <a:effectLst/>
                          <a:latin typeface="Tahoma"/>
                        </a:rPr>
                        <a:t>Age</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5CF"/>
                    </a:solidFill>
                  </a:tcPr>
                </a:tc>
                <a:tc>
                  <a:txBody>
                    <a:bodyPr/>
                    <a:lstStyle/>
                    <a:p>
                      <a:pPr algn="ctr" fontAlgn="ctr"/>
                      <a:r>
                        <a:rPr lang="fr-FR" sz="500" b="0" i="0" u="none" strike="noStrike">
                          <a:solidFill>
                            <a:srgbClr val="FFFFFF"/>
                          </a:solidFill>
                          <a:effectLst/>
                          <a:latin typeface="Tahoma"/>
                        </a:rPr>
                        <a:t>IAS</a:t>
                      </a:r>
                    </a:p>
                  </a:txBody>
                  <a:tcPr marL="0" marR="0" marT="0" marB="0" anchor="ctr">
                    <a:lnL w="6350" cap="flat" cmpd="sng" algn="ctr">
                      <a:solidFill>
                        <a:srgbClr val="0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5CF"/>
                    </a:solidFill>
                  </a:tcPr>
                </a:tc>
                <a:tc>
                  <a:txBody>
                    <a:bodyPr/>
                    <a:lstStyle/>
                    <a:p>
                      <a:pPr algn="ctr" fontAlgn="ctr"/>
                      <a:r>
                        <a:rPr lang="fr-FR" sz="500" b="0" i="0" u="none" strike="noStrike">
                          <a:solidFill>
                            <a:srgbClr val="FFFFFF"/>
                          </a:solidFill>
                          <a:effectLst/>
                          <a:latin typeface="Tahoma"/>
                        </a:rPr>
                        <a:t>Sondé</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5CF"/>
                    </a:solidFill>
                  </a:tcPr>
                </a:tc>
                <a:tc>
                  <a:txBody>
                    <a:bodyPr/>
                    <a:lstStyle/>
                    <a:p>
                      <a:pPr algn="ctr" fontAlgn="ctr"/>
                      <a:r>
                        <a:rPr lang="fr-FR" sz="500" b="0" i="0" u="none" strike="noStrike">
                          <a:solidFill>
                            <a:srgbClr val="FFFFFF"/>
                          </a:solidFill>
                          <a:effectLst/>
                          <a:latin typeface="Tahoma"/>
                        </a:rPr>
                        <a:t>CL CREAT</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5CF"/>
                    </a:solidFill>
                  </a:tcPr>
                </a:tc>
                <a:tc>
                  <a:txBody>
                    <a:bodyPr/>
                    <a:lstStyle/>
                    <a:p>
                      <a:pPr algn="ctr" fontAlgn="ctr"/>
                      <a:r>
                        <a:rPr lang="fr-FR" sz="500" b="0" i="0" u="none" strike="noStrike">
                          <a:solidFill>
                            <a:srgbClr val="FFFFFF"/>
                          </a:solidFill>
                          <a:effectLst/>
                          <a:latin typeface="Tahoma"/>
                        </a:rPr>
                        <a:t>Grossesse</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5CF"/>
                    </a:solidFill>
                  </a:tcPr>
                </a:tc>
                <a:tc>
                  <a:txBody>
                    <a:bodyPr/>
                    <a:lstStyle/>
                    <a:p>
                      <a:pPr algn="ctr" fontAlgn="ctr"/>
                      <a:r>
                        <a:rPr lang="fr-FR" sz="500" b="0" i="0" u="none" strike="noStrike">
                          <a:solidFill>
                            <a:srgbClr val="FFFFFF"/>
                          </a:solidFill>
                          <a:effectLst/>
                          <a:latin typeface="Tahoma"/>
                        </a:rPr>
                        <a:t>Uropathie</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5CF"/>
                    </a:solidFill>
                  </a:tcPr>
                </a:tc>
                <a:tc>
                  <a:txBody>
                    <a:bodyPr/>
                    <a:lstStyle/>
                    <a:p>
                      <a:pPr algn="ctr" fontAlgn="ctr"/>
                      <a:r>
                        <a:rPr lang="fr-FR" sz="500" b="0" i="0" u="none" strike="noStrike">
                          <a:solidFill>
                            <a:srgbClr val="FFFFFF"/>
                          </a:solidFill>
                          <a:effectLst/>
                          <a:latin typeface="Tahoma"/>
                        </a:rPr>
                        <a:t>Idépression</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5CF"/>
                    </a:solidFill>
                  </a:tcPr>
                </a:tc>
                <a:tc>
                  <a:txBody>
                    <a:bodyPr/>
                    <a:lstStyle/>
                    <a:p>
                      <a:pPr algn="ctr" fontAlgn="ctr"/>
                      <a:r>
                        <a:rPr lang="fr-FR" sz="500" b="0" i="0" u="none" strike="noStrike">
                          <a:solidFill>
                            <a:srgbClr val="FFFFFF"/>
                          </a:solidFill>
                          <a:effectLst/>
                          <a:latin typeface="Tahoma"/>
                        </a:rPr>
                        <a:t>Fragilité</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5CF"/>
                    </a:solidFill>
                  </a:tcPr>
                </a:tc>
                <a:tc>
                  <a:txBody>
                    <a:bodyPr/>
                    <a:lstStyle/>
                    <a:p>
                      <a:pPr algn="ctr" fontAlgn="ctr"/>
                      <a:r>
                        <a:rPr lang="fr-FR" sz="500" b="0" i="0" u="none" strike="noStrike">
                          <a:solidFill>
                            <a:srgbClr val="FFFFFF"/>
                          </a:solidFill>
                          <a:effectLst/>
                          <a:latin typeface="Tahoma"/>
                        </a:rPr>
                        <a:t>FR</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5CF"/>
                    </a:solidFill>
                  </a:tcPr>
                </a:tc>
                <a:tc>
                  <a:txBody>
                    <a:bodyPr/>
                    <a:lstStyle/>
                    <a:p>
                      <a:pPr algn="ctr" fontAlgn="ctr"/>
                      <a:r>
                        <a:rPr lang="fr-FR" sz="500" b="0" i="0" u="none" strike="noStrike">
                          <a:solidFill>
                            <a:srgbClr val="FFFFFF"/>
                          </a:solidFill>
                          <a:effectLst/>
                          <a:latin typeface="Tahoma"/>
                        </a:rPr>
                        <a:t>Fxnel U</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5CF"/>
                    </a:solidFill>
                  </a:tcPr>
                </a:tc>
                <a:tc>
                  <a:txBody>
                    <a:bodyPr/>
                    <a:lstStyle/>
                    <a:p>
                      <a:pPr algn="ctr" fontAlgn="ctr"/>
                      <a:r>
                        <a:rPr lang="fr-FR" sz="500" b="0" i="0" u="none" strike="noStrike">
                          <a:solidFill>
                            <a:srgbClr val="FFFFFF"/>
                          </a:solidFill>
                          <a:effectLst/>
                          <a:latin typeface="Tahoma"/>
                        </a:rPr>
                        <a:t>B U</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5CF"/>
                    </a:solidFill>
                  </a:tcPr>
                </a:tc>
                <a:tc>
                  <a:txBody>
                    <a:bodyPr/>
                    <a:lstStyle/>
                    <a:p>
                      <a:pPr algn="ctr" fontAlgn="ctr"/>
                      <a:r>
                        <a:rPr lang="fr-FR" sz="500" b="0" i="0" u="none" strike="noStrike">
                          <a:solidFill>
                            <a:srgbClr val="FFFFFF"/>
                          </a:solidFill>
                          <a:effectLst/>
                          <a:latin typeface="Tahoma"/>
                        </a:rPr>
                        <a:t>leuco</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5CF"/>
                    </a:solidFill>
                  </a:tcPr>
                </a:tc>
                <a:tc>
                  <a:txBody>
                    <a:bodyPr/>
                    <a:lstStyle/>
                    <a:p>
                      <a:pPr algn="ctr" fontAlgn="ctr"/>
                      <a:r>
                        <a:rPr lang="fr-FR" sz="500" b="0" i="0" u="none" strike="noStrike">
                          <a:solidFill>
                            <a:srgbClr val="FFFFFF"/>
                          </a:solidFill>
                          <a:effectLst/>
                          <a:latin typeface="Tahoma"/>
                        </a:rPr>
                        <a:t>Nitrite</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5CF"/>
                    </a:solidFill>
                  </a:tcPr>
                </a:tc>
                <a:tc>
                  <a:txBody>
                    <a:bodyPr/>
                    <a:lstStyle/>
                    <a:p>
                      <a:pPr algn="ctr" fontAlgn="ctr"/>
                      <a:r>
                        <a:rPr lang="fr-FR" sz="500" b="0" i="0" u="none" strike="noStrike">
                          <a:solidFill>
                            <a:srgbClr val="FFFFFF"/>
                          </a:solidFill>
                          <a:effectLst/>
                          <a:latin typeface="Tahoma"/>
                        </a:rPr>
                        <a:t>Récidive</a:t>
                      </a:r>
                    </a:p>
                  </a:txBody>
                  <a:tcPr marL="0" marR="0" marT="0" marB="0" anchor="ctr">
                    <a:lnL w="6350" cap="flat" cmpd="sng" algn="ctr">
                      <a:solidFill>
                        <a:srgbClr val="0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5CF"/>
                    </a:solidFill>
                  </a:tcPr>
                </a:tc>
                <a:tc>
                  <a:txBody>
                    <a:bodyPr/>
                    <a:lstStyle/>
                    <a:p>
                      <a:pPr algn="ctr" fontAlgn="ctr"/>
                      <a:r>
                        <a:rPr lang="fr-FR" sz="500" b="0" i="0" u="none" strike="noStrike">
                          <a:solidFill>
                            <a:srgbClr val="FFFFFF"/>
                          </a:solidFill>
                          <a:effectLst/>
                          <a:latin typeface="Tahoma"/>
                        </a:rPr>
                        <a:t>Fnel 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5CF"/>
                    </a:solidFill>
                  </a:tcPr>
                </a:tc>
                <a:tc>
                  <a:txBody>
                    <a:bodyPr/>
                    <a:lstStyle/>
                    <a:p>
                      <a:pPr algn="ctr" fontAlgn="ctr"/>
                      <a:r>
                        <a:rPr lang="fr-FR" sz="500" b="0" i="0" u="none" strike="noStrike">
                          <a:solidFill>
                            <a:srgbClr val="FFFFFF"/>
                          </a:solidFill>
                          <a:effectLst/>
                          <a:latin typeface="Tahoma"/>
                        </a:rPr>
                        <a:t>Foyer C</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5CF"/>
                    </a:solidFill>
                  </a:tcPr>
                </a:tc>
                <a:tc>
                  <a:txBody>
                    <a:bodyPr/>
                    <a:lstStyle/>
                    <a:p>
                      <a:pPr algn="ctr" fontAlgn="ctr"/>
                      <a:r>
                        <a:rPr lang="fr-FR" sz="500" b="0" i="0" u="none" strike="noStrike">
                          <a:solidFill>
                            <a:srgbClr val="FFFFFF"/>
                          </a:solidFill>
                          <a:effectLst/>
                          <a:latin typeface="Tahoma"/>
                        </a:rPr>
                        <a:t>Fièvre</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5CF"/>
                    </a:solidFill>
                  </a:tcPr>
                </a:tc>
                <a:tc>
                  <a:txBody>
                    <a:bodyPr/>
                    <a:lstStyle/>
                    <a:p>
                      <a:pPr algn="ctr" fontAlgn="ctr"/>
                      <a:r>
                        <a:rPr lang="fr-FR" sz="500" b="0" i="0" u="none" strike="noStrike">
                          <a:solidFill>
                            <a:srgbClr val="FFFFFF"/>
                          </a:solidFill>
                          <a:effectLst/>
                          <a:latin typeface="Tahoma"/>
                        </a:rPr>
                        <a:t>Image radio</a:t>
                      </a:r>
                    </a:p>
                  </a:txBody>
                  <a:tcPr marL="0" marR="0" marT="0" marB="0" anchor="ctr">
                    <a:lnL w="6350" cap="flat" cmpd="sng" algn="ctr">
                      <a:solidFill>
                        <a:srgbClr val="0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5CF"/>
                    </a:solidFill>
                  </a:tcPr>
                </a:tc>
                <a:tc>
                  <a:txBody>
                    <a:bodyPr/>
                    <a:lstStyle/>
                    <a:p>
                      <a:pPr algn="ctr" fontAlgn="ctr"/>
                      <a:r>
                        <a:rPr lang="fr-FR" sz="500" b="0" i="0" u="none" strike="noStrike">
                          <a:solidFill>
                            <a:srgbClr val="FFFFFF"/>
                          </a:solidFill>
                          <a:effectLst/>
                          <a:latin typeface="Tahoma"/>
                        </a:rPr>
                        <a:t>Erysipèle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5CF"/>
                    </a:solidFill>
                  </a:tcPr>
                </a:tc>
                <a:tc>
                  <a:txBody>
                    <a:bodyPr/>
                    <a:lstStyle/>
                    <a:p>
                      <a:pPr algn="ctr" fontAlgn="ctr"/>
                      <a:r>
                        <a:rPr lang="fr-FR" sz="500" b="0" i="0" u="none" strike="noStrike">
                          <a:solidFill>
                            <a:srgbClr val="FFFFFF"/>
                          </a:solidFill>
                          <a:effectLst/>
                          <a:latin typeface="Tahoma"/>
                        </a:rPr>
                        <a:t>Plaie non op</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5CF"/>
                    </a:solidFill>
                  </a:tcPr>
                </a:tc>
                <a:tc>
                  <a:txBody>
                    <a:bodyPr/>
                    <a:lstStyle/>
                    <a:p>
                      <a:pPr algn="ctr" fontAlgn="ctr"/>
                      <a:r>
                        <a:rPr lang="fr-FR" sz="500" b="0" i="0" u="none" strike="noStrike">
                          <a:solidFill>
                            <a:srgbClr val="FFFFFF"/>
                          </a:solidFill>
                          <a:effectLst/>
                          <a:latin typeface="Tahoma"/>
                        </a:rPr>
                        <a:t>ISO sup</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5CF"/>
                    </a:solidFill>
                  </a:tcPr>
                </a:tc>
                <a:tc>
                  <a:txBody>
                    <a:bodyPr/>
                    <a:lstStyle/>
                    <a:p>
                      <a:pPr algn="ctr" fontAlgn="ctr"/>
                      <a:r>
                        <a:rPr lang="fr-FR" sz="500" b="0" i="0" u="none" strike="noStrike">
                          <a:solidFill>
                            <a:srgbClr val="FFFFFF"/>
                          </a:solidFill>
                          <a:effectLst/>
                          <a:latin typeface="Tahoma"/>
                        </a:rPr>
                        <a:t>I cut sup</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5CF"/>
                    </a:solidFill>
                  </a:tcPr>
                </a:tc>
                <a:tc>
                  <a:txBody>
                    <a:bodyPr/>
                    <a:lstStyle/>
                    <a:p>
                      <a:pPr algn="ctr" fontAlgn="ctr"/>
                      <a:r>
                        <a:rPr lang="fr-FR" sz="500" b="0" i="0" u="none" strike="noStrike">
                          <a:solidFill>
                            <a:srgbClr val="FFFFFF"/>
                          </a:solidFill>
                          <a:effectLst/>
                          <a:latin typeface="Tahoma"/>
                        </a:rPr>
                        <a:t>Morsure</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5CF"/>
                    </a:solidFill>
                  </a:tcPr>
                </a:tc>
                <a:tc>
                  <a:txBody>
                    <a:bodyPr/>
                    <a:lstStyle/>
                    <a:p>
                      <a:pPr algn="ctr" fontAlgn="ctr"/>
                      <a:r>
                        <a:rPr lang="fr-FR" sz="500" b="0" i="0" u="none" strike="noStrike">
                          <a:solidFill>
                            <a:srgbClr val="FFFFFF"/>
                          </a:solidFill>
                          <a:effectLst/>
                          <a:latin typeface="Tahoma"/>
                        </a:rPr>
                        <a:t>Abcès</a:t>
                      </a:r>
                    </a:p>
                  </a:txBody>
                  <a:tcPr marL="0" marR="0" marT="0" marB="0" anchor="ctr">
                    <a:lnL w="6350" cap="flat" cmpd="sng" algn="ctr">
                      <a:solidFill>
                        <a:srgbClr val="008080"/>
                      </a:solidFill>
                      <a:prstDash val="solid"/>
                      <a:round/>
                      <a:headEnd type="none" w="med" len="med"/>
                      <a:tailEnd type="none" w="med" len="med"/>
                    </a:lnL>
                    <a:lnR w="6350" cap="flat" cmpd="sng" algn="ctr">
                      <a:solidFill>
                        <a:srgbClr val="0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5CF"/>
                    </a:solidFill>
                  </a:tcPr>
                </a:tc>
                <a:tc>
                  <a:txBody>
                    <a:bodyPr/>
                    <a:lstStyle/>
                    <a:p>
                      <a:pPr algn="ctr" fontAlgn="ctr"/>
                      <a:r>
                        <a:rPr lang="fr-FR" sz="500" b="0" i="0" u="none" strike="noStrike">
                          <a:solidFill>
                            <a:srgbClr val="FFFFFF"/>
                          </a:solidFill>
                          <a:effectLst/>
                          <a:latin typeface="Tahoma"/>
                        </a:rPr>
                        <a:t>Plaie traumatiq sans signe I</a:t>
                      </a:r>
                    </a:p>
                  </a:txBody>
                  <a:tcPr marL="0" marR="0" marT="0" marB="0" anchor="ctr">
                    <a:lnL w="6350" cap="flat" cmpd="sng" algn="ctr">
                      <a:solidFill>
                        <a:srgbClr val="0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5CF"/>
                    </a:solidFill>
                  </a:tcPr>
                </a:tc>
                <a:tc>
                  <a:txBody>
                    <a:bodyPr/>
                    <a:lstStyle/>
                    <a:p>
                      <a:pPr algn="ctr" fontAlgn="ctr"/>
                      <a:r>
                        <a:rPr lang="fr-FR" sz="500" b="0" i="0" u="none" strike="noStrike">
                          <a:solidFill>
                            <a:srgbClr val="FFFFFF"/>
                          </a:solidFill>
                          <a:effectLst/>
                          <a:latin typeface="Tahoma"/>
                        </a:rPr>
                        <a:t>Diagnostic retenu pour l'EPP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5CF"/>
                    </a:solidFill>
                  </a:tcPr>
                </a:tc>
              </a:tr>
              <a:tr h="365198">
                <a:tc>
                  <a:txBody>
                    <a:bodyPr/>
                    <a:lstStyle/>
                    <a:p>
                      <a:pPr algn="ctr" fontAlgn="b"/>
                      <a:r>
                        <a:rPr lang="fr-FR" sz="500" b="0" i="0" u="none" strike="noStrike">
                          <a:solidFill>
                            <a:srgbClr val="008080"/>
                          </a:solidFill>
                          <a:effectLst/>
                          <a:latin typeface="Tahoma"/>
                        </a:rPr>
                        <a:t>Patient 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Médecine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F</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45</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NON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25</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C0C0C0"/>
                    </a:solidFill>
                  </a:tcPr>
                </a:tc>
                <a:tc>
                  <a:txBody>
                    <a:bodyPr/>
                    <a:lstStyle/>
                    <a:p>
                      <a:pPr algn="ctr" fontAlgn="ctr"/>
                      <a:r>
                        <a:rPr lang="fr-FR" sz="5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NON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NON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CYSTITE AIGUE A RISQUE DE COMPLICATION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C0C0C0"/>
                    </a:solidFill>
                  </a:tcPr>
                </a:tc>
              </a:tr>
              <a:tr h="365198">
                <a:tc>
                  <a:txBody>
                    <a:bodyPr/>
                    <a:lstStyle/>
                    <a:p>
                      <a:pPr algn="ctr" fontAlgn="b"/>
                      <a:r>
                        <a:rPr lang="fr-FR" sz="500" b="0" i="0" u="none" strike="noStrike">
                          <a:solidFill>
                            <a:srgbClr val="008080"/>
                          </a:solidFill>
                          <a:effectLst/>
                          <a:latin typeface="Tahoma"/>
                        </a:rPr>
                        <a:t>Patient 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Médecine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F</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68</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NON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20</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C0C0C0"/>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OUI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PNEUMONIE AIGUE COMMUNAUTAIRE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C0C0C0"/>
                    </a:solidFill>
                  </a:tcPr>
                </a:tc>
              </a:tr>
              <a:tr h="365198">
                <a:tc>
                  <a:txBody>
                    <a:bodyPr/>
                    <a:lstStyle/>
                    <a:p>
                      <a:pPr algn="ctr" fontAlgn="b"/>
                      <a:r>
                        <a:rPr lang="fr-FR" sz="500" b="0" i="0" u="none" strike="noStrike">
                          <a:solidFill>
                            <a:srgbClr val="008080"/>
                          </a:solidFill>
                          <a:effectLst/>
                          <a:latin typeface="Tahoma"/>
                        </a:rPr>
                        <a:t>Patient 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Médecine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F</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32</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NON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C0C0C0"/>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OUI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ERYSIPELE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C0C0C0"/>
                    </a:solidFill>
                  </a:tcPr>
                </a:tc>
              </a:tr>
              <a:tr h="365198">
                <a:tc>
                  <a:txBody>
                    <a:bodyPr/>
                    <a:lstStyle/>
                    <a:p>
                      <a:pPr algn="ctr" fontAlgn="b"/>
                      <a:r>
                        <a:rPr lang="fr-FR" sz="500" b="0" i="0" u="none" strike="noStrike">
                          <a:solidFill>
                            <a:srgbClr val="008080"/>
                          </a:solidFill>
                          <a:effectLst/>
                          <a:latin typeface="Tahoma"/>
                        </a:rPr>
                        <a:t>Patient 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Médecine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M</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27</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OUI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C0C0C0"/>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INF PLAIE NON OPERATOIRE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C0C0C0"/>
                    </a:solidFill>
                  </a:tcPr>
                </a:tc>
              </a:tr>
              <a:tr h="365198">
                <a:tc>
                  <a:txBody>
                    <a:bodyPr/>
                    <a:lstStyle/>
                    <a:p>
                      <a:pPr algn="ctr" fontAlgn="b"/>
                      <a:r>
                        <a:rPr lang="fr-FR" sz="500" b="0" i="0" u="none" strike="noStrike">
                          <a:solidFill>
                            <a:srgbClr val="008080"/>
                          </a:solidFill>
                          <a:effectLst/>
                          <a:latin typeface="Tahoma"/>
                        </a:rPr>
                        <a:t>Patient 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tcPr>
                </a:tc>
                <a:tc>
                  <a:txBody>
                    <a:bodyPr/>
                    <a:lstStyle/>
                    <a:p>
                      <a:pPr algn="ctr" fontAlgn="ctr"/>
                      <a:r>
                        <a:rPr lang="fr-FR" sz="500" b="0" i="0" u="none" strike="noStrike">
                          <a:effectLst/>
                          <a:latin typeface="Tahoma"/>
                        </a:rPr>
                        <a:t>Médecine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tcPr>
                </a:tc>
                <a:tc>
                  <a:txBody>
                    <a:bodyPr/>
                    <a:lstStyle/>
                    <a:p>
                      <a:pPr algn="ctr" fontAlgn="ctr"/>
                      <a:r>
                        <a:rPr lang="fr-FR" sz="500" b="0" i="0" u="none" strike="noStrike">
                          <a:effectLst/>
                          <a:latin typeface="Tahoma"/>
                        </a:rPr>
                        <a:t>F</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tcPr>
                </a:tc>
                <a:tc>
                  <a:txBody>
                    <a:bodyPr/>
                    <a:lstStyle/>
                    <a:p>
                      <a:pPr algn="ctr" fontAlgn="ctr"/>
                      <a:r>
                        <a:rPr lang="fr-FR" sz="500" b="0" i="0" u="none" strike="noStrike">
                          <a:effectLst/>
                          <a:latin typeface="Tahoma"/>
                        </a:rPr>
                        <a:t>85</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tcPr>
                </a:tc>
                <a:tc>
                  <a:txBody>
                    <a:bodyPr/>
                    <a:lstStyle/>
                    <a:p>
                      <a:pPr algn="ctr" fontAlgn="ctr"/>
                      <a:r>
                        <a:rPr lang="fr-FR" sz="500" b="0" i="0" u="none" strike="noStrike">
                          <a:effectLst/>
                          <a:latin typeface="Tahoma"/>
                        </a:rPr>
                        <a:t>NON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C0C0C0"/>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INF SUPERFICIELLE SITE OPERATOIRE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C0C0C0"/>
                    </a:solidFill>
                  </a:tcPr>
                </a:tc>
              </a:tr>
              <a:tr h="365198">
                <a:tc>
                  <a:txBody>
                    <a:bodyPr/>
                    <a:lstStyle/>
                    <a:p>
                      <a:pPr algn="ctr" fontAlgn="b"/>
                      <a:r>
                        <a:rPr lang="fr-FR" sz="500" b="0" i="0" u="none" strike="noStrike">
                          <a:solidFill>
                            <a:srgbClr val="008080"/>
                          </a:solidFill>
                          <a:effectLst/>
                          <a:latin typeface="Tahoma"/>
                        </a:rPr>
                        <a:t>Patient 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Médecine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F</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65</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OUI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C0C0C0"/>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C0C0C0"/>
                    </a:solidFill>
                  </a:tcPr>
                </a:tc>
              </a:tr>
              <a:tr h="365198">
                <a:tc>
                  <a:txBody>
                    <a:bodyPr/>
                    <a:lstStyle/>
                    <a:p>
                      <a:pPr algn="ctr" fontAlgn="b"/>
                      <a:r>
                        <a:rPr lang="fr-FR" sz="500" b="0" i="0" u="none" strike="noStrike">
                          <a:solidFill>
                            <a:srgbClr val="008080"/>
                          </a:solidFill>
                          <a:effectLst/>
                          <a:latin typeface="Tahoma"/>
                        </a:rPr>
                        <a:t>Patient 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tcPr>
                </a:tc>
                <a:tc>
                  <a:txBody>
                    <a:bodyPr/>
                    <a:lstStyle/>
                    <a:p>
                      <a:pPr algn="ctr" fontAlgn="ctr"/>
                      <a:r>
                        <a:rPr lang="fr-FR" sz="500" b="0" i="0" u="none" strike="noStrike">
                          <a:effectLst/>
                          <a:latin typeface="Tahoma"/>
                        </a:rPr>
                        <a:t>Médecine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tcPr>
                </a:tc>
                <a:tc>
                  <a:txBody>
                    <a:bodyPr/>
                    <a:lstStyle/>
                    <a:p>
                      <a:pPr algn="ctr" fontAlgn="ctr"/>
                      <a:r>
                        <a:rPr lang="fr-FR" sz="500" b="0" i="0" u="none" strike="noStrike">
                          <a:effectLst/>
                          <a:latin typeface="Tahoma"/>
                        </a:rPr>
                        <a:t>F</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tcPr>
                </a:tc>
                <a:tc>
                  <a:txBody>
                    <a:bodyPr/>
                    <a:lstStyle/>
                    <a:p>
                      <a:pPr algn="ctr" fontAlgn="ctr"/>
                      <a:r>
                        <a:rPr lang="fr-FR" sz="500" b="0" i="0" u="none" strike="noStrike">
                          <a:effectLst/>
                          <a:latin typeface="Tahoma"/>
                        </a:rPr>
                        <a:t>75</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tcPr>
                </a:tc>
                <a:tc>
                  <a:txBody>
                    <a:bodyPr/>
                    <a:lstStyle/>
                    <a:p>
                      <a:pPr algn="ctr" fontAlgn="ctr"/>
                      <a:r>
                        <a:rPr lang="fr-FR" sz="500" b="0" i="0" u="none" strike="noStrike">
                          <a:effectLst/>
                          <a:latin typeface="Tahoma"/>
                        </a:rPr>
                        <a:t>OUI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65</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C0C0C0"/>
                    </a:solidFill>
                  </a:tcPr>
                </a:tc>
                <a:tc>
                  <a:txBody>
                    <a:bodyPr/>
                    <a:lstStyle/>
                    <a:p>
                      <a:pPr algn="ctr" fontAlgn="ctr"/>
                      <a:r>
                        <a:rPr lang="fr-FR" sz="5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CYSTITE AIGUE SUR SONDE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C0C0C0"/>
                    </a:solidFill>
                  </a:tcPr>
                </a:tc>
              </a:tr>
              <a:tr h="365198">
                <a:tc>
                  <a:txBody>
                    <a:bodyPr/>
                    <a:lstStyle/>
                    <a:p>
                      <a:pPr algn="ctr" fontAlgn="b"/>
                      <a:r>
                        <a:rPr lang="fr-FR" sz="500" b="0" i="0" u="none" strike="noStrike">
                          <a:solidFill>
                            <a:srgbClr val="008080"/>
                          </a:solidFill>
                          <a:effectLst/>
                          <a:latin typeface="Tahoma"/>
                        </a:rPr>
                        <a:t>Patient 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Médecine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F</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75</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NON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65</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C0C0C0"/>
                    </a:solidFill>
                  </a:tcPr>
                </a:tc>
                <a:tc>
                  <a:txBody>
                    <a:bodyPr/>
                    <a:lstStyle/>
                    <a:p>
                      <a:pPr algn="ctr" fontAlgn="ctr"/>
                      <a:r>
                        <a:rPr lang="fr-FR" sz="5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NON</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D9D9D9"/>
                    </a:solidFill>
                  </a:tcPr>
                </a:tc>
                <a:tc>
                  <a:txBody>
                    <a:bodyPr/>
                    <a:lstStyle/>
                    <a:p>
                      <a:pPr algn="ctr" fontAlgn="ctr"/>
                      <a:r>
                        <a:rPr lang="fr-FR" sz="500" b="0" i="0" u="none" strike="noStrike">
                          <a:effectLst/>
                          <a:latin typeface="Tahoma"/>
                        </a:rPr>
                        <a:t>CYSTITE AIGUE SIMPLE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C0C0C0"/>
                    </a:solidFill>
                  </a:tcPr>
                </a:tc>
              </a:tr>
              <a:tr h="365198">
                <a:tc>
                  <a:txBody>
                    <a:bodyPr/>
                    <a:lstStyle/>
                    <a:p>
                      <a:pPr algn="ctr" fontAlgn="b"/>
                      <a:r>
                        <a:rPr lang="fr-FR" sz="500" b="0" i="0" u="none" strike="noStrike">
                          <a:solidFill>
                            <a:srgbClr val="008080"/>
                          </a:solidFill>
                          <a:effectLst/>
                          <a:latin typeface="Tahoma"/>
                        </a:rPr>
                        <a:t>Patient 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tcPr>
                </a:tc>
                <a:tc>
                  <a:txBody>
                    <a:bodyPr/>
                    <a:lstStyle/>
                    <a:p>
                      <a:pPr algn="ctr" fontAlgn="ctr"/>
                      <a:r>
                        <a:rPr lang="fr-FR" sz="500" b="0" i="0" u="none" strike="noStrike">
                          <a:effectLst/>
                          <a:latin typeface="Tahoma"/>
                        </a:rPr>
                        <a:t>Chirurgie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tcPr>
                </a:tc>
                <a:tc>
                  <a:txBody>
                    <a:bodyPr/>
                    <a:lstStyle/>
                    <a:p>
                      <a:pPr algn="ctr" fontAlgn="ctr"/>
                      <a:r>
                        <a:rPr lang="fr-FR" sz="500" b="0" i="0" u="none" strike="noStrike">
                          <a:effectLst/>
                          <a:latin typeface="Tahoma"/>
                        </a:rPr>
                        <a:t>M</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tcPr>
                </a:tc>
                <a:tc>
                  <a:txBody>
                    <a:bodyPr/>
                    <a:lstStyle/>
                    <a:p>
                      <a:pPr algn="ctr" fontAlgn="ctr"/>
                      <a:r>
                        <a:rPr lang="fr-FR" sz="500" b="0" i="0" u="none" strike="noStrike">
                          <a:effectLst/>
                          <a:latin typeface="Tahoma"/>
                        </a:rPr>
                        <a:t>88</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tcPr>
                </a:tc>
                <a:tc>
                  <a:txBody>
                    <a:bodyPr/>
                    <a:lstStyle/>
                    <a:p>
                      <a:pPr algn="ctr" fontAlgn="ctr"/>
                      <a:r>
                        <a:rPr lang="fr-FR" sz="5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tcPr>
                </a:tc>
                <a:tc>
                  <a:txBody>
                    <a:bodyPr/>
                    <a:lstStyle/>
                    <a:p>
                      <a:pPr algn="ctr" fontAlgn="ctr"/>
                      <a:r>
                        <a:rPr lang="fr-FR" sz="5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C0C0C0"/>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dirty="0">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OUI</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a:effectLst/>
                          <a:latin typeface="Tahoma"/>
                        </a:rPr>
                        <a:t> </a:t>
                      </a:r>
                    </a:p>
                  </a:txBody>
                  <a:tcPr marL="0" marR="0" marT="0" marB="0" anchor="ctr">
                    <a:lnL w="6350" cap="flat" cmpd="sng" algn="ctr">
                      <a:solidFill>
                        <a:srgbClr val="8AC5C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FFFFFF"/>
                    </a:solidFill>
                  </a:tcPr>
                </a:tc>
                <a:tc>
                  <a:txBody>
                    <a:bodyPr/>
                    <a:lstStyle/>
                    <a:p>
                      <a:pPr algn="ctr" fontAlgn="ctr"/>
                      <a:r>
                        <a:rPr lang="fr-FR" sz="500" b="0" i="0" u="none" strike="noStrike" dirty="0">
                          <a:effectLst/>
                          <a:latin typeface="Tahoma"/>
                        </a:rPr>
                        <a:t>INF SUPERFICIELLE SITE OPERATOIRE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AC5CF"/>
                      </a:solidFill>
                      <a:prstDash val="solid"/>
                      <a:round/>
                      <a:headEnd type="none" w="med" len="med"/>
                      <a:tailEnd type="none" w="med" len="med"/>
                    </a:lnR>
                    <a:lnT w="6350" cap="flat" cmpd="sng" algn="ctr">
                      <a:solidFill>
                        <a:srgbClr val="8AC5CF"/>
                      </a:solidFill>
                      <a:prstDash val="solid"/>
                      <a:round/>
                      <a:headEnd type="none" w="med" len="med"/>
                      <a:tailEnd type="none" w="med" len="med"/>
                    </a:lnT>
                    <a:lnB w="6350" cap="flat" cmpd="sng" algn="ctr">
                      <a:solidFill>
                        <a:srgbClr val="8AC5CF"/>
                      </a:solidFill>
                      <a:prstDash val="solid"/>
                      <a:round/>
                      <a:headEnd type="none" w="med" len="med"/>
                      <a:tailEnd type="none" w="med" len="med"/>
                    </a:lnB>
                    <a:solidFill>
                      <a:srgbClr val="C0C0C0"/>
                    </a:solidFill>
                  </a:tcPr>
                </a:tc>
              </a:tr>
            </a:tbl>
          </a:graphicData>
        </a:graphic>
      </p:graphicFrame>
      <p:sp>
        <p:nvSpPr>
          <p:cNvPr id="8" name="ZoneTexte 7"/>
          <p:cNvSpPr txBox="1"/>
          <p:nvPr/>
        </p:nvSpPr>
        <p:spPr>
          <a:xfrm>
            <a:off x="755576" y="1247775"/>
            <a:ext cx="6768752"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fr-FR" dirty="0" smtClean="0">
                <a:solidFill>
                  <a:prstClr val="white"/>
                </a:solidFill>
              </a:rPr>
              <a:t>Saisie des données patients : justifie l’indication</a:t>
            </a:r>
            <a:endParaRPr lang="fr-FR" dirty="0">
              <a:solidFill>
                <a:prstClr val="white"/>
              </a:solidFill>
            </a:endParaRPr>
          </a:p>
        </p:txBody>
      </p:sp>
      <p:pic>
        <p:nvPicPr>
          <p:cNvPr id="7" name="Picture 5" descr="http://www.ars.bretagne.sante.fr/typo3conf/ext/wm_arstpl/res/images/bg_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04664"/>
            <a:ext cx="86423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2051720" y="260350"/>
            <a:ext cx="5760640" cy="400110"/>
          </a:xfrm>
          <a:prstGeom prst="rect">
            <a:avLst/>
          </a:prstGeom>
          <a:noFill/>
          <a:ln>
            <a:solidFill>
              <a:schemeClr val="tx2"/>
            </a:solidFill>
          </a:ln>
        </p:spPr>
        <p:txBody>
          <a:bodyPr wrap="square" rtlCol="0">
            <a:spAutoFit/>
          </a:bodyPr>
          <a:lstStyle/>
          <a:p>
            <a:pPr lvl="0" algn="ctr"/>
            <a:r>
              <a:rPr lang="fr-FR" sz="2000" b="1" dirty="0" smtClean="0">
                <a:solidFill>
                  <a:schemeClr val="tx2"/>
                </a:solidFill>
              </a:rPr>
              <a:t>Outils d’appui au CAQES</a:t>
            </a:r>
            <a:endParaRPr lang="fr-FR" sz="2000" b="1" dirty="0">
              <a:solidFill>
                <a:schemeClr val="tx2"/>
              </a:solidFill>
            </a:endParaRPr>
          </a:p>
        </p:txBody>
      </p:sp>
    </p:spTree>
    <p:extLst>
      <p:ext uri="{BB962C8B-B14F-4D97-AF65-F5344CB8AC3E}">
        <p14:creationId xmlns:p14="http://schemas.microsoft.com/office/powerpoint/2010/main" val="1539154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TotalTime>
  <Words>6223</Words>
  <Application>Microsoft Office PowerPoint</Application>
  <PresentationFormat>Affichage à l'écran (4:3)</PresentationFormat>
  <Paragraphs>1421</Paragraphs>
  <Slides>57</Slides>
  <Notes>1</Notes>
  <HiddenSlides>0</HiddenSlides>
  <MMClips>0</MMClips>
  <ScaleCrop>false</ScaleCrop>
  <HeadingPairs>
    <vt:vector size="6" baseType="variant">
      <vt:variant>
        <vt:lpstr>Thème</vt:lpstr>
      </vt:variant>
      <vt:variant>
        <vt:i4>3</vt:i4>
      </vt:variant>
      <vt:variant>
        <vt:lpstr>Serveurs OLE incorporés</vt:lpstr>
      </vt:variant>
      <vt:variant>
        <vt:i4>1</vt:i4>
      </vt:variant>
      <vt:variant>
        <vt:lpstr>Titres des diapositives</vt:lpstr>
      </vt:variant>
      <vt:variant>
        <vt:i4>57</vt:i4>
      </vt:variant>
    </vt:vector>
  </HeadingPairs>
  <TitlesOfParts>
    <vt:vector size="61" baseType="lpstr">
      <vt:lpstr>Thème Office</vt:lpstr>
      <vt:lpstr>1_Thème Office</vt:lpstr>
      <vt:lpstr>2_Thème Office</vt:lpstr>
      <vt:lpstr>Document</vt:lpstr>
      <vt:lpstr>Réunion CAQES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CHIC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Comité de pilotage de l’OMEDIT Bretagne</dc:title>
  <dc:creator>chic</dc:creator>
  <cp:lastModifiedBy>chic</cp:lastModifiedBy>
  <cp:revision>139</cp:revision>
  <dcterms:created xsi:type="dcterms:W3CDTF">2018-04-16T09:16:47Z</dcterms:created>
  <dcterms:modified xsi:type="dcterms:W3CDTF">2018-06-27T08:05:43Z</dcterms:modified>
</cp:coreProperties>
</file>