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47"/>
  </p:notesMasterIdLst>
  <p:sldIdLst>
    <p:sldId id="271" r:id="rId3"/>
    <p:sldId id="279" r:id="rId4"/>
    <p:sldId id="325" r:id="rId5"/>
    <p:sldId id="296" r:id="rId6"/>
    <p:sldId id="335" r:id="rId7"/>
    <p:sldId id="343" r:id="rId8"/>
    <p:sldId id="349" r:id="rId9"/>
    <p:sldId id="350" r:id="rId10"/>
    <p:sldId id="348" r:id="rId11"/>
    <p:sldId id="351" r:id="rId12"/>
    <p:sldId id="352" r:id="rId13"/>
    <p:sldId id="353" r:id="rId14"/>
    <p:sldId id="297" r:id="rId15"/>
    <p:sldId id="326" r:id="rId16"/>
    <p:sldId id="327" r:id="rId17"/>
    <p:sldId id="328" r:id="rId18"/>
    <p:sldId id="329" r:id="rId19"/>
    <p:sldId id="330" r:id="rId20"/>
    <p:sldId id="331" r:id="rId21"/>
    <p:sldId id="303" r:id="rId22"/>
    <p:sldId id="336" r:id="rId23"/>
    <p:sldId id="337" r:id="rId24"/>
    <p:sldId id="338" r:id="rId25"/>
    <p:sldId id="339" r:id="rId26"/>
    <p:sldId id="307" r:id="rId27"/>
    <p:sldId id="308" r:id="rId28"/>
    <p:sldId id="341" r:id="rId29"/>
    <p:sldId id="309" r:id="rId30"/>
    <p:sldId id="340" r:id="rId31"/>
    <p:sldId id="310" r:id="rId32"/>
    <p:sldId id="315" r:id="rId33"/>
    <p:sldId id="316" r:id="rId34"/>
    <p:sldId id="311" r:id="rId35"/>
    <p:sldId id="323" r:id="rId36"/>
    <p:sldId id="312" r:id="rId37"/>
    <p:sldId id="342" r:id="rId38"/>
    <p:sldId id="313" r:id="rId39"/>
    <p:sldId id="314" r:id="rId40"/>
    <p:sldId id="317" r:id="rId41"/>
    <p:sldId id="318" r:id="rId42"/>
    <p:sldId id="332" r:id="rId43"/>
    <p:sldId id="333" r:id="rId44"/>
    <p:sldId id="334" r:id="rId45"/>
    <p:sldId id="320" r:id="rId4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1" autoAdjust="0"/>
  </p:normalViewPr>
  <p:slideViewPr>
    <p:cSldViewPr>
      <p:cViewPr>
        <p:scale>
          <a:sx n="109" d="100"/>
          <a:sy n="109" d="100"/>
        </p:scale>
        <p:origin x="-228" y="1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ota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ota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aqes%20qualit&#233;%2030%2031%2033%202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aqes%20qualit&#233;%2030%2031%2033%202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o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aqes%20qualit&#233;%2030%2031%2033%202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aqes%20qualit&#233;%2030%2031%2033%202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ot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aqes%20qualit&#233;%2030%2031%2033%202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ot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iane.texier\Desktop\caqes%20qualit&#233;%2030%2031%2033%20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 smtClean="0">
                <a:effectLst/>
              </a:rPr>
              <a:t>Données </a:t>
            </a:r>
            <a:r>
              <a:rPr lang="fr-FR" sz="1800" b="1" i="0" baseline="0" dirty="0">
                <a:effectLst/>
              </a:rPr>
              <a:t>de 2018 évaluées en 2019</a:t>
            </a:r>
            <a:endParaRPr lang="fr-FR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53751522767167"/>
          <c:y val="0.17378287333153458"/>
          <c:w val="0.56322721124977215"/>
          <c:h val="0.55914739632104371"/>
        </c:manualLayout>
      </c:layout>
      <c:pieChart>
        <c:varyColors val="1"/>
        <c:ser>
          <c:idx val="0"/>
          <c:order val="0"/>
          <c:tx>
            <c:strRef>
              <c:f>'Cotation (2)'!$M$3</c:f>
              <c:strCache>
                <c:ptCount val="1"/>
                <c:pt idx="0">
                  <c:v>7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'Cotation (2)'!$BG$99:$BG$103</c:f>
              <c:strCache>
                <c:ptCount val="5"/>
                <c:pt idx="0">
                  <c:v>Cotation A : &gt; 90 %</c:v>
                </c:pt>
                <c:pt idx="1">
                  <c:v>Cotation B : 70 &lt; X ≤ 90 %</c:v>
                </c:pt>
                <c:pt idx="2">
                  <c:v>Cotation C : 10 &lt; X ≤ 70 %</c:v>
                </c:pt>
                <c:pt idx="3">
                  <c:v>Cotation D : X ≤ 10 % ou absence de mesure</c:v>
                </c:pt>
                <c:pt idx="4">
                  <c:v>Non applicable</c:v>
                </c:pt>
              </c:strCache>
            </c:strRef>
          </c:cat>
          <c:val>
            <c:numRef>
              <c:f>'Cotation (2)'!$M$123:$M$126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1454798195381021"/>
          <c:y val="0.82793558652213239"/>
          <c:w val="0.58291407276668805"/>
          <c:h val="0.16292316726712902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 smtClean="0">
                <a:effectLst/>
              </a:rPr>
              <a:t>Données </a:t>
            </a:r>
            <a:r>
              <a:rPr lang="fr-FR" sz="1800" b="1" i="0" baseline="0" dirty="0">
                <a:effectLst/>
              </a:rPr>
              <a:t>de 2018 évaluées en 2019</a:t>
            </a:r>
            <a:endParaRPr lang="fr-FR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141985882165663E-2"/>
          <c:y val="0.13954027695691765"/>
          <c:w val="0.67842835041545968"/>
          <c:h val="0.63466747020471603"/>
        </c:manualLayout>
      </c:layout>
      <c:pieChart>
        <c:varyColors val="1"/>
        <c:ser>
          <c:idx val="0"/>
          <c:order val="0"/>
          <c:tx>
            <c:strRef>
              <c:f>'Cotation (2)'!$AK$3</c:f>
              <c:strCache>
                <c:ptCount val="1"/>
                <c:pt idx="0">
                  <c:v>33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'Cotation (2)'!$BG$123:$BG$127</c:f>
              <c:strCache>
                <c:ptCount val="5"/>
                <c:pt idx="0">
                  <c:v>Cotation A : Réduction de la consommation</c:v>
                </c:pt>
                <c:pt idx="1">
                  <c:v>Cotation B : Stabilité de la consommation</c:v>
                </c:pt>
                <c:pt idx="2">
                  <c:v>Cotation C : Augmentation de la consommation</c:v>
                </c:pt>
                <c:pt idx="3">
                  <c:v>Cotation D : Absence de mesure</c:v>
                </c:pt>
                <c:pt idx="4">
                  <c:v>Non applicable</c:v>
                </c:pt>
              </c:strCache>
            </c:strRef>
          </c:cat>
          <c:val>
            <c:numRef>
              <c:f>'Cotation (2)'!$AK$123:$AK$126</c:f>
              <c:numCache>
                <c:formatCode>General</c:formatCode>
                <c:ptCount val="4"/>
                <c:pt idx="0">
                  <c:v>46</c:v>
                </c:pt>
                <c:pt idx="1">
                  <c:v>3</c:v>
                </c:pt>
                <c:pt idx="2">
                  <c:v>45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718405251821108"/>
          <c:y val="0.84268241322021753"/>
          <c:w val="0.62552709732086154"/>
          <c:h val="0.15677601299311716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aseline="0" dirty="0" smtClean="0"/>
              <a:t>Données </a:t>
            </a:r>
            <a:r>
              <a:rPr lang="fr-FR" baseline="0" dirty="0"/>
              <a:t>de 2017 évaluées en 2018</a:t>
            </a:r>
            <a:endParaRPr lang="fr-FR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650730665320201"/>
          <c:y val="0.39391921985034872"/>
          <c:w val="0.40198983421660872"/>
          <c:h val="0.7235815941624254"/>
        </c:manualLayout>
      </c:layout>
      <c:pieChart>
        <c:varyColors val="1"/>
        <c:ser>
          <c:idx val="0"/>
          <c:order val="0"/>
          <c:tx>
            <c:strRef>
              <c:f>'Auto-évaluation 2018-30,31,33'!$F$124</c:f>
              <c:strCache>
                <c:ptCount val="1"/>
                <c:pt idx="0">
                  <c:v>33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'Auto-évaluation 2018-30,31,33'!$C$125:$C$129</c:f>
              <c:strCache>
                <c:ptCount val="5"/>
                <c:pt idx="0">
                  <c:v>Nombre de cotation A : 1</c:v>
                </c:pt>
                <c:pt idx="1">
                  <c:v>Nombre de cotation B : 0,75</c:v>
                </c:pt>
                <c:pt idx="2">
                  <c:v>Nombre de cotation C : 0,5</c:v>
                </c:pt>
                <c:pt idx="3">
                  <c:v>Nombre de cotation D : 0</c:v>
                </c:pt>
                <c:pt idx="4">
                  <c:v>Nombre NA</c:v>
                </c:pt>
              </c:strCache>
            </c:strRef>
          </c:cat>
          <c:val>
            <c:numRef>
              <c:f>'Auto-évaluation 2018-30,31,33'!$F$125:$F$128</c:f>
              <c:numCache>
                <c:formatCode>General</c:formatCode>
                <c:ptCount val="4"/>
                <c:pt idx="0">
                  <c:v>49</c:v>
                </c:pt>
                <c:pt idx="1">
                  <c:v>0</c:v>
                </c:pt>
                <c:pt idx="2">
                  <c:v>34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aseline="0" dirty="0" smtClean="0"/>
              <a:t>Données </a:t>
            </a:r>
            <a:r>
              <a:rPr lang="fr-FR" baseline="0" dirty="0"/>
              <a:t>de 2017 évaluées en 2018</a:t>
            </a:r>
            <a:endParaRPr lang="fr-FR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8525225428711914"/>
          <c:y val="0.35062396744529872"/>
          <c:w val="0.45511108074721218"/>
          <c:h val="0.45771985746567578"/>
        </c:manualLayout>
      </c:layout>
      <c:pieChart>
        <c:varyColors val="1"/>
        <c:ser>
          <c:idx val="0"/>
          <c:order val="0"/>
          <c:tx>
            <c:strRef>
              <c:f>'Auto-évaluation 2018-30,31,33'!$J$124</c:f>
              <c:strCache>
                <c:ptCount val="1"/>
                <c:pt idx="0">
                  <c:v>7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'Auto-évaluation 2018-30,31,33'!$C$125:$C$129</c:f>
              <c:strCache>
                <c:ptCount val="5"/>
                <c:pt idx="0">
                  <c:v>Nombre de cotation A : 1</c:v>
                </c:pt>
                <c:pt idx="1">
                  <c:v>Nombre de cotation B : 0,75</c:v>
                </c:pt>
                <c:pt idx="2">
                  <c:v>Nombre de cotation C : 0,5</c:v>
                </c:pt>
                <c:pt idx="3">
                  <c:v>Nombre de cotation D : 0</c:v>
                </c:pt>
                <c:pt idx="4">
                  <c:v>Nombre NA</c:v>
                </c:pt>
              </c:strCache>
            </c:strRef>
          </c:cat>
          <c:val>
            <c:numRef>
              <c:f>'Auto-évaluation 2018-30,31,33'!$J$125:$J$128</c:f>
              <c:numCache>
                <c:formatCode>General</c:formatCode>
                <c:ptCount val="4"/>
                <c:pt idx="0">
                  <c:v>91</c:v>
                </c:pt>
                <c:pt idx="1">
                  <c:v>11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 smtClean="0">
                <a:effectLst/>
              </a:rPr>
              <a:t>Données </a:t>
            </a:r>
            <a:r>
              <a:rPr lang="fr-FR" sz="1800" b="1" i="0" baseline="0" dirty="0">
                <a:effectLst/>
              </a:rPr>
              <a:t>de 2018 évaluées en 2019</a:t>
            </a:r>
            <a:endParaRPr lang="fr-FR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062554680664913E-2"/>
          <c:y val="0.19383684051550543"/>
          <c:w val="0.63654286964129481"/>
          <c:h val="0.57230456164418042"/>
        </c:manualLayout>
      </c:layout>
      <c:pieChart>
        <c:varyColors val="1"/>
        <c:ser>
          <c:idx val="0"/>
          <c:order val="0"/>
          <c:tx>
            <c:strRef>
              <c:f>'Cotation (2)'!$N$3</c:f>
              <c:strCache>
                <c:ptCount val="1"/>
                <c:pt idx="0">
                  <c:v>8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'Cotation (2)'!$BG$105:$BG$109</c:f>
              <c:strCache>
                <c:ptCount val="5"/>
                <c:pt idx="0">
                  <c:v>Cotation A : &gt; 90 %</c:v>
                </c:pt>
                <c:pt idx="1">
                  <c:v>Cotation B : 70 &lt; X ≤ 90 %</c:v>
                </c:pt>
                <c:pt idx="2">
                  <c:v>Cotation C : 10 &lt; X ≤ 70 %</c:v>
                </c:pt>
                <c:pt idx="3">
                  <c:v>Cotation D : X ≤ 10 % ou absence de mesure</c:v>
                </c:pt>
                <c:pt idx="4">
                  <c:v>Non applicable</c:v>
                </c:pt>
              </c:strCache>
            </c:strRef>
          </c:cat>
          <c:val>
            <c:numRef>
              <c:f>'Cotation (2)'!$N$123:$N$126</c:f>
              <c:numCache>
                <c:formatCode>General</c:formatCode>
                <c:ptCount val="4"/>
                <c:pt idx="0">
                  <c:v>26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1200131233595801"/>
          <c:y val="0.80008334015052351"/>
          <c:w val="0.68522090988626416"/>
          <c:h val="0.17897562802053965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aseline="0" dirty="0" smtClean="0"/>
              <a:t>Données </a:t>
            </a:r>
            <a:r>
              <a:rPr lang="fr-FR" baseline="0" dirty="0"/>
              <a:t>de 2017 évaluées en 2018</a:t>
            </a:r>
            <a:endParaRPr lang="fr-FR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3161261896234822"/>
          <c:y val="0.33725119322430286"/>
          <c:w val="0.40198983421660872"/>
          <c:h val="0.7235815941624254"/>
        </c:manualLayout>
      </c:layout>
      <c:pieChart>
        <c:varyColors val="1"/>
        <c:ser>
          <c:idx val="0"/>
          <c:order val="0"/>
          <c:tx>
            <c:strRef>
              <c:f>'Auto-évaluation 2018-30,31,33'!$K$124</c:f>
              <c:strCache>
                <c:ptCount val="1"/>
                <c:pt idx="0">
                  <c:v>8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'Auto-évaluation 2018-30,31,33'!$C$125:$C$129</c:f>
              <c:strCache>
                <c:ptCount val="5"/>
                <c:pt idx="0">
                  <c:v>Nombre de cotation A : 1</c:v>
                </c:pt>
                <c:pt idx="1">
                  <c:v>Nombre de cotation B : 0,75</c:v>
                </c:pt>
                <c:pt idx="2">
                  <c:v>Nombre de cotation C : 0,5</c:v>
                </c:pt>
                <c:pt idx="3">
                  <c:v>Nombre de cotation D : 0</c:v>
                </c:pt>
                <c:pt idx="4">
                  <c:v>Nombre NA</c:v>
                </c:pt>
              </c:strCache>
            </c:strRef>
          </c:cat>
          <c:val>
            <c:numRef>
              <c:f>'Auto-évaluation 2018-30,31,33'!$K$125:$K$128</c:f>
              <c:numCache>
                <c:formatCode>General</c:formatCode>
                <c:ptCount val="4"/>
                <c:pt idx="0">
                  <c:v>23</c:v>
                </c:pt>
                <c:pt idx="1">
                  <c:v>3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'Critère 28'!$H$7</c:f>
              <c:strCache>
                <c:ptCount val="1"/>
                <c:pt idx="0">
                  <c:v>Nombre d'établissement en 2018</c:v>
                </c:pt>
              </c:strCache>
            </c:strRef>
          </c:tx>
          <c:invertIfNegative val="0"/>
          <c:cat>
            <c:strRef>
              <c:f>'Critère 28'!$G$8:$G$11</c:f>
              <c:strCache>
                <c:ptCount val="4"/>
                <c:pt idx="0">
                  <c:v>0</c:v>
                </c:pt>
                <c:pt idx="1">
                  <c:v>]0;10]</c:v>
                </c:pt>
                <c:pt idx="2">
                  <c:v>]10;100]</c:v>
                </c:pt>
                <c:pt idx="3">
                  <c:v>&gt;100</c:v>
                </c:pt>
              </c:strCache>
            </c:strRef>
          </c:cat>
          <c:val>
            <c:numRef>
              <c:f>'Critère 28'!$H$8:$H$11</c:f>
              <c:numCache>
                <c:formatCode>General</c:formatCode>
                <c:ptCount val="4"/>
                <c:pt idx="0">
                  <c:v>91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</c:ser>
        <c:ser>
          <c:idx val="0"/>
          <c:order val="1"/>
          <c:tx>
            <c:strRef>
              <c:f>'Critère 28'!$I$7</c:f>
              <c:strCache>
                <c:ptCount val="1"/>
                <c:pt idx="0">
                  <c:v>Nombre d'établissement en 2019</c:v>
                </c:pt>
              </c:strCache>
            </c:strRef>
          </c:tx>
          <c:invertIfNegative val="0"/>
          <c:cat>
            <c:strRef>
              <c:f>'Critère 28'!$G$8:$G$11</c:f>
              <c:strCache>
                <c:ptCount val="4"/>
                <c:pt idx="0">
                  <c:v>0</c:v>
                </c:pt>
                <c:pt idx="1">
                  <c:v>]0;10]</c:v>
                </c:pt>
                <c:pt idx="2">
                  <c:v>]10;100]</c:v>
                </c:pt>
                <c:pt idx="3">
                  <c:v>&gt;100</c:v>
                </c:pt>
              </c:strCache>
            </c:strRef>
          </c:cat>
          <c:val>
            <c:numRef>
              <c:f>'Critère 28'!$I$8:$I$11</c:f>
              <c:numCache>
                <c:formatCode>General</c:formatCode>
                <c:ptCount val="4"/>
                <c:pt idx="0">
                  <c:v>76</c:v>
                </c:pt>
                <c:pt idx="1">
                  <c:v>4</c:v>
                </c:pt>
                <c:pt idx="2">
                  <c:v>12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58944"/>
        <c:axId val="166025856"/>
      </c:barChart>
      <c:catAx>
        <c:axId val="15345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Nombre de patients priorisés et bénéficiant d'une conciliation médicamenteuse d'entrée et/ou de sortie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66025856"/>
        <c:crosses val="autoZero"/>
        <c:auto val="1"/>
        <c:lblAlgn val="ctr"/>
        <c:lblOffset val="100"/>
        <c:noMultiLvlLbl val="0"/>
      </c:catAx>
      <c:valAx>
        <c:axId val="166025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Nombre d'établissement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3458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 smtClean="0">
                <a:effectLst/>
              </a:rPr>
              <a:t>Données </a:t>
            </a:r>
            <a:r>
              <a:rPr lang="fr-FR" sz="1800" b="1" i="0" baseline="0" dirty="0">
                <a:effectLst/>
              </a:rPr>
              <a:t>de 2018 évaluées en 2019</a:t>
            </a:r>
            <a:endParaRPr lang="fr-FR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222895868713001E-2"/>
          <c:y val="0.17215601244714054"/>
          <c:w val="0.6185971400003174"/>
          <c:h val="0.6131687663612565"/>
        </c:manualLayout>
      </c:layout>
      <c:pieChart>
        <c:varyColors val="1"/>
        <c:ser>
          <c:idx val="0"/>
          <c:order val="0"/>
          <c:tx>
            <c:strRef>
              <c:f>'Cotation (2)'!$AH$3</c:f>
              <c:strCache>
                <c:ptCount val="1"/>
                <c:pt idx="0">
                  <c:v>30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'Cotation (2)'!$BG$111:$BG$115</c:f>
              <c:strCache>
                <c:ptCount val="5"/>
                <c:pt idx="0">
                  <c:v>Cotation A : Taux de traitement non justifié &lt;20%</c:v>
                </c:pt>
                <c:pt idx="1">
                  <c:v>Cotation B : Taux de traitement non justifié &lt;30%</c:v>
                </c:pt>
                <c:pt idx="2">
                  <c:v>Cotation C : Taux de traitement non justifié &lt;50%</c:v>
                </c:pt>
                <c:pt idx="3">
                  <c:v>Cotation D : Taux de traitement non justifié &gt;50%</c:v>
                </c:pt>
                <c:pt idx="4">
                  <c:v>Non applicable</c:v>
                </c:pt>
              </c:strCache>
            </c:strRef>
          </c:cat>
          <c:val>
            <c:numRef>
              <c:f>'Cotation (2)'!$AH$123:$AH$126</c:f>
              <c:numCache>
                <c:formatCode>General</c:formatCode>
                <c:ptCount val="4"/>
                <c:pt idx="0">
                  <c:v>38</c:v>
                </c:pt>
                <c:pt idx="1">
                  <c:v>10</c:v>
                </c:pt>
                <c:pt idx="2">
                  <c:v>13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1505864427761996"/>
          <c:y val="0.83255020860602091"/>
          <c:w val="0.56982398781087817"/>
          <c:h val="0.16648837092227142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aseline="0" dirty="0" smtClean="0"/>
              <a:t>Données </a:t>
            </a:r>
            <a:r>
              <a:rPr lang="fr-FR" baseline="0" dirty="0"/>
              <a:t>de 2017 évaluées en 2018</a:t>
            </a:r>
            <a:endParaRPr lang="fr-FR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2608299155855291"/>
          <c:y val="0.38324908338889396"/>
          <c:w val="0.45550437219633971"/>
          <c:h val="0.45631092550672708"/>
        </c:manualLayout>
      </c:layout>
      <c:pieChart>
        <c:varyColors val="1"/>
        <c:ser>
          <c:idx val="0"/>
          <c:order val="0"/>
          <c:tx>
            <c:strRef>
              <c:f>'Auto-évaluation 2018-30,31,33'!$D$124</c:f>
              <c:strCache>
                <c:ptCount val="1"/>
                <c:pt idx="0">
                  <c:v>30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'Auto-évaluation 2018-30,31,33'!$C$125:$C$129</c:f>
              <c:strCache>
                <c:ptCount val="5"/>
                <c:pt idx="0">
                  <c:v>Nombre de cotation A : 1</c:v>
                </c:pt>
                <c:pt idx="1">
                  <c:v>Nombre de cotation B : 0,75</c:v>
                </c:pt>
                <c:pt idx="2">
                  <c:v>Nombre de cotation C : 0,5</c:v>
                </c:pt>
                <c:pt idx="3">
                  <c:v>Nombre de cotation D : 0</c:v>
                </c:pt>
                <c:pt idx="4">
                  <c:v>Nombre NA</c:v>
                </c:pt>
              </c:strCache>
            </c:strRef>
          </c:cat>
          <c:val>
            <c:numRef>
              <c:f>'Auto-évaluation 2018-30,31,33'!$D$125:$D$128</c:f>
              <c:numCache>
                <c:formatCode>General</c:formatCode>
                <c:ptCount val="4"/>
                <c:pt idx="0">
                  <c:v>23</c:v>
                </c:pt>
                <c:pt idx="1">
                  <c:v>11</c:v>
                </c:pt>
                <c:pt idx="2">
                  <c:v>4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 smtClean="0">
                <a:effectLst/>
              </a:rPr>
              <a:t>Données </a:t>
            </a:r>
            <a:r>
              <a:rPr lang="fr-FR" sz="1800" b="1" i="0" baseline="0" dirty="0">
                <a:effectLst/>
              </a:rPr>
              <a:t>de 2018 évaluées en 2019</a:t>
            </a:r>
            <a:endParaRPr lang="fr-FR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328083989501316E-2"/>
          <c:y val="0.15628588914720404"/>
          <c:w val="0.67092738407699037"/>
          <c:h val="0.62998135201965022"/>
        </c:manualLayout>
      </c:layout>
      <c:pieChart>
        <c:varyColors val="1"/>
        <c:ser>
          <c:idx val="0"/>
          <c:order val="0"/>
          <c:tx>
            <c:strRef>
              <c:f>'Cotation (2)'!$AI$3</c:f>
              <c:strCache>
                <c:ptCount val="1"/>
                <c:pt idx="0">
                  <c:v>31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'Cotation (2)'!$BG$117:$BG$121</c:f>
              <c:strCache>
                <c:ptCount val="5"/>
                <c:pt idx="0">
                  <c:v>Cotation A : 3 ou 4 réponses positives</c:v>
                </c:pt>
                <c:pt idx="1">
                  <c:v>Cotation B : au moins 2 réponses positives</c:v>
                </c:pt>
                <c:pt idx="2">
                  <c:v>Cotation C : au moins 1 réponse positive</c:v>
                </c:pt>
                <c:pt idx="3">
                  <c:v>Cotation D : absence de réponse ou 3 réponses négatives</c:v>
                </c:pt>
                <c:pt idx="4">
                  <c:v>Non applicable</c:v>
                </c:pt>
              </c:strCache>
            </c:strRef>
          </c:cat>
          <c:val>
            <c:numRef>
              <c:f>'Cotation (2)'!$AI$123:$AI$126</c:f>
              <c:numCache>
                <c:formatCode>General</c:formatCode>
                <c:ptCount val="4"/>
                <c:pt idx="0">
                  <c:v>56</c:v>
                </c:pt>
                <c:pt idx="1">
                  <c:v>28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9058355205599301"/>
          <c:y val="0.82078900672805999"/>
          <c:w val="0.70108311461067363"/>
          <c:h val="0.16952328533052932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aseline="0" dirty="0" smtClean="0"/>
              <a:t>Données </a:t>
            </a:r>
            <a:r>
              <a:rPr lang="fr-FR" baseline="0" dirty="0"/>
              <a:t>de 2017 évaluées en 2018</a:t>
            </a:r>
            <a:endParaRPr lang="fr-FR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3230099523926878"/>
          <c:y val="0.32024855261927909"/>
          <c:w val="0.47594687025831123"/>
          <c:h val="0.57185966102491848"/>
        </c:manualLayout>
      </c:layout>
      <c:pieChart>
        <c:varyColors val="1"/>
        <c:ser>
          <c:idx val="0"/>
          <c:order val="0"/>
          <c:tx>
            <c:strRef>
              <c:f>'Auto-évaluation 2018-30,31,33'!$E$124</c:f>
              <c:strCache>
                <c:ptCount val="1"/>
                <c:pt idx="0">
                  <c:v>31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'Auto-évaluation 2018-30,31,33'!$C$125:$C$129</c:f>
              <c:strCache>
                <c:ptCount val="5"/>
                <c:pt idx="0">
                  <c:v>Nombre de cotation A : 1</c:v>
                </c:pt>
                <c:pt idx="1">
                  <c:v>Nombre de cotation B : 0,75</c:v>
                </c:pt>
                <c:pt idx="2">
                  <c:v>Nombre de cotation C : 0,5</c:v>
                </c:pt>
                <c:pt idx="3">
                  <c:v>Nombre de cotation D : 0</c:v>
                </c:pt>
                <c:pt idx="4">
                  <c:v>Nombre NA</c:v>
                </c:pt>
              </c:strCache>
            </c:strRef>
          </c:cat>
          <c:val>
            <c:numRef>
              <c:f>'Auto-évaluation 2018-30,31,33'!$E$125:$E$128</c:f>
              <c:numCache>
                <c:formatCode>General</c:formatCode>
                <c:ptCount val="4"/>
                <c:pt idx="0">
                  <c:v>42</c:v>
                </c:pt>
                <c:pt idx="1">
                  <c:v>30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9795B-C8D1-4D7C-A0E1-FF6845A7FD36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52EDF-6764-4F92-BFDD-0219F8FF4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36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1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A38D-F18E-48CC-8099-D4D8FA0618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3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A38D-F18E-48CC-8099-D4D8FA0618CC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65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A38D-F18E-48CC-8099-D4D8FA0618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625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defTabSz="9540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defTabSz="9540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9540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defTabSz="9540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E9885-C961-41A6-B03D-C7A4EB5C0277}" type="slidenum">
              <a:rPr lang="fr-FR" altLang="fr-FR" sz="1300">
                <a:solidFill>
                  <a:prstClr val="black"/>
                </a:solidFill>
              </a:rPr>
              <a:pPr/>
              <a:t>14</a:t>
            </a:fld>
            <a:endParaRPr lang="fr-FR" altLang="fr-FR" sz="130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05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42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43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44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2EDF-6764-4F92-BFDD-0219F8FF4181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A38D-F18E-48CC-8099-D4D8FA0618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3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A38D-F18E-48CC-8099-D4D8FA0618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32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A38D-F18E-48CC-8099-D4D8FA0618C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3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83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1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33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RS-TERRITOIRE GRAPHIQ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RS-PPT-TIRET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318000"/>
            <a:ext cx="4333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ARS-PPT-TIRET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467100"/>
            <a:ext cx="4333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346075" y="6375400"/>
            <a:ext cx="89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2395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002395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002395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2395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mtClean="0"/>
              <a:t>XX/XX/XX</a:t>
            </a:r>
          </a:p>
        </p:txBody>
      </p:sp>
      <p:pic>
        <p:nvPicPr>
          <p:cNvPr id="8" name="Picture 24" descr="ARS_LOGOS_bretag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216058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7250" y="2874963"/>
            <a:ext cx="5213350" cy="1143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2395"/>
                </a:solidFill>
              </a:defRPr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3125" y="4165600"/>
            <a:ext cx="5197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7AB800"/>
                </a:solidFill>
              </a:defRPr>
            </a:lvl1pPr>
          </a:lstStyle>
          <a:p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70996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8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909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99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865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702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7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470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7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224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70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9850" y="220663"/>
            <a:ext cx="2038350" cy="54419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220663"/>
            <a:ext cx="5962650" cy="5441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00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0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76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91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6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DFE9-5158-4750-B146-FA3CF7FCBB9E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80C1-EA82-4C86-A3E9-637B919C7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99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 style du titre</a:t>
            </a:r>
            <a:br>
              <a:rPr lang="fr-FR" altLang="fr-FR" smtClean="0"/>
            </a:br>
            <a:r>
              <a:rPr lang="fr-FR" altLang="fr-FR" smtClean="0"/>
              <a:t>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47813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masque, xxxxxxxxxxxxxxxxxxx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 Troisième niveau</a:t>
            </a:r>
          </a:p>
        </p:txBody>
      </p:sp>
      <p:pic>
        <p:nvPicPr>
          <p:cNvPr id="1028" name="Picture 14" descr="ARS-TERRITOIRE GRAPHIQ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63000" y="647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015C88-DA47-4157-9268-6DC1A9CE95CE}" type="slidenum">
              <a:rPr lang="fr-FR" altLang="fr-FR" sz="1000" smtClean="0">
                <a:solidFill>
                  <a:srgbClr val="002395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z="1000" smtClean="0">
              <a:solidFill>
                <a:srgbClr val="002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3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+mj-lt"/>
          <a:ea typeface="+mj-ea"/>
          <a:cs typeface="+mj-cs"/>
        </a:defRPr>
      </a:lvl1pPr>
      <a:lvl2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2pPr>
      <a:lvl3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3pPr>
      <a:lvl4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4pPr>
      <a:lvl5pPr marL="815975" indent="-815975" algn="l" defTabSz="512763" rtl="0" eaLnBrk="0" fontAlgn="base" hangingPunct="0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5pPr>
      <a:lvl6pPr marL="12731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6pPr>
      <a:lvl7pPr marL="17303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7pPr>
      <a:lvl8pPr marL="21875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8pPr>
      <a:lvl9pPr marL="2644775" indent="-815975" algn="l" defTabSz="512763" rtl="0" fontAlgn="base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9pPr>
    </p:titleStyle>
    <p:bodyStyle>
      <a:lvl1pPr marL="858838" indent="-858838" algn="l" rtl="0" eaLnBrk="0" fontAlgn="base" hangingPunct="0">
        <a:spcBef>
          <a:spcPct val="20000"/>
        </a:spcBef>
        <a:spcAft>
          <a:spcPct val="0"/>
        </a:spcAft>
        <a:buSzPct val="55000"/>
        <a:buBlip>
          <a:blip r:embed="rId15"/>
        </a:buBlip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484313" indent="-153988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defRPr sz="1500">
          <a:solidFill>
            <a:schemeClr val="tx1"/>
          </a:solidFill>
          <a:latin typeface="+mn-lt"/>
        </a:defRPr>
      </a:lvl2pPr>
      <a:lvl3pPr marL="19050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3pPr>
      <a:lvl4pPr marL="27019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31210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44926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949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2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6114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Groupe de Travail </a:t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CAQES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b="1" dirty="0" smtClean="0"/>
              <a:t>Jeudi 5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7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33487" cy="493712"/>
          </a:xfrm>
          <a:prstGeom prst="rect">
            <a:avLst/>
          </a:prstGeom>
        </p:spPr>
      </p:pic>
      <p:pic>
        <p:nvPicPr>
          <p:cNvPr id="6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5" y="476672"/>
            <a:ext cx="6481415" cy="4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6636" y="1217657"/>
            <a:ext cx="88398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fr-FR" b="1" dirty="0" smtClean="0">
                <a:solidFill>
                  <a:srgbClr val="000000"/>
                </a:solidFill>
              </a:rPr>
              <a:t>Antibiothérapie : taux </a:t>
            </a:r>
            <a:r>
              <a:rPr lang="fr-FR" b="1" dirty="0">
                <a:solidFill>
                  <a:srgbClr val="000000"/>
                </a:solidFill>
              </a:rPr>
              <a:t>de </a:t>
            </a:r>
            <a:r>
              <a:rPr lang="fr-FR" b="1" dirty="0" smtClean="0">
                <a:solidFill>
                  <a:srgbClr val="000000"/>
                </a:solidFill>
              </a:rPr>
              <a:t>traitements </a:t>
            </a:r>
            <a:r>
              <a:rPr lang="fr-FR" b="1" dirty="0">
                <a:solidFill>
                  <a:srgbClr val="000000"/>
                </a:solidFill>
              </a:rPr>
              <a:t>de plus de 7 jours non justifiés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1680" y="11751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Résultats CAQES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4378" y="7559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F497D"/>
                </a:solidFill>
              </a:rPr>
              <a:t>Critère 30</a:t>
            </a:r>
            <a:endParaRPr lang="fr-FR" sz="2400" b="1" dirty="0">
              <a:solidFill>
                <a:srgbClr val="1F497D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279206"/>
              </p:ext>
            </p:extLst>
          </p:nvPr>
        </p:nvGraphicFramePr>
        <p:xfrm>
          <a:off x="4211960" y="1772816"/>
          <a:ext cx="504056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281413"/>
              </p:ext>
            </p:extLst>
          </p:nvPr>
        </p:nvGraphicFramePr>
        <p:xfrm>
          <a:off x="107504" y="1772816"/>
          <a:ext cx="4509061" cy="450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55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33487" cy="493712"/>
          </a:xfrm>
          <a:prstGeom prst="rect">
            <a:avLst/>
          </a:prstGeom>
        </p:spPr>
      </p:pic>
      <p:pic>
        <p:nvPicPr>
          <p:cNvPr id="6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5" y="476672"/>
            <a:ext cx="6481415" cy="4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6636" y="1308061"/>
            <a:ext cx="88398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fr-FR" b="1" dirty="0">
                <a:solidFill>
                  <a:srgbClr val="000000"/>
                </a:solidFill>
              </a:rPr>
              <a:t>Respect des recommandations régionales ou nationales de bon usage des antibiotiques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680" y="11751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Résultats CAQES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4378" y="7559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F497D"/>
                </a:solidFill>
              </a:rPr>
              <a:t>Critère 31</a:t>
            </a:r>
            <a:endParaRPr lang="fr-FR" sz="2400" b="1" dirty="0">
              <a:solidFill>
                <a:srgbClr val="1F497D"/>
              </a:solidFill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42733" y="5561847"/>
            <a:ext cx="4608485" cy="12961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Critères </a:t>
            </a:r>
          </a:p>
          <a:p>
            <a:r>
              <a:rPr lang="fr-FR" sz="1600" dirty="0"/>
              <a:t>- EPP bactériuries chez la personne âgée</a:t>
            </a:r>
          </a:p>
          <a:p>
            <a:r>
              <a:rPr lang="fr-FR" sz="1600" dirty="0"/>
              <a:t>-</a:t>
            </a:r>
            <a:r>
              <a:rPr lang="fr-FR" sz="1600" baseline="0" dirty="0"/>
              <a:t> I</a:t>
            </a:r>
            <a:r>
              <a:rPr lang="fr-FR" sz="1600" dirty="0"/>
              <a:t>dentification d'un référent antibiotique</a:t>
            </a:r>
          </a:p>
          <a:p>
            <a:r>
              <a:rPr lang="fr-FR" sz="1600" dirty="0"/>
              <a:t>- Réévaluation de l’antibiothérapie  à J3 et à J7</a:t>
            </a:r>
          </a:p>
          <a:p>
            <a:r>
              <a:rPr lang="fr-FR" sz="1600" dirty="0"/>
              <a:t>- Analyse des prescriptions d'antibiotiques critiques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137019"/>
              </p:ext>
            </p:extLst>
          </p:nvPr>
        </p:nvGraphicFramePr>
        <p:xfrm>
          <a:off x="4345607" y="1988840"/>
          <a:ext cx="4572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623243"/>
              </p:ext>
            </p:extLst>
          </p:nvPr>
        </p:nvGraphicFramePr>
        <p:xfrm>
          <a:off x="323528" y="1988840"/>
          <a:ext cx="4293038" cy="357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18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33487" cy="493712"/>
          </a:xfrm>
          <a:prstGeom prst="rect">
            <a:avLst/>
          </a:prstGeom>
        </p:spPr>
      </p:pic>
      <p:pic>
        <p:nvPicPr>
          <p:cNvPr id="6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5" y="476672"/>
            <a:ext cx="6481415" cy="4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6636" y="1237402"/>
            <a:ext cx="88398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fr-FR" b="1" dirty="0">
                <a:solidFill>
                  <a:srgbClr val="000000"/>
                </a:solidFill>
              </a:rPr>
              <a:t>Stabilisation ou réduction de la consommation d’antibiotiques (en nombre de DDJ/1000JH)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680" y="11751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Résultats CAQES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4378" y="7559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F497D"/>
                </a:solidFill>
              </a:rPr>
              <a:t>Critère 33</a:t>
            </a:r>
            <a:endParaRPr lang="fr-FR" sz="2400" b="1" dirty="0">
              <a:solidFill>
                <a:srgbClr val="1F497D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886837"/>
              </p:ext>
            </p:extLst>
          </p:nvPr>
        </p:nvGraphicFramePr>
        <p:xfrm>
          <a:off x="4211960" y="1700808"/>
          <a:ext cx="4824536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86834"/>
              </p:ext>
            </p:extLst>
          </p:nvPr>
        </p:nvGraphicFramePr>
        <p:xfrm>
          <a:off x="230172" y="1700809"/>
          <a:ext cx="4879936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781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62681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Analyse des </a:t>
            </a:r>
            <a:r>
              <a:rPr lang="fr-FR" sz="2000" b="1" dirty="0" smtClean="0">
                <a:solidFill>
                  <a:srgbClr val="002060"/>
                </a:solidFill>
              </a:rPr>
              <a:t>Rapports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115452"/>
            <a:ext cx="80683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Modalités d’évaluation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1700808"/>
            <a:ext cx="374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Autoévaluation par les 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55976" y="1700808"/>
            <a:ext cx="39638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Relecture des éléments de preuve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1763688" y="220486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6121890" y="2204864"/>
            <a:ext cx="432048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51520" y="2924944"/>
            <a:ext cx="374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Cotation en A/B/C/D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1520" y="3995772"/>
            <a:ext cx="374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Valeur 1/0,75/0,5/0 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1763688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355976" y="2924944"/>
            <a:ext cx="39638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Cotation Argumenté / Partiel / Absent</a:t>
            </a:r>
          </a:p>
        </p:txBody>
      </p:sp>
      <p:sp>
        <p:nvSpPr>
          <p:cNvPr id="20" name="Flèche vers le bas 19"/>
          <p:cNvSpPr/>
          <p:nvPr/>
        </p:nvSpPr>
        <p:spPr>
          <a:xfrm>
            <a:off x="6121890" y="3356992"/>
            <a:ext cx="432048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355976" y="4005064"/>
            <a:ext cx="39638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Valeur 1/0,5/0</a:t>
            </a:r>
          </a:p>
        </p:txBody>
      </p:sp>
      <p:sp>
        <p:nvSpPr>
          <p:cNvPr id="4" name="Multiplier 3"/>
          <p:cNvSpPr/>
          <p:nvPr/>
        </p:nvSpPr>
        <p:spPr>
          <a:xfrm>
            <a:off x="3995936" y="4365104"/>
            <a:ext cx="432048" cy="432048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303748" y="4826945"/>
            <a:ext cx="39638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Pondération 0 à 4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995936" y="5301208"/>
            <a:ext cx="432048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267744" y="5795972"/>
            <a:ext cx="39638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Somme / Pt max x 20 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6444208" y="5836622"/>
            <a:ext cx="504056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040494" y="5301208"/>
            <a:ext cx="186554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Score Global intéressement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Valeur / 20</a:t>
            </a:r>
          </a:p>
        </p:txBody>
      </p:sp>
    </p:spTree>
    <p:extLst>
      <p:ext uri="{BB962C8B-B14F-4D97-AF65-F5344CB8AC3E}">
        <p14:creationId xmlns:p14="http://schemas.microsoft.com/office/powerpoint/2010/main" val="23298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3500438"/>
            <a:ext cx="7056437" cy="949325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Intéressements CAQES et biosimilaires</a:t>
            </a:r>
            <a:endParaRPr lang="fr-FR" altLang="fr-FR" sz="25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altLang="fr-FR" b="1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86200" y="616585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1000" smtClean="0">
              <a:solidFill>
                <a:srgbClr val="002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219200" y="1412875"/>
            <a:ext cx="7239000" cy="4249738"/>
          </a:xfrm>
        </p:spPr>
        <p:txBody>
          <a:bodyPr/>
          <a:lstStyle/>
          <a:p>
            <a:pPr>
              <a:defRPr/>
            </a:pPr>
            <a:r>
              <a:rPr lang="fr-FR" altLang="fr-FR" sz="2000" b="1" dirty="0" smtClean="0">
                <a:solidFill>
                  <a:srgbClr val="00B050"/>
                </a:solidFill>
              </a:rPr>
              <a:t>CAQES 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: Enveloppe régionale 400.000 euros.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360.000 euros contrats socle (112 contrats)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40.000 euros transports (10 avenants)</a:t>
            </a:r>
          </a:p>
          <a:p>
            <a:pPr>
              <a:defRPr/>
            </a:pPr>
            <a:endParaRPr lang="fr-FR" altLang="fr-FR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sz="2000" b="1" dirty="0" smtClean="0">
                <a:solidFill>
                  <a:srgbClr val="00B050"/>
                </a:solidFill>
              </a:rPr>
              <a:t>Intéressement </a:t>
            </a:r>
            <a:r>
              <a:rPr lang="fr-FR" altLang="fr-FR" sz="2000" b="1" dirty="0" err="1" smtClean="0">
                <a:solidFill>
                  <a:srgbClr val="00B050"/>
                </a:solidFill>
              </a:rPr>
              <a:t>biosimilaires</a:t>
            </a:r>
            <a:r>
              <a:rPr lang="fr-FR" altLang="fr-FR" sz="2000" b="1" dirty="0" smtClean="0">
                <a:solidFill>
                  <a:srgbClr val="00B050"/>
                </a:solidFill>
              </a:rPr>
              <a:t> 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: </a:t>
            </a:r>
            <a:r>
              <a:rPr lang="fr-FR" altLang="fr-FR" sz="1600" b="1" dirty="0" err="1" smtClean="0">
                <a:solidFill>
                  <a:srgbClr val="0070C0"/>
                </a:solidFill>
              </a:rPr>
              <a:t>étanercept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 et insuline </a:t>
            </a:r>
            <a:r>
              <a:rPr lang="fr-FR" altLang="fr-FR" sz="1600" b="1" dirty="0" err="1" smtClean="0">
                <a:solidFill>
                  <a:srgbClr val="0070C0"/>
                </a:solidFill>
              </a:rPr>
              <a:t>glargine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 : </a:t>
            </a:r>
            <a:r>
              <a:rPr lang="fr-FR" altLang="fr-FR" b="1" dirty="0" smtClean="0">
                <a:solidFill>
                  <a:srgbClr val="0070C0"/>
                </a:solidFill>
              </a:rPr>
              <a:t>67.179 euros</a:t>
            </a:r>
          </a:p>
          <a:p>
            <a:pPr>
              <a:defRPr/>
            </a:pPr>
            <a:r>
              <a:rPr lang="fr-FR" altLang="fr-FR" b="1" dirty="0">
                <a:solidFill>
                  <a:srgbClr val="0070C0"/>
                </a:solidFill>
              </a:rPr>
              <a:t>I</a:t>
            </a:r>
            <a:r>
              <a:rPr lang="fr-FR" altLang="fr-FR" b="1" dirty="0" smtClean="0">
                <a:solidFill>
                  <a:srgbClr val="0070C0"/>
                </a:solidFill>
              </a:rPr>
              <a:t>nstruction du 19 février 2018</a:t>
            </a:r>
            <a:r>
              <a:rPr lang="fr-FR" altLang="fr-FR" b="1" dirty="0">
                <a:solidFill>
                  <a:srgbClr val="0070C0"/>
                </a:solidFill>
              </a:rPr>
              <a:t> </a:t>
            </a:r>
            <a:r>
              <a:rPr lang="fr-FR" altLang="fr-FR" b="1" dirty="0" smtClean="0">
                <a:solidFill>
                  <a:srgbClr val="0070C0"/>
                </a:solidFill>
              </a:rPr>
              <a:t>: 55.300 euros 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11 établissements : 500 euros à 14.600 euros </a:t>
            </a:r>
          </a:p>
          <a:p>
            <a:pPr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Article 51 : 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1 établissement : 5.894 euros (</a:t>
            </a:r>
            <a:r>
              <a:rPr lang="fr-FR" altLang="fr-FR" b="1" dirty="0" err="1" smtClean="0">
                <a:solidFill>
                  <a:srgbClr val="0070C0"/>
                </a:solidFill>
              </a:rPr>
              <a:t>éta</a:t>
            </a:r>
            <a:r>
              <a:rPr lang="fr-FR" altLang="fr-FR" b="1" dirty="0" smtClean="0">
                <a:solidFill>
                  <a:srgbClr val="0070C0"/>
                </a:solidFill>
              </a:rPr>
              <a:t> +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in.gla</a:t>
            </a:r>
            <a:r>
              <a:rPr lang="fr-FR" altLang="fr-FR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1 établissement : 5.985 euros (</a:t>
            </a:r>
            <a:r>
              <a:rPr lang="fr-FR" altLang="fr-FR" b="1" dirty="0" err="1" smtClean="0">
                <a:solidFill>
                  <a:srgbClr val="0070C0"/>
                </a:solidFill>
              </a:rPr>
              <a:t>éta</a:t>
            </a:r>
            <a:r>
              <a:rPr lang="fr-FR" altLang="fr-FR" b="1" dirty="0" smtClean="0">
                <a:solidFill>
                  <a:srgbClr val="0070C0"/>
                </a:solidFill>
              </a:rPr>
              <a:t>.)</a:t>
            </a:r>
          </a:p>
          <a:p>
            <a:pPr>
              <a:defRPr/>
            </a:pPr>
            <a:endParaRPr lang="fr-FR" altLang="fr-FR" b="1" dirty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 smtClean="0">
              <a:solidFill>
                <a:srgbClr val="0070C0"/>
              </a:solidFill>
            </a:endParaRPr>
          </a:p>
          <a:p>
            <a:pPr marL="1330325" lvl="1" indent="0">
              <a:buFontTx/>
              <a:buNone/>
              <a:defRPr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51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CAQES : Principes de l’intéressement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219200" y="1412875"/>
            <a:ext cx="7239000" cy="4249738"/>
          </a:xfrm>
        </p:spPr>
        <p:txBody>
          <a:bodyPr/>
          <a:lstStyle/>
          <a:p>
            <a:pPr>
              <a:defRPr/>
            </a:pPr>
            <a:r>
              <a:rPr lang="fr-FR" altLang="fr-FR" sz="2000" b="1" dirty="0" smtClean="0">
                <a:solidFill>
                  <a:srgbClr val="0070C0"/>
                </a:solidFill>
              </a:rPr>
              <a:t>Valorisation de la globalité du contrat. </a:t>
            </a:r>
          </a:p>
          <a:p>
            <a:pPr>
              <a:defRPr/>
            </a:pPr>
            <a:r>
              <a:rPr lang="fr-FR" altLang="fr-FR" sz="2000" b="1" dirty="0" smtClean="0">
                <a:solidFill>
                  <a:srgbClr val="0070C0"/>
                </a:solidFill>
              </a:rPr>
              <a:t>Survalorisation financière au titre de 3 objectifs nationaux : 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Promotion des génériques; </a:t>
            </a:r>
          </a:p>
          <a:p>
            <a:pPr lvl="1">
              <a:defRPr/>
            </a:pPr>
            <a:r>
              <a:rPr lang="fr-FR" altLang="fr-FR" sz="1800" b="1" dirty="0">
                <a:solidFill>
                  <a:srgbClr val="0070C0"/>
                </a:solidFill>
              </a:rPr>
              <a:t> </a:t>
            </a:r>
            <a:r>
              <a:rPr lang="fr-FR" altLang="fr-FR" sz="1800" b="1" dirty="0" smtClean="0">
                <a:solidFill>
                  <a:srgbClr val="0070C0"/>
                </a:solidFill>
              </a:rPr>
              <a:t>Maitrise des dépenses de la liste en sus ; 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Lutte contre l’</a:t>
            </a:r>
            <a:r>
              <a:rPr lang="fr-FR" altLang="fr-FR" sz="1800" b="1" dirty="0" err="1" smtClean="0">
                <a:solidFill>
                  <a:srgbClr val="0070C0"/>
                </a:solidFill>
              </a:rPr>
              <a:t>antibiorésistance</a:t>
            </a:r>
            <a:r>
              <a:rPr lang="fr-FR" altLang="fr-FR" sz="1800" b="1" dirty="0" smtClean="0">
                <a:solidFill>
                  <a:srgbClr val="0070C0"/>
                </a:solidFill>
              </a:rPr>
              <a:t>.</a:t>
            </a:r>
          </a:p>
          <a:p>
            <a:pPr>
              <a:defRPr/>
            </a:pPr>
            <a:r>
              <a:rPr lang="fr-FR" altLang="fr-FR" sz="2000" b="1" dirty="0" smtClean="0">
                <a:solidFill>
                  <a:srgbClr val="0070C0"/>
                </a:solidFill>
              </a:rPr>
              <a:t>Intéressement d’environ le 1</a:t>
            </a:r>
            <a:r>
              <a:rPr lang="fr-FR" altLang="fr-FR" sz="2000" b="1" baseline="30000" dirty="0" smtClean="0">
                <a:solidFill>
                  <a:srgbClr val="0070C0"/>
                </a:solidFill>
              </a:rPr>
              <a:t>er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 quartile des établissements les plus performants dans chaque catégorie.</a:t>
            </a:r>
          </a:p>
          <a:p>
            <a:pPr>
              <a:defRPr/>
            </a:pPr>
            <a:r>
              <a:rPr lang="fr-FR" altLang="fr-FR" sz="2000" b="1" dirty="0" smtClean="0">
                <a:solidFill>
                  <a:srgbClr val="0070C0"/>
                </a:solidFill>
              </a:rPr>
              <a:t>Valorisation financière adaptée à la taille de l’établissement dans le périmètre régional.</a:t>
            </a:r>
          </a:p>
          <a:p>
            <a:pPr marL="0" indent="0">
              <a:buFontTx/>
              <a:buNone/>
              <a:defRPr/>
            </a:pPr>
            <a:endParaRPr lang="fr-FR" altLang="fr-FR" sz="20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 smtClean="0">
              <a:solidFill>
                <a:srgbClr val="0070C0"/>
              </a:solidFill>
            </a:endParaRPr>
          </a:p>
          <a:p>
            <a:pPr marL="1330325" lvl="1" indent="0">
              <a:buFontTx/>
              <a:buNone/>
              <a:defRPr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576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615950"/>
          </a:xfrm>
        </p:spPr>
        <p:txBody>
          <a:bodyPr/>
          <a:lstStyle/>
          <a:p>
            <a:r>
              <a:rPr lang="fr-FR" altLang="fr-FR" smtClean="0"/>
              <a:t>Valorisation forfaitaire globale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040312"/>
          </a:xfrm>
        </p:spPr>
        <p:txBody>
          <a:bodyPr/>
          <a:lstStyle/>
          <a:p>
            <a:pPr>
              <a:defRPr/>
            </a:pPr>
            <a:r>
              <a:rPr lang="fr-FR" altLang="fr-FR" sz="2000" b="1" dirty="0" smtClean="0">
                <a:solidFill>
                  <a:srgbClr val="0070C0"/>
                </a:solidFill>
              </a:rPr>
              <a:t>7 catégories d’établissements (</a:t>
            </a:r>
            <a:r>
              <a:rPr lang="fr-FR" altLang="fr-FR" sz="2000" b="1" dirty="0" err="1" smtClean="0">
                <a:solidFill>
                  <a:srgbClr val="0070C0"/>
                </a:solidFill>
              </a:rPr>
              <a:t>cf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 rapports d’autoévaluation).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Dialyse + HAD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MCO + Oncologie but lucratif.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MCO Privé but lucratif 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Médecine public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MCO Oncologie public ou ESPIC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SSR Psy privé</a:t>
            </a:r>
          </a:p>
          <a:p>
            <a:pPr lvl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</a:rPr>
              <a:t>SSR/PSY public/ESPIC</a:t>
            </a:r>
          </a:p>
          <a:p>
            <a:pPr>
              <a:defRPr/>
            </a:pPr>
            <a:endParaRPr lang="fr-FR" altLang="fr-FR" sz="20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sz="2000" b="1" dirty="0" smtClean="0">
                <a:solidFill>
                  <a:srgbClr val="0070C0"/>
                </a:solidFill>
              </a:rPr>
              <a:t>Hiérarchisation selon le score d’autoévaluation pondéré au regard des éléments de preuve.</a:t>
            </a:r>
          </a:p>
          <a:p>
            <a:pPr>
              <a:defRPr/>
            </a:pPr>
            <a:endParaRPr lang="fr-FR" altLang="fr-FR" sz="2000" b="1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altLang="fr-FR" sz="2000" b="1" dirty="0" smtClean="0">
                <a:solidFill>
                  <a:srgbClr val="0070C0"/>
                </a:solidFill>
              </a:rPr>
              <a:t>	3 forfaits : 7.000 euros ; 10.000 euros ; 20.000 euros</a:t>
            </a:r>
          </a:p>
          <a:p>
            <a:pPr marL="0" indent="0">
              <a:buFontTx/>
              <a:buNone/>
              <a:defRPr/>
            </a:pP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                total 250.000 euros</a:t>
            </a:r>
            <a:endParaRPr lang="fr-FR" altLang="fr-FR" sz="20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fr-FR" altLang="fr-FR" b="1" dirty="0" smtClean="0">
              <a:solidFill>
                <a:srgbClr val="0070C0"/>
              </a:solidFill>
            </a:endParaRPr>
          </a:p>
          <a:p>
            <a:pPr marL="1330325" lvl="1" indent="0">
              <a:buFontTx/>
              <a:buNone/>
              <a:defRPr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9014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615950"/>
          </a:xfrm>
        </p:spPr>
        <p:txBody>
          <a:bodyPr/>
          <a:lstStyle/>
          <a:p>
            <a:r>
              <a:rPr lang="fr-FR" altLang="fr-FR" smtClean="0"/>
              <a:t>Survalorisation objectifs nationaux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040312"/>
          </a:xfrm>
        </p:spPr>
        <p:txBody>
          <a:bodyPr/>
          <a:lstStyle/>
          <a:p>
            <a:endParaRPr lang="fr-FR" altLang="fr-FR" sz="2000" b="1" smtClean="0">
              <a:solidFill>
                <a:srgbClr val="0070C0"/>
              </a:solidFill>
            </a:endParaRPr>
          </a:p>
          <a:p>
            <a:r>
              <a:rPr lang="fr-FR" altLang="fr-FR" sz="2000" b="1" smtClean="0">
                <a:solidFill>
                  <a:srgbClr val="0070C0"/>
                </a:solidFill>
              </a:rPr>
              <a:t>Promotion des génériques : Ind.37.</a:t>
            </a:r>
          </a:p>
          <a:p>
            <a:r>
              <a:rPr lang="fr-FR" altLang="fr-FR" sz="2000" b="1" smtClean="0">
                <a:solidFill>
                  <a:srgbClr val="0070C0"/>
                </a:solidFill>
              </a:rPr>
              <a:t>Maîtrise des dépenses des listes en sus : Ind. 42 et 43. </a:t>
            </a:r>
          </a:p>
          <a:p>
            <a:r>
              <a:rPr lang="fr-FR" altLang="fr-FR" sz="2000" b="1" smtClean="0">
                <a:solidFill>
                  <a:srgbClr val="0070C0"/>
                </a:solidFill>
              </a:rPr>
              <a:t>Lutte contre l’antibiorésistance : Ind 30.</a:t>
            </a:r>
          </a:p>
          <a:p>
            <a:endParaRPr lang="fr-FR" altLang="fr-FR" sz="2000" b="1" smtClean="0">
              <a:solidFill>
                <a:srgbClr val="0070C0"/>
              </a:solidFill>
            </a:endParaRPr>
          </a:p>
          <a:p>
            <a:r>
              <a:rPr lang="fr-FR" altLang="fr-FR" sz="2000" b="1" smtClean="0">
                <a:solidFill>
                  <a:srgbClr val="0070C0"/>
                </a:solidFill>
              </a:rPr>
              <a:t>Indicateur d’efficience : intéressement proportionnel aux volumes de remboursement :  85.000 euros = 25.000 euros répertoire : 20.000 euros LS DMI – 40.000 euros MS M.</a:t>
            </a:r>
          </a:p>
          <a:p>
            <a:r>
              <a:rPr lang="fr-FR" altLang="fr-FR" sz="2000" b="1" smtClean="0">
                <a:solidFill>
                  <a:srgbClr val="0070C0"/>
                </a:solidFill>
              </a:rPr>
              <a:t>Lutte contre l’antibiorésistance : Intéressement forfaitaire 25.000 euros (3.000 euros EDS). </a:t>
            </a:r>
          </a:p>
          <a:p>
            <a:endParaRPr lang="fr-FR" altLang="fr-FR" sz="2000" b="1" smtClean="0">
              <a:solidFill>
                <a:srgbClr val="0070C0"/>
              </a:solidFill>
            </a:endParaRPr>
          </a:p>
          <a:p>
            <a:r>
              <a:rPr lang="fr-FR" altLang="fr-FR" sz="2000" b="1" i="1" smtClean="0">
                <a:solidFill>
                  <a:srgbClr val="0070C0"/>
                </a:solidFill>
              </a:rPr>
              <a:t>Rmq : Ces indicateurs sont déjà valorisés au titre de l’intéressement global;</a:t>
            </a:r>
            <a:endParaRPr lang="fr-FR" altLang="fr-FR" b="1" i="1" smtClean="0">
              <a:solidFill>
                <a:srgbClr val="0070C0"/>
              </a:solidFill>
            </a:endParaRPr>
          </a:p>
          <a:p>
            <a:endParaRPr lang="fr-FR" altLang="fr-FR" b="1" smtClean="0">
              <a:solidFill>
                <a:srgbClr val="0070C0"/>
              </a:solidFill>
            </a:endParaRPr>
          </a:p>
          <a:p>
            <a:endParaRPr lang="fr-FR" altLang="fr-FR" b="1" smtClean="0">
              <a:solidFill>
                <a:srgbClr val="0070C0"/>
              </a:solidFill>
            </a:endParaRPr>
          </a:p>
          <a:p>
            <a:pPr marL="1330325" lvl="1" indent="0">
              <a:buFontTx/>
              <a:buNone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637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153400" cy="615950"/>
          </a:xfrm>
        </p:spPr>
        <p:txBody>
          <a:bodyPr/>
          <a:lstStyle/>
          <a:p>
            <a:r>
              <a:rPr lang="fr-FR" altLang="fr-FR" smtClean="0"/>
              <a:t>Bilan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040312"/>
          </a:xfrm>
        </p:spPr>
        <p:txBody>
          <a:bodyPr/>
          <a:lstStyle/>
          <a:p>
            <a:endParaRPr lang="fr-FR" altLang="fr-FR" sz="2000" b="1" smtClean="0">
              <a:solidFill>
                <a:srgbClr val="0070C0"/>
              </a:solidFill>
            </a:endParaRPr>
          </a:p>
          <a:p>
            <a:r>
              <a:rPr lang="fr-FR" altLang="fr-FR" sz="2000" b="1" smtClean="0">
                <a:solidFill>
                  <a:srgbClr val="0070C0"/>
                </a:solidFill>
              </a:rPr>
              <a:t>28 établissements :</a:t>
            </a:r>
          </a:p>
          <a:p>
            <a:r>
              <a:rPr lang="fr-FR" altLang="fr-FR" sz="2000" b="1" smtClean="0">
                <a:solidFill>
                  <a:srgbClr val="0070C0"/>
                </a:solidFill>
              </a:rPr>
              <a:t>5.000 euros à 33.000 euros.</a:t>
            </a:r>
          </a:p>
          <a:p>
            <a:endParaRPr lang="fr-FR" altLang="fr-FR" sz="2000" b="1" smtClean="0">
              <a:solidFill>
                <a:srgbClr val="0070C0"/>
              </a:solidFill>
            </a:endParaRPr>
          </a:p>
          <a:p>
            <a:endParaRPr lang="fr-FR" altLang="fr-FR" sz="2000" b="1" smtClean="0">
              <a:solidFill>
                <a:srgbClr val="0070C0"/>
              </a:solidFill>
            </a:endParaRPr>
          </a:p>
          <a:p>
            <a:endParaRPr lang="fr-FR" altLang="fr-FR" sz="2000" b="1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Ordre du jour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Actualités nationales et révision à venir du CAQES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35123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Ordre du jour</a:t>
            </a:r>
            <a:endParaRPr lang="fr-FR" sz="3200" b="1" dirty="0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Actualités nationales et révision à venir du CAQES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LAP et LAD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Evolution des consommations des MO et DMI de la liste en sus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Mise en œuvre du codage par indication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PHEV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Notification du RPPS sur les ordonnances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Conclusions du GT CAQES national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2436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6000" b="1" dirty="0">
                <a:solidFill>
                  <a:schemeClr val="tx2"/>
                </a:solidFill>
              </a:rPr>
              <a:t>Le nouveau cadre juridique (1/3) </a:t>
            </a:r>
            <a:endParaRPr lang="fr-FR" sz="6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4400" dirty="0">
                <a:solidFill>
                  <a:schemeClr val="tx2"/>
                </a:solidFill>
                <a:latin typeface="Wingdings"/>
              </a:rPr>
              <a:t></a:t>
            </a:r>
            <a:r>
              <a:rPr lang="fr-FR" sz="4000" b="1" i="1" dirty="0">
                <a:solidFill>
                  <a:schemeClr val="tx2"/>
                </a:solidFill>
              </a:rPr>
              <a:t>Art 49 de LFSS pour 2019 : Modifie l’art L. 161-38 du CSS</a:t>
            </a:r>
            <a:endParaRPr lang="fr-FR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4400" dirty="0" smtClean="0">
                <a:solidFill>
                  <a:schemeClr val="tx2"/>
                </a:solidFill>
                <a:latin typeface="Arial"/>
              </a:rPr>
              <a:t>• </a:t>
            </a:r>
            <a:r>
              <a:rPr lang="fr-FR" sz="4000" b="1" dirty="0" smtClean="0">
                <a:solidFill>
                  <a:schemeClr val="tx2"/>
                </a:solidFill>
              </a:rPr>
              <a:t>Suppression du </a:t>
            </a:r>
            <a:r>
              <a:rPr lang="fr-FR" sz="4000" b="1" dirty="0">
                <a:solidFill>
                  <a:schemeClr val="tx2"/>
                </a:solidFill>
              </a:rPr>
              <a:t>caractère obligatoire –choix de </a:t>
            </a:r>
            <a:r>
              <a:rPr lang="fr-FR" sz="4000" b="1" dirty="0" smtClean="0">
                <a:solidFill>
                  <a:schemeClr val="tx2"/>
                </a:solidFill>
              </a:rPr>
              <a:t>l’éditeur</a:t>
            </a:r>
            <a:endParaRPr lang="fr-FR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i="1" dirty="0">
                <a:solidFill>
                  <a:schemeClr val="tx2"/>
                </a:solidFill>
              </a:rPr>
              <a:t>«Ces certifications peuvent être demandées par les éditeurs pour tout logiciel </a:t>
            </a:r>
            <a:r>
              <a:rPr lang="fr-FR" i="1" dirty="0" smtClean="0">
                <a:solidFill>
                  <a:schemeClr val="tx2"/>
                </a:solidFill>
              </a:rPr>
              <a:t>…</a:t>
            </a:r>
            <a:r>
              <a:rPr lang="fr-FR" sz="4000" dirty="0" smtClean="0">
                <a:solidFill>
                  <a:schemeClr val="tx2"/>
                </a:solidFill>
              </a:rPr>
              <a:t>»</a:t>
            </a:r>
          </a:p>
          <a:p>
            <a:pPr marL="0" indent="0">
              <a:buNone/>
            </a:pPr>
            <a:endParaRPr lang="fr-FR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4400" dirty="0" smtClean="0">
                <a:solidFill>
                  <a:schemeClr val="tx2"/>
                </a:solidFill>
                <a:latin typeface="Arial"/>
              </a:rPr>
              <a:t>• </a:t>
            </a:r>
            <a:r>
              <a:rPr lang="fr-FR" sz="4000" b="1" dirty="0" smtClean="0">
                <a:solidFill>
                  <a:schemeClr val="tx2"/>
                </a:solidFill>
              </a:rPr>
              <a:t>Fonctionnalités </a:t>
            </a:r>
            <a:r>
              <a:rPr lang="fr-FR" sz="4000" b="1" dirty="0">
                <a:solidFill>
                  <a:schemeClr val="tx2"/>
                </a:solidFill>
              </a:rPr>
              <a:t>à fournir fixées par décret</a:t>
            </a:r>
            <a:endParaRPr lang="fr-FR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4000" dirty="0" smtClean="0">
                <a:solidFill>
                  <a:schemeClr val="tx2"/>
                </a:solidFill>
              </a:rPr>
              <a:t>«</a:t>
            </a:r>
            <a:r>
              <a:rPr lang="fr-FR" i="1" dirty="0">
                <a:solidFill>
                  <a:schemeClr val="tx2"/>
                </a:solidFill>
              </a:rPr>
              <a:t>IV-Les fonctionnalités qui doivent être fournies par le logiciel en vue d'obtenir la certification sont fixées par décret en Conseil d'Etat.» </a:t>
            </a:r>
            <a:endParaRPr lang="fr-FR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4400" dirty="0">
                <a:solidFill>
                  <a:schemeClr val="tx2"/>
                </a:solidFill>
                <a:latin typeface="Arial"/>
              </a:rPr>
              <a:t>•</a:t>
            </a:r>
            <a:r>
              <a:rPr lang="fr-FR" sz="4000" b="1" dirty="0" smtClean="0">
                <a:solidFill>
                  <a:schemeClr val="tx2"/>
                </a:solidFill>
              </a:rPr>
              <a:t>Engagement à </a:t>
            </a:r>
            <a:r>
              <a:rPr lang="fr-FR" sz="4000" b="1" dirty="0">
                <a:solidFill>
                  <a:schemeClr val="tx2"/>
                </a:solidFill>
              </a:rPr>
              <a:t>faire évoluer le </a:t>
            </a:r>
            <a:r>
              <a:rPr lang="fr-FR" sz="4000" b="1" dirty="0" smtClean="0">
                <a:solidFill>
                  <a:schemeClr val="tx2"/>
                </a:solidFill>
              </a:rPr>
              <a:t>logiciel</a:t>
            </a:r>
            <a:endParaRPr lang="fr-FR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i="1" dirty="0">
                <a:solidFill>
                  <a:schemeClr val="tx2"/>
                </a:solidFill>
              </a:rPr>
              <a:t>«Les éditeurs  s'engagent à faire évoluer leur logiciel pour en assurer la conformité avec les évolutions des fonctionnalités»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LAP / LAD</a:t>
            </a:r>
            <a:endParaRPr lang="fr-FR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6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300" b="1" dirty="0">
                <a:solidFill>
                  <a:schemeClr val="tx2"/>
                </a:solidFill>
              </a:rPr>
              <a:t>Le nouveau cadre juridique (2/3)</a:t>
            </a:r>
            <a:endParaRPr lang="fr-FR" sz="4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tx2"/>
                </a:solidFill>
                <a:latin typeface="Wingdings"/>
              </a:rPr>
              <a:t></a:t>
            </a:r>
            <a:r>
              <a:rPr lang="fr-FR" sz="2800" b="1" i="1" dirty="0">
                <a:solidFill>
                  <a:schemeClr val="tx2"/>
                </a:solidFill>
              </a:rPr>
              <a:t>Art 49 de LFSS pour 2019 : Modifie l’art L. 161-38 du </a:t>
            </a:r>
            <a:r>
              <a:rPr lang="fr-FR" sz="2800" b="1" i="1" dirty="0" smtClean="0">
                <a:solidFill>
                  <a:schemeClr val="tx2"/>
                </a:solidFill>
              </a:rPr>
              <a:t>CSS</a:t>
            </a:r>
          </a:p>
          <a:p>
            <a:pPr marL="0" indent="0">
              <a:buNone/>
            </a:pPr>
            <a:endParaRPr lang="fr-FR" sz="3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3400" dirty="0" smtClean="0">
                <a:solidFill>
                  <a:schemeClr val="tx2"/>
                </a:solidFill>
                <a:latin typeface="Arial"/>
              </a:rPr>
              <a:t>• </a:t>
            </a:r>
            <a:r>
              <a:rPr lang="fr-FR" sz="2800" b="1" dirty="0" smtClean="0">
                <a:solidFill>
                  <a:schemeClr val="tx2"/>
                </a:solidFill>
              </a:rPr>
              <a:t>Pénalités financières </a:t>
            </a:r>
            <a:r>
              <a:rPr lang="fr-FR" sz="2800" b="1" dirty="0">
                <a:solidFill>
                  <a:schemeClr val="tx2"/>
                </a:solidFill>
              </a:rPr>
              <a:t>: </a:t>
            </a:r>
          </a:p>
          <a:p>
            <a:pPr marL="400050" lvl="1" indent="0">
              <a:buNone/>
            </a:pPr>
            <a:r>
              <a:rPr lang="fr-FR" sz="2300" dirty="0" smtClean="0">
                <a:solidFill>
                  <a:schemeClr val="tx2"/>
                </a:solidFill>
                <a:latin typeface="Wingdings"/>
              </a:rPr>
              <a:t>	</a:t>
            </a:r>
            <a:r>
              <a:rPr lang="fr-FR" sz="2300" b="1" i="1" dirty="0">
                <a:solidFill>
                  <a:schemeClr val="tx2"/>
                </a:solidFill>
              </a:rPr>
              <a:t>«</a:t>
            </a:r>
            <a:r>
              <a:rPr lang="fr-FR" sz="2300" i="1" dirty="0">
                <a:solidFill>
                  <a:schemeClr val="tx2"/>
                </a:solidFill>
              </a:rPr>
              <a:t>pénalité financière à l'encontre de l'entreprise éditant le logiciel qui n'a </a:t>
            </a:r>
            <a:r>
              <a:rPr lang="fr-FR" sz="2300" i="1" dirty="0" smtClean="0">
                <a:solidFill>
                  <a:schemeClr val="tx2"/>
                </a:solidFill>
              </a:rPr>
              <a:t>	pas </a:t>
            </a:r>
            <a:r>
              <a:rPr lang="fr-FR" sz="2300" i="1" dirty="0">
                <a:solidFill>
                  <a:schemeClr val="tx2"/>
                </a:solidFill>
              </a:rPr>
              <a:t>respecté les engagements …</a:t>
            </a:r>
            <a:r>
              <a:rPr lang="fr-FR" sz="2300" dirty="0">
                <a:solidFill>
                  <a:schemeClr val="tx2"/>
                </a:solidFill>
              </a:rPr>
              <a:t>» </a:t>
            </a:r>
          </a:p>
          <a:p>
            <a:pPr marL="400050" lvl="1" indent="0">
              <a:buNone/>
            </a:pPr>
            <a:r>
              <a:rPr lang="fr-FR" sz="2300" dirty="0" smtClean="0">
                <a:solidFill>
                  <a:schemeClr val="tx2"/>
                </a:solidFill>
                <a:latin typeface="Wingdings"/>
              </a:rPr>
              <a:t>	</a:t>
            </a:r>
            <a:r>
              <a:rPr lang="fr-FR" sz="2300" b="1" dirty="0">
                <a:solidFill>
                  <a:schemeClr val="tx2"/>
                </a:solidFill>
              </a:rPr>
              <a:t>Non applicables </a:t>
            </a:r>
            <a:r>
              <a:rPr lang="fr-FR" sz="2300" b="1" dirty="0" smtClean="0">
                <a:solidFill>
                  <a:schemeClr val="tx2"/>
                </a:solidFill>
              </a:rPr>
              <a:t>dans le DCE du 20 aout 2019</a:t>
            </a:r>
            <a:endParaRPr lang="fr-FR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9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• Ce </a:t>
            </a:r>
            <a:r>
              <a:rPr lang="fr-FR" sz="2800" b="1" dirty="0">
                <a:solidFill>
                  <a:schemeClr val="tx2"/>
                </a:solidFill>
              </a:rPr>
              <a:t>qui reste inchangé</a:t>
            </a:r>
          </a:p>
          <a:p>
            <a:pPr marL="0" indent="0">
              <a:buNone/>
            </a:pPr>
            <a:r>
              <a:rPr lang="fr-FR" sz="3400" dirty="0" smtClean="0">
                <a:solidFill>
                  <a:schemeClr val="tx2"/>
                </a:solidFill>
                <a:latin typeface="Wingdings"/>
              </a:rPr>
              <a:t>	</a:t>
            </a:r>
            <a:r>
              <a:rPr lang="fr-FR" sz="2300" b="1" i="1" dirty="0">
                <a:solidFill>
                  <a:schemeClr val="tx2"/>
                </a:solidFill>
              </a:rPr>
              <a:t>Rôle clé de la HAS </a:t>
            </a:r>
            <a:r>
              <a:rPr lang="fr-FR" sz="2300" i="1" dirty="0">
                <a:solidFill>
                  <a:schemeClr val="tx2"/>
                </a:solidFill>
              </a:rPr>
              <a:t>: élaboration procédure et référentiels de certification</a:t>
            </a:r>
            <a:endParaRPr lang="fr-FR" sz="23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fr-FR" sz="2300" dirty="0" smtClean="0">
                <a:solidFill>
                  <a:schemeClr val="tx2"/>
                </a:solidFill>
                <a:latin typeface="Wingdings"/>
              </a:rPr>
              <a:t>	</a:t>
            </a:r>
            <a:r>
              <a:rPr lang="fr-FR" sz="2300" i="1" dirty="0">
                <a:solidFill>
                  <a:schemeClr val="tx2"/>
                </a:solidFill>
              </a:rPr>
              <a:t>Intervention d’un Organisme Certificateur accrédité pour la certification</a:t>
            </a:r>
            <a:endParaRPr lang="fr-FR" sz="23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fr-FR" sz="2300" dirty="0" smtClean="0">
                <a:solidFill>
                  <a:schemeClr val="tx2"/>
                </a:solidFill>
                <a:latin typeface="Wingdings"/>
              </a:rPr>
              <a:t>	</a:t>
            </a:r>
            <a:r>
              <a:rPr lang="fr-FR" sz="2300" i="1" dirty="0">
                <a:solidFill>
                  <a:schemeClr val="tx2"/>
                </a:solidFill>
              </a:rPr>
              <a:t>Durée de la certification : 3 ans </a:t>
            </a:r>
            <a:endParaRPr lang="fr-FR" sz="2300" dirty="0">
              <a:solidFill>
                <a:schemeClr val="tx2"/>
              </a:solidFill>
            </a:endParaRPr>
          </a:p>
        </p:txBody>
      </p:sp>
      <p:pic>
        <p:nvPicPr>
          <p:cNvPr id="4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Ordre du jour</a:t>
            </a:r>
            <a:endParaRPr lang="fr-FR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0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6900" b="1" dirty="0">
                <a:solidFill>
                  <a:schemeClr val="tx2"/>
                </a:solidFill>
              </a:rPr>
              <a:t>Le nouveau cadre juridique (3/3) </a:t>
            </a:r>
            <a:endParaRPr lang="fr-FR" sz="6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46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4600" b="1" i="1" dirty="0" smtClean="0">
                <a:solidFill>
                  <a:schemeClr val="tx2"/>
                </a:solidFill>
              </a:rPr>
              <a:t>Art 49 de LFSS pour 2019 : a modifié l’art L. 162-5 du CSS sur la convention médecin: ROSP</a:t>
            </a:r>
            <a:endParaRPr lang="fr-FR" sz="4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3800" dirty="0" smtClean="0">
                <a:solidFill>
                  <a:schemeClr val="tx2"/>
                </a:solidFill>
              </a:rPr>
              <a:t>A la place de preuve d’acquisition : </a:t>
            </a:r>
            <a:r>
              <a:rPr lang="fr-FR" sz="3800" b="1" dirty="0" smtClean="0">
                <a:solidFill>
                  <a:schemeClr val="tx2"/>
                </a:solidFill>
              </a:rPr>
              <a:t>utilisation</a:t>
            </a:r>
            <a:endParaRPr lang="fr-FR" sz="3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3800" i="1" dirty="0" smtClean="0">
                <a:solidFill>
                  <a:schemeClr val="tx2"/>
                </a:solidFill>
              </a:rPr>
              <a:t>«</a:t>
            </a:r>
            <a:r>
              <a:rPr lang="fr-FR" sz="3800" dirty="0" smtClean="0">
                <a:solidFill>
                  <a:schemeClr val="tx2"/>
                </a:solidFill>
              </a:rPr>
              <a:t>…des engagements individualisés et la contrepartie financière associée. </a:t>
            </a:r>
            <a:r>
              <a:rPr lang="fr-FR" sz="3800" i="1" dirty="0" smtClean="0">
                <a:solidFill>
                  <a:schemeClr val="tx2"/>
                </a:solidFill>
              </a:rPr>
              <a:t>Ces engagements peuvent porter sur la prescription, </a:t>
            </a:r>
            <a:r>
              <a:rPr lang="fr-FR" sz="3800" b="1" i="1" dirty="0" smtClean="0">
                <a:solidFill>
                  <a:schemeClr val="tx2"/>
                </a:solidFill>
              </a:rPr>
              <a:t>l'utilisation </a:t>
            </a:r>
            <a:r>
              <a:rPr lang="fr-FR" sz="3800" i="1" dirty="0" smtClean="0">
                <a:solidFill>
                  <a:schemeClr val="tx2"/>
                </a:solidFill>
              </a:rPr>
              <a:t>d'un logiciel d'aide à la prescription </a:t>
            </a:r>
            <a:r>
              <a:rPr lang="fr-FR" sz="3800" b="1" i="1" dirty="0" smtClean="0">
                <a:solidFill>
                  <a:schemeClr val="tx2"/>
                </a:solidFill>
              </a:rPr>
              <a:t>certifié </a:t>
            </a:r>
            <a:r>
              <a:rPr lang="fr-FR" sz="3800" i="1" dirty="0" smtClean="0">
                <a:solidFill>
                  <a:schemeClr val="tx2"/>
                </a:solidFill>
              </a:rPr>
              <a:t>suivant la procédure prévue au même article L. 161-38</a:t>
            </a:r>
            <a:r>
              <a:rPr lang="fr-FR" sz="3800" dirty="0" smtClean="0">
                <a:solidFill>
                  <a:schemeClr val="tx2"/>
                </a:solidFill>
              </a:rPr>
              <a:t>…»</a:t>
            </a:r>
          </a:p>
          <a:p>
            <a:pPr marL="0" indent="0">
              <a:buNone/>
            </a:pPr>
            <a:endParaRPr lang="fr-FR" sz="3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4600" b="1" i="1" dirty="0" smtClean="0">
                <a:solidFill>
                  <a:schemeClr val="tx2"/>
                </a:solidFill>
              </a:rPr>
              <a:t>a modifié l’art L. 162-16-1 du CSS sur la convention  pharmacien</a:t>
            </a:r>
            <a:endParaRPr lang="fr-FR" sz="4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3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3800" dirty="0" smtClean="0">
                <a:solidFill>
                  <a:schemeClr val="tx2"/>
                </a:solidFill>
              </a:rPr>
              <a:t>«La rémunération… en contrepartie du respect d'engagements individualisés. Ces engagements peuvent porter sur la dispensation, </a:t>
            </a:r>
            <a:r>
              <a:rPr lang="fr-FR" sz="3800" b="1" dirty="0" smtClean="0">
                <a:solidFill>
                  <a:schemeClr val="tx2"/>
                </a:solidFill>
              </a:rPr>
              <a:t>l'utilisation </a:t>
            </a:r>
            <a:r>
              <a:rPr lang="fr-FR" sz="3800" dirty="0" smtClean="0">
                <a:solidFill>
                  <a:schemeClr val="tx2"/>
                </a:solidFill>
              </a:rPr>
              <a:t>d'un logiciel d'aide à la dispensation </a:t>
            </a:r>
            <a:r>
              <a:rPr lang="fr-FR" sz="3800" b="1" dirty="0" smtClean="0">
                <a:solidFill>
                  <a:schemeClr val="tx2"/>
                </a:solidFill>
              </a:rPr>
              <a:t>certifié </a:t>
            </a:r>
            <a:r>
              <a:rPr lang="fr-FR" sz="3800" dirty="0" smtClean="0">
                <a:solidFill>
                  <a:schemeClr val="tx2"/>
                </a:solidFill>
              </a:rPr>
              <a:t>suivant la procédure prévue à l'article L. 161-38…»</a:t>
            </a:r>
            <a:endParaRPr lang="fr-FR" sz="3800" dirty="0">
              <a:solidFill>
                <a:schemeClr val="tx2"/>
              </a:solidFill>
            </a:endParaRPr>
          </a:p>
        </p:txBody>
      </p:sp>
      <p:pic>
        <p:nvPicPr>
          <p:cNvPr id="4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LAP / LAD</a:t>
            </a:r>
            <a:endParaRPr lang="fr-FR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35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Ordre du jour</a:t>
            </a:r>
            <a:endParaRPr lang="fr-FR" sz="3200" b="1" dirty="0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Actualités nationales et révision à venir du CAQES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LAP et LAD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Evolution des consommations des MO et DMI de la liste en sus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Mise en œuvre du codage par indication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PHEV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Notification du RPPS sur les ordonnances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Conclusions du GT CAQES national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2261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23863"/>
            <a:ext cx="79914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23863"/>
            <a:ext cx="80295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Ordre du jour</a:t>
            </a:r>
            <a:endParaRPr lang="fr-FR" sz="3200" b="1" dirty="0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Actualités nationales et révision à venir du CAQES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LAP et LAD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Evolution des consommations des MO et DMI de la liste en sus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Mise en œuvre du codage par indication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PHEV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Notification du RPPS sur les ordonnances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Conclusions du GT CAQES national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2261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61963"/>
            <a:ext cx="793432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7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Ordre du jour</a:t>
            </a:r>
            <a:endParaRPr lang="fr-FR" sz="3200" b="1" dirty="0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Actualités nationales et révision à venir du CAQES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LAP et LAD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Evolution des consommations des MO et DMI de la liste en sus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Mise en œuvre du codage par indication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PHEV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Notification du RPPS sur les ordonnances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Conclusions du GT CAQES national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2261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62681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Analyse des </a:t>
            </a:r>
            <a:r>
              <a:rPr lang="fr-FR" sz="2000" b="1" dirty="0" smtClean="0">
                <a:solidFill>
                  <a:srgbClr val="002060"/>
                </a:solidFill>
              </a:rPr>
              <a:t>Rapports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19" y="1115452"/>
            <a:ext cx="86416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Analyse des rapports : pour 43 indicateurs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1781849"/>
            <a:ext cx="374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Autoévaluation par les ES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1768894" y="2542579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92339" y="1743199"/>
            <a:ext cx="39401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Les données ne sont pas modifiées 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Sauf bonifiées en cas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D’erreur dans la saisie (accord de l’ES)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51520" y="3190651"/>
            <a:ext cx="374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43 indicateurs / cotation sur 54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65318"/>
              </p:ext>
            </p:extLst>
          </p:nvPr>
        </p:nvGraphicFramePr>
        <p:xfrm>
          <a:off x="255427" y="3645024"/>
          <a:ext cx="8637748" cy="248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261"/>
                <a:gridCol w="3888432"/>
                <a:gridCol w="1944216"/>
                <a:gridCol w="12968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Article CAQES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Libellé</a:t>
                      </a:r>
                      <a:endParaRPr lang="fr-F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« Poids relatif »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10.1</a:t>
                      </a:r>
                      <a:endParaRPr lang="fr-FR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Amélioration et sécurisation de la prise en charge</a:t>
                      </a:r>
                      <a:endParaRPr lang="fr-FR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22 Indicateurs</a:t>
                      </a:r>
                      <a:r>
                        <a:rPr lang="fr-FR" sz="1200" b="1" baseline="0" dirty="0" smtClean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19 points</a:t>
                      </a:r>
                      <a:endParaRPr lang="fr-FR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35,2 %</a:t>
                      </a:r>
                    </a:p>
                  </a:txBody>
                  <a:tcPr/>
                </a:tc>
              </a:tr>
              <a:tr h="282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Développement des pratiques en réseau 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Indicateurs</a:t>
                      </a:r>
                      <a:r>
                        <a:rPr lang="fr-FR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 points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22,2 %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10.3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Engagements relatifs aux prescriptions de médicaments dans le répertoire générique et </a:t>
                      </a:r>
                      <a:r>
                        <a:rPr lang="fr-FR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biosimilaires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indicateurs / 12 points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22,2%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Engagements relatifs aux médicaments et produits et prestations prescrits en établissements de santé et remboursés sur l'enveloppe ville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indicateur / 3 points 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</a:p>
                    <a:p>
                      <a:pPr marL="0" algn="ctr" defTabSz="914400" rtl="0" eaLnBrk="1" latinLnBrk="0" hangingPunct="1"/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10.5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Engagements spécifiques relatifs aux médicaments et DM de la liste en 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indicateurs / 8 points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14,8%</a:t>
                      </a:r>
                    </a:p>
                    <a:p>
                      <a:pPr marL="0" algn="ctr" defTabSz="914400" rtl="0" eaLnBrk="1" latinLnBrk="0" hangingPunct="1"/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23863"/>
            <a:ext cx="80105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62681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FR" sz="2000" b="1" dirty="0">
                <a:solidFill>
                  <a:srgbClr val="002060"/>
                </a:solidFill>
              </a:rPr>
              <a:t>Actualités nationales et révision à venir du CAQES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1594" y="1124744"/>
            <a:ext cx="864165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b="0" dirty="0" smtClean="0">
                <a:solidFill>
                  <a:schemeClr val="bg1"/>
                </a:solidFill>
              </a:rPr>
              <a:t>Intéressement sur les </a:t>
            </a:r>
            <a:r>
              <a:rPr lang="fr-FR" b="0" dirty="0" err="1" smtClean="0">
                <a:solidFill>
                  <a:schemeClr val="bg1"/>
                </a:solidFill>
              </a:rPr>
              <a:t>Biosimilaires</a:t>
            </a:r>
            <a:r>
              <a:rPr lang="fr-FR" b="0" dirty="0" smtClean="0">
                <a:solidFill>
                  <a:schemeClr val="bg1"/>
                </a:solidFill>
              </a:rPr>
              <a:t> (2018) : insuline </a:t>
            </a:r>
            <a:r>
              <a:rPr lang="fr-FR" b="0" dirty="0" err="1" smtClean="0">
                <a:solidFill>
                  <a:schemeClr val="bg1"/>
                </a:solidFill>
              </a:rPr>
              <a:t>glargine</a:t>
            </a:r>
            <a:r>
              <a:rPr lang="fr-FR" b="0" dirty="0" smtClean="0">
                <a:solidFill>
                  <a:schemeClr val="bg1"/>
                </a:solidFill>
              </a:rPr>
              <a:t> et </a:t>
            </a:r>
            <a:r>
              <a:rPr lang="fr-FR" b="0" dirty="0" err="1" smtClean="0">
                <a:solidFill>
                  <a:schemeClr val="bg1"/>
                </a:solidFill>
              </a:rPr>
              <a:t>etanercept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1" y="1844824"/>
            <a:ext cx="864165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fr-FR" dirty="0" smtClean="0"/>
              <a:t>Intéressement article 51</a:t>
            </a:r>
          </a:p>
          <a:p>
            <a:pPr marL="285750" indent="-285750" algn="l">
              <a:buFontTx/>
              <a:buChar char="-"/>
            </a:pPr>
            <a:endParaRPr lang="fr-FR" b="0" dirty="0"/>
          </a:p>
          <a:p>
            <a:pPr marL="285750" indent="-285750" algn="l">
              <a:buFontTx/>
              <a:buChar char="-"/>
            </a:pPr>
            <a:r>
              <a:rPr lang="fr-FR" dirty="0" smtClean="0"/>
              <a:t>Intéressement dans le cadre de l’expérimentation (arrêté du 3 aout 2018)</a:t>
            </a:r>
            <a:endParaRPr lang="fr-FR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5" y="3140968"/>
            <a:ext cx="3758588" cy="208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08" y="3144119"/>
            <a:ext cx="4307671" cy="20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9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62681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Analyse des Rapports et modalités d’intéressement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1594" y="1124744"/>
            <a:ext cx="864165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b="0" dirty="0" smtClean="0">
                <a:solidFill>
                  <a:schemeClr val="bg1"/>
                </a:solidFill>
              </a:rPr>
              <a:t>Intéressement sur les </a:t>
            </a:r>
            <a:r>
              <a:rPr lang="fr-FR" b="0" dirty="0" err="1" smtClean="0">
                <a:solidFill>
                  <a:schemeClr val="bg1"/>
                </a:solidFill>
              </a:rPr>
              <a:t>Biosimilaires</a:t>
            </a:r>
            <a:r>
              <a:rPr lang="fr-FR" b="0" dirty="0" smtClean="0">
                <a:solidFill>
                  <a:schemeClr val="bg1"/>
                </a:solidFill>
              </a:rPr>
              <a:t> (2018) : insuline </a:t>
            </a:r>
            <a:r>
              <a:rPr lang="fr-FR" b="0" dirty="0" err="1" smtClean="0">
                <a:solidFill>
                  <a:schemeClr val="bg1"/>
                </a:solidFill>
              </a:rPr>
              <a:t>glargine</a:t>
            </a:r>
            <a:r>
              <a:rPr lang="fr-FR" b="0" dirty="0" smtClean="0">
                <a:solidFill>
                  <a:schemeClr val="bg1"/>
                </a:solidFill>
              </a:rPr>
              <a:t> et </a:t>
            </a:r>
            <a:r>
              <a:rPr lang="fr-FR" b="0" dirty="0" err="1" smtClean="0">
                <a:solidFill>
                  <a:schemeClr val="bg1"/>
                </a:solidFill>
              </a:rPr>
              <a:t>etanercept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1" y="1844824"/>
            <a:ext cx="86416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Intéressement dans le cadre de l’expérimentation</a:t>
            </a:r>
            <a:endParaRPr lang="fr-FR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4488"/>
            <a:ext cx="4392486" cy="187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32" y="3243079"/>
            <a:ext cx="4321450" cy="190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5763"/>
            <a:ext cx="81057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Ordre du jour</a:t>
            </a:r>
            <a:endParaRPr lang="fr-FR" sz="3200" b="1" dirty="0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Actualités nationales et révision à venir du CAQES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Evolution des consommations des MO et DMI de la liste en sus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Mise en œuvre du codage par indication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PHEV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Notification du RPPS sur les ordonnances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Conclusions du GT CAQES national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36274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28625"/>
            <a:ext cx="80391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2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1F497D"/>
                </a:solidFill>
              </a:rPr>
              <a:t>Ordre du jour</a:t>
            </a:r>
            <a:endParaRPr lang="fr-FR" sz="3200" b="1" dirty="0">
              <a:solidFill>
                <a:srgbClr val="1F497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Actualités nationales et révision à venir du CAQES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LAP et LAD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Evolution des consommations des MO et DMI de la liste en sus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Mise en œuvre du codage par indication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PHEV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</a:rPr>
              <a:t>Notification du RPPS sur les ordonnances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Conclusions du GT CAQES national</a:t>
            </a:r>
            <a:endParaRPr lang="fr-FR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2261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14338"/>
            <a:ext cx="80486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6238"/>
            <a:ext cx="80867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14338"/>
            <a:ext cx="80486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62681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Analyse des </a:t>
            </a:r>
            <a:r>
              <a:rPr lang="fr-FR" sz="2000" b="1" dirty="0" smtClean="0">
                <a:solidFill>
                  <a:srgbClr val="002060"/>
                </a:solidFill>
              </a:rPr>
              <a:t>Rapports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115452"/>
            <a:ext cx="80683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Analyse des rapports : pour 43 indicateurs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21326" y="1700808"/>
            <a:ext cx="43287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Relecture des éléments de preuve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4069662" y="2132856"/>
            <a:ext cx="432048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7167" y="3212976"/>
            <a:ext cx="80690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Cotation : Indicateur Argumenté / Partiel ou incomplet/ Absent ou hors sujet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0825" y="2708920"/>
            <a:ext cx="806902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3949 fichiers / 2,7 Giga octets</a:t>
            </a:r>
          </a:p>
        </p:txBody>
      </p:sp>
      <p:sp>
        <p:nvSpPr>
          <p:cNvPr id="6" name="Plus 5"/>
          <p:cNvSpPr/>
          <p:nvPr/>
        </p:nvSpPr>
        <p:spPr>
          <a:xfrm>
            <a:off x="4117335" y="3602355"/>
            <a:ext cx="356604" cy="36004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b="1">
              <a:solidFill>
                <a:srgbClr val="00206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1520" y="3962395"/>
            <a:ext cx="806833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Evaluation de la pertinence pour quelques indicateurs :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</a:rPr>
              <a:t>Indicateur 30 (ATB &gt; 7j) : argumenté si EPP, partiel si uniquement résultat chiffré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</a:rPr>
              <a:t>Indicateur 37 / 38 / 39 / 41 / 42 / 43 : « argumenté » si fournitures d’exemples concrets dans le plan d’action ou dans l’analyse. « Partiel » si uniquement des tableaux de consommation 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002060"/>
                </a:solidFill>
              </a:rPr>
              <a:t>Indicateur 39 : </a:t>
            </a:r>
            <a:r>
              <a:rPr lang="fr-FR" b="1" dirty="0" err="1" smtClean="0">
                <a:solidFill>
                  <a:srgbClr val="002060"/>
                </a:solidFill>
              </a:rPr>
              <a:t>BioSimilaire</a:t>
            </a:r>
            <a:r>
              <a:rPr lang="fr-FR" b="1" dirty="0" smtClean="0">
                <a:solidFill>
                  <a:srgbClr val="002060"/>
                </a:solidFill>
              </a:rPr>
              <a:t> en intra ES : cotation « partiel » si absence de consommation du </a:t>
            </a:r>
            <a:r>
              <a:rPr lang="fr-FR" b="1" dirty="0" err="1" smtClean="0">
                <a:solidFill>
                  <a:srgbClr val="002060"/>
                </a:solidFill>
              </a:rPr>
              <a:t>BioSimilaire</a:t>
            </a:r>
            <a:r>
              <a:rPr lang="fr-FR" b="1" dirty="0" smtClean="0">
                <a:solidFill>
                  <a:srgbClr val="002060"/>
                </a:solidFill>
              </a:rPr>
              <a:t> du </a:t>
            </a:r>
            <a:r>
              <a:rPr lang="fr-FR" b="1" dirty="0" err="1" smtClean="0">
                <a:solidFill>
                  <a:srgbClr val="002060"/>
                </a:solidFill>
              </a:rPr>
              <a:t>trastuzumab</a:t>
            </a:r>
            <a:r>
              <a:rPr lang="fr-FR" b="1" dirty="0" smtClean="0">
                <a:solidFill>
                  <a:srgbClr val="002060"/>
                </a:solidFill>
              </a:rPr>
              <a:t> en 2018</a:t>
            </a:r>
          </a:p>
        </p:txBody>
      </p:sp>
    </p:spTree>
    <p:extLst>
      <p:ext uri="{BB962C8B-B14F-4D97-AF65-F5344CB8AC3E}">
        <p14:creationId xmlns:p14="http://schemas.microsoft.com/office/powerpoint/2010/main" val="16321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576064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Ordre du jour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037" y="1700808"/>
            <a:ext cx="8068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Analyse des Rapports et modalités d’intéressement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2060"/>
                </a:solidFill>
              </a:rPr>
              <a:t>Actualités nationales et révision à venir du CAQES</a:t>
            </a:r>
            <a:endParaRPr lang="fr-FR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Révision du Guide de Lecture et d’Aide à la Saisie des Indicateur du CAQES (GLASIC)</a:t>
            </a:r>
          </a:p>
        </p:txBody>
      </p:sp>
    </p:spTree>
    <p:extLst>
      <p:ext uri="{BB962C8B-B14F-4D97-AF65-F5344CB8AC3E}">
        <p14:creationId xmlns:p14="http://schemas.microsoft.com/office/powerpoint/2010/main" val="25412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2656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1594" y="260350"/>
            <a:ext cx="864165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2000" b="1" dirty="0">
                <a:solidFill>
                  <a:srgbClr val="002060"/>
                </a:solidFill>
              </a:rPr>
              <a:t>Révision du Guide de Lecture et d’Aide à la Saisie des Indicateur du </a:t>
            </a:r>
            <a:r>
              <a:rPr lang="fr-FR" sz="2000" b="1" dirty="0" smtClean="0">
                <a:solidFill>
                  <a:srgbClr val="002060"/>
                </a:solidFill>
              </a:rPr>
              <a:t>CAQES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280" y="836712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2 : Indicateurs hôpital numérique</a:t>
            </a:r>
          </a:p>
          <a:p>
            <a:pPr algn="l"/>
            <a:r>
              <a:rPr lang="fr-FR" b="0" dirty="0" smtClean="0"/>
              <a:t>Sont restituées les données du 2</a:t>
            </a:r>
            <a:r>
              <a:rPr lang="fr-FR" b="0" baseline="30000" dirty="0" smtClean="0"/>
              <a:t>nd</a:t>
            </a:r>
            <a:r>
              <a:rPr lang="fr-FR" b="0" dirty="0" smtClean="0"/>
              <a:t> semestre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0826" y="1700808"/>
            <a:ext cx="864165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Critères 3 et 4 : LAP</a:t>
            </a:r>
          </a:p>
          <a:p>
            <a:pPr algn="l"/>
            <a:r>
              <a:rPr lang="fr-FR" b="0" dirty="0"/>
              <a:t>En 2020, il est attendu de préciser le nom et la version du logiciel d'aide à la prescription installé dans les différents services de soins ou de transmettre la copie  de l'attestation de </a:t>
            </a:r>
            <a:r>
              <a:rPr lang="fr-FR" b="0" dirty="0" smtClean="0"/>
              <a:t>conformité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5774" y="4221088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10 : Classification CLADIMED</a:t>
            </a:r>
          </a:p>
          <a:p>
            <a:pPr algn="l"/>
            <a:r>
              <a:rPr lang="fr-FR" b="0" dirty="0" smtClean="0"/>
              <a:t>Proposition : ne pas intégrer dans l’évaluation (réponse non applicable pour tous)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4613" y="3068960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</a:t>
            </a:r>
            <a:r>
              <a:rPr lang="fr-FR" dirty="0"/>
              <a:t>9</a:t>
            </a:r>
            <a:r>
              <a:rPr lang="fr-FR" dirty="0" smtClean="0"/>
              <a:t> : Information Patient après implantation d’un DMI</a:t>
            </a:r>
          </a:p>
          <a:p>
            <a:pPr algn="l"/>
            <a:r>
              <a:rPr lang="fr-FR" b="0" dirty="0" smtClean="0"/>
              <a:t>Confusion entre information patient avant acte à risque et information associée à la traçabilité sanitaire (remise d’une carte avec numéro de lot)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910633" y="2884294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 rot="3105748">
            <a:off x="6332944" y="3037601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79512" y="5013176"/>
            <a:ext cx="864165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11 : Prescription en DCI</a:t>
            </a:r>
          </a:p>
          <a:p>
            <a:pPr algn="l"/>
            <a:r>
              <a:rPr lang="fr-FR" b="0" dirty="0" smtClean="0"/>
              <a:t>Fournir une </a:t>
            </a:r>
            <a:r>
              <a:rPr lang="fr-FR" b="0" dirty="0"/>
              <a:t>copie de l'écran de paramétrage de la nomenclature des spécialités dans le LAP ou une copie d'écran d'une prescription intra-hospitalière avec la copie du plan de soins correspondant (=DCI_LAP</a:t>
            </a:r>
            <a:r>
              <a:rPr lang="fr-FR" b="0" dirty="0" smtClean="0"/>
              <a:t>)</a:t>
            </a:r>
            <a:endParaRPr lang="fr-FR" b="0" dirty="0"/>
          </a:p>
        </p:txBody>
      </p:sp>
      <p:sp>
        <p:nvSpPr>
          <p:cNvPr id="19" name="ZoneTexte 18"/>
          <p:cNvSpPr txBox="1"/>
          <p:nvPr/>
        </p:nvSpPr>
        <p:spPr>
          <a:xfrm>
            <a:off x="6879508" y="4816242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20" name="Flèche vers le bas 19"/>
          <p:cNvSpPr/>
          <p:nvPr/>
        </p:nvSpPr>
        <p:spPr>
          <a:xfrm rot="3105748">
            <a:off x="6301819" y="4969549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1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2656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1594" y="260350"/>
            <a:ext cx="864165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2000" b="1" dirty="0">
                <a:solidFill>
                  <a:srgbClr val="002060"/>
                </a:solidFill>
              </a:rPr>
              <a:t>Révision du Guide de Lecture et d’Aide à la Saisie des Indicateur du </a:t>
            </a:r>
            <a:r>
              <a:rPr lang="fr-FR" sz="2000" b="1" dirty="0" smtClean="0">
                <a:solidFill>
                  <a:srgbClr val="002060"/>
                </a:solidFill>
              </a:rPr>
              <a:t>CAQES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280" y="836712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2 : Indicateurs hôpital numérique</a:t>
            </a:r>
          </a:p>
          <a:p>
            <a:pPr algn="l"/>
            <a:r>
              <a:rPr lang="fr-FR" b="0" dirty="0" smtClean="0"/>
              <a:t>Sont restituées les données du 2</a:t>
            </a:r>
            <a:r>
              <a:rPr lang="fr-FR" b="0" baseline="30000" dirty="0" smtClean="0"/>
              <a:t>nd</a:t>
            </a:r>
            <a:r>
              <a:rPr lang="fr-FR" b="0" dirty="0" smtClean="0"/>
              <a:t> semestre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0826" y="1700808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12 : IPAQSS</a:t>
            </a:r>
          </a:p>
          <a:p>
            <a:pPr algn="l"/>
            <a:r>
              <a:rPr lang="fr-FR" b="0" dirty="0" smtClean="0"/>
              <a:t>Indicateurs non suivis. Rendre non applicable (évite le maintien de résultats anciens)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4613" y="3239937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17 : Formation à la PCEM des professionnels</a:t>
            </a:r>
          </a:p>
          <a:p>
            <a:pPr algn="l"/>
            <a:r>
              <a:rPr lang="fr-FR" b="0" dirty="0" smtClean="0"/>
              <a:t>Le ratio en personnel doit au minima concerné les professionnels infirmiers.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910633" y="3055271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 rot="3105748">
            <a:off x="6332944" y="3170906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11594" y="4063383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19 : Déclaration des EIG</a:t>
            </a:r>
          </a:p>
          <a:p>
            <a:pPr algn="l"/>
            <a:r>
              <a:rPr lang="fr-FR" b="0" dirty="0" smtClean="0"/>
              <a:t>Proposition : renseigner non applicable en l’absence d’EIG sur l’année en cours. En l’absence d’EIG sur 3 années, l’indicateur revient à la valeur 0.</a:t>
            </a:r>
            <a:endParaRPr lang="fr-FR" b="0" dirty="0"/>
          </a:p>
        </p:txBody>
      </p:sp>
      <p:sp>
        <p:nvSpPr>
          <p:cNvPr id="19" name="ZoneTexte 18"/>
          <p:cNvSpPr txBox="1"/>
          <p:nvPr/>
        </p:nvSpPr>
        <p:spPr>
          <a:xfrm>
            <a:off x="6910635" y="3919367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20" name="Flèche vers le bas 19"/>
          <p:cNvSpPr/>
          <p:nvPr/>
        </p:nvSpPr>
        <p:spPr>
          <a:xfrm rot="3105748">
            <a:off x="6298112" y="4001901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79512" y="5071495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20 (Dispensation nominative) et critère 23 (analyse de l’ordonnance)</a:t>
            </a:r>
          </a:p>
          <a:p>
            <a:pPr algn="l"/>
            <a:r>
              <a:rPr lang="fr-FR" b="0" dirty="0" smtClean="0"/>
              <a:t>Un ES présentant 100 % de dispensation nominative ou 100 % d’analyse de l’ordonnance  est considéré d’emblée « argumenté » (absence de priorisation nécessaire)</a:t>
            </a:r>
            <a:endParaRPr lang="fr-FR" b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179512" y="6095037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24 et 25 (taux cibles des niveaux d’analyse de l’ordonnance)</a:t>
            </a:r>
          </a:p>
          <a:p>
            <a:pPr algn="l"/>
            <a:r>
              <a:rPr lang="fr-FR" b="0" dirty="0" smtClean="0"/>
              <a:t>La somme des taux cibles (niveau 1/2/3 ne peut dépasser 100%)</a:t>
            </a:r>
            <a:endParaRPr lang="fr-FR" b="0" dirty="0"/>
          </a:p>
        </p:txBody>
      </p:sp>
      <p:sp>
        <p:nvSpPr>
          <p:cNvPr id="24" name="ZoneTexte 23"/>
          <p:cNvSpPr txBox="1"/>
          <p:nvPr/>
        </p:nvSpPr>
        <p:spPr>
          <a:xfrm>
            <a:off x="251520" y="2422629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14 : PAQ</a:t>
            </a:r>
          </a:p>
          <a:p>
            <a:pPr algn="l"/>
            <a:r>
              <a:rPr lang="fr-FR" b="0" dirty="0" smtClean="0"/>
              <a:t>En 2020, si manque un critère : devient « partiel » (exemple : achat des DM)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879508" y="2276872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26" name="Flèche vers le bas 25"/>
          <p:cNvSpPr/>
          <p:nvPr/>
        </p:nvSpPr>
        <p:spPr>
          <a:xfrm rot="3105748">
            <a:off x="6301819" y="2392507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1594" y="260350"/>
            <a:ext cx="8641654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2000" b="1" dirty="0">
                <a:solidFill>
                  <a:srgbClr val="002060"/>
                </a:solidFill>
              </a:rPr>
              <a:t>Révision du Guide de Lecture et d’Aide à la Saisie des Indicateur du CAQES (GLASIC)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1122949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30 : Taux de traitement de plus de 7 jours non justifié</a:t>
            </a:r>
          </a:p>
          <a:p>
            <a:pPr algn="l"/>
            <a:r>
              <a:rPr lang="fr-FR" b="0" dirty="0" smtClean="0"/>
              <a:t>En l’absence de méthodologie ou en cas d’effectif &lt; 15 non justifié dans la méthodologie, le résultat ne sera pas considéré comme argumenté</a:t>
            </a:r>
          </a:p>
        </p:txBody>
      </p:sp>
      <p:sp>
        <p:nvSpPr>
          <p:cNvPr id="3" name="Flèche vers le bas 2"/>
          <p:cNvSpPr/>
          <p:nvPr/>
        </p:nvSpPr>
        <p:spPr>
          <a:xfrm rot="3105748">
            <a:off x="6373827" y="1096363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951518" y="980728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79512" y="2262303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31 : Fiche de poste du référent ATB</a:t>
            </a:r>
          </a:p>
          <a:p>
            <a:pPr algn="l"/>
            <a:r>
              <a:rPr lang="fr-FR" b="0" dirty="0" smtClean="0"/>
              <a:t>Pour être « argumentée » la fiche de poste doit présentée les missions, le temps dédiée et être signée du référent</a:t>
            </a:r>
          </a:p>
        </p:txBody>
      </p:sp>
      <p:sp>
        <p:nvSpPr>
          <p:cNvPr id="16" name="Flèche vers le bas 15"/>
          <p:cNvSpPr/>
          <p:nvPr/>
        </p:nvSpPr>
        <p:spPr>
          <a:xfrm rot="3105748">
            <a:off x="6526227" y="2218676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103918" y="2103041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3283189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31 : EPP Bactériurie</a:t>
            </a:r>
          </a:p>
          <a:p>
            <a:pPr algn="l"/>
            <a:r>
              <a:rPr lang="fr-FR" b="0" dirty="0" smtClean="0"/>
              <a:t>En l’absence de méthodologie ou en cas d’effectif &lt; 15 non justifié dans la méthodologie, le résultat ne sera pas considéré comme argumenté</a:t>
            </a:r>
          </a:p>
        </p:txBody>
      </p:sp>
      <p:sp>
        <p:nvSpPr>
          <p:cNvPr id="18" name="Flèche vers le bas 17"/>
          <p:cNvSpPr/>
          <p:nvPr/>
        </p:nvSpPr>
        <p:spPr>
          <a:xfrm rot="3105748">
            <a:off x="6373827" y="3256603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951518" y="3117187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79512" y="4305870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31 : Ré évaluation ATB à 7 jours</a:t>
            </a:r>
          </a:p>
          <a:p>
            <a:pPr algn="l"/>
            <a:r>
              <a:rPr lang="fr-FR" b="0" dirty="0" smtClean="0"/>
              <a:t>Devient obligatoire en 2020. Coté argumenté en 2019 si autres critères renseignés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9512" y="5086925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33 : Suivi et analyse des consommations d’AB</a:t>
            </a:r>
          </a:p>
          <a:p>
            <a:pPr algn="l"/>
            <a:r>
              <a:rPr lang="fr-FR" b="0" dirty="0"/>
              <a:t>En 2019, </a:t>
            </a:r>
            <a:r>
              <a:rPr lang="fr-FR" b="0" dirty="0" smtClean="0"/>
              <a:t>l'interprétation </a:t>
            </a:r>
            <a:r>
              <a:rPr lang="fr-FR" b="0" dirty="0"/>
              <a:t>des </a:t>
            </a:r>
            <a:r>
              <a:rPr lang="fr-FR" b="0" dirty="0" smtClean="0"/>
              <a:t>résultats est demandée dans les éléments de preuve mais pas dans le GLASIC. </a:t>
            </a:r>
            <a:r>
              <a:rPr lang="fr-FR" b="0" dirty="0"/>
              <a:t>A ajouter en 2020.</a:t>
            </a: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36393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2656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1594" y="260350"/>
            <a:ext cx="864165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FR" sz="2000" b="1" dirty="0">
                <a:solidFill>
                  <a:srgbClr val="002060"/>
                </a:solidFill>
              </a:rPr>
              <a:t>Révision du Guide de Lecture et d’Aide à la Saisie des Indicateur du </a:t>
            </a:r>
            <a:r>
              <a:rPr lang="fr-FR" sz="2000" b="1" dirty="0" smtClean="0">
                <a:solidFill>
                  <a:srgbClr val="002060"/>
                </a:solidFill>
              </a:rPr>
              <a:t>CAQES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9018" y="836712"/>
            <a:ext cx="864165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36 : Participation aux travaux régionaux</a:t>
            </a:r>
          </a:p>
          <a:p>
            <a:pPr algn="l"/>
            <a:r>
              <a:rPr lang="fr-FR" b="0" dirty="0" smtClean="0"/>
              <a:t>En 2020 : enquête ATIH, SLOGAN, enqu</a:t>
            </a:r>
            <a:r>
              <a:rPr lang="fr-FR" b="0" dirty="0"/>
              <a:t>ê</a:t>
            </a:r>
            <a:r>
              <a:rPr lang="fr-FR" b="0" dirty="0" smtClean="0"/>
              <a:t>te traçabilité sanitaire des DMI, (suivi des consommations de </a:t>
            </a:r>
            <a:r>
              <a:rPr lang="fr-FR" b="0" dirty="0" err="1" smtClean="0"/>
              <a:t>naloxone</a:t>
            </a:r>
            <a:r>
              <a:rPr lang="fr-FR" b="0" dirty="0" smtClean="0"/>
              <a:t>), projet </a:t>
            </a:r>
            <a:r>
              <a:rPr lang="fr-FR" b="0" dirty="0" err="1" smtClean="0"/>
              <a:t>Palliachim</a:t>
            </a:r>
            <a:r>
              <a:rPr lang="fr-FR" b="0" dirty="0" smtClean="0"/>
              <a:t>, suivi Immunothérapies, programme « Interruption de tache » facultatif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9512" y="2220110"/>
            <a:ext cx="864165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algn="l"/>
            <a:r>
              <a:rPr lang="fr-FR" dirty="0" smtClean="0"/>
              <a:t>Critère 37 : Taux de prescription dans le répertoire </a:t>
            </a:r>
          </a:p>
          <a:p>
            <a:pPr algn="l"/>
            <a:r>
              <a:rPr lang="fr-FR" b="0" dirty="0" smtClean="0"/>
              <a:t>Un élément de preuve basé sur un état des consommations (données AM) n’est pas un plan d’action</a:t>
            </a:r>
          </a:p>
          <a:p>
            <a:pPr algn="l"/>
            <a:r>
              <a:rPr lang="fr-FR" b="0" dirty="0" smtClean="0"/>
              <a:t>Une action de sensibilisation (présentation en CME) est une action partielle</a:t>
            </a:r>
          </a:p>
          <a:p>
            <a:pPr algn="l"/>
            <a:r>
              <a:rPr lang="fr-FR" b="0" dirty="0" smtClean="0"/>
              <a:t>Il est attendu des actions ciblées : limitation des prescriptions « paracétamol en si besoin », proposition d’alternatives aux associations d’antihypertenseurs…</a:t>
            </a:r>
          </a:p>
        </p:txBody>
      </p:sp>
      <p:sp>
        <p:nvSpPr>
          <p:cNvPr id="16" name="Flèche vers le bas 15"/>
          <p:cNvSpPr/>
          <p:nvPr/>
        </p:nvSpPr>
        <p:spPr>
          <a:xfrm rot="3105748">
            <a:off x="6526227" y="2176483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103918" y="2060848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79512" y="4077072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lvl="0" algn="l"/>
            <a:r>
              <a:rPr lang="fr-FR" dirty="0" smtClean="0"/>
              <a:t>Critères 37 </a:t>
            </a:r>
            <a:r>
              <a:rPr lang="fr-FR" dirty="0"/>
              <a:t>/ 38 / 39 / 41 / 42 / 43 : </a:t>
            </a:r>
            <a:endParaRPr lang="fr-FR" dirty="0" smtClean="0"/>
          </a:p>
          <a:p>
            <a:pPr lvl="0" algn="l"/>
            <a:r>
              <a:rPr lang="fr-FR" b="0" dirty="0" smtClean="0"/>
              <a:t>«</a:t>
            </a:r>
            <a:r>
              <a:rPr lang="fr-FR" b="0" dirty="0"/>
              <a:t> argumenté » si fournitures d’exemples concrets dans le plan d’action ou dans l’analyse. « Partiel » si uniquement des tableaux de consommation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9512" y="5100430"/>
            <a:ext cx="86416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lvl="0" algn="l"/>
            <a:r>
              <a:rPr lang="fr-FR" dirty="0" smtClean="0"/>
              <a:t>Critères 39 </a:t>
            </a:r>
            <a:r>
              <a:rPr lang="fr-FR" dirty="0"/>
              <a:t>: </a:t>
            </a:r>
            <a:r>
              <a:rPr lang="fr-FR" dirty="0" err="1"/>
              <a:t>BioSimilaire</a:t>
            </a:r>
            <a:r>
              <a:rPr lang="fr-FR" dirty="0"/>
              <a:t> en intra ES </a:t>
            </a:r>
            <a:endParaRPr lang="fr-FR" dirty="0" smtClean="0"/>
          </a:p>
          <a:p>
            <a:pPr lvl="0" algn="l"/>
            <a:r>
              <a:rPr lang="fr-FR" b="0" dirty="0" smtClean="0"/>
              <a:t>cotation </a:t>
            </a:r>
            <a:r>
              <a:rPr lang="fr-FR" b="0" dirty="0"/>
              <a:t>« partiel » si </a:t>
            </a:r>
            <a:r>
              <a:rPr lang="fr-FR" b="0" dirty="0" smtClean="0"/>
              <a:t>consommation </a:t>
            </a:r>
            <a:r>
              <a:rPr lang="fr-FR" b="0" dirty="0"/>
              <a:t>du </a:t>
            </a:r>
            <a:r>
              <a:rPr lang="fr-FR" b="0" dirty="0" err="1"/>
              <a:t>BioSimilaire</a:t>
            </a:r>
            <a:r>
              <a:rPr lang="fr-FR" b="0" dirty="0"/>
              <a:t> du </a:t>
            </a:r>
            <a:r>
              <a:rPr lang="fr-FR" b="0" dirty="0" err="1"/>
              <a:t>trastuzumab</a:t>
            </a:r>
            <a:r>
              <a:rPr lang="fr-FR" b="0" dirty="0"/>
              <a:t> </a:t>
            </a:r>
            <a:r>
              <a:rPr lang="fr-FR" b="0" dirty="0" smtClean="0"/>
              <a:t>non majoritaire</a:t>
            </a:r>
          </a:p>
        </p:txBody>
      </p:sp>
      <p:sp>
        <p:nvSpPr>
          <p:cNvPr id="20" name="Flèche vers le bas 19"/>
          <p:cNvSpPr/>
          <p:nvPr/>
        </p:nvSpPr>
        <p:spPr>
          <a:xfrm rot="3105748">
            <a:off x="6517843" y="4033445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095534" y="3917810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78818" y="5877272"/>
            <a:ext cx="864165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pPr lvl="0" algn="l"/>
            <a:r>
              <a:rPr lang="fr-FR" dirty="0" smtClean="0"/>
              <a:t>Critères 42 </a:t>
            </a:r>
            <a:r>
              <a:rPr lang="fr-FR" dirty="0"/>
              <a:t>: </a:t>
            </a:r>
            <a:r>
              <a:rPr lang="fr-FR" dirty="0" smtClean="0"/>
              <a:t>Analyse des consommations des Molécules onéreuses</a:t>
            </a:r>
          </a:p>
          <a:p>
            <a:pPr lvl="0" algn="l"/>
            <a:r>
              <a:rPr lang="fr-FR" b="0" dirty="0" smtClean="0"/>
              <a:t>Est attendu une justification (indication et publication) des prescriptions en I 999 999.</a:t>
            </a:r>
          </a:p>
          <a:p>
            <a:pPr lvl="0" algn="l"/>
            <a:r>
              <a:rPr lang="fr-FR" b="0" dirty="0" smtClean="0"/>
              <a:t>Si uniquement indication : partiel.</a:t>
            </a:r>
          </a:p>
        </p:txBody>
      </p:sp>
      <p:sp>
        <p:nvSpPr>
          <p:cNvPr id="22" name="Flèche vers le bas 21"/>
          <p:cNvSpPr/>
          <p:nvPr/>
        </p:nvSpPr>
        <p:spPr>
          <a:xfrm rot="3105748">
            <a:off x="6517843" y="5833645"/>
            <a:ext cx="504056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095534" y="5718010"/>
            <a:ext cx="12208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Pertinence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7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62681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Analyse des </a:t>
            </a:r>
            <a:r>
              <a:rPr lang="fr-FR" sz="2000" b="1" dirty="0" smtClean="0">
                <a:solidFill>
                  <a:srgbClr val="002060"/>
                </a:solidFill>
              </a:rPr>
              <a:t>Rapports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0689" y="1700808"/>
            <a:ext cx="432872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Réalisation des profils </a:t>
            </a:r>
            <a:r>
              <a:rPr lang="fr-FR" b="1" dirty="0" err="1" smtClean="0">
                <a:solidFill>
                  <a:schemeClr val="bg1"/>
                </a:solidFill>
              </a:rPr>
              <a:t>OMéDIT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2219025" y="2204864"/>
            <a:ext cx="432048" cy="5040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3131676"/>
            <a:ext cx="3240360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Approche par thème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Système d’information (SI)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Qualité </a:t>
            </a:r>
            <a:r>
              <a:rPr lang="fr-FR" dirty="0"/>
              <a:t>de la Prise En Charge </a:t>
            </a:r>
            <a:r>
              <a:rPr lang="fr-FR" dirty="0" smtClean="0"/>
              <a:t>Médicamenteuse (QPCEM)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Pharmacie clinique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Vigilance et santé publique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Médico-économique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383" y="4797152"/>
            <a:ext cx="111667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10.3/4/5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826881" y="3690898"/>
            <a:ext cx="355254" cy="3141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259632" y="3559949"/>
            <a:ext cx="0" cy="661139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0" name="ZoneTexte 19"/>
          <p:cNvSpPr txBox="1"/>
          <p:nvPr/>
        </p:nvSpPr>
        <p:spPr>
          <a:xfrm>
            <a:off x="145307" y="4365104"/>
            <a:ext cx="65869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10.2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4401" y="3663315"/>
            <a:ext cx="6596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10.1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938059" y="4824735"/>
            <a:ext cx="355254" cy="3141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260335" y="4365104"/>
            <a:ext cx="0" cy="43204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1115452"/>
            <a:ext cx="80683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Analyse des rapports : pour 43 indicateurs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85" y="1744866"/>
            <a:ext cx="3304267" cy="441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èche droite 28"/>
          <p:cNvSpPr/>
          <p:nvPr/>
        </p:nvSpPr>
        <p:spPr>
          <a:xfrm>
            <a:off x="827584" y="4365104"/>
            <a:ext cx="355254" cy="3141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42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50825" y="6237288"/>
            <a:ext cx="8642350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293" name="Picture 9" descr="https://lh5.googleusercontent.com/fwVHQwLhIOsg8G9V6C02dauDs5MdvkPovqDld16fyug0B46sIcpHLy-S2Xj6I2-KnzpFnLQ05aRcLgulRr3nxy2JDjd9Gypny8wTPwhlPtbbp1WXZj9HmmpQimYS3LkQpJ0bZl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8088"/>
            <a:ext cx="13684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260350"/>
            <a:ext cx="626813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</a:rPr>
              <a:t>Analyse des </a:t>
            </a:r>
            <a:r>
              <a:rPr lang="fr-FR" sz="2000" b="1" dirty="0" smtClean="0">
                <a:solidFill>
                  <a:srgbClr val="002060"/>
                </a:solidFill>
              </a:rPr>
              <a:t>Rapports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115452"/>
            <a:ext cx="80683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Analyse des rapports : pour 43 indicateurs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26" y="2216074"/>
            <a:ext cx="6001720" cy="32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63" y="1772816"/>
            <a:ext cx="175034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5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33487" cy="493712"/>
          </a:xfrm>
          <a:prstGeom prst="rect">
            <a:avLst/>
          </a:prstGeom>
        </p:spPr>
      </p:pic>
      <p:pic>
        <p:nvPicPr>
          <p:cNvPr id="6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5" y="476672"/>
            <a:ext cx="6481415" cy="4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6636" y="1217657"/>
            <a:ext cx="88398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fr-FR" b="1" dirty="0" smtClean="0">
                <a:solidFill>
                  <a:srgbClr val="000000"/>
                </a:solidFill>
              </a:rPr>
              <a:t>Taux de lits informatisés de la prescription à l’administration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11751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Résultats CAQES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4378" y="7559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F497D"/>
                </a:solidFill>
              </a:rPr>
              <a:t>Critère </a:t>
            </a:r>
            <a:r>
              <a:rPr lang="fr-FR" sz="2400" b="1" dirty="0">
                <a:solidFill>
                  <a:srgbClr val="1F497D"/>
                </a:solidFill>
              </a:rPr>
              <a:t>7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903666"/>
              </p:ext>
            </p:extLst>
          </p:nvPr>
        </p:nvGraphicFramePr>
        <p:xfrm>
          <a:off x="4139952" y="1772816"/>
          <a:ext cx="50040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52462"/>
              </p:ext>
            </p:extLst>
          </p:nvPr>
        </p:nvGraphicFramePr>
        <p:xfrm>
          <a:off x="196636" y="1772816"/>
          <a:ext cx="4303356" cy="427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6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33487" cy="493712"/>
          </a:xfrm>
          <a:prstGeom prst="rect">
            <a:avLst/>
          </a:prstGeom>
        </p:spPr>
      </p:pic>
      <p:pic>
        <p:nvPicPr>
          <p:cNvPr id="6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5" y="476672"/>
            <a:ext cx="6481415" cy="4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6636" y="1217657"/>
            <a:ext cx="88398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fr-FR" b="1" dirty="0">
                <a:solidFill>
                  <a:srgbClr val="000000"/>
                </a:solidFill>
              </a:rPr>
              <a:t>Traçabilité des </a:t>
            </a:r>
            <a:r>
              <a:rPr lang="fr-FR" b="1" dirty="0" smtClean="0">
                <a:solidFill>
                  <a:srgbClr val="000000"/>
                </a:solidFill>
              </a:rPr>
              <a:t>DMI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11751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Résultats CAQES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4378" y="7559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F497D"/>
                </a:solidFill>
              </a:rPr>
              <a:t>Critère </a:t>
            </a:r>
            <a:r>
              <a:rPr lang="fr-FR" sz="2400" b="1" dirty="0">
                <a:solidFill>
                  <a:srgbClr val="1F497D"/>
                </a:solidFill>
              </a:rPr>
              <a:t>8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812951"/>
              </p:ext>
            </p:extLst>
          </p:nvPr>
        </p:nvGraphicFramePr>
        <p:xfrm>
          <a:off x="4572000" y="1844824"/>
          <a:ext cx="4572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024422"/>
              </p:ext>
            </p:extLst>
          </p:nvPr>
        </p:nvGraphicFramePr>
        <p:xfrm>
          <a:off x="107504" y="1844824"/>
          <a:ext cx="52382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959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33487" cy="493712"/>
          </a:xfrm>
          <a:prstGeom prst="rect">
            <a:avLst/>
          </a:prstGeom>
        </p:spPr>
      </p:pic>
      <p:pic>
        <p:nvPicPr>
          <p:cNvPr id="6" name="Picture 5" descr="http://www.ars.bretagne.sante.fr/typo3conf/ext/wm_arstpl/res/images/bg_head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5" y="476672"/>
            <a:ext cx="6481415" cy="4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6636" y="1217657"/>
            <a:ext cx="88398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fr-FR" b="1" dirty="0">
                <a:solidFill>
                  <a:srgbClr val="000000"/>
                </a:solidFill>
              </a:rPr>
              <a:t>Taux de déploiement de la conciliation médicamenteuse chez les patients priorisés sur la base d'une analyse de risques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1680" y="117513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Résultats CAQES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4378" y="7559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F497D"/>
                </a:solidFill>
              </a:rPr>
              <a:t>Critère 28</a:t>
            </a:r>
            <a:endParaRPr lang="fr-FR" sz="2400" b="1" dirty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8" y="4653136"/>
            <a:ext cx="7344816" cy="157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12110"/>
              </p:ext>
            </p:extLst>
          </p:nvPr>
        </p:nvGraphicFramePr>
        <p:xfrm>
          <a:off x="1401535" y="1881153"/>
          <a:ext cx="634092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27737" y="6229585"/>
            <a:ext cx="757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10 831 </a:t>
            </a:r>
            <a:r>
              <a:rPr lang="fr-FR" dirty="0" smtClean="0"/>
              <a:t>patients priorisés et bénéficiant d’une conciliation médicamenteuse d’entrée et /ou de sortie en 2019 contre </a:t>
            </a:r>
            <a:r>
              <a:rPr lang="fr-FR" b="1" dirty="0" smtClean="0">
                <a:solidFill>
                  <a:srgbClr val="FF0000"/>
                </a:solidFill>
              </a:rPr>
              <a:t>9 014 </a:t>
            </a:r>
            <a:r>
              <a:rPr lang="fr-FR" dirty="0" smtClean="0"/>
              <a:t>en 2018.</a:t>
            </a:r>
          </a:p>
        </p:txBody>
      </p:sp>
    </p:spTree>
    <p:extLst>
      <p:ext uri="{BB962C8B-B14F-4D97-AF65-F5344CB8AC3E}">
        <p14:creationId xmlns:p14="http://schemas.microsoft.com/office/powerpoint/2010/main" val="31301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2277</Words>
  <Application>Microsoft Office PowerPoint</Application>
  <PresentationFormat>Affichage à l'écran (4:3)</PresentationFormat>
  <Paragraphs>374</Paragraphs>
  <Slides>44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Thème Office</vt:lpstr>
      <vt:lpstr>Modèle par défaut</vt:lpstr>
      <vt:lpstr>Groupe de Travail  CAQES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Intéressements CAQES et biosimilaires</vt:lpstr>
      <vt:lpstr>Présentation PowerPoint</vt:lpstr>
      <vt:lpstr>CAQES : Principes de l’intéressement</vt:lpstr>
      <vt:lpstr>Valorisation forfaitaire globale</vt:lpstr>
      <vt:lpstr>Survalorisation objectifs nationaux</vt:lpstr>
      <vt:lpstr>Bilan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chic</dc:creator>
  <cp:lastModifiedBy>PIRIOU Gilles</cp:lastModifiedBy>
  <cp:revision>96</cp:revision>
  <cp:lastPrinted>2019-09-03T15:36:07Z</cp:lastPrinted>
  <dcterms:created xsi:type="dcterms:W3CDTF">2015-06-09T07:28:17Z</dcterms:created>
  <dcterms:modified xsi:type="dcterms:W3CDTF">2019-09-04T14:18:51Z</dcterms:modified>
</cp:coreProperties>
</file>