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5"/>
  </p:notesMasterIdLst>
  <p:handoutMasterIdLst>
    <p:handoutMasterId r:id="rId26"/>
  </p:handoutMasterIdLst>
  <p:sldIdLst>
    <p:sldId id="256" r:id="rId4"/>
    <p:sldId id="278" r:id="rId5"/>
    <p:sldId id="279" r:id="rId6"/>
    <p:sldId id="350" r:id="rId7"/>
    <p:sldId id="351" r:id="rId8"/>
    <p:sldId id="352" r:id="rId9"/>
    <p:sldId id="321" r:id="rId10"/>
    <p:sldId id="360" r:id="rId11"/>
    <p:sldId id="354" r:id="rId12"/>
    <p:sldId id="358" r:id="rId13"/>
    <p:sldId id="355" r:id="rId14"/>
    <p:sldId id="362" r:id="rId15"/>
    <p:sldId id="363" r:id="rId16"/>
    <p:sldId id="364" r:id="rId17"/>
    <p:sldId id="365" r:id="rId18"/>
    <p:sldId id="361" r:id="rId19"/>
    <p:sldId id="345" r:id="rId20"/>
    <p:sldId id="356" r:id="rId21"/>
    <p:sldId id="357" r:id="rId22"/>
    <p:sldId id="366" r:id="rId23"/>
    <p:sldId id="359" r:id="rId24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9EC9"/>
    <a:srgbClr val="E14B92"/>
    <a:srgbClr val="EE9AC2"/>
    <a:srgbClr val="C4C4C4"/>
    <a:srgbClr val="E6E6E6"/>
    <a:srgbClr val="38B1DA"/>
    <a:srgbClr val="FAAD22"/>
    <a:srgbClr val="FBBC4D"/>
    <a:srgbClr val="C7D44C"/>
    <a:srgbClr val="D3DE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65" autoAdjust="0"/>
    <p:restoredTop sz="94675" autoAdjust="0"/>
  </p:normalViewPr>
  <p:slideViewPr>
    <p:cSldViewPr>
      <p:cViewPr>
        <p:scale>
          <a:sx n="70" d="100"/>
          <a:sy n="70" d="100"/>
        </p:scale>
        <p:origin x="-1542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3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4C7D0E-CCE7-447B-AED6-37C924713DA5}" type="doc">
      <dgm:prSet loTypeId="urn:microsoft.com/office/officeart/2005/8/layout/venn1" loCatId="relationship" qsTypeId="urn:microsoft.com/office/officeart/2005/8/quickstyle/simple1#1" qsCatId="simple" csTypeId="urn:microsoft.com/office/officeart/2005/8/colors/accent1_1" csCatId="accent1" phldr="1"/>
      <dgm:spPr/>
    </dgm:pt>
    <dgm:pt modelId="{72524776-5386-4627-A487-39F10664187C}">
      <dgm:prSet phldrT="[Texte]"/>
      <dgm:spPr/>
      <dgm:t>
        <a:bodyPr/>
        <a:lstStyle/>
        <a:p>
          <a:r>
            <a:rPr lang="fr-FR" dirty="0" smtClean="0"/>
            <a:t>Etablissement de santé</a:t>
          </a:r>
          <a:endParaRPr lang="fr-FR" dirty="0"/>
        </a:p>
      </dgm:t>
    </dgm:pt>
    <dgm:pt modelId="{5C949970-E549-4E1C-AE03-BEF7BEF3E2CB}" type="parTrans" cxnId="{8E68A91B-A2EC-4745-A780-A18F4E308887}">
      <dgm:prSet/>
      <dgm:spPr/>
      <dgm:t>
        <a:bodyPr/>
        <a:lstStyle/>
        <a:p>
          <a:endParaRPr lang="fr-FR"/>
        </a:p>
      </dgm:t>
    </dgm:pt>
    <dgm:pt modelId="{7A0FB849-9726-4B2E-B236-915D51A80FA6}" type="sibTrans" cxnId="{8E68A91B-A2EC-4745-A780-A18F4E308887}">
      <dgm:prSet/>
      <dgm:spPr/>
      <dgm:t>
        <a:bodyPr/>
        <a:lstStyle/>
        <a:p>
          <a:endParaRPr lang="fr-FR"/>
        </a:p>
      </dgm:t>
    </dgm:pt>
    <dgm:pt modelId="{0B5A439D-5292-4483-ABC4-82847CF386FE}">
      <dgm:prSet phldrT="[Texte]"/>
      <dgm:spPr/>
      <dgm:t>
        <a:bodyPr/>
        <a:lstStyle/>
        <a:p>
          <a:r>
            <a:rPr lang="fr-FR" dirty="0" smtClean="0"/>
            <a:t>Assurance maladie</a:t>
          </a:r>
          <a:endParaRPr lang="fr-FR" dirty="0"/>
        </a:p>
      </dgm:t>
    </dgm:pt>
    <dgm:pt modelId="{794F27CE-9178-4E92-86C1-EDD5792B58ED}" type="parTrans" cxnId="{7185E37B-959A-4764-8D11-F2B8A27D3AE0}">
      <dgm:prSet/>
      <dgm:spPr/>
      <dgm:t>
        <a:bodyPr/>
        <a:lstStyle/>
        <a:p>
          <a:endParaRPr lang="fr-FR"/>
        </a:p>
      </dgm:t>
    </dgm:pt>
    <dgm:pt modelId="{BA0781F6-60A0-41CB-A6A9-84A3E4218650}" type="sibTrans" cxnId="{7185E37B-959A-4764-8D11-F2B8A27D3AE0}">
      <dgm:prSet/>
      <dgm:spPr/>
      <dgm:t>
        <a:bodyPr/>
        <a:lstStyle/>
        <a:p>
          <a:endParaRPr lang="fr-FR"/>
        </a:p>
      </dgm:t>
    </dgm:pt>
    <dgm:pt modelId="{5E71F5F2-B562-41FF-B997-F8796F8D960D}">
      <dgm:prSet phldrT="[Texte]"/>
      <dgm:spPr/>
      <dgm:t>
        <a:bodyPr/>
        <a:lstStyle/>
        <a:p>
          <a:r>
            <a:rPr lang="fr-FR" dirty="0" smtClean="0"/>
            <a:t>Agence régionale de santé</a:t>
          </a:r>
          <a:endParaRPr lang="fr-FR" dirty="0"/>
        </a:p>
      </dgm:t>
    </dgm:pt>
    <dgm:pt modelId="{B0FEB723-702F-4E41-A128-0A56823B2794}" type="parTrans" cxnId="{21FE7D37-9D0D-40B0-B2AA-54AFFA48F212}">
      <dgm:prSet/>
      <dgm:spPr/>
      <dgm:t>
        <a:bodyPr/>
        <a:lstStyle/>
        <a:p>
          <a:endParaRPr lang="fr-FR"/>
        </a:p>
      </dgm:t>
    </dgm:pt>
    <dgm:pt modelId="{9E90537B-ADD5-4CB6-9A19-5C8511763753}" type="sibTrans" cxnId="{21FE7D37-9D0D-40B0-B2AA-54AFFA48F212}">
      <dgm:prSet/>
      <dgm:spPr/>
      <dgm:t>
        <a:bodyPr/>
        <a:lstStyle/>
        <a:p>
          <a:endParaRPr lang="fr-FR"/>
        </a:p>
      </dgm:t>
    </dgm:pt>
    <dgm:pt modelId="{8D9CDA4C-2233-4E28-AC15-5B14C0C6F110}" type="pres">
      <dgm:prSet presAssocID="{BB4C7D0E-CCE7-447B-AED6-37C924713DA5}" presName="compositeShape" presStyleCnt="0">
        <dgm:presLayoutVars>
          <dgm:chMax val="7"/>
          <dgm:dir/>
          <dgm:resizeHandles val="exact"/>
        </dgm:presLayoutVars>
      </dgm:prSet>
      <dgm:spPr/>
    </dgm:pt>
    <dgm:pt modelId="{43EA3851-4575-4C3C-8326-3FA4AAE92048}" type="pres">
      <dgm:prSet presAssocID="{72524776-5386-4627-A487-39F10664187C}" presName="circ1" presStyleLbl="vennNode1" presStyleIdx="0" presStyleCnt="3"/>
      <dgm:spPr/>
      <dgm:t>
        <a:bodyPr/>
        <a:lstStyle/>
        <a:p>
          <a:endParaRPr lang="fr-FR"/>
        </a:p>
      </dgm:t>
    </dgm:pt>
    <dgm:pt modelId="{1658A4F2-A6EE-47CA-AAC4-68E53932E211}" type="pres">
      <dgm:prSet presAssocID="{72524776-5386-4627-A487-39F10664187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F96848-E588-45AD-BD26-DB6E6EF54798}" type="pres">
      <dgm:prSet presAssocID="{0B5A439D-5292-4483-ABC4-82847CF386FE}" presName="circ2" presStyleLbl="vennNode1" presStyleIdx="1" presStyleCnt="3"/>
      <dgm:spPr/>
      <dgm:t>
        <a:bodyPr/>
        <a:lstStyle/>
        <a:p>
          <a:endParaRPr lang="fr-FR"/>
        </a:p>
      </dgm:t>
    </dgm:pt>
    <dgm:pt modelId="{79F9AC3C-C036-4D9D-89FF-11672B431CFA}" type="pres">
      <dgm:prSet presAssocID="{0B5A439D-5292-4483-ABC4-82847CF386F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748A8F-F0E2-42BD-8396-7D9E6108F67F}" type="pres">
      <dgm:prSet presAssocID="{5E71F5F2-B562-41FF-B997-F8796F8D960D}" presName="circ3" presStyleLbl="vennNode1" presStyleIdx="2" presStyleCnt="3" custLinFactNeighborX="268"/>
      <dgm:spPr/>
      <dgm:t>
        <a:bodyPr/>
        <a:lstStyle/>
        <a:p>
          <a:endParaRPr lang="fr-FR"/>
        </a:p>
      </dgm:t>
    </dgm:pt>
    <dgm:pt modelId="{318519B9-257A-42AB-8519-EE7186F1D149}" type="pres">
      <dgm:prSet presAssocID="{5E71F5F2-B562-41FF-B997-F8796F8D960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1FE7D37-9D0D-40B0-B2AA-54AFFA48F212}" srcId="{BB4C7D0E-CCE7-447B-AED6-37C924713DA5}" destId="{5E71F5F2-B562-41FF-B997-F8796F8D960D}" srcOrd="2" destOrd="0" parTransId="{B0FEB723-702F-4E41-A128-0A56823B2794}" sibTransId="{9E90537B-ADD5-4CB6-9A19-5C8511763753}"/>
    <dgm:cxn modelId="{977E945B-3A58-43D5-BD49-704C18FAA5F2}" type="presOf" srcId="{72524776-5386-4627-A487-39F10664187C}" destId="{43EA3851-4575-4C3C-8326-3FA4AAE92048}" srcOrd="0" destOrd="0" presId="urn:microsoft.com/office/officeart/2005/8/layout/venn1"/>
    <dgm:cxn modelId="{8E68A91B-A2EC-4745-A780-A18F4E308887}" srcId="{BB4C7D0E-CCE7-447B-AED6-37C924713DA5}" destId="{72524776-5386-4627-A487-39F10664187C}" srcOrd="0" destOrd="0" parTransId="{5C949970-E549-4E1C-AE03-BEF7BEF3E2CB}" sibTransId="{7A0FB849-9726-4B2E-B236-915D51A80FA6}"/>
    <dgm:cxn modelId="{D75A464E-6EF6-4630-B34C-08DBC379164A}" type="presOf" srcId="{5E71F5F2-B562-41FF-B997-F8796F8D960D}" destId="{318519B9-257A-42AB-8519-EE7186F1D149}" srcOrd="1" destOrd="0" presId="urn:microsoft.com/office/officeart/2005/8/layout/venn1"/>
    <dgm:cxn modelId="{CFECFD39-8CD7-4CE3-91A6-C55864E22229}" type="presOf" srcId="{0B5A439D-5292-4483-ABC4-82847CF386FE}" destId="{79F9AC3C-C036-4D9D-89FF-11672B431CFA}" srcOrd="1" destOrd="0" presId="urn:microsoft.com/office/officeart/2005/8/layout/venn1"/>
    <dgm:cxn modelId="{7185E37B-959A-4764-8D11-F2B8A27D3AE0}" srcId="{BB4C7D0E-CCE7-447B-AED6-37C924713DA5}" destId="{0B5A439D-5292-4483-ABC4-82847CF386FE}" srcOrd="1" destOrd="0" parTransId="{794F27CE-9178-4E92-86C1-EDD5792B58ED}" sibTransId="{BA0781F6-60A0-41CB-A6A9-84A3E4218650}"/>
    <dgm:cxn modelId="{D855F71E-D725-4641-BD34-E4244CB25F9A}" type="presOf" srcId="{0B5A439D-5292-4483-ABC4-82847CF386FE}" destId="{61F96848-E588-45AD-BD26-DB6E6EF54798}" srcOrd="0" destOrd="0" presId="urn:microsoft.com/office/officeart/2005/8/layout/venn1"/>
    <dgm:cxn modelId="{AE80536B-075F-4D95-A92D-8CA6249CB36D}" type="presOf" srcId="{5E71F5F2-B562-41FF-B997-F8796F8D960D}" destId="{1D748A8F-F0E2-42BD-8396-7D9E6108F67F}" srcOrd="0" destOrd="0" presId="urn:microsoft.com/office/officeart/2005/8/layout/venn1"/>
    <dgm:cxn modelId="{AA4214CC-5624-4BAB-BC5F-9DF782E099D2}" type="presOf" srcId="{72524776-5386-4627-A487-39F10664187C}" destId="{1658A4F2-A6EE-47CA-AAC4-68E53932E211}" srcOrd="1" destOrd="0" presId="urn:microsoft.com/office/officeart/2005/8/layout/venn1"/>
    <dgm:cxn modelId="{9C1EC818-5452-4034-802C-F72FF68A1FF8}" type="presOf" srcId="{BB4C7D0E-CCE7-447B-AED6-37C924713DA5}" destId="{8D9CDA4C-2233-4E28-AC15-5B14C0C6F110}" srcOrd="0" destOrd="0" presId="urn:microsoft.com/office/officeart/2005/8/layout/venn1"/>
    <dgm:cxn modelId="{61CB7D1A-4BB6-47CE-BE75-566742EEF61C}" type="presParOf" srcId="{8D9CDA4C-2233-4E28-AC15-5B14C0C6F110}" destId="{43EA3851-4575-4C3C-8326-3FA4AAE92048}" srcOrd="0" destOrd="0" presId="urn:microsoft.com/office/officeart/2005/8/layout/venn1"/>
    <dgm:cxn modelId="{6D5895C8-82DA-4C58-8D88-9A06316C8054}" type="presParOf" srcId="{8D9CDA4C-2233-4E28-AC15-5B14C0C6F110}" destId="{1658A4F2-A6EE-47CA-AAC4-68E53932E211}" srcOrd="1" destOrd="0" presId="urn:microsoft.com/office/officeart/2005/8/layout/venn1"/>
    <dgm:cxn modelId="{D98D3815-F674-4910-87C9-38D23342539C}" type="presParOf" srcId="{8D9CDA4C-2233-4E28-AC15-5B14C0C6F110}" destId="{61F96848-E588-45AD-BD26-DB6E6EF54798}" srcOrd="2" destOrd="0" presId="urn:microsoft.com/office/officeart/2005/8/layout/venn1"/>
    <dgm:cxn modelId="{6373D565-AEBC-4966-B981-0D7F1410FCD3}" type="presParOf" srcId="{8D9CDA4C-2233-4E28-AC15-5B14C0C6F110}" destId="{79F9AC3C-C036-4D9D-89FF-11672B431CFA}" srcOrd="3" destOrd="0" presId="urn:microsoft.com/office/officeart/2005/8/layout/venn1"/>
    <dgm:cxn modelId="{F638DBCB-1164-435B-BFBA-D1886CA2385B}" type="presParOf" srcId="{8D9CDA4C-2233-4E28-AC15-5B14C0C6F110}" destId="{1D748A8F-F0E2-42BD-8396-7D9E6108F67F}" srcOrd="4" destOrd="0" presId="urn:microsoft.com/office/officeart/2005/8/layout/venn1"/>
    <dgm:cxn modelId="{DBDE4C43-7BC1-4BAE-B7BD-DF9AFEAA2C4B}" type="presParOf" srcId="{8D9CDA4C-2233-4E28-AC15-5B14C0C6F110}" destId="{318519B9-257A-42AB-8519-EE7186F1D149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EA3851-4575-4C3C-8326-3FA4AAE92048}">
      <dsp:nvSpPr>
        <dsp:cNvPr id="0" name=""/>
        <dsp:cNvSpPr/>
      </dsp:nvSpPr>
      <dsp:spPr>
        <a:xfrm>
          <a:off x="1202121" y="38421"/>
          <a:ext cx="1844228" cy="1844228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Etablissement de santé</a:t>
          </a:r>
          <a:endParaRPr lang="fr-FR" sz="1800" kern="1200" dirty="0"/>
        </a:p>
      </dsp:txBody>
      <dsp:txXfrm>
        <a:off x="1448018" y="361161"/>
        <a:ext cx="1352434" cy="829902"/>
      </dsp:txXfrm>
    </dsp:sp>
    <dsp:sp modelId="{61F96848-E588-45AD-BD26-DB6E6EF54798}">
      <dsp:nvSpPr>
        <dsp:cNvPr id="0" name=""/>
        <dsp:cNvSpPr/>
      </dsp:nvSpPr>
      <dsp:spPr>
        <a:xfrm>
          <a:off x="1867580" y="1191064"/>
          <a:ext cx="1844228" cy="1844228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Assurance maladie</a:t>
          </a:r>
          <a:endParaRPr lang="fr-FR" sz="1800" kern="1200" dirty="0"/>
        </a:p>
      </dsp:txBody>
      <dsp:txXfrm>
        <a:off x="2431607" y="1667489"/>
        <a:ext cx="1106537" cy="1014325"/>
      </dsp:txXfrm>
    </dsp:sp>
    <dsp:sp modelId="{1D748A8F-F0E2-42BD-8396-7D9E6108F67F}">
      <dsp:nvSpPr>
        <dsp:cNvPr id="0" name=""/>
        <dsp:cNvSpPr/>
      </dsp:nvSpPr>
      <dsp:spPr>
        <a:xfrm>
          <a:off x="541605" y="1191064"/>
          <a:ext cx="1844228" cy="1844228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Agence régionale de santé</a:t>
          </a:r>
          <a:endParaRPr lang="fr-FR" sz="1800" kern="1200" dirty="0"/>
        </a:p>
      </dsp:txBody>
      <dsp:txXfrm>
        <a:off x="715270" y="1667489"/>
        <a:ext cx="1106537" cy="10143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005B91E1-FBF1-4628-91EB-B3DBC3282964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FA00DE18-0CE0-4BB1-A4DA-28412D26365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792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45818079-4442-4777-B9D6-E27D1CB1A700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C7D46038-3C5F-491A-8EC7-2D389D9957A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013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38-3C5F-491A-8EC7-2D389D9957A3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38-3C5F-491A-8EC7-2D389D9957A3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20758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38-3C5F-491A-8EC7-2D389D9957A3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33416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38-3C5F-491A-8EC7-2D389D9957A3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42062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38-3C5F-491A-8EC7-2D389D9957A3}" type="slidenum">
              <a:rPr lang="fr-FR" smtClean="0"/>
              <a:pPr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02931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38-3C5F-491A-8EC7-2D389D9957A3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88057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38-3C5F-491A-8EC7-2D389D9957A3}" type="slidenum">
              <a:rPr lang="fr-FR" smtClean="0"/>
              <a:pPr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22858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38-3C5F-491A-8EC7-2D389D9957A3}" type="slidenum">
              <a:rPr lang="fr-FR" smtClean="0"/>
              <a:pPr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11630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38-3C5F-491A-8EC7-2D389D9957A3}" type="slidenum">
              <a:rPr lang="fr-FR" smtClean="0"/>
              <a:pPr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02921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38-3C5F-491A-8EC7-2D389D9957A3}" type="slidenum">
              <a:rPr lang="fr-FR" smtClean="0"/>
              <a:pPr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00354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38-3C5F-491A-8EC7-2D389D9957A3}" type="slidenum">
              <a:rPr lang="fr-FR" smtClean="0"/>
              <a:pPr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1790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38-3C5F-491A-8EC7-2D389D9957A3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70398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38-3C5F-491A-8EC7-2D389D9957A3}" type="slidenum">
              <a:rPr lang="fr-FR" smtClean="0"/>
              <a:pPr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93260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38-3C5F-491A-8EC7-2D389D9957A3}" type="slidenum">
              <a:rPr lang="fr-FR" smtClean="0"/>
              <a:pPr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5753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38-3C5F-491A-8EC7-2D389D9957A3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013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38-3C5F-491A-8EC7-2D389D9957A3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44334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38-3C5F-491A-8EC7-2D389D9957A3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0811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38-3C5F-491A-8EC7-2D389D9957A3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6775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38-3C5F-491A-8EC7-2D389D9957A3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9029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38-3C5F-491A-8EC7-2D389D9957A3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89651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46038-3C5F-491A-8EC7-2D389D9957A3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6975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063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8FF21B-9150-49FC-9D5E-7DE931024569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95BFD-24F7-48D8-B508-F1711F5DBC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572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8FF21B-9150-49FC-9D5E-7DE931024569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95BFD-24F7-48D8-B508-F1711F5DBC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2535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098576" cy="268139"/>
          </a:xfrm>
          <a:prstGeom prst="rect">
            <a:avLst/>
          </a:prstGeom>
        </p:spPr>
        <p:txBody>
          <a:bodyPr/>
          <a:lstStyle/>
          <a:p>
            <a:fld id="{3FF0C27E-3795-4313-AA76-42760F0C55D2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5FE242-EB8E-4A40-A5E9-7BA79E8B413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0648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F0C27E-3795-4313-AA76-42760F0C55D2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5FE242-EB8E-4A40-A5E9-7BA79E8B413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2426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F0C27E-3795-4313-AA76-42760F0C55D2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5FE242-EB8E-4A40-A5E9-7BA79E8B413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1171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F0C27E-3795-4313-AA76-42760F0C55D2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5FE242-EB8E-4A40-A5E9-7BA79E8B413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0201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F0C27E-3795-4313-AA76-42760F0C55D2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5FE242-EB8E-4A40-A5E9-7BA79E8B413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8837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F0C27E-3795-4313-AA76-42760F0C55D2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5FE242-EB8E-4A40-A5E9-7BA79E8B413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75567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F0C27E-3795-4313-AA76-42760F0C55D2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5FE242-EB8E-4A40-A5E9-7BA79E8B413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08156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F0C27E-3795-4313-AA76-42760F0C55D2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5FE242-EB8E-4A40-A5E9-7BA79E8B413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018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8FF21B-9150-49FC-9D5E-7DE931024569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95BFD-24F7-48D8-B508-F1711F5DBC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0353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F0C27E-3795-4313-AA76-42760F0C55D2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5FE242-EB8E-4A40-A5E9-7BA79E8B413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4187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F0C27E-3795-4313-AA76-42760F0C55D2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5FE242-EB8E-4A40-A5E9-7BA79E8B413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3534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F0C27E-3795-4313-AA76-42760F0C55D2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5FE242-EB8E-4A40-A5E9-7BA79E8B413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99225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A9B2-9D2B-41D4-B9DE-DFDA02DA762E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C5E2-8324-486F-BEFB-2B0B783EA3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30681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A9B2-9D2B-41D4-B9DE-DFDA02DA762E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C5E2-8324-486F-BEFB-2B0B783EA3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0368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A9B2-9D2B-41D4-B9DE-DFDA02DA762E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C5E2-8324-486F-BEFB-2B0B783EA3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6211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A9B2-9D2B-41D4-B9DE-DFDA02DA762E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C5E2-8324-486F-BEFB-2B0B783EA3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32047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A9B2-9D2B-41D4-B9DE-DFDA02DA762E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C5E2-8324-486F-BEFB-2B0B783EA3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35926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A9B2-9D2B-41D4-B9DE-DFDA02DA762E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C5E2-8324-486F-BEFB-2B0B783EA3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1902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A9B2-9D2B-41D4-B9DE-DFDA02DA762E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C5E2-8324-486F-BEFB-2B0B783EA3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988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8FF21B-9150-49FC-9D5E-7DE931024569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95BFD-24F7-48D8-B508-F1711F5DBC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4144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A9B2-9D2B-41D4-B9DE-DFDA02DA762E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C5E2-8324-486F-BEFB-2B0B783EA3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0743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A9B2-9D2B-41D4-B9DE-DFDA02DA762E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C5E2-8324-486F-BEFB-2B0B783EA3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14209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A9B2-9D2B-41D4-B9DE-DFDA02DA762E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C5E2-8324-486F-BEFB-2B0B783EA3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2398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2A9B2-9D2B-41D4-B9DE-DFDA02DA762E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C5E2-8324-486F-BEFB-2B0B783EA3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472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8FF21B-9150-49FC-9D5E-7DE931024569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95BFD-24F7-48D8-B508-F1711F5DBC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2404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8FF21B-9150-49FC-9D5E-7DE931024569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95BFD-24F7-48D8-B508-F1711F5DBC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665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8FF21B-9150-49FC-9D5E-7DE931024569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95BFD-24F7-48D8-B508-F1711F5DBC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3584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8FF21B-9150-49FC-9D5E-7DE931024569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95BFD-24F7-48D8-B508-F1711F5DBC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27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8FF21B-9150-49FC-9D5E-7DE931024569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95BFD-24F7-48D8-B508-F1711F5DBC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3070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Cliquez sur l'icône pour ajouter une image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8FF21B-9150-49FC-9D5E-7DE931024569}" type="datetimeFigureOut">
              <a:rPr lang="fr-FR" smtClean="0"/>
              <a:pPr/>
              <a:t>28/08/2017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95BFD-24F7-48D8-B508-F1711F5DBC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984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 txBox="1">
            <a:spLocks noChangeArrowheads="1"/>
          </p:cNvSpPr>
          <p:nvPr/>
        </p:nvSpPr>
        <p:spPr bwMode="auto">
          <a:xfrm>
            <a:off x="43433" y="6233468"/>
            <a:ext cx="4211960" cy="386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1042988" rtl="0" eaLnBrk="0" latinLnBrk="0" hangingPunct="0">
              <a:defRPr sz="1200" kern="1200">
                <a:solidFill>
                  <a:srgbClr val="0C419A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fr-FR" sz="11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860032" y="6453336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EAEEB77-09AA-4C9C-A465-F57B36647FF4}" type="slidenum">
              <a:rPr lang="fr-FR" sz="1100" smtClean="0">
                <a:solidFill>
                  <a:schemeClr val="accent4">
                    <a:lumMod val="75000"/>
                  </a:schemeClr>
                </a:solidFill>
              </a:rPr>
              <a:pPr/>
              <a:t>‹N°›</a:t>
            </a:fld>
            <a:endParaRPr lang="fr-FR" sz="11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16632"/>
            <a:ext cx="4581525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66" y="2132856"/>
            <a:ext cx="4357934" cy="259228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2555" y="5913344"/>
            <a:ext cx="929725" cy="5399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 3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0" r="6186"/>
          <a:stretch/>
        </p:blipFill>
        <p:spPr>
          <a:xfrm>
            <a:off x="7221344" y="5733256"/>
            <a:ext cx="18151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4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2204864"/>
            <a:ext cx="8229600" cy="39212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4" name="Rectangle 10"/>
          <p:cNvSpPr txBox="1">
            <a:spLocks noChangeArrowheads="1"/>
          </p:cNvSpPr>
          <p:nvPr/>
        </p:nvSpPr>
        <p:spPr bwMode="auto">
          <a:xfrm>
            <a:off x="379611" y="6237312"/>
            <a:ext cx="3688333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l" defTabSz="1042988" rtl="0" eaLnBrk="0" latinLnBrk="0" hangingPunct="0">
              <a:defRPr sz="1200" kern="1200">
                <a:solidFill>
                  <a:srgbClr val="0C419A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fr-FR" sz="9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79611" y="655176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EAEEB77-09AA-4C9C-A465-F57B36647FF4}" type="slidenum">
              <a:rPr lang="fr-FR" sz="900" smtClean="0">
                <a:solidFill>
                  <a:schemeClr val="accent4">
                    <a:lumMod val="75000"/>
                  </a:schemeClr>
                </a:solidFill>
              </a:rPr>
              <a:pPr/>
              <a:t>‹N°›</a:t>
            </a:fld>
            <a:endParaRPr lang="fr-FR" sz="9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214478"/>
            <a:ext cx="3429397" cy="598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2555" y="5913344"/>
            <a:ext cx="929725" cy="5399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0" r="6186"/>
          <a:stretch/>
        </p:blipFill>
        <p:spPr>
          <a:xfrm>
            <a:off x="7221344" y="5733256"/>
            <a:ext cx="181515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090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A9B2-9D2B-41D4-B9DE-DFDA02DA762E}" type="datetimeFigureOut">
              <a:rPr lang="fr-FR" smtClean="0"/>
              <a:t>28/08/2017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FC5E2-8324-486F-BEFB-2B0B783EA3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86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499992" y="1350060"/>
            <a:ext cx="4464496" cy="4126522"/>
          </a:xfrm>
        </p:spPr>
        <p:txBody>
          <a:bodyPr/>
          <a:lstStyle/>
          <a:p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Présentation du Contrat d’Amélioration de </a:t>
            </a:r>
            <a:b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la Qualité et de l’Efficience des soins (CAQES) </a:t>
            </a:r>
            <a:b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aux Fédérations Hospitalières </a:t>
            </a:r>
            <a:b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– </a:t>
            </a:r>
            <a:b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fr-FR" sz="2800" dirty="0" smtClean="0">
                <a:solidFill>
                  <a:schemeClr val="accent4">
                    <a:lumMod val="75000"/>
                  </a:schemeClr>
                </a:solidFill>
              </a:rPr>
              <a:t>Jeudi 07 septembre 2017</a:t>
            </a:r>
            <a:r>
              <a:rPr lang="fr-FR" sz="3200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fr-FR" sz="3200" dirty="0" smtClean="0">
                <a:solidFill>
                  <a:schemeClr val="accent4">
                    <a:lumMod val="75000"/>
                  </a:schemeClr>
                </a:solidFill>
              </a:rPr>
            </a:br>
            <a:endParaRPr lang="fr-FR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55576" y="98072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3021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/>
        </p:nvSpPr>
        <p:spPr>
          <a:xfrm>
            <a:off x="107504" y="116632"/>
            <a:ext cx="8856984" cy="648072"/>
          </a:xfrm>
          <a:prstGeom prst="round2DiagRect">
            <a:avLst/>
          </a:prstGeom>
          <a:solidFill>
            <a:srgbClr val="FBBC4D"/>
          </a:solidFill>
          <a:ln>
            <a:solidFill>
              <a:srgbClr val="FAA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79512" y="18864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2400" b="1" dirty="0" smtClean="0"/>
              <a:t>II</a:t>
            </a:r>
            <a:r>
              <a:rPr lang="fr-FR" sz="2400" b="1" dirty="0" smtClean="0">
                <a:solidFill>
                  <a:prstClr val="black"/>
                </a:solidFill>
              </a:rPr>
              <a:t>–  Les modalités de contractualisation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15311" y="771917"/>
            <a:ext cx="8712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2000" b="1" dirty="0" smtClean="0"/>
              <a:t>2.3 - Zoom sur la période contradictoire </a:t>
            </a:r>
          </a:p>
          <a:p>
            <a:pPr fontAlgn="auto">
              <a:spcAft>
                <a:spcPts val="0"/>
              </a:spcAft>
              <a:defRPr/>
            </a:pPr>
            <a:endParaRPr lang="fr-FR" sz="2000" dirty="0" smtClean="0"/>
          </a:p>
          <a:p>
            <a:pPr fontAlgn="auto">
              <a:spcAft>
                <a:spcPts val="0"/>
              </a:spcAft>
              <a:defRPr/>
            </a:pPr>
            <a:endParaRPr lang="fr-FR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63" y="1279747"/>
            <a:ext cx="7555466" cy="5420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751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/>
        </p:nvSpPr>
        <p:spPr>
          <a:xfrm>
            <a:off x="107504" y="116632"/>
            <a:ext cx="8856984" cy="648072"/>
          </a:xfrm>
          <a:prstGeom prst="round2DiagRect">
            <a:avLst/>
          </a:prstGeom>
          <a:solidFill>
            <a:srgbClr val="FBBC4D"/>
          </a:solidFill>
          <a:ln>
            <a:solidFill>
              <a:srgbClr val="FAA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79512" y="18864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2400" b="1" dirty="0" smtClean="0"/>
              <a:t>II</a:t>
            </a:r>
            <a:r>
              <a:rPr lang="fr-FR" sz="2400" b="1" dirty="0" smtClean="0">
                <a:solidFill>
                  <a:prstClr val="black"/>
                </a:solidFill>
              </a:rPr>
              <a:t>–  Les modalités de contractualisation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75010" y="837013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2000" b="1" dirty="0" smtClean="0"/>
              <a:t>2.4 - Plans d’actions et indicateurs socles</a:t>
            </a:r>
            <a:endParaRPr lang="fr-FR" sz="200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69490" y="1340321"/>
            <a:ext cx="8362950" cy="4752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fr-FR" sz="2000" b="1" dirty="0" smtClean="0">
                <a:solidFill>
                  <a:srgbClr val="FF6600"/>
                </a:solidFill>
              </a:rPr>
              <a:t>Un plan d’actions assorti d’indicateurs est défini pour chaque volet du contrat</a:t>
            </a:r>
          </a:p>
          <a:p>
            <a:pPr algn="l">
              <a:buFont typeface="Wingdings" pitchFamily="2" charset="2"/>
              <a:buNone/>
              <a:defRPr/>
            </a:pPr>
            <a:endParaRPr lang="fr-FR" sz="2000" b="1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None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Volet socle :</a:t>
            </a: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Plan d’action unique pour tous les établissements et concerté</a:t>
            </a: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S’appuie sur l’état des lieux  des ex CBU (et ex PHEV)</a:t>
            </a: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Intègre les dispositifs existants (</a:t>
            </a:r>
            <a:r>
              <a:rPr lang="fr-FR" sz="2000" dirty="0" smtClean="0">
                <a:solidFill>
                  <a:schemeClr val="tx1"/>
                </a:solidFill>
              </a:rPr>
              <a:t>certification / IPAQSS, etc.</a:t>
            </a:r>
            <a:r>
              <a:rPr lang="fr-FR" sz="2000" b="1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Favorise les démarches qualités, d’analyses de risques et d’évaluation.</a:t>
            </a: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Plan d’actions dynamique.</a:t>
            </a: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Décline les politiques nationales et régionales sur le médicament.</a:t>
            </a:r>
          </a:p>
          <a:p>
            <a:pPr>
              <a:buFont typeface="Wingdings" pitchFamily="2" charset="2"/>
              <a:buNone/>
              <a:defRPr/>
            </a:pPr>
            <a:endParaRPr lang="fr-FR" sz="2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25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/>
        </p:nvSpPr>
        <p:spPr>
          <a:xfrm>
            <a:off x="107504" y="116632"/>
            <a:ext cx="8856984" cy="648072"/>
          </a:xfrm>
          <a:prstGeom prst="round2DiagRect">
            <a:avLst/>
          </a:prstGeom>
          <a:solidFill>
            <a:srgbClr val="FBBC4D"/>
          </a:solidFill>
          <a:ln>
            <a:solidFill>
              <a:srgbClr val="FAA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79512" y="18864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2400" b="1" dirty="0" smtClean="0"/>
              <a:t>II</a:t>
            </a:r>
            <a:r>
              <a:rPr lang="fr-FR" sz="2400" b="1" dirty="0" smtClean="0">
                <a:solidFill>
                  <a:prstClr val="black"/>
                </a:solidFill>
              </a:rPr>
              <a:t>–  Les modalités de contractualisation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75010" y="837013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2000" b="1" dirty="0" smtClean="0"/>
              <a:t>2.4 – Volet socle : Plans d’actions et indicateurs socles</a:t>
            </a:r>
            <a:endParaRPr lang="fr-FR" sz="200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69490" y="1340321"/>
            <a:ext cx="8362950" cy="4752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fr-FR" sz="2000" b="1" dirty="0" smtClean="0">
                <a:solidFill>
                  <a:srgbClr val="FF6600"/>
                </a:solidFill>
              </a:rPr>
              <a:t>1- Amélioration de la prise en charge médicamenteuse</a:t>
            </a:r>
          </a:p>
          <a:p>
            <a:pPr>
              <a:buFont typeface="Wingdings" pitchFamily="2" charset="2"/>
              <a:buNone/>
              <a:defRPr/>
            </a:pPr>
            <a:endParaRPr lang="fr-FR" sz="800" b="1" dirty="0" smtClean="0">
              <a:solidFill>
                <a:srgbClr val="FF6600"/>
              </a:solidFill>
            </a:endParaRP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Système d’identification, signalement et d’apprentissage des incidents de sécurité : </a:t>
            </a:r>
            <a:r>
              <a:rPr lang="fr-FR" sz="2000" dirty="0" smtClean="0">
                <a:solidFill>
                  <a:schemeClr val="tx1"/>
                </a:solidFill>
              </a:rPr>
              <a:t>PCEM</a:t>
            </a:r>
            <a:endParaRPr lang="fr-FR" sz="2000" b="1" dirty="0" smtClean="0">
              <a:solidFill>
                <a:schemeClr val="tx1"/>
              </a:solidFill>
            </a:endParaRP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Actions de communication sur les produits de santé dans le cadre du parcours patient : </a:t>
            </a:r>
            <a:r>
              <a:rPr lang="fr-FR" sz="2000" dirty="0" smtClean="0">
                <a:solidFill>
                  <a:schemeClr val="tx1"/>
                </a:solidFill>
              </a:rPr>
              <a:t>messagerie sécurisée, document de sortie, conciliation, etc.</a:t>
            </a:r>
            <a:endParaRPr lang="fr-FR" sz="2000" b="1" dirty="0" smtClean="0">
              <a:solidFill>
                <a:schemeClr val="tx1"/>
              </a:solidFill>
            </a:endParaRP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Aide à la décision clinique : </a:t>
            </a:r>
            <a:r>
              <a:rPr lang="fr-FR" sz="2000" dirty="0" smtClean="0">
                <a:solidFill>
                  <a:schemeClr val="tx1"/>
                </a:solidFill>
              </a:rPr>
              <a:t>Informatisation, référentiels, Information, Formation, etc.</a:t>
            </a:r>
            <a:endParaRPr lang="fr-FR" sz="2000" b="1" dirty="0" smtClean="0">
              <a:solidFill>
                <a:schemeClr val="tx1"/>
              </a:solidFill>
            </a:endParaRP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Aide à la décision patient : </a:t>
            </a:r>
            <a:r>
              <a:rPr lang="fr-FR" sz="2000" dirty="0" smtClean="0">
                <a:solidFill>
                  <a:schemeClr val="tx1"/>
                </a:solidFill>
              </a:rPr>
              <a:t>ETP, conseil, etc.</a:t>
            </a: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Adaptation des organisations et travail intersectoriels </a:t>
            </a:r>
            <a:r>
              <a:rPr lang="fr-FR" sz="2000" dirty="0" smtClean="0">
                <a:solidFill>
                  <a:schemeClr val="tx1"/>
                </a:solidFill>
              </a:rPr>
              <a:t>: Filières de soins, RCP, pharmacie clinique, etc.</a:t>
            </a: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Amélioration continue par l’évaluation :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>
                <a:solidFill>
                  <a:schemeClr val="tx1"/>
                </a:solidFill>
              </a:rPr>
              <a:t>A</a:t>
            </a:r>
            <a:r>
              <a:rPr lang="fr-FR" sz="2000" dirty="0" smtClean="0">
                <a:solidFill>
                  <a:schemeClr val="tx1"/>
                </a:solidFill>
              </a:rPr>
              <a:t>udit, EPP, benchmark, pertinence, etc.</a:t>
            </a:r>
            <a:endParaRPr lang="fr-FR" sz="2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08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/>
        </p:nvSpPr>
        <p:spPr>
          <a:xfrm>
            <a:off x="107504" y="116632"/>
            <a:ext cx="8856984" cy="648072"/>
          </a:xfrm>
          <a:prstGeom prst="round2DiagRect">
            <a:avLst/>
          </a:prstGeom>
          <a:solidFill>
            <a:srgbClr val="FBBC4D"/>
          </a:solidFill>
          <a:ln>
            <a:solidFill>
              <a:srgbClr val="FAA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79512" y="18864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2400" b="1" dirty="0" smtClean="0"/>
              <a:t>II</a:t>
            </a:r>
            <a:r>
              <a:rPr lang="fr-FR" sz="2400" b="1" dirty="0" smtClean="0">
                <a:solidFill>
                  <a:prstClr val="black"/>
                </a:solidFill>
              </a:rPr>
              <a:t>–  Les modalités de contractualisation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75010" y="837013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2000" b="1" dirty="0" smtClean="0"/>
              <a:t>2.4 - Plans d’actions et indicateurs socles</a:t>
            </a:r>
            <a:endParaRPr lang="fr-FR" sz="200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69490" y="1340321"/>
            <a:ext cx="8362950" cy="4752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fr-FR" sz="2000" b="1" dirty="0" smtClean="0">
                <a:solidFill>
                  <a:srgbClr val="FF6600"/>
                </a:solidFill>
              </a:rPr>
              <a:t>2- Maitrise des dépenses. </a:t>
            </a:r>
            <a:endParaRPr lang="fr-FR" sz="800" b="1" dirty="0" smtClean="0">
              <a:solidFill>
                <a:srgbClr val="FF6600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fr-FR" sz="2000" b="1" dirty="0" smtClean="0">
              <a:solidFill>
                <a:srgbClr val="FF6600"/>
              </a:solidFill>
            </a:endParaRP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Structure : </a:t>
            </a:r>
            <a:r>
              <a:rPr lang="fr-FR" sz="2000" dirty="0" err="1" smtClean="0">
                <a:solidFill>
                  <a:schemeClr val="tx1"/>
                </a:solidFill>
              </a:rPr>
              <a:t>Biosimilaires</a:t>
            </a:r>
            <a:r>
              <a:rPr lang="fr-FR" sz="2000" dirty="0" smtClean="0">
                <a:solidFill>
                  <a:schemeClr val="tx1"/>
                </a:solidFill>
              </a:rPr>
              <a:t>, génériques, etc.</a:t>
            </a: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Politique d’achat et d’harmonisation sur produits ciblées.</a:t>
            </a:r>
          </a:p>
        </p:txBody>
      </p:sp>
    </p:spTree>
    <p:extLst>
      <p:ext uri="{BB962C8B-B14F-4D97-AF65-F5344CB8AC3E}">
        <p14:creationId xmlns:p14="http://schemas.microsoft.com/office/powerpoint/2010/main" val="122408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/>
        </p:nvSpPr>
        <p:spPr>
          <a:xfrm>
            <a:off x="107504" y="116632"/>
            <a:ext cx="8856984" cy="648072"/>
          </a:xfrm>
          <a:prstGeom prst="round2DiagRect">
            <a:avLst/>
          </a:prstGeom>
          <a:solidFill>
            <a:srgbClr val="FBBC4D"/>
          </a:solidFill>
          <a:ln>
            <a:solidFill>
              <a:srgbClr val="FAA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79512" y="18864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2400" b="1" dirty="0" smtClean="0"/>
              <a:t>II</a:t>
            </a:r>
            <a:r>
              <a:rPr lang="fr-FR" sz="2400" b="1" dirty="0" smtClean="0">
                <a:solidFill>
                  <a:prstClr val="black"/>
                </a:solidFill>
              </a:rPr>
              <a:t>–  Les modalités de contractualisation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75010" y="837013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2000" b="1" dirty="0" smtClean="0"/>
              <a:t>2.4 - Plans d’actions et indicateurs socles</a:t>
            </a:r>
            <a:endParaRPr lang="fr-FR" sz="200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69490" y="1340321"/>
            <a:ext cx="8362950" cy="4752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fr-FR" sz="2000" b="1" dirty="0">
                <a:solidFill>
                  <a:srgbClr val="FF6600"/>
                </a:solidFill>
              </a:rPr>
              <a:t>3</a:t>
            </a:r>
            <a:r>
              <a:rPr lang="fr-FR" sz="2000" b="1" dirty="0" smtClean="0">
                <a:solidFill>
                  <a:srgbClr val="FF6600"/>
                </a:solidFill>
              </a:rPr>
              <a:t>- Projets régionaux. </a:t>
            </a:r>
            <a:endParaRPr lang="fr-FR" sz="800" b="1" dirty="0" smtClean="0">
              <a:solidFill>
                <a:srgbClr val="FF6600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fr-FR" sz="2000" b="1" dirty="0" smtClean="0">
              <a:solidFill>
                <a:srgbClr val="FF6600"/>
              </a:solidFill>
            </a:endParaRP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Lutte contre l’</a:t>
            </a:r>
            <a:r>
              <a:rPr lang="fr-FR" sz="2000" b="1" dirty="0" err="1" smtClean="0">
                <a:solidFill>
                  <a:schemeClr val="tx1"/>
                </a:solidFill>
              </a:rPr>
              <a:t>antibiorésistance</a:t>
            </a:r>
            <a:r>
              <a:rPr lang="fr-FR" sz="2000" b="1" dirty="0" smtClean="0">
                <a:solidFill>
                  <a:schemeClr val="tx1"/>
                </a:solidFill>
              </a:rPr>
              <a:t> : </a:t>
            </a:r>
            <a:r>
              <a:rPr lang="fr-FR" sz="2000" dirty="0" err="1" smtClean="0">
                <a:solidFill>
                  <a:schemeClr val="tx1"/>
                </a:solidFill>
              </a:rPr>
              <a:t>carbapénèmes</a:t>
            </a:r>
            <a:r>
              <a:rPr lang="fr-FR" sz="2000" dirty="0" smtClean="0">
                <a:solidFill>
                  <a:schemeClr val="tx1"/>
                </a:solidFill>
              </a:rPr>
              <a:t>, </a:t>
            </a:r>
            <a:r>
              <a:rPr lang="fr-FR" sz="2000" dirty="0" err="1" smtClean="0">
                <a:solidFill>
                  <a:schemeClr val="tx1"/>
                </a:solidFill>
              </a:rPr>
              <a:t>bactiurie</a:t>
            </a:r>
            <a:r>
              <a:rPr lang="fr-FR" sz="20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Recours aux soins palliatifs et ultime chimiothérapie</a:t>
            </a: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Sécurité : </a:t>
            </a:r>
            <a:r>
              <a:rPr lang="fr-FR" sz="2000" dirty="0" smtClean="0">
                <a:solidFill>
                  <a:schemeClr val="tx1"/>
                </a:solidFill>
              </a:rPr>
              <a:t>Never </a:t>
            </a:r>
            <a:r>
              <a:rPr lang="fr-FR" sz="2000" dirty="0" err="1" smtClean="0">
                <a:solidFill>
                  <a:schemeClr val="tx1"/>
                </a:solidFill>
              </a:rPr>
              <a:t>Event</a:t>
            </a:r>
            <a:endParaRPr lang="fr-FR" sz="2000" b="1" dirty="0" smtClean="0">
              <a:solidFill>
                <a:schemeClr val="tx1"/>
              </a:solidFill>
            </a:endParaRP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Gestion des antidotes : </a:t>
            </a:r>
            <a:r>
              <a:rPr lang="fr-FR" sz="2000" dirty="0" smtClean="0">
                <a:solidFill>
                  <a:schemeClr val="tx1"/>
                </a:solidFill>
              </a:rPr>
              <a:t>SLOGAN</a:t>
            </a: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Libre choix du patient : </a:t>
            </a:r>
            <a:r>
              <a:rPr lang="fr-FR" sz="2000" dirty="0" smtClean="0">
                <a:solidFill>
                  <a:schemeClr val="tx1"/>
                </a:solidFill>
              </a:rPr>
              <a:t>Charte prestataire</a:t>
            </a:r>
            <a:endParaRPr lang="fr-FR" sz="2000" b="1" dirty="0" smtClean="0">
              <a:solidFill>
                <a:schemeClr val="tx1"/>
              </a:solidFill>
            </a:endParaRPr>
          </a:p>
          <a:p>
            <a:pPr marL="342900" indent="-342900" algn="l">
              <a:buFontTx/>
              <a:buChar char="-"/>
              <a:defRPr/>
            </a:pPr>
            <a:endParaRPr lang="fr-FR" sz="2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6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/>
        </p:nvSpPr>
        <p:spPr>
          <a:xfrm>
            <a:off x="107504" y="116632"/>
            <a:ext cx="8856984" cy="648072"/>
          </a:xfrm>
          <a:prstGeom prst="round2DiagRect">
            <a:avLst/>
          </a:prstGeom>
          <a:solidFill>
            <a:srgbClr val="FBBC4D"/>
          </a:solidFill>
          <a:ln>
            <a:solidFill>
              <a:srgbClr val="FAA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79512" y="18864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2400" b="1" dirty="0" smtClean="0"/>
              <a:t>II</a:t>
            </a:r>
            <a:r>
              <a:rPr lang="fr-FR" sz="2400" b="1" dirty="0" smtClean="0">
                <a:solidFill>
                  <a:prstClr val="black"/>
                </a:solidFill>
              </a:rPr>
              <a:t>–  Les modalités de contractualisation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75010" y="837013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2000" b="1" dirty="0" smtClean="0"/>
              <a:t>2.4 - Plans d’actions et indicateurs socles</a:t>
            </a:r>
            <a:endParaRPr lang="fr-FR" sz="200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69490" y="1340321"/>
            <a:ext cx="8362950" cy="4752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fr-FR" sz="2000" b="1" dirty="0" smtClean="0">
                <a:solidFill>
                  <a:srgbClr val="FF6600"/>
                </a:solidFill>
              </a:rPr>
              <a:t>4 – Enjeux territoriaux. </a:t>
            </a:r>
            <a:endParaRPr lang="fr-FR" sz="800" b="1" dirty="0" smtClean="0">
              <a:solidFill>
                <a:srgbClr val="FF6600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fr-FR" sz="2000" b="1" dirty="0" smtClean="0">
              <a:solidFill>
                <a:srgbClr val="FF6600"/>
              </a:solidFill>
            </a:endParaRP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Parcours ville/hôpital : </a:t>
            </a:r>
            <a:r>
              <a:rPr lang="fr-FR" sz="2000" dirty="0" smtClean="0">
                <a:solidFill>
                  <a:schemeClr val="tx1"/>
                </a:solidFill>
              </a:rPr>
              <a:t>Traitement personnel, partage d’information, PHEV, etc.</a:t>
            </a: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Filières de soins : </a:t>
            </a:r>
            <a:r>
              <a:rPr lang="fr-FR" sz="2000" dirty="0" smtClean="0">
                <a:solidFill>
                  <a:schemeClr val="tx1"/>
                </a:solidFill>
              </a:rPr>
              <a:t>Cancérologie, Gériatrie, etc.</a:t>
            </a:r>
          </a:p>
          <a:p>
            <a:pPr marL="342900" indent="-342900" algn="l">
              <a:buFontTx/>
              <a:buChar char="-"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GHT : </a:t>
            </a:r>
            <a:r>
              <a:rPr lang="fr-FR" sz="2000" dirty="0" smtClean="0">
                <a:solidFill>
                  <a:schemeClr val="tx1"/>
                </a:solidFill>
              </a:rPr>
              <a:t>Dispensation nominative, Conciliation, Pharmacie clinique, etc. </a:t>
            </a:r>
            <a:endParaRPr lang="fr-FR" sz="2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6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/>
        </p:nvSpPr>
        <p:spPr>
          <a:xfrm>
            <a:off x="107504" y="116632"/>
            <a:ext cx="8856984" cy="648072"/>
          </a:xfrm>
          <a:prstGeom prst="round2DiagRect">
            <a:avLst/>
          </a:prstGeom>
          <a:solidFill>
            <a:srgbClr val="FBBC4D"/>
          </a:solidFill>
          <a:ln>
            <a:solidFill>
              <a:srgbClr val="FAA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79512" y="18864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2400" b="1" dirty="0" smtClean="0"/>
              <a:t>II</a:t>
            </a:r>
            <a:r>
              <a:rPr lang="fr-FR" sz="2400" b="1" dirty="0" smtClean="0">
                <a:solidFill>
                  <a:prstClr val="black"/>
                </a:solidFill>
              </a:rPr>
              <a:t>–  Les modalités de contractualisation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75010" y="837013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2000" b="1" dirty="0" smtClean="0"/>
              <a:t>2.4 - Plans d’actions et indicateurs</a:t>
            </a:r>
            <a:endParaRPr lang="fr-FR" sz="200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69490" y="1340321"/>
            <a:ext cx="8362950" cy="4752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fr-FR" sz="2000" b="1" dirty="0" smtClean="0">
                <a:solidFill>
                  <a:srgbClr val="FF6600"/>
                </a:solidFill>
              </a:rPr>
              <a:t>Un plan d’actions assorti d’indicateurs est défini pour chaque volet du contrat</a:t>
            </a:r>
          </a:p>
          <a:p>
            <a:pPr>
              <a:buFont typeface="Wingdings" pitchFamily="2" charset="2"/>
              <a:buNone/>
              <a:defRPr/>
            </a:pPr>
            <a:endParaRPr lang="fr-FR" sz="800" b="1" dirty="0" smtClean="0">
              <a:solidFill>
                <a:srgbClr val="FF6600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fr-FR" sz="2000" b="1" dirty="0" smtClean="0">
              <a:solidFill>
                <a:srgbClr val="FF6600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Volet optionnel transports : à compléter par le binôme transports à partir du 04/09/17</a:t>
            </a:r>
          </a:p>
        </p:txBody>
      </p:sp>
    </p:spTree>
    <p:extLst>
      <p:ext uri="{BB962C8B-B14F-4D97-AF65-F5344CB8AC3E}">
        <p14:creationId xmlns:p14="http://schemas.microsoft.com/office/powerpoint/2010/main" val="157611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/>
        </p:nvSpPr>
        <p:spPr>
          <a:xfrm>
            <a:off x="107504" y="116632"/>
            <a:ext cx="8856984" cy="648072"/>
          </a:xfrm>
          <a:prstGeom prst="round2DiagRect">
            <a:avLst/>
          </a:prstGeom>
          <a:solidFill>
            <a:srgbClr val="38B1DA"/>
          </a:solidFill>
          <a:ln>
            <a:solidFill>
              <a:srgbClr val="259E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79512" y="18864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/>
            <a:r>
              <a:rPr lang="fr-FR" sz="2400" b="1" dirty="0" smtClean="0"/>
              <a:t>III </a:t>
            </a:r>
            <a:r>
              <a:rPr lang="fr-FR" sz="2400" b="1" dirty="0" smtClean="0">
                <a:solidFill>
                  <a:prstClr val="black"/>
                </a:solidFill>
              </a:rPr>
              <a:t>– Evaluation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79512" y="908720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tabLst>
                <a:tab pos="450850" algn="l"/>
              </a:tabLst>
            </a:pPr>
            <a:r>
              <a:rPr lang="fr-FR" sz="2000" b="1" dirty="0" smtClean="0">
                <a:solidFill>
                  <a:prstClr val="black"/>
                </a:solidFill>
              </a:rPr>
              <a:t>3.1 - Evaluation annuelle</a:t>
            </a:r>
            <a:endParaRPr lang="fr-FR" sz="16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04" y="1371095"/>
            <a:ext cx="8784976" cy="402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Evaluation annuelle 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</a:rPr>
              <a:t>globale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</a:rPr>
              <a:t>contrat socle relatif aux produits de santé : évaluation sur l’ensemble des obligations de ce volet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 typeface="Arial" pitchFamily="34" charset="0"/>
              <a:buChar char="–"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</a:rPr>
              <a:t>volets additionnels : </a:t>
            </a:r>
          </a:p>
          <a:p>
            <a:pPr marL="1143000" marR="0" lvl="2" indent="-228600" algn="just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</a:rPr>
              <a:t>Un objectif principal quantifiable par volet dont la réalisation ou non déclenche des intéressements ou sanctions </a:t>
            </a:r>
          </a:p>
          <a:p>
            <a:pPr marL="1143000" marR="0" lvl="2" indent="-228600" algn="just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</a:rPr>
              <a:t>Un ou des objectifs complémentaires permettant de moduler le montant de l’intéressement ou de la sanction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fr-FR" sz="1400" b="0" i="0" u="none" strike="noStrike" kern="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</a:rPr>
              <a:t>Support 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</a:rPr>
              <a:t>d’évaluation en annexe du contrat type : 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grille d’évaluation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 typeface="Wingdings" pitchFamily="2" charset="2"/>
              <a:buChar char="ü"/>
              <a:tabLst/>
              <a:defRPr/>
            </a:pPr>
            <a:endParaRPr kumimoji="0" lang="fr-FR" sz="1600" b="0" i="0" u="none" strike="noStrike" kern="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sym typeface="Wingdings" panose="05000000000000000000" pitchFamily="2" charset="2"/>
              </a:rPr>
              <a:t> Evaluation réalisée dans une 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sym typeface="Wingdings" panose="05000000000000000000" pitchFamily="2" charset="2"/>
              </a:rPr>
              <a:t>logique de dialogue 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sym typeface="Wingdings" panose="05000000000000000000" pitchFamily="2" charset="2"/>
              </a:rPr>
              <a:t>entre les parties (l’établissement s’autoévalue également)</a:t>
            </a:r>
            <a:endParaRPr kumimoji="0" lang="fr-FR" sz="2000" b="0" i="0" u="none" strike="noStrike" kern="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7677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/>
        </p:nvSpPr>
        <p:spPr>
          <a:xfrm>
            <a:off x="107504" y="116632"/>
            <a:ext cx="8856984" cy="648072"/>
          </a:xfrm>
          <a:prstGeom prst="round2DiagRect">
            <a:avLst/>
          </a:prstGeom>
          <a:solidFill>
            <a:srgbClr val="38B1DA"/>
          </a:solidFill>
          <a:ln>
            <a:solidFill>
              <a:srgbClr val="259E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79512" y="18864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/>
            <a:r>
              <a:rPr lang="fr-FR" sz="2400" b="1" dirty="0" smtClean="0"/>
              <a:t>III </a:t>
            </a:r>
            <a:r>
              <a:rPr lang="fr-FR" sz="2400" b="1" dirty="0" smtClean="0">
                <a:solidFill>
                  <a:prstClr val="black"/>
                </a:solidFill>
              </a:rPr>
              <a:t>– Evaluation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05164" y="956412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tabLst>
                <a:tab pos="450850" algn="l"/>
              </a:tabLst>
            </a:pPr>
            <a:r>
              <a:rPr lang="fr-FR" sz="2000" b="1" dirty="0" smtClean="0">
                <a:solidFill>
                  <a:prstClr val="black"/>
                </a:solidFill>
              </a:rPr>
              <a:t>3.2 - Intéressements et sanctions</a:t>
            </a:r>
            <a:endParaRPr lang="fr-FR" sz="1600" b="1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1371095"/>
            <a:ext cx="8784976" cy="4696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</a:rPr>
              <a:t>Sur décision du directeur général de l’ARS après avis de l’assurance 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</a:rPr>
              <a:t>maladie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tabLst/>
              <a:defRPr/>
            </a:pPr>
            <a:endParaRPr kumimoji="0" lang="fr-FR" sz="2000" b="0" i="0" u="none" strike="noStrike" kern="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</a:endParaRP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</a:rPr>
              <a:t>Notification à l’établissement de la somme des intéressements ou sanctions (notification sur le résultat net)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 typeface="Wingdings" pitchFamily="2" charset="2"/>
              <a:buChar char="ü"/>
              <a:tabLst/>
              <a:defRPr/>
            </a:pPr>
            <a:endParaRPr kumimoji="0" lang="fr-FR" sz="2000" b="0" i="0" u="none" strike="noStrike" kern="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fr-FR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fr-FR" sz="1800" b="1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fr-FR" sz="1800" b="1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fr-FR" sz="1800" b="1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Tx/>
              <a:buNone/>
              <a:tabLst/>
              <a:defRPr/>
            </a:pPr>
            <a:endParaRPr lang="fr-FR" b="1" i="1" kern="0" dirty="0">
              <a:solidFill>
                <a:prstClr val="black"/>
              </a:solidFill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fr-FR" sz="1800" b="1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Tx/>
              <a:buNone/>
              <a:tabLst/>
              <a:defRPr/>
            </a:pPr>
            <a:r>
              <a:rPr kumimoji="0" lang="fr-FR" sz="18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 </a:t>
            </a:r>
            <a:r>
              <a:rPr kumimoji="0" lang="fr-FR" sz="18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noter </a:t>
            </a:r>
            <a:r>
              <a:rPr kumimoji="0" lang="fr-FR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: le DGARS dispose d’un pouvoir de modulation de la sanction au regard de la situation de l’établissement et au vu du niveau de réalisation des obligations inscrites aux contrats.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654" y="2924944"/>
            <a:ext cx="4638675" cy="16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791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/>
        </p:nvSpPr>
        <p:spPr>
          <a:xfrm>
            <a:off x="107504" y="116632"/>
            <a:ext cx="8856984" cy="648072"/>
          </a:xfrm>
          <a:prstGeom prst="round2DiagRect">
            <a:avLst/>
          </a:prstGeom>
          <a:solidFill>
            <a:srgbClr val="38B1DA"/>
          </a:solidFill>
          <a:ln>
            <a:solidFill>
              <a:srgbClr val="259E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79512" y="18864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/>
            <a:r>
              <a:rPr lang="fr-FR" sz="2400" b="1" dirty="0" smtClean="0"/>
              <a:t>III </a:t>
            </a:r>
            <a:r>
              <a:rPr lang="fr-FR" sz="2400" b="1" dirty="0" smtClean="0">
                <a:solidFill>
                  <a:prstClr val="black"/>
                </a:solidFill>
              </a:rPr>
              <a:t>– Evaluation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43508" y="838135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tabLst>
                <a:tab pos="450850" algn="l"/>
              </a:tabLst>
            </a:pPr>
            <a:r>
              <a:rPr lang="fr-FR" sz="2000" b="1" dirty="0" smtClean="0">
                <a:solidFill>
                  <a:prstClr val="black"/>
                </a:solidFill>
              </a:rPr>
              <a:t>3.3 - Types de sanctions</a:t>
            </a:r>
            <a:endParaRPr lang="fr-FR" sz="1600" b="1" dirty="0">
              <a:solidFill>
                <a:prstClr val="black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68" y="1430720"/>
            <a:ext cx="8281056" cy="4203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859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/>
        </p:nvSpPr>
        <p:spPr>
          <a:xfrm>
            <a:off x="107504" y="116632"/>
            <a:ext cx="8820980" cy="576064"/>
          </a:xfrm>
          <a:prstGeom prst="round2Diag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 smtClean="0"/>
              <a:t>Sommaire</a:t>
            </a:r>
            <a:endParaRPr lang="fr-FR" sz="2800" dirty="0"/>
          </a:p>
        </p:txBody>
      </p:sp>
      <p:sp>
        <p:nvSpPr>
          <p:cNvPr id="3" name="ZoneTexte 2"/>
          <p:cNvSpPr txBox="1"/>
          <p:nvPr/>
        </p:nvSpPr>
        <p:spPr>
          <a:xfrm>
            <a:off x="539552" y="854558"/>
            <a:ext cx="878497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5600" algn="l"/>
              </a:tabLst>
            </a:pPr>
            <a:r>
              <a:rPr lang="fr-FR" b="1" dirty="0" smtClean="0"/>
              <a:t>I   –  Présentation générale</a:t>
            </a:r>
          </a:p>
          <a:p>
            <a:pPr algn="just">
              <a:tabLst>
                <a:tab pos="361950" algn="l"/>
              </a:tabLst>
            </a:pPr>
            <a:r>
              <a:rPr lang="fr-FR" sz="1000" b="1" dirty="0"/>
              <a:t>	</a:t>
            </a:r>
            <a:endParaRPr lang="fr-FR" sz="1000" b="1" dirty="0" smtClean="0"/>
          </a:p>
          <a:p>
            <a:pPr algn="just">
              <a:tabLst>
                <a:tab pos="361950" algn="l"/>
              </a:tabLst>
            </a:pPr>
            <a:r>
              <a:rPr lang="fr-FR" b="1" dirty="0"/>
              <a:t>	</a:t>
            </a:r>
            <a:r>
              <a:rPr lang="fr-FR" dirty="0" smtClean="0"/>
              <a:t>1.1 – Définition</a:t>
            </a:r>
          </a:p>
          <a:p>
            <a:pPr algn="just">
              <a:tabLst>
                <a:tab pos="361950" algn="l"/>
              </a:tabLst>
            </a:pPr>
            <a:r>
              <a:rPr lang="fr-FR" dirty="0"/>
              <a:t>	1.2 – </a:t>
            </a:r>
            <a:r>
              <a:rPr lang="fr-FR" dirty="0" smtClean="0"/>
              <a:t>Objectifs du contrat</a:t>
            </a:r>
          </a:p>
          <a:p>
            <a:pPr algn="just">
              <a:tabLst>
                <a:tab pos="361950" algn="l"/>
              </a:tabLst>
            </a:pPr>
            <a:r>
              <a:rPr lang="fr-FR" dirty="0"/>
              <a:t>	</a:t>
            </a:r>
            <a:r>
              <a:rPr lang="fr-FR" dirty="0" smtClean="0"/>
              <a:t>1.3 – Approche globale concertée</a:t>
            </a:r>
          </a:p>
          <a:p>
            <a:pPr algn="just">
              <a:tabLst>
                <a:tab pos="361950" algn="l"/>
              </a:tabLst>
            </a:pPr>
            <a:r>
              <a:rPr lang="fr-FR" dirty="0"/>
              <a:t>	</a:t>
            </a:r>
            <a:r>
              <a:rPr lang="fr-FR" dirty="0" smtClean="0"/>
              <a:t>1.4 – Articulation avec les anciens contrats </a:t>
            </a:r>
          </a:p>
          <a:p>
            <a:pPr algn="just">
              <a:tabLst>
                <a:tab pos="361950" algn="l"/>
              </a:tabLst>
            </a:pPr>
            <a:r>
              <a:rPr lang="fr-FR" dirty="0" smtClean="0"/>
              <a:t>	1.5 – Architecture du contrat </a:t>
            </a:r>
          </a:p>
          <a:p>
            <a:pPr algn="just">
              <a:tabLst>
                <a:tab pos="361950" algn="l"/>
              </a:tabLst>
            </a:pPr>
            <a:endParaRPr lang="fr-FR" b="1" dirty="0"/>
          </a:p>
          <a:p>
            <a:pPr algn="just"/>
            <a:r>
              <a:rPr lang="fr-FR" b="1" dirty="0"/>
              <a:t>II </a:t>
            </a:r>
            <a:r>
              <a:rPr lang="fr-FR" b="1" dirty="0" smtClean="0"/>
              <a:t> –  Modalités de contractualisation </a:t>
            </a:r>
          </a:p>
          <a:p>
            <a:pPr algn="just"/>
            <a:endParaRPr lang="fr-FR" sz="1000" b="1" dirty="0" smtClean="0"/>
          </a:p>
          <a:p>
            <a:pPr algn="just">
              <a:tabLst>
                <a:tab pos="361950" algn="l"/>
              </a:tabLst>
            </a:pPr>
            <a:r>
              <a:rPr lang="fr-FR" dirty="0"/>
              <a:t>	</a:t>
            </a:r>
            <a:r>
              <a:rPr lang="fr-FR" dirty="0" smtClean="0"/>
              <a:t>2.1 </a:t>
            </a:r>
            <a:r>
              <a:rPr lang="fr-FR" dirty="0"/>
              <a:t>– </a:t>
            </a:r>
            <a:r>
              <a:rPr lang="fr-FR" dirty="0" smtClean="0"/>
              <a:t>Principes généraux </a:t>
            </a:r>
          </a:p>
          <a:p>
            <a:pPr algn="just">
              <a:tabLst>
                <a:tab pos="361950" algn="l"/>
              </a:tabLst>
            </a:pPr>
            <a:r>
              <a:rPr lang="fr-FR" dirty="0" smtClean="0"/>
              <a:t>	2.2 </a:t>
            </a:r>
            <a:r>
              <a:rPr lang="fr-FR" dirty="0"/>
              <a:t>– </a:t>
            </a:r>
            <a:r>
              <a:rPr lang="fr-FR" dirty="0" smtClean="0"/>
              <a:t>Déclinaison régionale </a:t>
            </a:r>
            <a:endParaRPr lang="fr-FR" dirty="0"/>
          </a:p>
          <a:p>
            <a:pPr algn="just">
              <a:tabLst>
                <a:tab pos="361950" algn="l"/>
              </a:tabLst>
            </a:pPr>
            <a:r>
              <a:rPr lang="fr-FR" dirty="0"/>
              <a:t>	</a:t>
            </a:r>
            <a:r>
              <a:rPr lang="fr-FR" dirty="0" smtClean="0"/>
              <a:t>2.3 </a:t>
            </a:r>
            <a:r>
              <a:rPr lang="fr-FR" dirty="0"/>
              <a:t>– </a:t>
            </a:r>
            <a:r>
              <a:rPr lang="fr-FR" dirty="0" smtClean="0"/>
              <a:t>Calendrier </a:t>
            </a:r>
            <a:endParaRPr lang="fr-FR" dirty="0"/>
          </a:p>
          <a:p>
            <a:pPr algn="just">
              <a:tabLst>
                <a:tab pos="361950" algn="l"/>
              </a:tabLst>
            </a:pPr>
            <a:r>
              <a:rPr lang="fr-FR" dirty="0"/>
              <a:t>	</a:t>
            </a:r>
            <a:r>
              <a:rPr lang="fr-FR" dirty="0" smtClean="0"/>
              <a:t>2.4 </a:t>
            </a:r>
            <a:r>
              <a:rPr lang="fr-FR" dirty="0"/>
              <a:t>– </a:t>
            </a:r>
            <a:r>
              <a:rPr lang="fr-FR" dirty="0" smtClean="0"/>
              <a:t>Plan d’actions et indicateurs </a:t>
            </a:r>
            <a:endParaRPr lang="fr-FR" dirty="0"/>
          </a:p>
          <a:p>
            <a:pPr algn="just">
              <a:tabLst>
                <a:tab pos="361950" algn="l"/>
              </a:tabLst>
            </a:pPr>
            <a:r>
              <a:rPr lang="fr-FR" b="1" dirty="0"/>
              <a:t>	</a:t>
            </a:r>
            <a:endParaRPr lang="fr-FR" b="1" dirty="0" smtClean="0"/>
          </a:p>
          <a:p>
            <a:pPr algn="just"/>
            <a:r>
              <a:rPr lang="fr-FR" b="1" dirty="0" smtClean="0"/>
              <a:t>III  </a:t>
            </a:r>
            <a:r>
              <a:rPr lang="fr-FR" b="1" dirty="0"/>
              <a:t>–  </a:t>
            </a:r>
            <a:r>
              <a:rPr lang="fr-FR" b="1" dirty="0" smtClean="0"/>
              <a:t>Evaluation</a:t>
            </a:r>
          </a:p>
          <a:p>
            <a:pPr algn="just"/>
            <a:endParaRPr lang="fr-FR" sz="1000" b="1" dirty="0" smtClean="0"/>
          </a:p>
          <a:p>
            <a:pPr algn="just">
              <a:tabLst>
                <a:tab pos="361950" algn="l"/>
              </a:tabLst>
            </a:pPr>
            <a:r>
              <a:rPr lang="fr-FR" b="1" dirty="0" smtClean="0"/>
              <a:t>	</a:t>
            </a:r>
            <a:r>
              <a:rPr lang="fr-FR" dirty="0" smtClean="0"/>
              <a:t>3.1 </a:t>
            </a:r>
            <a:r>
              <a:rPr lang="fr-FR" dirty="0"/>
              <a:t>– </a:t>
            </a:r>
            <a:r>
              <a:rPr lang="fr-FR" dirty="0" smtClean="0"/>
              <a:t>Evaluation annuelle</a:t>
            </a:r>
            <a:endParaRPr lang="fr-FR" dirty="0"/>
          </a:p>
          <a:p>
            <a:pPr algn="just">
              <a:tabLst>
                <a:tab pos="361950" algn="l"/>
              </a:tabLst>
            </a:pPr>
            <a:r>
              <a:rPr lang="fr-FR" dirty="0"/>
              <a:t>	</a:t>
            </a:r>
            <a:r>
              <a:rPr lang="fr-FR" dirty="0" smtClean="0"/>
              <a:t>3.2 </a:t>
            </a:r>
            <a:r>
              <a:rPr lang="fr-FR" dirty="0"/>
              <a:t>– </a:t>
            </a:r>
            <a:r>
              <a:rPr lang="fr-FR" dirty="0" smtClean="0"/>
              <a:t>Intéressements et sanctions</a:t>
            </a:r>
            <a:endParaRPr lang="fr-FR" dirty="0"/>
          </a:p>
          <a:p>
            <a:pPr algn="just">
              <a:tabLst>
                <a:tab pos="361950" algn="l"/>
              </a:tabLst>
            </a:pPr>
            <a:r>
              <a:rPr lang="fr-FR" dirty="0"/>
              <a:t>	</a:t>
            </a:r>
            <a:r>
              <a:rPr lang="fr-FR" dirty="0" smtClean="0"/>
              <a:t>3.3 </a:t>
            </a:r>
            <a:r>
              <a:rPr lang="fr-FR" dirty="0"/>
              <a:t>– </a:t>
            </a:r>
            <a:r>
              <a:rPr lang="fr-FR" dirty="0" smtClean="0"/>
              <a:t>Types de sanctions</a:t>
            </a:r>
            <a:endParaRPr lang="fr-FR" dirty="0"/>
          </a:p>
          <a:p>
            <a:pPr algn="just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448333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/>
        </p:nvSpPr>
        <p:spPr>
          <a:xfrm>
            <a:off x="107504" y="116632"/>
            <a:ext cx="8856984" cy="648072"/>
          </a:xfrm>
          <a:prstGeom prst="round2DiagRect">
            <a:avLst/>
          </a:prstGeom>
          <a:solidFill>
            <a:srgbClr val="38B1DA"/>
          </a:solidFill>
          <a:ln>
            <a:solidFill>
              <a:srgbClr val="259E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79512" y="18864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/>
            <a:r>
              <a:rPr lang="fr-FR" sz="2400" b="1" dirty="0" smtClean="0"/>
              <a:t>III </a:t>
            </a:r>
            <a:r>
              <a:rPr lang="fr-FR" sz="2400" b="1" dirty="0" smtClean="0">
                <a:solidFill>
                  <a:prstClr val="black"/>
                </a:solidFill>
              </a:rPr>
              <a:t>– Evaluation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79512" y="908720"/>
            <a:ext cx="87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tabLst>
                <a:tab pos="450850" algn="l"/>
              </a:tabLst>
            </a:pPr>
            <a:r>
              <a:rPr lang="fr-FR" sz="2000" b="1" dirty="0" smtClean="0">
                <a:solidFill>
                  <a:prstClr val="black"/>
                </a:solidFill>
              </a:rPr>
              <a:t>3.1 - </a:t>
            </a:r>
            <a:r>
              <a:rPr lang="fr-FR" sz="2000" b="1" dirty="0" err="1" smtClean="0">
                <a:solidFill>
                  <a:prstClr val="black"/>
                </a:solidFill>
              </a:rPr>
              <a:t>Evaluation</a:t>
            </a:r>
            <a:r>
              <a:rPr lang="fr-FR" sz="2000" b="1" dirty="0" smtClean="0">
                <a:solidFill>
                  <a:prstClr val="black"/>
                </a:solidFill>
              </a:rPr>
              <a:t> annuelle du volet socle</a:t>
            </a:r>
            <a:endParaRPr lang="fr-FR" sz="16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04" y="1371095"/>
            <a:ext cx="878497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Evaluation annuelle 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au 1</a:t>
            </a:r>
            <a:r>
              <a:rPr kumimoji="0" lang="fr-FR" sz="20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er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 semestre de l’année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>
                  <a:lumMod val="75000"/>
                </a:srgbClr>
              </a:buClr>
              <a:buSzTx/>
              <a:tabLst/>
              <a:defRPr/>
            </a:pPr>
            <a:endParaRPr kumimoji="0" lang="fr-FR" sz="2000" b="0" i="0" u="none" strike="noStrike" kern="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</a:endParaRPr>
          </a:p>
          <a:p>
            <a:pPr marL="342900" lvl="0" indent="-342900">
              <a:spcBef>
                <a:spcPct val="20000"/>
              </a:spcBef>
              <a:buClr>
                <a:srgbClr val="F79646">
                  <a:lumMod val="75000"/>
                </a:srgbClr>
              </a:buClr>
              <a:buFontTx/>
              <a:buChar char="-"/>
              <a:defRPr/>
            </a:pPr>
            <a:r>
              <a:rPr lang="fr-FR" sz="2000" b="1" kern="0" dirty="0" smtClean="0"/>
              <a:t>Vision systémique du contrat confronté à d’autres éléments. Aucun indicateur isolé ou un score global minimal ne donne lieux à sanction ou baisse de taux.</a:t>
            </a:r>
          </a:p>
          <a:p>
            <a:pPr marL="342900" lvl="0" indent="-342900">
              <a:spcBef>
                <a:spcPct val="20000"/>
              </a:spcBef>
              <a:buClr>
                <a:srgbClr val="F79646">
                  <a:lumMod val="75000"/>
                </a:srgbClr>
              </a:buClr>
              <a:buFontTx/>
              <a:buChar char="-"/>
              <a:defRPr/>
            </a:pPr>
            <a:r>
              <a:rPr lang="fr-FR" sz="2000" b="1" kern="0" dirty="0" smtClean="0"/>
              <a:t>Mesure restitutive : reversement des sommes indues.</a:t>
            </a:r>
          </a:p>
          <a:p>
            <a:pPr marL="342900" lvl="0" indent="-342900">
              <a:spcBef>
                <a:spcPct val="20000"/>
              </a:spcBef>
              <a:buClr>
                <a:srgbClr val="F79646">
                  <a:lumMod val="75000"/>
                </a:srgbClr>
              </a:buClr>
              <a:buFontTx/>
              <a:buChar char="-"/>
              <a:defRPr/>
            </a:pPr>
            <a:r>
              <a:rPr lang="fr-FR" sz="2000" b="1" kern="0" dirty="0" smtClean="0"/>
              <a:t>Principe du contradictoire, motivation et proportionnalité.</a:t>
            </a:r>
          </a:p>
          <a:p>
            <a:pPr marL="342900" lvl="0" indent="-342900">
              <a:spcBef>
                <a:spcPct val="20000"/>
              </a:spcBef>
              <a:buClr>
                <a:srgbClr val="F79646">
                  <a:lumMod val="75000"/>
                </a:srgbClr>
              </a:buClr>
              <a:buFontTx/>
              <a:buChar char="-"/>
              <a:defRPr/>
            </a:pPr>
            <a:r>
              <a:rPr lang="fr-FR" sz="2000" b="1" kern="0" dirty="0" smtClean="0"/>
              <a:t>Non signature du </a:t>
            </a:r>
            <a:r>
              <a:rPr lang="fr-FR" sz="2000" b="1" kern="0" smtClean="0"/>
              <a:t>CAQUES implique </a:t>
            </a:r>
            <a:r>
              <a:rPr lang="fr-FR" sz="2000" b="1" kern="0" dirty="0" smtClean="0"/>
              <a:t>sanction ou baisse de taux.</a:t>
            </a:r>
          </a:p>
          <a:p>
            <a:pPr marL="342900" indent="-342900">
              <a:spcBef>
                <a:spcPct val="20000"/>
              </a:spcBef>
              <a:buClr>
                <a:srgbClr val="F79646">
                  <a:lumMod val="75000"/>
                </a:srgbClr>
              </a:buClr>
              <a:buFontTx/>
              <a:buChar char="-"/>
              <a:defRPr/>
            </a:pPr>
            <a:r>
              <a:rPr lang="fr-FR" sz="2000" b="1" kern="0" dirty="0" smtClean="0"/>
              <a:t>Mauvais usage avérée, faible usage de génériques ciblés et ou </a:t>
            </a:r>
            <a:r>
              <a:rPr lang="fr-FR" sz="2000" b="1" kern="0" dirty="0" err="1" smtClean="0"/>
              <a:t>biosimilaires</a:t>
            </a:r>
            <a:r>
              <a:rPr lang="fr-FR" sz="2000" b="1" kern="0" dirty="0" smtClean="0"/>
              <a:t> : récupération du préjudice financier. </a:t>
            </a:r>
            <a:endParaRPr kumimoji="0" lang="fr-FR" sz="2000" b="0" i="0" u="none" strike="noStrike" kern="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1694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1196" y="908720"/>
            <a:ext cx="8229600" cy="49685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000" b="1" u="sng" dirty="0" smtClean="0"/>
              <a:t>Les prochaines étapes :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algn="just"/>
            <a:r>
              <a:rPr lang="fr-FR" sz="2000" dirty="0" smtClean="0"/>
              <a:t>Envoi des propositions de contrats aux établissements par l’ARS en dématérialisé – fin septembre début octobre</a:t>
            </a:r>
          </a:p>
          <a:p>
            <a:pPr algn="just"/>
            <a:endParaRPr lang="fr-FR" sz="1200" dirty="0" smtClean="0"/>
          </a:p>
          <a:p>
            <a:pPr algn="just"/>
            <a:r>
              <a:rPr lang="fr-FR" sz="2000" dirty="0" smtClean="0"/>
              <a:t>Sollicitations de compléments d’information ou demandes de modifications par les établissements : à remonter au niveau régional à l’ARS en précisant le motif de la demande</a:t>
            </a:r>
          </a:p>
          <a:p>
            <a:pPr algn="just"/>
            <a:endParaRPr lang="fr-FR" sz="1200" dirty="0" smtClean="0"/>
          </a:p>
          <a:p>
            <a:pPr algn="just"/>
            <a:r>
              <a:rPr lang="fr-FR" sz="2000" dirty="0" smtClean="0"/>
              <a:t>Une fois la période contradictoire terminée, envoi du contrat par l’établissement à la </a:t>
            </a:r>
            <a:r>
              <a:rPr lang="fr-FR" sz="2000" dirty="0" err="1" smtClean="0"/>
              <a:t>Cpam</a:t>
            </a:r>
            <a:r>
              <a:rPr lang="fr-FR" sz="2000" dirty="0" smtClean="0"/>
              <a:t> (avant le 31/12/2017)</a:t>
            </a:r>
          </a:p>
          <a:p>
            <a:pPr algn="just"/>
            <a:endParaRPr lang="fr-FR" sz="1200" dirty="0" smtClean="0"/>
          </a:p>
          <a:p>
            <a:pPr algn="just"/>
            <a:r>
              <a:rPr lang="fr-FR" sz="2000" dirty="0" smtClean="0"/>
              <a:t>Signature des contrats par Assurance maladie et ARS et envoi du contrat signé </a:t>
            </a:r>
            <a:r>
              <a:rPr lang="fr-FR" sz="2000" dirty="0"/>
              <a:t>à</a:t>
            </a:r>
            <a:r>
              <a:rPr lang="fr-FR" sz="2000" dirty="0" smtClean="0"/>
              <a:t> chaque établissement. </a:t>
            </a:r>
          </a:p>
          <a:p>
            <a:pPr algn="just"/>
            <a:endParaRPr lang="fr-FR" sz="1200" dirty="0" smtClean="0"/>
          </a:p>
          <a:p>
            <a:pPr algn="just"/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Mise à disposition des établissements de l’ensemble des documents relatifs aux contrats sur un </a:t>
            </a:r>
            <a:r>
              <a:rPr lang="fr-FR" sz="2000" dirty="0" err="1" smtClean="0">
                <a:solidFill>
                  <a:schemeClr val="accent6">
                    <a:lumMod val="75000"/>
                  </a:schemeClr>
                </a:solidFill>
              </a:rPr>
              <a:t>sharepoint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 ?</a:t>
            </a:r>
          </a:p>
          <a:p>
            <a:pPr algn="just"/>
            <a:endParaRPr lang="fr-FR" sz="2000" dirty="0"/>
          </a:p>
        </p:txBody>
      </p:sp>
      <p:sp>
        <p:nvSpPr>
          <p:cNvPr id="4" name="Arrondir un rectangle avec un coin diagonal 3"/>
          <p:cNvSpPr/>
          <p:nvPr/>
        </p:nvSpPr>
        <p:spPr>
          <a:xfrm>
            <a:off x="107504" y="116632"/>
            <a:ext cx="8856984" cy="648072"/>
          </a:xfrm>
          <a:prstGeom prst="round2Diag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51520" y="188640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IV - En synthèse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788022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/>
        </p:nvSpPr>
        <p:spPr>
          <a:xfrm>
            <a:off x="35496" y="120055"/>
            <a:ext cx="8856984" cy="648072"/>
          </a:xfrm>
          <a:prstGeom prst="round2DiagRect">
            <a:avLst/>
          </a:prstGeom>
          <a:solidFill>
            <a:srgbClr val="F0A7CA"/>
          </a:solidFill>
          <a:ln>
            <a:solidFill>
              <a:srgbClr val="EE9A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79512" y="18864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I </a:t>
            </a:r>
            <a:r>
              <a:rPr lang="fr-FR" sz="2400" b="1" dirty="0" smtClean="0"/>
              <a:t>– Présentation générale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35496" y="966190"/>
            <a:ext cx="885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2000" b="1" dirty="0" smtClean="0">
                <a:solidFill>
                  <a:prstClr val="black"/>
                </a:solidFill>
              </a:rPr>
              <a:t>1.1 - Définition</a:t>
            </a:r>
            <a:endParaRPr lang="fr-FR" sz="200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21196" y="1166245"/>
            <a:ext cx="8229600" cy="103663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Contrat d’amélioration de la qualité et de l’efficience des soins</a:t>
            </a:r>
            <a:endParaRPr lang="fr-FR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639366303"/>
              </p:ext>
            </p:extLst>
          </p:nvPr>
        </p:nvGraphicFramePr>
        <p:xfrm>
          <a:off x="302207" y="2202883"/>
          <a:ext cx="4248472" cy="3073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Espace réservé du contenu 5"/>
          <p:cNvSpPr txBox="1">
            <a:spLocks/>
          </p:cNvSpPr>
          <p:nvPr/>
        </p:nvSpPr>
        <p:spPr>
          <a:xfrm>
            <a:off x="4550679" y="2348880"/>
            <a:ext cx="4100117" cy="34893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fr-FR" sz="2000" dirty="0" smtClean="0"/>
              <a:t>… remplace et complète des  contrats existants :</a:t>
            </a:r>
          </a:p>
          <a:p>
            <a:pPr marL="627063" indent="-354013">
              <a:defRPr/>
            </a:pPr>
            <a:r>
              <a:rPr lang="fr-FR" sz="2000" dirty="0" smtClean="0"/>
              <a:t>Produits de santé </a:t>
            </a:r>
          </a:p>
          <a:p>
            <a:pPr marL="855663" lvl="1" indent="0">
              <a:buNone/>
              <a:defRPr/>
            </a:pPr>
            <a:r>
              <a:rPr lang="fr-FR" sz="2000" dirty="0" smtClean="0"/>
              <a:t>- CBU</a:t>
            </a:r>
          </a:p>
          <a:p>
            <a:pPr marL="855663" lvl="1" indent="0">
              <a:buNone/>
              <a:defRPr/>
            </a:pPr>
            <a:r>
              <a:rPr lang="fr-FR" sz="2000" dirty="0" smtClean="0"/>
              <a:t>- CAQOS PHEV</a:t>
            </a:r>
          </a:p>
          <a:p>
            <a:pPr marL="855663" lvl="1" indent="0">
              <a:buNone/>
              <a:defRPr/>
            </a:pPr>
            <a:r>
              <a:rPr lang="fr-FR" sz="2000" dirty="0" smtClean="0"/>
              <a:t>- Liste en sus</a:t>
            </a:r>
          </a:p>
          <a:p>
            <a:pPr marL="627063" indent="-354013">
              <a:defRPr/>
            </a:pPr>
            <a:r>
              <a:rPr lang="fr-FR" sz="2000" dirty="0" smtClean="0"/>
              <a:t>CAQOS transports</a:t>
            </a:r>
          </a:p>
        </p:txBody>
      </p:sp>
    </p:spTree>
    <p:extLst>
      <p:ext uri="{BB962C8B-B14F-4D97-AF65-F5344CB8AC3E}">
        <p14:creationId xmlns:p14="http://schemas.microsoft.com/office/powerpoint/2010/main" val="272192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/>
        </p:nvSpPr>
        <p:spPr>
          <a:xfrm>
            <a:off x="35496" y="120055"/>
            <a:ext cx="8856984" cy="648072"/>
          </a:xfrm>
          <a:prstGeom prst="round2DiagRect">
            <a:avLst/>
          </a:prstGeom>
          <a:solidFill>
            <a:srgbClr val="F0A7CA"/>
          </a:solidFill>
          <a:ln>
            <a:solidFill>
              <a:srgbClr val="EE9A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79512" y="18864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I </a:t>
            </a:r>
            <a:r>
              <a:rPr lang="fr-FR" sz="2400" b="1" dirty="0" smtClean="0"/>
              <a:t>– Présentation générale</a:t>
            </a:r>
            <a:endParaRPr lang="fr-FR" sz="2400" b="1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349188" y="980728"/>
            <a:ext cx="8229600" cy="4205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itchFamily="2" charset="2"/>
              <a:buNone/>
              <a:defRPr/>
            </a:pPr>
            <a:r>
              <a:rPr lang="fr-FR" sz="2000" b="1" dirty="0" smtClean="0">
                <a:solidFill>
                  <a:schemeClr val="tx1"/>
                </a:solidFill>
              </a:rPr>
              <a:t>1.2 - Trois objectifs principaux </a:t>
            </a:r>
            <a:r>
              <a:rPr lang="fr-FR" sz="2000" b="1" dirty="0" smtClean="0"/>
              <a:t>:</a:t>
            </a:r>
          </a:p>
          <a:p>
            <a:pPr>
              <a:buFont typeface="Wingdings" pitchFamily="2" charset="2"/>
              <a:buNone/>
              <a:defRPr/>
            </a:pPr>
            <a:endParaRPr lang="fr-FR" sz="2000" dirty="0" smtClean="0"/>
          </a:p>
          <a:p>
            <a:pPr marL="514350" indent="-514350" algn="just">
              <a:buFont typeface="Wingdings" pitchFamily="2" charset="2"/>
              <a:buAutoNum type="arabicPeriod"/>
              <a:defRPr/>
            </a:pPr>
            <a:r>
              <a:rPr lang="fr-FR" sz="2000" dirty="0" smtClean="0">
                <a:solidFill>
                  <a:schemeClr val="tx1"/>
                </a:solidFill>
              </a:rPr>
              <a:t>fusionner en un </a:t>
            </a:r>
            <a:r>
              <a:rPr lang="fr-FR" sz="2000" dirty="0" smtClean="0">
                <a:solidFill>
                  <a:srgbClr val="00B0F0"/>
                </a:solidFill>
              </a:rPr>
              <a:t>support unique </a:t>
            </a:r>
            <a:r>
              <a:rPr lang="fr-FR" sz="2000" dirty="0" smtClean="0">
                <a:solidFill>
                  <a:schemeClr val="tx1"/>
                </a:solidFill>
              </a:rPr>
              <a:t>l’ensemble les dispositifs contractuels existants entre les établissements de santé, les agences régionales de santé (ARS) et l’assurance maladie</a:t>
            </a:r>
          </a:p>
          <a:p>
            <a:pPr marL="514350" indent="-514350" algn="just">
              <a:buFont typeface="Wingdings" pitchFamily="2" charset="2"/>
              <a:buAutoNum type="arabicPeriod"/>
              <a:defRPr/>
            </a:pPr>
            <a:endParaRPr lang="fr-FR" sz="2000" dirty="0" smtClean="0">
              <a:solidFill>
                <a:srgbClr val="FF6600"/>
              </a:solidFill>
            </a:endParaRPr>
          </a:p>
          <a:p>
            <a:pPr marL="514350" indent="-514350" algn="just">
              <a:buFont typeface="Wingdings" pitchFamily="2" charset="2"/>
              <a:buAutoNum type="arabicPeriod"/>
              <a:defRPr/>
            </a:pPr>
            <a:r>
              <a:rPr lang="fr-FR" sz="2000" dirty="0" smtClean="0">
                <a:solidFill>
                  <a:srgbClr val="00B0F0"/>
                </a:solidFill>
              </a:rPr>
              <a:t>harmoniser et simplifier </a:t>
            </a:r>
            <a:r>
              <a:rPr lang="fr-FR" sz="2000" dirty="0" smtClean="0">
                <a:solidFill>
                  <a:schemeClr val="tx1"/>
                </a:solidFill>
              </a:rPr>
              <a:t>les procédures existantes pour que les établissements de santé adoptent une politique globale d’amélioration de la qualité et de l’efficience des soins</a:t>
            </a:r>
          </a:p>
          <a:p>
            <a:pPr marL="514350" indent="-514350" algn="just">
              <a:buFont typeface="Wingdings" pitchFamily="2" charset="2"/>
              <a:buAutoNum type="arabicPeriod"/>
              <a:defRPr/>
            </a:pPr>
            <a:endParaRPr lang="fr-FR" sz="2000" dirty="0" smtClean="0"/>
          </a:p>
          <a:p>
            <a:pPr marL="514350" indent="-514350" algn="just">
              <a:buFont typeface="Wingdings" pitchFamily="2" charset="2"/>
              <a:buAutoNum type="arabicPeriod"/>
              <a:defRPr/>
            </a:pPr>
            <a:r>
              <a:rPr lang="fr-FR" sz="2000" dirty="0" smtClean="0">
                <a:solidFill>
                  <a:schemeClr val="tx1"/>
                </a:solidFill>
              </a:rPr>
              <a:t>permettre une </a:t>
            </a:r>
            <a:r>
              <a:rPr lang="fr-FR" sz="2000" dirty="0" smtClean="0">
                <a:solidFill>
                  <a:srgbClr val="00B0F0"/>
                </a:solidFill>
              </a:rPr>
              <a:t>mobilisation plus efficiente des outils contractuels </a:t>
            </a:r>
            <a:r>
              <a:rPr lang="fr-FR" sz="2000" dirty="0" smtClean="0">
                <a:solidFill>
                  <a:schemeClr val="tx1"/>
                </a:solidFill>
              </a:rPr>
              <a:t>d’amélioration de la qualité des soins et de régulation des dépenses</a:t>
            </a:r>
            <a:endParaRPr lang="fr-F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12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/>
        </p:nvSpPr>
        <p:spPr>
          <a:xfrm>
            <a:off x="35496" y="120055"/>
            <a:ext cx="8856984" cy="648072"/>
          </a:xfrm>
          <a:prstGeom prst="round2DiagRect">
            <a:avLst/>
          </a:prstGeom>
          <a:solidFill>
            <a:srgbClr val="F0A7CA"/>
          </a:solidFill>
          <a:ln>
            <a:solidFill>
              <a:srgbClr val="EE9A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79512" y="18864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I </a:t>
            </a:r>
            <a:r>
              <a:rPr lang="fr-FR" sz="2400" b="1" dirty="0" smtClean="0"/>
              <a:t>– Présentation générale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35496" y="1173283"/>
            <a:ext cx="885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2000" b="1" dirty="0" smtClean="0">
                <a:solidFill>
                  <a:prstClr val="black"/>
                </a:solidFill>
              </a:rPr>
              <a:t>1.4 - Articulation avec les anciens contrats</a:t>
            </a:r>
            <a:endParaRPr lang="fr-FR" sz="2000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1773362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sng" strike="noStrike" kern="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</a:rPr>
              <a:t>1</a:t>
            </a:r>
            <a:r>
              <a:rPr kumimoji="0" lang="fr-FR" sz="2000" b="1" i="0" u="sng" strike="noStrike" kern="0" cap="none" spc="0" normalizeH="0" baseline="3000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</a:rPr>
              <a:t>er</a:t>
            </a:r>
            <a:r>
              <a:rPr kumimoji="0" lang="fr-FR" sz="2000" b="1" i="0" u="sng" strike="noStrike" kern="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</a:rPr>
              <a:t> janvier 2018 : entrée en vigueur du CAQES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708399"/>
            <a:ext cx="136842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contenu 4"/>
          <p:cNvSpPr txBox="1">
            <a:spLocks/>
          </p:cNvSpPr>
          <p:nvPr/>
        </p:nvSpPr>
        <p:spPr>
          <a:xfrm>
            <a:off x="2124075" y="2636962"/>
            <a:ext cx="6696075" cy="2304206"/>
          </a:xfrm>
          <a:prstGeom prst="rect">
            <a:avLst/>
          </a:prstGeom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itchFamily="2" charset="2"/>
              <a:buChar char="è"/>
              <a:defRPr/>
            </a:pPr>
            <a:r>
              <a:rPr lang="fr-FR" altLang="fr-FR" sz="2000" dirty="0" smtClean="0">
                <a:ea typeface="Times New Roman" pitchFamily="18" charset="0"/>
                <a:cs typeface="Calibri" pitchFamily="34" charset="0"/>
              </a:rPr>
              <a:t> les anciens contrats deviennent caducs au 31 décembre 2017</a:t>
            </a:r>
          </a:p>
          <a:p>
            <a:pPr marL="457200" lvl="1" indent="0">
              <a:buFont typeface="Arial" pitchFamily="34" charset="0"/>
              <a:buNone/>
              <a:defRPr/>
            </a:pPr>
            <a:r>
              <a:rPr lang="fr-FR" altLang="fr-FR" sz="2000" dirty="0" smtClean="0">
                <a:ea typeface="Times New Roman" pitchFamily="18" charset="0"/>
                <a:cs typeface="Calibri" pitchFamily="34" charset="0"/>
              </a:rPr>
              <a:t> </a:t>
            </a:r>
          </a:p>
          <a:p>
            <a:pPr lvl="1">
              <a:buFont typeface="Wingdings" pitchFamily="2" charset="2"/>
              <a:buChar char="è"/>
              <a:defRPr/>
            </a:pPr>
            <a:r>
              <a:rPr lang="fr-FR" altLang="fr-FR" sz="2000" dirty="0" smtClean="0">
                <a:ea typeface="Times New Roman" pitchFamily="18" charset="0"/>
                <a:cs typeface="Calibri" pitchFamily="34" charset="0"/>
              </a:rPr>
              <a:t> tous les volets socles doivent être signés avant le 31/12 pour une application au 1</a:t>
            </a:r>
            <a:r>
              <a:rPr lang="fr-FR" altLang="fr-FR" sz="2000" baseline="30000" dirty="0" smtClean="0">
                <a:ea typeface="Times New Roman" pitchFamily="18" charset="0"/>
                <a:cs typeface="Calibri" pitchFamily="34" charset="0"/>
              </a:rPr>
              <a:t>er</a:t>
            </a:r>
            <a:r>
              <a:rPr lang="fr-FR" altLang="fr-FR" sz="2000" dirty="0" smtClean="0">
                <a:ea typeface="Times New Roman" pitchFamily="18" charset="0"/>
                <a:cs typeface="Calibri" pitchFamily="34" charset="0"/>
              </a:rPr>
              <a:t> janvier </a:t>
            </a:r>
          </a:p>
          <a:p>
            <a:pPr marL="457200" lvl="1" indent="0" algn="just">
              <a:buFont typeface="Arial" pitchFamily="34" charset="0"/>
              <a:buNone/>
              <a:defRPr/>
            </a:pPr>
            <a:r>
              <a:rPr lang="fr-FR" sz="1100" b="1" i="1" dirty="0" smtClean="0"/>
              <a:t>	</a:t>
            </a:r>
          </a:p>
          <a:p>
            <a:pPr marL="457200" lvl="1" indent="0">
              <a:buNone/>
              <a:defRPr/>
            </a:pPr>
            <a:endParaRPr lang="fr-FR" altLang="fr-FR" sz="2000" dirty="0" smtClean="0">
              <a:solidFill>
                <a:schemeClr val="accent6"/>
              </a:solidFill>
              <a:ea typeface="Times New Roman" pitchFamily="18" charset="0"/>
              <a:cs typeface="Calibri" pitchFamily="34" charset="0"/>
            </a:endParaRPr>
          </a:p>
          <a:p>
            <a:pPr lvl="1">
              <a:buFont typeface="Wingdings" pitchFamily="2" charset="2"/>
              <a:buChar char="è"/>
              <a:defRPr/>
            </a:pPr>
            <a:endParaRPr lang="fr-FR" altLang="fr-FR" sz="2000" dirty="0">
              <a:solidFill>
                <a:schemeClr val="accent6"/>
              </a:solidFill>
              <a:ea typeface="Times New Roman" pitchFamily="18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10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/>
        </p:nvSpPr>
        <p:spPr>
          <a:xfrm>
            <a:off x="35496" y="120055"/>
            <a:ext cx="8856984" cy="648072"/>
          </a:xfrm>
          <a:prstGeom prst="round2DiagRect">
            <a:avLst/>
          </a:prstGeom>
          <a:solidFill>
            <a:srgbClr val="F0A7CA"/>
          </a:solidFill>
          <a:ln>
            <a:solidFill>
              <a:srgbClr val="EE9A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79512" y="18864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I </a:t>
            </a:r>
            <a:r>
              <a:rPr lang="fr-FR" sz="2400" b="1" dirty="0" smtClean="0"/>
              <a:t>– Présentation générale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07504" y="974864"/>
            <a:ext cx="885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b="1" dirty="0" smtClean="0">
                <a:solidFill>
                  <a:prstClr val="black"/>
                </a:solidFill>
              </a:rPr>
              <a:t>1.5 -  </a:t>
            </a:r>
            <a:r>
              <a:rPr lang="fr-FR" sz="2000" b="1" dirty="0" smtClean="0">
                <a:solidFill>
                  <a:prstClr val="black"/>
                </a:solidFill>
              </a:rPr>
              <a:t>Architecture du contrat</a:t>
            </a:r>
            <a:endParaRPr lang="fr-FR" dirty="0"/>
          </a:p>
        </p:txBody>
      </p:sp>
      <p:sp>
        <p:nvSpPr>
          <p:cNvPr id="9" name="Espace réservé du texte 1"/>
          <p:cNvSpPr txBox="1">
            <a:spLocks/>
          </p:cNvSpPr>
          <p:nvPr/>
        </p:nvSpPr>
        <p:spPr bwMode="auto">
          <a:xfrm>
            <a:off x="184068" y="1212265"/>
            <a:ext cx="40401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Volet socle obligatoire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Espace réservé du texte 2"/>
          <p:cNvSpPr txBox="1">
            <a:spLocks/>
          </p:cNvSpPr>
          <p:nvPr/>
        </p:nvSpPr>
        <p:spPr>
          <a:xfrm>
            <a:off x="4633841" y="1357703"/>
            <a:ext cx="4041775" cy="639762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  <a:defRPr/>
            </a:pPr>
            <a:r>
              <a:rPr lang="fr-FR" sz="2000" b="1" dirty="0">
                <a:solidFill>
                  <a:srgbClr val="F79646">
                    <a:lumMod val="75000"/>
                  </a:srgbClr>
                </a:solidFill>
                <a:latin typeface="Calibri"/>
              </a:rPr>
              <a:t>Volets additionnels sur ciblage</a:t>
            </a:r>
          </a:p>
        </p:txBody>
      </p:sp>
      <p:sp>
        <p:nvSpPr>
          <p:cNvPr id="11" name="Espace réservé du contenu 4"/>
          <p:cNvSpPr txBox="1">
            <a:spLocks/>
          </p:cNvSpPr>
          <p:nvPr/>
        </p:nvSpPr>
        <p:spPr>
          <a:xfrm>
            <a:off x="251520" y="2082800"/>
            <a:ext cx="4244280" cy="2592388"/>
          </a:xfrm>
          <a:prstGeom prst="rect">
            <a:avLst/>
          </a:prstGeom>
        </p:spPr>
        <p:txBody>
          <a:bodyPr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  <a:defRPr/>
            </a:pPr>
            <a:r>
              <a:rPr lang="fr-FR" dirty="0" smtClean="0"/>
              <a:t>Produits et prestations de santé :</a:t>
            </a:r>
          </a:p>
          <a:p>
            <a:pPr lvl="1">
              <a:defRPr/>
            </a:pPr>
            <a:r>
              <a:rPr lang="fr-FR" dirty="0" smtClean="0"/>
              <a:t>Qualité et sécurité des soins et de la délivrance et administration des produits de santé </a:t>
            </a:r>
          </a:p>
          <a:p>
            <a:pPr lvl="1">
              <a:defRPr/>
            </a:pPr>
            <a:r>
              <a:rPr lang="fr-FR" dirty="0" smtClean="0"/>
              <a:t>Promotion des bio similaires et génériques </a:t>
            </a:r>
          </a:p>
          <a:p>
            <a:pPr lvl="1">
              <a:defRPr/>
            </a:pPr>
            <a:r>
              <a:rPr lang="fr-FR" dirty="0" smtClean="0"/>
              <a:t>Maitrise et suivi de  la liste en sus</a:t>
            </a:r>
          </a:p>
          <a:p>
            <a:pPr lvl="1">
              <a:defRPr/>
            </a:pPr>
            <a:r>
              <a:rPr lang="fr-FR" dirty="0" smtClean="0"/>
              <a:t>Maitrise des PHEV</a:t>
            </a:r>
          </a:p>
          <a:p>
            <a:pPr>
              <a:defRPr/>
            </a:pPr>
            <a:endParaRPr lang="fr-FR" dirty="0"/>
          </a:p>
        </p:txBody>
      </p:sp>
      <p:sp>
        <p:nvSpPr>
          <p:cNvPr id="12" name="Espace réservé du contenu 5"/>
          <p:cNvSpPr txBox="1">
            <a:spLocks/>
          </p:cNvSpPr>
          <p:nvPr/>
        </p:nvSpPr>
        <p:spPr>
          <a:xfrm>
            <a:off x="4644008" y="2060848"/>
            <a:ext cx="4038600" cy="2735263"/>
          </a:xfrm>
          <a:prstGeom prst="rect">
            <a:avLst/>
          </a:prstGeom>
        </p:spPr>
        <p:txBody>
          <a:bodyPr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  <a:defRPr/>
            </a:pPr>
            <a:r>
              <a:rPr lang="fr-FR" dirty="0" smtClean="0"/>
              <a:t>Pertinence des prestations, actes et prescriptions hospitalières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endParaRPr lang="fr-FR" dirty="0"/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fr-FR" dirty="0" smtClean="0"/>
              <a:t>Transports sanitaires</a:t>
            </a:r>
          </a:p>
          <a:p>
            <a:pPr marL="0" indent="0">
              <a:buFont typeface="Wingdings" pitchFamily="2" charset="2"/>
              <a:buNone/>
              <a:defRPr/>
            </a:pPr>
            <a:endParaRPr lang="fr-FR" dirty="0" smtClean="0"/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fr-FR" dirty="0" smtClean="0"/>
              <a:t>Amélioration des pratiques en établissement de santé (qualité)</a:t>
            </a:r>
            <a:endParaRPr lang="fr-FR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621403"/>
            <a:ext cx="8636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2027524" y="4796111"/>
            <a:ext cx="6265863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Le contrat s’applique à tous les établissements de santé quelle que soit l’activité : MCO (</a:t>
            </a:r>
            <a:r>
              <a:rPr lang="fr-FR" sz="2000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yc</a:t>
            </a:r>
            <a:r>
              <a:rPr lang="fr-FR" sz="2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 HAD et dialyse), SSR, PSY et USLD</a:t>
            </a:r>
          </a:p>
        </p:txBody>
      </p:sp>
    </p:spTree>
    <p:extLst>
      <p:ext uri="{BB962C8B-B14F-4D97-AF65-F5344CB8AC3E}">
        <p14:creationId xmlns:p14="http://schemas.microsoft.com/office/powerpoint/2010/main" val="141955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/>
        </p:nvSpPr>
        <p:spPr>
          <a:xfrm>
            <a:off x="107504" y="116632"/>
            <a:ext cx="8856984" cy="648072"/>
          </a:xfrm>
          <a:prstGeom prst="round2DiagRect">
            <a:avLst/>
          </a:prstGeom>
          <a:solidFill>
            <a:srgbClr val="FBBC4D"/>
          </a:solidFill>
          <a:ln>
            <a:solidFill>
              <a:srgbClr val="FAA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79512" y="18864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2400" b="1" dirty="0" smtClean="0"/>
              <a:t>II</a:t>
            </a:r>
            <a:r>
              <a:rPr lang="fr-FR" sz="2400" b="1" dirty="0" smtClean="0">
                <a:solidFill>
                  <a:prstClr val="black"/>
                </a:solidFill>
              </a:rPr>
              <a:t>–  Les modalités de contractualisation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15311" y="771917"/>
            <a:ext cx="871296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endParaRPr lang="fr-FR" sz="2000" dirty="0" smtClean="0">
              <a:solidFill>
                <a:srgbClr val="FF66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fr-FR" sz="2000" b="1" dirty="0" smtClean="0"/>
              <a:t>2.1 - Principes généraux</a:t>
            </a:r>
          </a:p>
          <a:p>
            <a:pPr fontAlgn="auto">
              <a:spcAft>
                <a:spcPts val="0"/>
              </a:spcAft>
              <a:defRPr/>
            </a:pPr>
            <a:endParaRPr lang="fr-FR" sz="2000" dirty="0">
              <a:solidFill>
                <a:srgbClr val="FF6600"/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 smtClean="0">
                <a:solidFill>
                  <a:srgbClr val="00B0F0"/>
                </a:solidFill>
              </a:rPr>
              <a:t>Pour </a:t>
            </a:r>
            <a:r>
              <a:rPr lang="fr-FR" sz="2000" dirty="0">
                <a:solidFill>
                  <a:srgbClr val="00B0F0"/>
                </a:solidFill>
              </a:rPr>
              <a:t>tous sur le volet socle </a:t>
            </a:r>
            <a:r>
              <a:rPr lang="fr-FR" sz="2000" dirty="0"/>
              <a:t>en adaptant les indicateurs obligatoires et </a:t>
            </a:r>
            <a:r>
              <a:rPr lang="fr-FR" sz="2000" dirty="0" smtClean="0"/>
              <a:t>optionnels</a:t>
            </a:r>
          </a:p>
          <a:p>
            <a:pPr marL="34290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fr-FR" sz="2000" dirty="0">
              <a:solidFill>
                <a:srgbClr val="FF6600"/>
              </a:solidFill>
            </a:endParaRPr>
          </a:p>
          <a:p>
            <a:pPr marL="342900" indent="-34290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>
                <a:solidFill>
                  <a:srgbClr val="00B0F0"/>
                </a:solidFill>
              </a:rPr>
              <a:t>Priorisation</a:t>
            </a:r>
            <a:r>
              <a:rPr lang="fr-FR" sz="2000" dirty="0"/>
              <a:t> des objectifs régionaux </a:t>
            </a:r>
          </a:p>
          <a:p>
            <a:pPr>
              <a:defRPr/>
            </a:pPr>
            <a:endParaRPr lang="fr-FR" sz="2000" dirty="0"/>
          </a:p>
          <a:p>
            <a:pPr marL="34290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>
                <a:solidFill>
                  <a:srgbClr val="00B0F0"/>
                </a:solidFill>
              </a:rPr>
              <a:t>Elaboration des diagnostics </a:t>
            </a:r>
            <a:r>
              <a:rPr lang="fr-FR" sz="2000" dirty="0"/>
              <a:t>établissements et </a:t>
            </a:r>
            <a:r>
              <a:rPr lang="fr-FR" sz="2000" dirty="0">
                <a:solidFill>
                  <a:srgbClr val="00B0F0"/>
                </a:solidFill>
              </a:rPr>
              <a:t>priorisation des axes de travail </a:t>
            </a:r>
            <a:r>
              <a:rPr lang="fr-FR" sz="2000" dirty="0"/>
              <a:t>(choix des volets additionnels notamment) </a:t>
            </a:r>
          </a:p>
          <a:p>
            <a:pPr fontAlgn="auto">
              <a:spcAft>
                <a:spcPts val="0"/>
              </a:spcAft>
              <a:defRPr/>
            </a:pPr>
            <a:endParaRPr lang="fr-FR" sz="2000" dirty="0"/>
          </a:p>
          <a:p>
            <a:pPr marL="34290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>
                <a:solidFill>
                  <a:srgbClr val="00B0F0"/>
                </a:solidFill>
              </a:rPr>
              <a:t>Contrat type </a:t>
            </a:r>
            <a:r>
              <a:rPr lang="fr-FR" sz="2000" dirty="0"/>
              <a:t>proposé et adapté </a:t>
            </a:r>
            <a:r>
              <a:rPr lang="fr-FR" sz="2000" dirty="0" smtClean="0"/>
              <a:t>aux </a:t>
            </a:r>
            <a:r>
              <a:rPr lang="fr-FR" sz="2000" dirty="0"/>
              <a:t>spécificités des régions et des </a:t>
            </a:r>
            <a:r>
              <a:rPr lang="fr-FR" sz="2000" dirty="0" smtClean="0"/>
              <a:t>établissements par typologie</a:t>
            </a:r>
          </a:p>
          <a:p>
            <a:pPr algn="just" fontAlgn="auto">
              <a:spcAft>
                <a:spcPts val="0"/>
              </a:spcAft>
              <a:defRPr/>
            </a:pPr>
            <a:endParaRPr lang="fr-FR" sz="1100" dirty="0"/>
          </a:p>
          <a:p>
            <a:pPr lvl="1" fontAlgn="auto"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fr-FR" dirty="0" smtClean="0"/>
              <a:t> Ciblage </a:t>
            </a:r>
            <a:r>
              <a:rPr lang="fr-FR" dirty="0"/>
              <a:t>des établissements sur les volets additionnels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r-FR" dirty="0" smtClean="0"/>
              <a:t> Plan </a:t>
            </a:r>
            <a:r>
              <a:rPr lang="fr-FR" dirty="0"/>
              <a:t>d’actions assorti d’indicateurs</a:t>
            </a:r>
          </a:p>
        </p:txBody>
      </p:sp>
    </p:spTree>
    <p:extLst>
      <p:ext uri="{BB962C8B-B14F-4D97-AF65-F5344CB8AC3E}">
        <p14:creationId xmlns:p14="http://schemas.microsoft.com/office/powerpoint/2010/main" val="118654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/>
        </p:nvSpPr>
        <p:spPr>
          <a:xfrm>
            <a:off x="107504" y="116632"/>
            <a:ext cx="8856984" cy="648072"/>
          </a:xfrm>
          <a:prstGeom prst="round2DiagRect">
            <a:avLst/>
          </a:prstGeom>
          <a:solidFill>
            <a:srgbClr val="FBBC4D"/>
          </a:solidFill>
          <a:ln>
            <a:solidFill>
              <a:srgbClr val="FAA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79512" y="18864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2400" b="1" dirty="0" smtClean="0"/>
              <a:t>II</a:t>
            </a:r>
            <a:r>
              <a:rPr lang="fr-FR" sz="2400" b="1" dirty="0" smtClean="0">
                <a:solidFill>
                  <a:prstClr val="black"/>
                </a:solidFill>
              </a:rPr>
              <a:t>–  Les modalités de contractualisation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79512" y="1024275"/>
            <a:ext cx="87129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2000" b="1" dirty="0" smtClean="0"/>
              <a:t>2.2 Propositions de déclinaison régionale</a:t>
            </a:r>
          </a:p>
          <a:p>
            <a:pPr lvl="0">
              <a:defRPr/>
            </a:pPr>
            <a:endParaRPr lang="fr-FR" sz="2000" dirty="0" smtClean="0">
              <a:solidFill>
                <a:srgbClr val="FF660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  <a:defRPr/>
            </a:pPr>
            <a:r>
              <a:rPr lang="fr-FR" sz="2000" dirty="0" smtClean="0">
                <a:solidFill>
                  <a:srgbClr val="FF6600"/>
                </a:solidFill>
              </a:rPr>
              <a:t>Pondération </a:t>
            </a:r>
            <a:r>
              <a:rPr lang="fr-FR" sz="2000" dirty="0">
                <a:solidFill>
                  <a:prstClr val="black"/>
                </a:solidFill>
              </a:rPr>
              <a:t>des objectifs régionaux pour le volet </a:t>
            </a:r>
            <a:r>
              <a:rPr lang="fr-FR" sz="2000" dirty="0" smtClean="0">
                <a:solidFill>
                  <a:prstClr val="black"/>
                </a:solidFill>
              </a:rPr>
              <a:t>socle,</a:t>
            </a:r>
          </a:p>
          <a:p>
            <a:pPr marL="342900" lvl="0" indent="-342900">
              <a:buFont typeface="Wingdings" panose="05000000000000000000" pitchFamily="2" charset="2"/>
              <a:buChar char="ü"/>
              <a:defRPr/>
            </a:pPr>
            <a:endParaRPr lang="fr-FR" sz="2000" dirty="0" smtClean="0">
              <a:solidFill>
                <a:prstClr val="black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  <a:defRPr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Contractualisation sur une durée de 3 ans </a:t>
            </a:r>
            <a:r>
              <a:rPr lang="fr-FR" sz="2000" dirty="0" smtClean="0">
                <a:solidFill>
                  <a:prstClr val="black"/>
                </a:solidFill>
              </a:rPr>
              <a:t>pour les volets optionnels (durée maximum 5 ans prévue par le texte),</a:t>
            </a:r>
            <a:endParaRPr lang="fr-FR" sz="2000" dirty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fr-FR" sz="2000" dirty="0">
              <a:solidFill>
                <a:srgbClr val="FF6600"/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 smtClean="0">
                <a:solidFill>
                  <a:srgbClr val="FF6600"/>
                </a:solidFill>
              </a:rPr>
              <a:t>Pas de contractualisation en 2018 avec les établissements sur les volet additionnels pertinence </a:t>
            </a:r>
            <a:r>
              <a:rPr lang="fr-FR" sz="2000" dirty="0">
                <a:solidFill>
                  <a:srgbClr val="FF6600"/>
                </a:solidFill>
              </a:rPr>
              <a:t>des </a:t>
            </a:r>
            <a:r>
              <a:rPr lang="fr-FR" sz="2000" dirty="0" smtClean="0">
                <a:solidFill>
                  <a:srgbClr val="FF6600"/>
                </a:solidFill>
              </a:rPr>
              <a:t>soins et qualité. </a:t>
            </a:r>
            <a:r>
              <a:rPr lang="fr-FR" sz="2000" dirty="0"/>
              <a:t>Sur le volet </a:t>
            </a:r>
            <a:r>
              <a:rPr lang="fr-FR" sz="2000" dirty="0" smtClean="0"/>
              <a:t>pertinence </a:t>
            </a:r>
            <a:r>
              <a:rPr lang="fr-FR" sz="2000" dirty="0"/>
              <a:t>des soins, </a:t>
            </a:r>
            <a:r>
              <a:rPr lang="fr-FR" sz="2000" dirty="0" smtClean="0"/>
              <a:t>des travaux d’accompagnement sont prévus en 2018 avec le concours de l’IRAPS,</a:t>
            </a:r>
            <a:endParaRPr lang="fr-FR" sz="2000" dirty="0"/>
          </a:p>
          <a:p>
            <a:pPr fontAlgn="auto">
              <a:spcAft>
                <a:spcPts val="0"/>
              </a:spcAft>
              <a:defRPr/>
            </a:pPr>
            <a:endParaRPr lang="fr-FR" sz="2000" dirty="0">
              <a:solidFill>
                <a:srgbClr val="FF6600"/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fr-FR" sz="2000" dirty="0" smtClean="0">
                <a:solidFill>
                  <a:srgbClr val="FF6600"/>
                </a:solidFill>
              </a:rPr>
              <a:t>Ciblage des établissements </a:t>
            </a:r>
            <a:r>
              <a:rPr lang="fr-FR" sz="2000" dirty="0" smtClean="0"/>
              <a:t>sur les mêmes modalités que pour la contractualisation « CAQOS » pour le volet additionnel transport, à savoir le taux d’évolution et le montant des dépenses générées par l’établissement </a:t>
            </a:r>
          </a:p>
        </p:txBody>
      </p:sp>
    </p:spTree>
    <p:extLst>
      <p:ext uri="{BB962C8B-B14F-4D97-AF65-F5344CB8AC3E}">
        <p14:creationId xmlns:p14="http://schemas.microsoft.com/office/powerpoint/2010/main" val="14705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ndir un rectangle avec un coin diagonal 4"/>
          <p:cNvSpPr/>
          <p:nvPr/>
        </p:nvSpPr>
        <p:spPr>
          <a:xfrm>
            <a:off x="107504" y="116632"/>
            <a:ext cx="8856984" cy="648072"/>
          </a:xfrm>
          <a:prstGeom prst="round2DiagRect">
            <a:avLst/>
          </a:prstGeom>
          <a:solidFill>
            <a:srgbClr val="FBBC4D"/>
          </a:solidFill>
          <a:ln>
            <a:solidFill>
              <a:srgbClr val="FAA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79512" y="188640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2400" b="1" dirty="0" smtClean="0"/>
              <a:t>II</a:t>
            </a:r>
            <a:r>
              <a:rPr lang="fr-FR" sz="2400" b="1" dirty="0" smtClean="0">
                <a:solidFill>
                  <a:prstClr val="black"/>
                </a:solidFill>
              </a:rPr>
              <a:t>–  Les modalités de contractualisation</a:t>
            </a:r>
            <a:endParaRPr lang="fr-FR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79512" y="818705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defRPr/>
            </a:pPr>
            <a:endParaRPr lang="fr-FR" sz="2000" dirty="0" smtClean="0">
              <a:solidFill>
                <a:srgbClr val="FF66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fr-FR" sz="2000" b="1" dirty="0" smtClean="0"/>
              <a:t>2.3 - Calendriers</a:t>
            </a:r>
            <a:endParaRPr lang="fr-F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990725"/>
            <a:ext cx="9029700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625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aporama_CCR GD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diaporama_CCR GDR</Template>
  <TotalTime>3940</TotalTime>
  <Words>1125</Words>
  <Application>Microsoft Office PowerPoint</Application>
  <PresentationFormat>Affichage à l'écran (4:3)</PresentationFormat>
  <Paragraphs>210</Paragraphs>
  <Slides>21</Slides>
  <Notes>21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21</vt:i4>
      </vt:variant>
    </vt:vector>
  </HeadingPairs>
  <TitlesOfParts>
    <vt:vector size="24" baseType="lpstr">
      <vt:lpstr>diaporama_CCR GDR</vt:lpstr>
      <vt:lpstr>Conception personnalisée</vt:lpstr>
      <vt:lpstr>1_Conception personnalisée</vt:lpstr>
      <vt:lpstr> Présentation du Contrat d’Amélioration de  la Qualité et de l’Efficience des soins (CAQES)  aux Fédérations Hospitalières  –  Jeudi 07 septembre 2017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CNAMTS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réunion</dc:title>
  <dc:creator>RENAULT-05231</dc:creator>
  <cp:lastModifiedBy>Mélanie Chacou</cp:lastModifiedBy>
  <cp:revision>341</cp:revision>
  <cp:lastPrinted>2016-05-24T10:06:03Z</cp:lastPrinted>
  <dcterms:created xsi:type="dcterms:W3CDTF">2015-06-01T13:07:45Z</dcterms:created>
  <dcterms:modified xsi:type="dcterms:W3CDTF">2017-08-28T15:48:30Z</dcterms:modified>
</cp:coreProperties>
</file>