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7" r:id="rId2"/>
    <p:sldId id="260" r:id="rId3"/>
    <p:sldId id="327" r:id="rId4"/>
    <p:sldId id="328" r:id="rId5"/>
    <p:sldId id="325" r:id="rId6"/>
    <p:sldId id="262" r:id="rId7"/>
    <p:sldId id="261" r:id="rId8"/>
    <p:sldId id="264" r:id="rId9"/>
    <p:sldId id="272" r:id="rId10"/>
    <p:sldId id="273" r:id="rId11"/>
    <p:sldId id="274" r:id="rId12"/>
    <p:sldId id="267" r:id="rId13"/>
    <p:sldId id="326" r:id="rId14"/>
    <p:sldId id="275" r:id="rId15"/>
    <p:sldId id="276" r:id="rId16"/>
    <p:sldId id="277" r:id="rId17"/>
    <p:sldId id="278" r:id="rId18"/>
    <p:sldId id="279" r:id="rId19"/>
    <p:sldId id="280" r:id="rId20"/>
    <p:sldId id="282" r:id="rId21"/>
    <p:sldId id="281"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3"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9694"/>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1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3BD270-8CB4-4F28-87CB-B630F314379D}" type="doc">
      <dgm:prSet loTypeId="urn:microsoft.com/office/officeart/2005/8/layout/venn3" loCatId="relationship" qsTypeId="urn:microsoft.com/office/officeart/2005/8/quickstyle/simple3" qsCatId="simple" csTypeId="urn:microsoft.com/office/officeart/2005/8/colors/colorful1" csCatId="colorful" phldr="1"/>
      <dgm:spPr/>
      <dgm:t>
        <a:bodyPr/>
        <a:lstStyle/>
        <a:p>
          <a:endParaRPr lang="fr-FR"/>
        </a:p>
      </dgm:t>
    </dgm:pt>
    <dgm:pt modelId="{30368058-0A34-4FEA-A3FF-F87BAFDA9853}">
      <dgm:prSet phldrT="[Texte]" custT="1"/>
      <dgm:spPr/>
      <dgm:t>
        <a:bodyPr/>
        <a:lstStyle/>
        <a:p>
          <a:r>
            <a:rPr lang="fr-FR" sz="1000" b="1" dirty="0" smtClean="0">
              <a:solidFill>
                <a:schemeClr val="tx2"/>
              </a:solidFill>
            </a:rPr>
            <a:t>Risque Infectieux (ICALIN2)</a:t>
          </a:r>
          <a:endParaRPr lang="fr-FR" sz="1000" b="1" dirty="0">
            <a:solidFill>
              <a:schemeClr val="tx2"/>
            </a:solidFill>
          </a:endParaRPr>
        </a:p>
      </dgm:t>
    </dgm:pt>
    <dgm:pt modelId="{9F56132B-9FC9-41EF-9687-8C849A2A4B40}" type="parTrans" cxnId="{8F2F7603-393D-4E7A-B4EA-2C5D6645492C}">
      <dgm:prSet/>
      <dgm:spPr/>
      <dgm:t>
        <a:bodyPr/>
        <a:lstStyle/>
        <a:p>
          <a:endParaRPr lang="fr-FR"/>
        </a:p>
      </dgm:t>
    </dgm:pt>
    <dgm:pt modelId="{D1A31E4D-A49F-47A0-8E55-F30FA32788BA}" type="sibTrans" cxnId="{8F2F7603-393D-4E7A-B4EA-2C5D6645492C}">
      <dgm:prSet/>
      <dgm:spPr/>
      <dgm:t>
        <a:bodyPr/>
        <a:lstStyle/>
        <a:p>
          <a:endParaRPr lang="fr-FR"/>
        </a:p>
      </dgm:t>
    </dgm:pt>
    <dgm:pt modelId="{39A52A9A-D630-4D2F-8D2E-2233DBCB2CC5}">
      <dgm:prSet phldrT="[Texte]" custT="1"/>
      <dgm:spPr/>
      <dgm:t>
        <a:bodyPr/>
        <a:lstStyle/>
        <a:p>
          <a:r>
            <a:rPr lang="fr-FR" sz="1000" b="1" dirty="0" smtClean="0">
              <a:solidFill>
                <a:schemeClr val="tx2"/>
              </a:solidFill>
            </a:rPr>
            <a:t>Risque Médicamenteux (HN : D3.1)</a:t>
          </a:r>
          <a:endParaRPr lang="fr-FR" sz="1000" b="1" dirty="0">
            <a:solidFill>
              <a:schemeClr val="tx2"/>
            </a:solidFill>
          </a:endParaRPr>
        </a:p>
      </dgm:t>
    </dgm:pt>
    <dgm:pt modelId="{6B9408A5-CDB8-4F9A-B2F4-4804816F63D8}" type="parTrans" cxnId="{E9765557-A3B6-4DB6-A966-0D6E19955ED2}">
      <dgm:prSet/>
      <dgm:spPr/>
      <dgm:t>
        <a:bodyPr/>
        <a:lstStyle/>
        <a:p>
          <a:endParaRPr lang="fr-FR"/>
        </a:p>
      </dgm:t>
    </dgm:pt>
    <dgm:pt modelId="{5A3F2E20-25DD-4D88-9A84-05EC7FEBDE31}" type="sibTrans" cxnId="{E9765557-A3B6-4DB6-A966-0D6E19955ED2}">
      <dgm:prSet/>
      <dgm:spPr/>
      <dgm:t>
        <a:bodyPr/>
        <a:lstStyle/>
        <a:p>
          <a:endParaRPr lang="fr-FR"/>
        </a:p>
      </dgm:t>
    </dgm:pt>
    <dgm:pt modelId="{B366FF04-C1BF-4F32-B6DA-D7B21E7240C7}">
      <dgm:prSet phldrT="[Texte]" custT="1"/>
      <dgm:spPr/>
      <dgm:t>
        <a:bodyPr/>
        <a:lstStyle/>
        <a:p>
          <a:r>
            <a:rPr lang="fr-FR" sz="1000" b="1" dirty="0" smtClean="0">
              <a:solidFill>
                <a:schemeClr val="tx2"/>
              </a:solidFill>
            </a:rPr>
            <a:t>Risque rupture de parcours (DOC</a:t>
          </a:r>
          <a:r>
            <a:rPr lang="fr-FR" sz="900" dirty="0" smtClean="0"/>
            <a:t>)</a:t>
          </a:r>
          <a:endParaRPr lang="fr-FR" sz="900" dirty="0"/>
        </a:p>
      </dgm:t>
    </dgm:pt>
    <dgm:pt modelId="{38BA855D-9FEA-4B4B-93D4-AFE272807557}" type="parTrans" cxnId="{5C55D815-3844-4D4C-BFBB-409A88D9E6DF}">
      <dgm:prSet/>
      <dgm:spPr/>
      <dgm:t>
        <a:bodyPr/>
        <a:lstStyle/>
        <a:p>
          <a:endParaRPr lang="fr-FR"/>
        </a:p>
      </dgm:t>
    </dgm:pt>
    <dgm:pt modelId="{D79ED489-F8A6-4F3A-99AD-2417047407EE}" type="sibTrans" cxnId="{5C55D815-3844-4D4C-BFBB-409A88D9E6DF}">
      <dgm:prSet/>
      <dgm:spPr/>
      <dgm:t>
        <a:bodyPr/>
        <a:lstStyle/>
        <a:p>
          <a:endParaRPr lang="fr-FR"/>
        </a:p>
      </dgm:t>
    </dgm:pt>
    <dgm:pt modelId="{20AED101-26D5-46F8-B16C-EA7843CD8D96}" type="pres">
      <dgm:prSet presAssocID="{273BD270-8CB4-4F28-87CB-B630F314379D}" presName="Name0" presStyleCnt="0">
        <dgm:presLayoutVars>
          <dgm:dir/>
          <dgm:resizeHandles val="exact"/>
        </dgm:presLayoutVars>
      </dgm:prSet>
      <dgm:spPr/>
      <dgm:t>
        <a:bodyPr/>
        <a:lstStyle/>
        <a:p>
          <a:endParaRPr lang="fr-FR"/>
        </a:p>
      </dgm:t>
    </dgm:pt>
    <dgm:pt modelId="{9DCBFD4D-2021-4DAA-B7B6-CE545B8CE0C3}" type="pres">
      <dgm:prSet presAssocID="{30368058-0A34-4FEA-A3FF-F87BAFDA9853}" presName="Name5" presStyleLbl="vennNode1" presStyleIdx="0" presStyleCnt="3">
        <dgm:presLayoutVars>
          <dgm:bulletEnabled val="1"/>
        </dgm:presLayoutVars>
      </dgm:prSet>
      <dgm:spPr/>
      <dgm:t>
        <a:bodyPr/>
        <a:lstStyle/>
        <a:p>
          <a:endParaRPr lang="fr-FR"/>
        </a:p>
      </dgm:t>
    </dgm:pt>
    <dgm:pt modelId="{AF8D75AD-DEA2-47B0-A73D-C25BDE63F639}" type="pres">
      <dgm:prSet presAssocID="{D1A31E4D-A49F-47A0-8E55-F30FA32788BA}" presName="space" presStyleCnt="0"/>
      <dgm:spPr/>
    </dgm:pt>
    <dgm:pt modelId="{5C33598C-4AA8-4391-91DB-4D88810FE1F6}" type="pres">
      <dgm:prSet presAssocID="{39A52A9A-D630-4D2F-8D2E-2233DBCB2CC5}" presName="Name5" presStyleLbl="vennNode1" presStyleIdx="1" presStyleCnt="3">
        <dgm:presLayoutVars>
          <dgm:bulletEnabled val="1"/>
        </dgm:presLayoutVars>
      </dgm:prSet>
      <dgm:spPr/>
      <dgm:t>
        <a:bodyPr/>
        <a:lstStyle/>
        <a:p>
          <a:endParaRPr lang="fr-FR"/>
        </a:p>
      </dgm:t>
    </dgm:pt>
    <dgm:pt modelId="{30D351E0-1B73-465B-B9B8-2AB1A36242DC}" type="pres">
      <dgm:prSet presAssocID="{5A3F2E20-25DD-4D88-9A84-05EC7FEBDE31}" presName="space" presStyleCnt="0"/>
      <dgm:spPr/>
    </dgm:pt>
    <dgm:pt modelId="{49D73033-069F-4DE7-8151-3F1E69296CF2}" type="pres">
      <dgm:prSet presAssocID="{B366FF04-C1BF-4F32-B6DA-D7B21E7240C7}" presName="Name5" presStyleLbl="vennNode1" presStyleIdx="2" presStyleCnt="3">
        <dgm:presLayoutVars>
          <dgm:bulletEnabled val="1"/>
        </dgm:presLayoutVars>
      </dgm:prSet>
      <dgm:spPr/>
      <dgm:t>
        <a:bodyPr/>
        <a:lstStyle/>
        <a:p>
          <a:endParaRPr lang="fr-FR"/>
        </a:p>
      </dgm:t>
    </dgm:pt>
  </dgm:ptLst>
  <dgm:cxnLst>
    <dgm:cxn modelId="{1602AE5E-1DE4-4219-95FB-CA29545FE7AD}" type="presOf" srcId="{39A52A9A-D630-4D2F-8D2E-2233DBCB2CC5}" destId="{5C33598C-4AA8-4391-91DB-4D88810FE1F6}" srcOrd="0" destOrd="0" presId="urn:microsoft.com/office/officeart/2005/8/layout/venn3"/>
    <dgm:cxn modelId="{5C55D815-3844-4D4C-BFBB-409A88D9E6DF}" srcId="{273BD270-8CB4-4F28-87CB-B630F314379D}" destId="{B366FF04-C1BF-4F32-B6DA-D7B21E7240C7}" srcOrd="2" destOrd="0" parTransId="{38BA855D-9FEA-4B4B-93D4-AFE272807557}" sibTransId="{D79ED489-F8A6-4F3A-99AD-2417047407EE}"/>
    <dgm:cxn modelId="{F89FFF3E-95A0-499C-9D75-22B7C03BC3A4}" type="presOf" srcId="{30368058-0A34-4FEA-A3FF-F87BAFDA9853}" destId="{9DCBFD4D-2021-4DAA-B7B6-CE545B8CE0C3}" srcOrd="0" destOrd="0" presId="urn:microsoft.com/office/officeart/2005/8/layout/venn3"/>
    <dgm:cxn modelId="{B5DA2B3D-5519-453C-950B-AFDBEB238FBE}" type="presOf" srcId="{B366FF04-C1BF-4F32-B6DA-D7B21E7240C7}" destId="{49D73033-069F-4DE7-8151-3F1E69296CF2}" srcOrd="0" destOrd="0" presId="urn:microsoft.com/office/officeart/2005/8/layout/venn3"/>
    <dgm:cxn modelId="{E9765557-A3B6-4DB6-A966-0D6E19955ED2}" srcId="{273BD270-8CB4-4F28-87CB-B630F314379D}" destId="{39A52A9A-D630-4D2F-8D2E-2233DBCB2CC5}" srcOrd="1" destOrd="0" parTransId="{6B9408A5-CDB8-4F9A-B2F4-4804816F63D8}" sibTransId="{5A3F2E20-25DD-4D88-9A84-05EC7FEBDE31}"/>
    <dgm:cxn modelId="{8F2F7603-393D-4E7A-B4EA-2C5D6645492C}" srcId="{273BD270-8CB4-4F28-87CB-B630F314379D}" destId="{30368058-0A34-4FEA-A3FF-F87BAFDA9853}" srcOrd="0" destOrd="0" parTransId="{9F56132B-9FC9-41EF-9687-8C849A2A4B40}" sibTransId="{D1A31E4D-A49F-47A0-8E55-F30FA32788BA}"/>
    <dgm:cxn modelId="{7540AB10-35AE-4308-BE78-D414ABE2021E}" type="presOf" srcId="{273BD270-8CB4-4F28-87CB-B630F314379D}" destId="{20AED101-26D5-46F8-B16C-EA7843CD8D96}" srcOrd="0" destOrd="0" presId="urn:microsoft.com/office/officeart/2005/8/layout/venn3"/>
    <dgm:cxn modelId="{8654DF17-BC48-475F-97CD-C53B36AB2F5D}" type="presParOf" srcId="{20AED101-26D5-46F8-B16C-EA7843CD8D96}" destId="{9DCBFD4D-2021-4DAA-B7B6-CE545B8CE0C3}" srcOrd="0" destOrd="0" presId="urn:microsoft.com/office/officeart/2005/8/layout/venn3"/>
    <dgm:cxn modelId="{E0827170-18BF-4ADF-85A3-9C07CC52AF7E}" type="presParOf" srcId="{20AED101-26D5-46F8-B16C-EA7843CD8D96}" destId="{AF8D75AD-DEA2-47B0-A73D-C25BDE63F639}" srcOrd="1" destOrd="0" presId="urn:microsoft.com/office/officeart/2005/8/layout/venn3"/>
    <dgm:cxn modelId="{BA0E571E-1978-498F-A91A-74ABD2040AF4}" type="presParOf" srcId="{20AED101-26D5-46F8-B16C-EA7843CD8D96}" destId="{5C33598C-4AA8-4391-91DB-4D88810FE1F6}" srcOrd="2" destOrd="0" presId="urn:microsoft.com/office/officeart/2005/8/layout/venn3"/>
    <dgm:cxn modelId="{EFE29E50-FECD-4FE0-AC73-C8B72FF56512}" type="presParOf" srcId="{20AED101-26D5-46F8-B16C-EA7843CD8D96}" destId="{30D351E0-1B73-465B-B9B8-2AB1A36242DC}" srcOrd="3" destOrd="0" presId="urn:microsoft.com/office/officeart/2005/8/layout/venn3"/>
    <dgm:cxn modelId="{D24521F1-AD49-41C8-8EA3-EBC4250BCD47}" type="presParOf" srcId="{20AED101-26D5-46F8-B16C-EA7843CD8D96}" destId="{49D73033-069F-4DE7-8151-3F1E69296CF2}" srcOrd="4"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090C88-3948-4020-AB6C-953DD5C399C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C45239A6-3170-45F4-8D6A-D308B8A749A0}">
      <dgm:prSet phldrT="[Texte]" custT="1"/>
      <dgm:spPr/>
      <dgm:t>
        <a:bodyPr/>
        <a:lstStyle/>
        <a:p>
          <a:r>
            <a:rPr lang="fr-FR" sz="2400" dirty="0" smtClean="0"/>
            <a:t>Chapitre I : Conditions générales d’application : </a:t>
          </a:r>
          <a:r>
            <a:rPr lang="fr-FR" sz="1500" dirty="0" smtClean="0"/>
            <a:t>objet, durée, obligation des parties, sources, évaluation, intéressement/sanctions, révision, résiliation, recours</a:t>
          </a:r>
          <a:endParaRPr lang="fr-FR" sz="1500" dirty="0"/>
        </a:p>
      </dgm:t>
    </dgm:pt>
    <dgm:pt modelId="{1630CF02-9FC8-4599-86D8-331FF58DB0FD}" type="parTrans" cxnId="{44063175-B419-4EAF-BE1F-22A56961C332}">
      <dgm:prSet/>
      <dgm:spPr/>
      <dgm:t>
        <a:bodyPr/>
        <a:lstStyle/>
        <a:p>
          <a:endParaRPr lang="fr-FR"/>
        </a:p>
      </dgm:t>
    </dgm:pt>
    <dgm:pt modelId="{CC9E10ED-EFCB-4A00-971F-8D13E7BEF37D}" type="sibTrans" cxnId="{44063175-B419-4EAF-BE1F-22A56961C332}">
      <dgm:prSet/>
      <dgm:spPr/>
      <dgm:t>
        <a:bodyPr/>
        <a:lstStyle/>
        <a:p>
          <a:endParaRPr lang="fr-FR"/>
        </a:p>
      </dgm:t>
    </dgm:pt>
    <dgm:pt modelId="{2404BA84-66B0-4CE3-A7D5-6248AD68B00F}">
      <dgm:prSet phldrT="[Texte]"/>
      <dgm:spPr/>
      <dgm:t>
        <a:bodyPr/>
        <a:lstStyle/>
        <a:p>
          <a:r>
            <a:rPr lang="fr-FR" dirty="0" smtClean="0"/>
            <a:t>Chapitre II : Volet obligatoire relatif au bon usage des médicament et produits et prestations</a:t>
          </a:r>
          <a:endParaRPr lang="fr-FR" dirty="0"/>
        </a:p>
      </dgm:t>
    </dgm:pt>
    <dgm:pt modelId="{5BFC711D-1FEB-4DF9-A2A6-15F870D5FD80}" type="parTrans" cxnId="{F8A49065-585C-4EC1-B42A-2AC5422ACFB9}">
      <dgm:prSet/>
      <dgm:spPr/>
      <dgm:t>
        <a:bodyPr/>
        <a:lstStyle/>
        <a:p>
          <a:endParaRPr lang="fr-FR"/>
        </a:p>
      </dgm:t>
    </dgm:pt>
    <dgm:pt modelId="{03B09840-8334-4B3E-A614-7336B11998D7}" type="sibTrans" cxnId="{F8A49065-585C-4EC1-B42A-2AC5422ACFB9}">
      <dgm:prSet/>
      <dgm:spPr/>
      <dgm:t>
        <a:bodyPr/>
        <a:lstStyle/>
        <a:p>
          <a:endParaRPr lang="fr-FR"/>
        </a:p>
      </dgm:t>
    </dgm:pt>
    <dgm:pt modelId="{B9F11354-E5FB-4AA9-927A-47697A0E52B7}">
      <dgm:prSet phldrT="[Texte]"/>
      <dgm:spPr/>
      <dgm:t>
        <a:bodyPr/>
        <a:lstStyle/>
        <a:p>
          <a:r>
            <a:rPr lang="fr-FR" dirty="0" smtClean="0"/>
            <a:t>Chapitre III : Dispositions relatives aux volets additionnels</a:t>
          </a:r>
          <a:endParaRPr lang="fr-FR" dirty="0"/>
        </a:p>
      </dgm:t>
    </dgm:pt>
    <dgm:pt modelId="{90450A72-2AF9-4998-9F1C-4DC0D099A195}" type="parTrans" cxnId="{B9359B5A-813D-4113-BACA-E76D50432D69}">
      <dgm:prSet/>
      <dgm:spPr/>
      <dgm:t>
        <a:bodyPr/>
        <a:lstStyle/>
        <a:p>
          <a:endParaRPr lang="fr-FR"/>
        </a:p>
      </dgm:t>
    </dgm:pt>
    <dgm:pt modelId="{89C688C8-19AE-49AB-B296-09ED81E2164F}" type="sibTrans" cxnId="{B9359B5A-813D-4113-BACA-E76D50432D69}">
      <dgm:prSet/>
      <dgm:spPr/>
      <dgm:t>
        <a:bodyPr/>
        <a:lstStyle/>
        <a:p>
          <a:endParaRPr lang="fr-FR"/>
        </a:p>
      </dgm:t>
    </dgm:pt>
    <dgm:pt modelId="{B34ABB62-CB28-43C5-9CE3-E6DBE3AEDA7D}" type="pres">
      <dgm:prSet presAssocID="{74090C88-3948-4020-AB6C-953DD5C399CB}" presName="outerComposite" presStyleCnt="0">
        <dgm:presLayoutVars>
          <dgm:chMax val="5"/>
          <dgm:dir/>
          <dgm:resizeHandles val="exact"/>
        </dgm:presLayoutVars>
      </dgm:prSet>
      <dgm:spPr/>
      <dgm:t>
        <a:bodyPr/>
        <a:lstStyle/>
        <a:p>
          <a:endParaRPr lang="fr-FR"/>
        </a:p>
      </dgm:t>
    </dgm:pt>
    <dgm:pt modelId="{8E665280-E971-44E4-ADFF-61599D3350FB}" type="pres">
      <dgm:prSet presAssocID="{74090C88-3948-4020-AB6C-953DD5C399CB}" presName="dummyMaxCanvas" presStyleCnt="0">
        <dgm:presLayoutVars/>
      </dgm:prSet>
      <dgm:spPr/>
    </dgm:pt>
    <dgm:pt modelId="{80C32D4B-D40D-4D04-A833-4AF705877067}" type="pres">
      <dgm:prSet presAssocID="{74090C88-3948-4020-AB6C-953DD5C399CB}" presName="ThreeNodes_1" presStyleLbl="node1" presStyleIdx="0" presStyleCnt="3">
        <dgm:presLayoutVars>
          <dgm:bulletEnabled val="1"/>
        </dgm:presLayoutVars>
      </dgm:prSet>
      <dgm:spPr/>
      <dgm:t>
        <a:bodyPr/>
        <a:lstStyle/>
        <a:p>
          <a:endParaRPr lang="fr-FR"/>
        </a:p>
      </dgm:t>
    </dgm:pt>
    <dgm:pt modelId="{95CA45E5-7658-4034-86B6-2A41007DCEC9}" type="pres">
      <dgm:prSet presAssocID="{74090C88-3948-4020-AB6C-953DD5C399CB}" presName="ThreeNodes_2" presStyleLbl="node1" presStyleIdx="1" presStyleCnt="3">
        <dgm:presLayoutVars>
          <dgm:bulletEnabled val="1"/>
        </dgm:presLayoutVars>
      </dgm:prSet>
      <dgm:spPr/>
      <dgm:t>
        <a:bodyPr/>
        <a:lstStyle/>
        <a:p>
          <a:endParaRPr lang="fr-FR"/>
        </a:p>
      </dgm:t>
    </dgm:pt>
    <dgm:pt modelId="{6E8390DF-6D90-4B7C-90B1-18FDFFC36914}" type="pres">
      <dgm:prSet presAssocID="{74090C88-3948-4020-AB6C-953DD5C399CB}" presName="ThreeNodes_3" presStyleLbl="node1" presStyleIdx="2" presStyleCnt="3">
        <dgm:presLayoutVars>
          <dgm:bulletEnabled val="1"/>
        </dgm:presLayoutVars>
      </dgm:prSet>
      <dgm:spPr/>
      <dgm:t>
        <a:bodyPr/>
        <a:lstStyle/>
        <a:p>
          <a:endParaRPr lang="fr-FR"/>
        </a:p>
      </dgm:t>
    </dgm:pt>
    <dgm:pt modelId="{BA891610-B6E3-4DE1-8861-805494BE8D6C}" type="pres">
      <dgm:prSet presAssocID="{74090C88-3948-4020-AB6C-953DD5C399CB}" presName="ThreeConn_1-2" presStyleLbl="fgAccFollowNode1" presStyleIdx="0" presStyleCnt="2">
        <dgm:presLayoutVars>
          <dgm:bulletEnabled val="1"/>
        </dgm:presLayoutVars>
      </dgm:prSet>
      <dgm:spPr/>
      <dgm:t>
        <a:bodyPr/>
        <a:lstStyle/>
        <a:p>
          <a:endParaRPr lang="fr-FR"/>
        </a:p>
      </dgm:t>
    </dgm:pt>
    <dgm:pt modelId="{90552373-3D84-4737-B25A-8FAA8131A06A}" type="pres">
      <dgm:prSet presAssocID="{74090C88-3948-4020-AB6C-953DD5C399CB}" presName="ThreeConn_2-3" presStyleLbl="fgAccFollowNode1" presStyleIdx="1" presStyleCnt="2">
        <dgm:presLayoutVars>
          <dgm:bulletEnabled val="1"/>
        </dgm:presLayoutVars>
      </dgm:prSet>
      <dgm:spPr/>
      <dgm:t>
        <a:bodyPr/>
        <a:lstStyle/>
        <a:p>
          <a:endParaRPr lang="fr-FR"/>
        </a:p>
      </dgm:t>
    </dgm:pt>
    <dgm:pt modelId="{8A238B91-5639-48E5-BFC3-6BFD4019CEB7}" type="pres">
      <dgm:prSet presAssocID="{74090C88-3948-4020-AB6C-953DD5C399CB}" presName="ThreeNodes_1_text" presStyleLbl="node1" presStyleIdx="2" presStyleCnt="3">
        <dgm:presLayoutVars>
          <dgm:bulletEnabled val="1"/>
        </dgm:presLayoutVars>
      </dgm:prSet>
      <dgm:spPr/>
      <dgm:t>
        <a:bodyPr/>
        <a:lstStyle/>
        <a:p>
          <a:endParaRPr lang="fr-FR"/>
        </a:p>
      </dgm:t>
    </dgm:pt>
    <dgm:pt modelId="{1B56998E-CBCB-4569-955C-18BAAE13FAB6}" type="pres">
      <dgm:prSet presAssocID="{74090C88-3948-4020-AB6C-953DD5C399CB}" presName="ThreeNodes_2_text" presStyleLbl="node1" presStyleIdx="2" presStyleCnt="3">
        <dgm:presLayoutVars>
          <dgm:bulletEnabled val="1"/>
        </dgm:presLayoutVars>
      </dgm:prSet>
      <dgm:spPr/>
      <dgm:t>
        <a:bodyPr/>
        <a:lstStyle/>
        <a:p>
          <a:endParaRPr lang="fr-FR"/>
        </a:p>
      </dgm:t>
    </dgm:pt>
    <dgm:pt modelId="{47383D87-5E1D-40B9-833E-359B00C1DDF9}" type="pres">
      <dgm:prSet presAssocID="{74090C88-3948-4020-AB6C-953DD5C399CB}" presName="ThreeNodes_3_text" presStyleLbl="node1" presStyleIdx="2" presStyleCnt="3">
        <dgm:presLayoutVars>
          <dgm:bulletEnabled val="1"/>
        </dgm:presLayoutVars>
      </dgm:prSet>
      <dgm:spPr/>
      <dgm:t>
        <a:bodyPr/>
        <a:lstStyle/>
        <a:p>
          <a:endParaRPr lang="fr-FR"/>
        </a:p>
      </dgm:t>
    </dgm:pt>
  </dgm:ptLst>
  <dgm:cxnLst>
    <dgm:cxn modelId="{FDED8203-D70F-42A7-AEA6-F0B21176B658}" type="presOf" srcId="{CC9E10ED-EFCB-4A00-971F-8D13E7BEF37D}" destId="{BA891610-B6E3-4DE1-8861-805494BE8D6C}" srcOrd="0" destOrd="0" presId="urn:microsoft.com/office/officeart/2005/8/layout/vProcess5"/>
    <dgm:cxn modelId="{A02F6ABB-C954-48ED-9621-FDBB0020A791}" type="presOf" srcId="{74090C88-3948-4020-AB6C-953DD5C399CB}" destId="{B34ABB62-CB28-43C5-9CE3-E6DBE3AEDA7D}" srcOrd="0" destOrd="0" presId="urn:microsoft.com/office/officeart/2005/8/layout/vProcess5"/>
    <dgm:cxn modelId="{792BF553-6C0F-4417-860D-3BEA87F8994E}" type="presOf" srcId="{B9F11354-E5FB-4AA9-927A-47697A0E52B7}" destId="{47383D87-5E1D-40B9-833E-359B00C1DDF9}" srcOrd="1" destOrd="0" presId="urn:microsoft.com/office/officeart/2005/8/layout/vProcess5"/>
    <dgm:cxn modelId="{44063175-B419-4EAF-BE1F-22A56961C332}" srcId="{74090C88-3948-4020-AB6C-953DD5C399CB}" destId="{C45239A6-3170-45F4-8D6A-D308B8A749A0}" srcOrd="0" destOrd="0" parTransId="{1630CF02-9FC8-4599-86D8-331FF58DB0FD}" sibTransId="{CC9E10ED-EFCB-4A00-971F-8D13E7BEF37D}"/>
    <dgm:cxn modelId="{B9359B5A-813D-4113-BACA-E76D50432D69}" srcId="{74090C88-3948-4020-AB6C-953DD5C399CB}" destId="{B9F11354-E5FB-4AA9-927A-47697A0E52B7}" srcOrd="2" destOrd="0" parTransId="{90450A72-2AF9-4998-9F1C-4DC0D099A195}" sibTransId="{89C688C8-19AE-49AB-B296-09ED81E2164F}"/>
    <dgm:cxn modelId="{F668F3A6-7F05-4610-8153-3213EBAFB978}" type="presOf" srcId="{C45239A6-3170-45F4-8D6A-D308B8A749A0}" destId="{80C32D4B-D40D-4D04-A833-4AF705877067}" srcOrd="0" destOrd="0" presId="urn:microsoft.com/office/officeart/2005/8/layout/vProcess5"/>
    <dgm:cxn modelId="{224603C1-4C82-4A50-A67A-8A7371A4DCA1}" type="presOf" srcId="{2404BA84-66B0-4CE3-A7D5-6248AD68B00F}" destId="{95CA45E5-7658-4034-86B6-2A41007DCEC9}" srcOrd="0" destOrd="0" presId="urn:microsoft.com/office/officeart/2005/8/layout/vProcess5"/>
    <dgm:cxn modelId="{3C2A37C3-E4BC-4B8E-8712-3A2880FB1C68}" type="presOf" srcId="{03B09840-8334-4B3E-A614-7336B11998D7}" destId="{90552373-3D84-4737-B25A-8FAA8131A06A}" srcOrd="0" destOrd="0" presId="urn:microsoft.com/office/officeart/2005/8/layout/vProcess5"/>
    <dgm:cxn modelId="{F8A49065-585C-4EC1-B42A-2AC5422ACFB9}" srcId="{74090C88-3948-4020-AB6C-953DD5C399CB}" destId="{2404BA84-66B0-4CE3-A7D5-6248AD68B00F}" srcOrd="1" destOrd="0" parTransId="{5BFC711D-1FEB-4DF9-A2A6-15F870D5FD80}" sibTransId="{03B09840-8334-4B3E-A614-7336B11998D7}"/>
    <dgm:cxn modelId="{B6661430-544C-470E-B7A1-562291AB26E3}" type="presOf" srcId="{2404BA84-66B0-4CE3-A7D5-6248AD68B00F}" destId="{1B56998E-CBCB-4569-955C-18BAAE13FAB6}" srcOrd="1" destOrd="0" presId="urn:microsoft.com/office/officeart/2005/8/layout/vProcess5"/>
    <dgm:cxn modelId="{6B180321-C6A4-426E-B316-C99D917FF407}" type="presOf" srcId="{B9F11354-E5FB-4AA9-927A-47697A0E52B7}" destId="{6E8390DF-6D90-4B7C-90B1-18FDFFC36914}" srcOrd="0" destOrd="0" presId="urn:microsoft.com/office/officeart/2005/8/layout/vProcess5"/>
    <dgm:cxn modelId="{930593C9-D74E-4BD4-B236-6F26579BB972}" type="presOf" srcId="{C45239A6-3170-45F4-8D6A-D308B8A749A0}" destId="{8A238B91-5639-48E5-BFC3-6BFD4019CEB7}" srcOrd="1" destOrd="0" presId="urn:microsoft.com/office/officeart/2005/8/layout/vProcess5"/>
    <dgm:cxn modelId="{440D31A7-BAB7-4CFC-B4F3-68885F6D45A4}" type="presParOf" srcId="{B34ABB62-CB28-43C5-9CE3-E6DBE3AEDA7D}" destId="{8E665280-E971-44E4-ADFF-61599D3350FB}" srcOrd="0" destOrd="0" presId="urn:microsoft.com/office/officeart/2005/8/layout/vProcess5"/>
    <dgm:cxn modelId="{ADB7536F-5C71-49E3-91AA-32B261B72706}" type="presParOf" srcId="{B34ABB62-CB28-43C5-9CE3-E6DBE3AEDA7D}" destId="{80C32D4B-D40D-4D04-A833-4AF705877067}" srcOrd="1" destOrd="0" presId="urn:microsoft.com/office/officeart/2005/8/layout/vProcess5"/>
    <dgm:cxn modelId="{74864B40-3ADC-40D7-BF2A-3C10BF08A6A0}" type="presParOf" srcId="{B34ABB62-CB28-43C5-9CE3-E6DBE3AEDA7D}" destId="{95CA45E5-7658-4034-86B6-2A41007DCEC9}" srcOrd="2" destOrd="0" presId="urn:microsoft.com/office/officeart/2005/8/layout/vProcess5"/>
    <dgm:cxn modelId="{BD3BD5A6-6D17-4A30-B23F-BDB652C1A1BC}" type="presParOf" srcId="{B34ABB62-CB28-43C5-9CE3-E6DBE3AEDA7D}" destId="{6E8390DF-6D90-4B7C-90B1-18FDFFC36914}" srcOrd="3" destOrd="0" presId="urn:microsoft.com/office/officeart/2005/8/layout/vProcess5"/>
    <dgm:cxn modelId="{B181BB64-9870-4E11-BC75-EE5FB4D666A3}" type="presParOf" srcId="{B34ABB62-CB28-43C5-9CE3-E6DBE3AEDA7D}" destId="{BA891610-B6E3-4DE1-8861-805494BE8D6C}" srcOrd="4" destOrd="0" presId="urn:microsoft.com/office/officeart/2005/8/layout/vProcess5"/>
    <dgm:cxn modelId="{5FC7F67C-B123-4675-B8B6-C650A7DD5816}" type="presParOf" srcId="{B34ABB62-CB28-43C5-9CE3-E6DBE3AEDA7D}" destId="{90552373-3D84-4737-B25A-8FAA8131A06A}" srcOrd="5" destOrd="0" presId="urn:microsoft.com/office/officeart/2005/8/layout/vProcess5"/>
    <dgm:cxn modelId="{6A19D740-EBA9-4B8A-8A79-7A25019F2FE6}" type="presParOf" srcId="{B34ABB62-CB28-43C5-9CE3-E6DBE3AEDA7D}" destId="{8A238B91-5639-48E5-BFC3-6BFD4019CEB7}" srcOrd="6" destOrd="0" presId="urn:microsoft.com/office/officeart/2005/8/layout/vProcess5"/>
    <dgm:cxn modelId="{87ABCDA8-AAAB-438F-B2DE-F16296302A32}" type="presParOf" srcId="{B34ABB62-CB28-43C5-9CE3-E6DBE3AEDA7D}" destId="{1B56998E-CBCB-4569-955C-18BAAE13FAB6}" srcOrd="7" destOrd="0" presId="urn:microsoft.com/office/officeart/2005/8/layout/vProcess5"/>
    <dgm:cxn modelId="{399EE484-7EBC-4052-B942-BE325793A8D3}" type="presParOf" srcId="{B34ABB62-CB28-43C5-9CE3-E6DBE3AEDA7D}" destId="{47383D87-5E1D-40B9-833E-359B00C1DDF9}" srcOrd="8" destOrd="0" presId="urn:microsoft.com/office/officeart/2005/8/layout/vProcess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08E88D-E694-45D2-AB1A-2658A70E6306}"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fr-FR"/>
        </a:p>
      </dgm:t>
    </dgm:pt>
    <dgm:pt modelId="{5BE0430A-3EB8-4343-B2EB-5FE91F82F415}">
      <dgm:prSet phldrT="[Texte]" custT="1"/>
      <dgm:spPr/>
      <dgm:t>
        <a:bodyPr/>
        <a:lstStyle/>
        <a:p>
          <a:r>
            <a:rPr lang="fr-FR" sz="2400" dirty="0" smtClean="0"/>
            <a:t>Article 10-1</a:t>
          </a:r>
          <a:endParaRPr lang="fr-FR" sz="2400" dirty="0"/>
        </a:p>
      </dgm:t>
    </dgm:pt>
    <dgm:pt modelId="{BA5A9FC4-8348-4F0A-A156-050E53773CA2}" type="parTrans" cxnId="{F36CC9E5-5288-41B8-AC1F-D005F2F82767}">
      <dgm:prSet/>
      <dgm:spPr/>
      <dgm:t>
        <a:bodyPr/>
        <a:lstStyle/>
        <a:p>
          <a:endParaRPr lang="fr-FR"/>
        </a:p>
      </dgm:t>
    </dgm:pt>
    <dgm:pt modelId="{3FFFFCDF-2019-4F60-99A5-C880B4A4F4DC}" type="sibTrans" cxnId="{F36CC9E5-5288-41B8-AC1F-D005F2F82767}">
      <dgm:prSet/>
      <dgm:spPr/>
      <dgm:t>
        <a:bodyPr/>
        <a:lstStyle/>
        <a:p>
          <a:endParaRPr lang="fr-FR"/>
        </a:p>
      </dgm:t>
    </dgm:pt>
    <dgm:pt modelId="{4CBF3E02-5B20-4EB3-817F-F9EBB871B272}">
      <dgm:prSet phldrT="[Texte]"/>
      <dgm:spPr/>
      <dgm:t>
        <a:bodyPr/>
        <a:lstStyle/>
        <a:p>
          <a:r>
            <a:rPr lang="fr-FR" dirty="0" smtClean="0">
              <a:solidFill>
                <a:srgbClr val="1F497D"/>
              </a:solidFill>
            </a:rPr>
            <a:t>Amélioration et sécurisation de la prise en charge thérapeutique du patient et du circuit des produits et prestations : </a:t>
          </a:r>
        </a:p>
        <a:p>
          <a:r>
            <a:rPr lang="fr-FR" b="1" dirty="0" smtClean="0">
              <a:solidFill>
                <a:srgbClr val="FF0000"/>
              </a:solidFill>
            </a:rPr>
            <a:t>Management PCEM / Prescription en DCI / Informatisation dont consultations / Traçabilité des DMI / Dispensation nominative</a:t>
          </a:r>
          <a:endParaRPr lang="fr-FR" b="1" dirty="0">
            <a:solidFill>
              <a:srgbClr val="FF0000"/>
            </a:solidFill>
          </a:endParaRPr>
        </a:p>
      </dgm:t>
    </dgm:pt>
    <dgm:pt modelId="{8C65E460-8D98-46D6-B5DA-7E4FBDE4FC78}" type="parTrans" cxnId="{514EB4C8-A91E-47AC-9704-5D1260D4BACD}">
      <dgm:prSet/>
      <dgm:spPr/>
      <dgm:t>
        <a:bodyPr/>
        <a:lstStyle/>
        <a:p>
          <a:endParaRPr lang="fr-FR"/>
        </a:p>
      </dgm:t>
    </dgm:pt>
    <dgm:pt modelId="{5CE1AE90-8442-4DEF-BA17-DF8E42DD3CE2}" type="sibTrans" cxnId="{514EB4C8-A91E-47AC-9704-5D1260D4BACD}">
      <dgm:prSet/>
      <dgm:spPr/>
      <dgm:t>
        <a:bodyPr/>
        <a:lstStyle/>
        <a:p>
          <a:endParaRPr lang="fr-FR"/>
        </a:p>
      </dgm:t>
    </dgm:pt>
    <dgm:pt modelId="{4D25A2C9-96D3-4A87-BE2A-B00810F0B123}">
      <dgm:prSet phldrT="[Texte]" custT="1"/>
      <dgm:spPr/>
      <dgm:t>
        <a:bodyPr/>
        <a:lstStyle/>
        <a:p>
          <a:r>
            <a:rPr lang="fr-FR" sz="2400" dirty="0" smtClean="0"/>
            <a:t>Article 10-2</a:t>
          </a:r>
          <a:endParaRPr lang="fr-FR" sz="2400" dirty="0"/>
        </a:p>
      </dgm:t>
    </dgm:pt>
    <dgm:pt modelId="{F1BB1CD4-8828-430A-80C0-DA4837163D84}" type="parTrans" cxnId="{D15F235A-3DAD-4057-A4BF-AE2585B36946}">
      <dgm:prSet/>
      <dgm:spPr/>
      <dgm:t>
        <a:bodyPr/>
        <a:lstStyle/>
        <a:p>
          <a:endParaRPr lang="fr-FR"/>
        </a:p>
      </dgm:t>
    </dgm:pt>
    <dgm:pt modelId="{19951978-BB03-4F75-8AF1-3815BF5278A4}" type="sibTrans" cxnId="{D15F235A-3DAD-4057-A4BF-AE2585B36946}">
      <dgm:prSet/>
      <dgm:spPr/>
      <dgm:t>
        <a:bodyPr/>
        <a:lstStyle/>
        <a:p>
          <a:endParaRPr lang="fr-FR"/>
        </a:p>
      </dgm:t>
    </dgm:pt>
    <dgm:pt modelId="{60490D36-0F40-459B-8BC7-A5AE16149ACC}">
      <dgm:prSet phldrT="[Texte]"/>
      <dgm:spPr/>
      <dgm:t>
        <a:bodyPr/>
        <a:lstStyle/>
        <a:p>
          <a:r>
            <a:rPr lang="fr-FR" dirty="0" smtClean="0">
              <a:solidFill>
                <a:srgbClr val="1F497D"/>
              </a:solidFill>
            </a:rPr>
            <a:t>Développement des pratiques pluridisciplinaires et en réseau :</a:t>
          </a:r>
        </a:p>
        <a:p>
          <a:r>
            <a:rPr lang="fr-FR" b="1" dirty="0" smtClean="0">
              <a:solidFill>
                <a:srgbClr val="FF0000"/>
              </a:solidFill>
            </a:rPr>
            <a:t>Déploiement de la pharmacie clinique / conciliation médicamenteuse</a:t>
          </a:r>
          <a:endParaRPr lang="fr-FR" b="1" dirty="0">
            <a:solidFill>
              <a:srgbClr val="FF0000"/>
            </a:solidFill>
          </a:endParaRPr>
        </a:p>
      </dgm:t>
    </dgm:pt>
    <dgm:pt modelId="{AD08DD32-2202-4626-9DBD-92F42BA50EAD}" type="parTrans" cxnId="{4616D78B-5FF9-4431-82EC-EF68E9E0C20C}">
      <dgm:prSet/>
      <dgm:spPr/>
      <dgm:t>
        <a:bodyPr/>
        <a:lstStyle/>
        <a:p>
          <a:endParaRPr lang="fr-FR"/>
        </a:p>
      </dgm:t>
    </dgm:pt>
    <dgm:pt modelId="{62329565-A6C3-42A4-A16F-F7CBB8ABAA55}" type="sibTrans" cxnId="{4616D78B-5FF9-4431-82EC-EF68E9E0C20C}">
      <dgm:prSet/>
      <dgm:spPr/>
      <dgm:t>
        <a:bodyPr/>
        <a:lstStyle/>
        <a:p>
          <a:endParaRPr lang="fr-FR"/>
        </a:p>
      </dgm:t>
    </dgm:pt>
    <dgm:pt modelId="{B4B4F774-114E-4722-8DB3-04FE5698BCED}">
      <dgm:prSet phldrT="[Texte]" custT="1"/>
      <dgm:spPr/>
      <dgm:t>
        <a:bodyPr/>
        <a:lstStyle/>
        <a:p>
          <a:r>
            <a:rPr lang="fr-FR" sz="2400" dirty="0" smtClean="0"/>
            <a:t>Article 10-3</a:t>
          </a:r>
          <a:endParaRPr lang="fr-FR" sz="2400" dirty="0"/>
        </a:p>
      </dgm:t>
    </dgm:pt>
    <dgm:pt modelId="{637005B8-95A3-4688-8067-7EB195965214}" type="parTrans" cxnId="{282273A6-BDE9-49D8-B0D4-7A90D6516D92}">
      <dgm:prSet/>
      <dgm:spPr/>
      <dgm:t>
        <a:bodyPr/>
        <a:lstStyle/>
        <a:p>
          <a:endParaRPr lang="fr-FR"/>
        </a:p>
      </dgm:t>
    </dgm:pt>
    <dgm:pt modelId="{2B064F1F-509E-4135-80D4-2D6B20C92230}" type="sibTrans" cxnId="{282273A6-BDE9-49D8-B0D4-7A90D6516D92}">
      <dgm:prSet/>
      <dgm:spPr/>
      <dgm:t>
        <a:bodyPr/>
        <a:lstStyle/>
        <a:p>
          <a:endParaRPr lang="fr-FR"/>
        </a:p>
      </dgm:t>
    </dgm:pt>
    <dgm:pt modelId="{0E8E9B27-E0F7-479B-905A-A40E6989B149}">
      <dgm:prSet phldrT="[Texte]"/>
      <dgm:spPr/>
      <dgm:t>
        <a:bodyPr/>
        <a:lstStyle/>
        <a:p>
          <a:r>
            <a:rPr lang="fr-FR" dirty="0" smtClean="0">
              <a:solidFill>
                <a:srgbClr val="1F497D"/>
              </a:solidFill>
            </a:rPr>
            <a:t>Engagements relatifs aux prescriptions de médicaments dans le répertoire générique et </a:t>
          </a:r>
          <a:r>
            <a:rPr lang="fr-FR" dirty="0" err="1" smtClean="0">
              <a:solidFill>
                <a:srgbClr val="1F497D"/>
              </a:solidFill>
            </a:rPr>
            <a:t>biosimilaires</a:t>
          </a:r>
          <a:r>
            <a:rPr lang="fr-FR" dirty="0" smtClean="0">
              <a:solidFill>
                <a:srgbClr val="1F497D"/>
              </a:solidFill>
            </a:rPr>
            <a:t> </a:t>
          </a:r>
        </a:p>
        <a:p>
          <a:endParaRPr lang="fr-FR" dirty="0" smtClean="0"/>
        </a:p>
      </dgm:t>
    </dgm:pt>
    <dgm:pt modelId="{AFE770BC-7B27-4294-90C1-105B5FC5E19A}" type="parTrans" cxnId="{3E3FF3AE-7811-464C-8F9F-D5EAF59126C6}">
      <dgm:prSet/>
      <dgm:spPr/>
      <dgm:t>
        <a:bodyPr/>
        <a:lstStyle/>
        <a:p>
          <a:endParaRPr lang="fr-FR"/>
        </a:p>
      </dgm:t>
    </dgm:pt>
    <dgm:pt modelId="{A3E4ED47-9E22-4265-B21E-8E225467FEBA}" type="sibTrans" cxnId="{3E3FF3AE-7811-464C-8F9F-D5EAF59126C6}">
      <dgm:prSet/>
      <dgm:spPr/>
      <dgm:t>
        <a:bodyPr/>
        <a:lstStyle/>
        <a:p>
          <a:endParaRPr lang="fr-FR"/>
        </a:p>
      </dgm:t>
    </dgm:pt>
    <dgm:pt modelId="{8A16B4BB-22B2-4622-89E2-1C8086531EA0}">
      <dgm:prSet phldrT="[Texte]" custT="1"/>
      <dgm:spPr/>
      <dgm:t>
        <a:bodyPr/>
        <a:lstStyle/>
        <a:p>
          <a:r>
            <a:rPr lang="fr-FR" sz="2400" dirty="0" smtClean="0"/>
            <a:t>Article 10-4</a:t>
          </a:r>
          <a:endParaRPr lang="fr-FR" sz="2400" dirty="0"/>
        </a:p>
      </dgm:t>
    </dgm:pt>
    <dgm:pt modelId="{77AA3709-69E6-4A50-BE35-D6B72D55970B}" type="parTrans" cxnId="{C06FD49F-275A-4C70-A99C-C511CE53BC87}">
      <dgm:prSet/>
      <dgm:spPr/>
      <dgm:t>
        <a:bodyPr/>
        <a:lstStyle/>
        <a:p>
          <a:endParaRPr lang="fr-FR"/>
        </a:p>
      </dgm:t>
    </dgm:pt>
    <dgm:pt modelId="{94F3B3BB-5E35-42BB-8F2A-18127E2D529A}" type="sibTrans" cxnId="{C06FD49F-275A-4C70-A99C-C511CE53BC87}">
      <dgm:prSet/>
      <dgm:spPr/>
      <dgm:t>
        <a:bodyPr/>
        <a:lstStyle/>
        <a:p>
          <a:endParaRPr lang="fr-FR"/>
        </a:p>
      </dgm:t>
    </dgm:pt>
    <dgm:pt modelId="{4A4E6796-0436-41B1-AE52-C38B4F8806CC}">
      <dgm:prSet phldrT="[Texte]"/>
      <dgm:spPr/>
      <dgm:t>
        <a:bodyPr/>
        <a:lstStyle/>
        <a:p>
          <a:r>
            <a:rPr lang="fr-FR" dirty="0" smtClean="0">
              <a:solidFill>
                <a:srgbClr val="1F497D"/>
              </a:solidFill>
            </a:rPr>
            <a:t>Engagements relatifs aux médicaments et produits et prestations prescrits en établissements de santé et remboursés sur l'enveloppe ville</a:t>
          </a:r>
        </a:p>
        <a:p>
          <a:endParaRPr lang="fr-FR" dirty="0"/>
        </a:p>
      </dgm:t>
    </dgm:pt>
    <dgm:pt modelId="{D7C02020-1929-47E2-B9A1-B7D28272A2B8}" type="parTrans" cxnId="{94952F24-C148-4DE0-A226-5B51B68B51BB}">
      <dgm:prSet/>
      <dgm:spPr/>
      <dgm:t>
        <a:bodyPr/>
        <a:lstStyle/>
        <a:p>
          <a:endParaRPr lang="fr-FR"/>
        </a:p>
      </dgm:t>
    </dgm:pt>
    <dgm:pt modelId="{28D43BF7-3EB4-40B7-8FDA-CFAAD4B0108A}" type="sibTrans" cxnId="{94952F24-C148-4DE0-A226-5B51B68B51BB}">
      <dgm:prSet/>
      <dgm:spPr/>
      <dgm:t>
        <a:bodyPr/>
        <a:lstStyle/>
        <a:p>
          <a:endParaRPr lang="fr-FR"/>
        </a:p>
      </dgm:t>
    </dgm:pt>
    <dgm:pt modelId="{53BE8D3D-6135-4EE1-B361-53A9591690C8}">
      <dgm:prSet phldrT="[Texte]" custT="1"/>
      <dgm:spPr/>
      <dgm:t>
        <a:bodyPr/>
        <a:lstStyle/>
        <a:p>
          <a:r>
            <a:rPr lang="fr-FR" sz="2400" dirty="0" smtClean="0"/>
            <a:t>Article 10-5</a:t>
          </a:r>
          <a:endParaRPr lang="fr-FR" sz="2400" dirty="0"/>
        </a:p>
      </dgm:t>
    </dgm:pt>
    <dgm:pt modelId="{245F0947-668D-4C9C-9926-879B9F9B5FBC}" type="parTrans" cxnId="{27F4DB69-C74E-4C73-B509-B97A4ED84A23}">
      <dgm:prSet/>
      <dgm:spPr/>
      <dgm:t>
        <a:bodyPr/>
        <a:lstStyle/>
        <a:p>
          <a:endParaRPr lang="fr-FR"/>
        </a:p>
      </dgm:t>
    </dgm:pt>
    <dgm:pt modelId="{17DE892E-DA1F-46F8-9A46-FA0D6BCA9B48}" type="sibTrans" cxnId="{27F4DB69-C74E-4C73-B509-B97A4ED84A23}">
      <dgm:prSet/>
      <dgm:spPr/>
      <dgm:t>
        <a:bodyPr/>
        <a:lstStyle/>
        <a:p>
          <a:endParaRPr lang="fr-FR"/>
        </a:p>
      </dgm:t>
    </dgm:pt>
    <dgm:pt modelId="{B0F106C2-8170-4F44-BDCC-C4D725C25EA6}">
      <dgm:prSet phldrT="[Texte]" custT="1"/>
      <dgm:spPr/>
      <dgm:t>
        <a:bodyPr/>
        <a:lstStyle/>
        <a:p>
          <a:r>
            <a:rPr lang="fr-FR" sz="1400" dirty="0" smtClean="0">
              <a:solidFill>
                <a:srgbClr val="1F497D"/>
              </a:solidFill>
            </a:rPr>
            <a:t>Engagements spécifiques relatifs aux spécialités pharmaceutiques et aux produits et prestations de la liste en sus et respect des référentiels nationaux de bon usage des médicaments et des produits et prestations : </a:t>
          </a:r>
        </a:p>
        <a:p>
          <a:r>
            <a:rPr lang="fr-FR" sz="1400" b="1" dirty="0" smtClean="0">
              <a:solidFill>
                <a:srgbClr val="FF0000"/>
              </a:solidFill>
            </a:rPr>
            <a:t>Respect des taux d’évolution / Suivi des indications par service, UCD et prescripteur</a:t>
          </a:r>
          <a:endParaRPr lang="fr-FR" sz="1400" b="1" dirty="0">
            <a:solidFill>
              <a:srgbClr val="FF0000"/>
            </a:solidFill>
          </a:endParaRPr>
        </a:p>
      </dgm:t>
    </dgm:pt>
    <dgm:pt modelId="{2D321B77-857C-4ECD-9290-04CFAC5749B0}" type="parTrans" cxnId="{0B46FD73-9D74-4F36-9C7F-7348DA6A471B}">
      <dgm:prSet/>
      <dgm:spPr/>
      <dgm:t>
        <a:bodyPr/>
        <a:lstStyle/>
        <a:p>
          <a:endParaRPr lang="fr-FR"/>
        </a:p>
      </dgm:t>
    </dgm:pt>
    <dgm:pt modelId="{050DC431-3FC9-4DE5-BB6D-940E08B07614}" type="sibTrans" cxnId="{0B46FD73-9D74-4F36-9C7F-7348DA6A471B}">
      <dgm:prSet/>
      <dgm:spPr/>
      <dgm:t>
        <a:bodyPr/>
        <a:lstStyle/>
        <a:p>
          <a:endParaRPr lang="fr-FR"/>
        </a:p>
      </dgm:t>
    </dgm:pt>
    <dgm:pt modelId="{493C2C1B-14C6-476D-BCEB-51D4BA71DB6B}" type="pres">
      <dgm:prSet presAssocID="{7E08E88D-E694-45D2-AB1A-2658A70E6306}" presName="Name0" presStyleCnt="0">
        <dgm:presLayoutVars>
          <dgm:chMax/>
          <dgm:chPref val="3"/>
          <dgm:dir/>
          <dgm:animOne val="branch"/>
          <dgm:animLvl val="lvl"/>
        </dgm:presLayoutVars>
      </dgm:prSet>
      <dgm:spPr/>
      <dgm:t>
        <a:bodyPr/>
        <a:lstStyle/>
        <a:p>
          <a:endParaRPr lang="fr-FR"/>
        </a:p>
      </dgm:t>
    </dgm:pt>
    <dgm:pt modelId="{3C0A1310-8C62-45F0-ACC3-81B2B67B650F}" type="pres">
      <dgm:prSet presAssocID="{5BE0430A-3EB8-4343-B2EB-5FE91F82F415}" presName="composite" presStyleCnt="0"/>
      <dgm:spPr/>
    </dgm:pt>
    <dgm:pt modelId="{155A46AF-BF6D-4B2A-806A-A0F461669BDD}" type="pres">
      <dgm:prSet presAssocID="{5BE0430A-3EB8-4343-B2EB-5FE91F82F415}" presName="FirstChild" presStyleLbl="revTx" presStyleIdx="0" presStyleCnt="5">
        <dgm:presLayoutVars>
          <dgm:chMax val="0"/>
          <dgm:chPref val="0"/>
          <dgm:bulletEnabled val="1"/>
        </dgm:presLayoutVars>
      </dgm:prSet>
      <dgm:spPr/>
      <dgm:t>
        <a:bodyPr/>
        <a:lstStyle/>
        <a:p>
          <a:endParaRPr lang="fr-FR"/>
        </a:p>
      </dgm:t>
    </dgm:pt>
    <dgm:pt modelId="{4D3758CB-7252-4341-87CD-4B6C58FA3FBA}" type="pres">
      <dgm:prSet presAssocID="{5BE0430A-3EB8-4343-B2EB-5FE91F82F415}" presName="Parent" presStyleLbl="alignNode1" presStyleIdx="0" presStyleCnt="5">
        <dgm:presLayoutVars>
          <dgm:chMax val="3"/>
          <dgm:chPref val="3"/>
          <dgm:bulletEnabled val="1"/>
        </dgm:presLayoutVars>
      </dgm:prSet>
      <dgm:spPr/>
      <dgm:t>
        <a:bodyPr/>
        <a:lstStyle/>
        <a:p>
          <a:endParaRPr lang="fr-FR"/>
        </a:p>
      </dgm:t>
    </dgm:pt>
    <dgm:pt modelId="{52EEE8A8-B56F-45D1-BDDE-75E21A4E76C4}" type="pres">
      <dgm:prSet presAssocID="{5BE0430A-3EB8-4343-B2EB-5FE91F82F415}" presName="Accent" presStyleLbl="parChTrans1D1" presStyleIdx="0" presStyleCnt="5"/>
      <dgm:spPr/>
    </dgm:pt>
    <dgm:pt modelId="{BA6C3740-6DC7-49C8-8F94-39D89D9D59AF}" type="pres">
      <dgm:prSet presAssocID="{3FFFFCDF-2019-4F60-99A5-C880B4A4F4DC}" presName="sibTrans" presStyleCnt="0"/>
      <dgm:spPr/>
    </dgm:pt>
    <dgm:pt modelId="{5381277E-E80D-4E72-A120-6147131A29A2}" type="pres">
      <dgm:prSet presAssocID="{4D25A2C9-96D3-4A87-BE2A-B00810F0B123}" presName="composite" presStyleCnt="0"/>
      <dgm:spPr/>
    </dgm:pt>
    <dgm:pt modelId="{529E48E8-80A7-4C6E-A277-F38B6A4D5E8C}" type="pres">
      <dgm:prSet presAssocID="{4D25A2C9-96D3-4A87-BE2A-B00810F0B123}" presName="FirstChild" presStyleLbl="revTx" presStyleIdx="1" presStyleCnt="5">
        <dgm:presLayoutVars>
          <dgm:chMax val="0"/>
          <dgm:chPref val="0"/>
          <dgm:bulletEnabled val="1"/>
        </dgm:presLayoutVars>
      </dgm:prSet>
      <dgm:spPr/>
      <dgm:t>
        <a:bodyPr/>
        <a:lstStyle/>
        <a:p>
          <a:endParaRPr lang="fr-FR"/>
        </a:p>
      </dgm:t>
    </dgm:pt>
    <dgm:pt modelId="{DBDC3458-A418-400C-8821-3FCF992EBB0F}" type="pres">
      <dgm:prSet presAssocID="{4D25A2C9-96D3-4A87-BE2A-B00810F0B123}" presName="Parent" presStyleLbl="alignNode1" presStyleIdx="1" presStyleCnt="5">
        <dgm:presLayoutVars>
          <dgm:chMax val="3"/>
          <dgm:chPref val="3"/>
          <dgm:bulletEnabled val="1"/>
        </dgm:presLayoutVars>
      </dgm:prSet>
      <dgm:spPr/>
      <dgm:t>
        <a:bodyPr/>
        <a:lstStyle/>
        <a:p>
          <a:endParaRPr lang="fr-FR"/>
        </a:p>
      </dgm:t>
    </dgm:pt>
    <dgm:pt modelId="{88285463-80B3-4DC7-8B5E-9A5976751E29}" type="pres">
      <dgm:prSet presAssocID="{4D25A2C9-96D3-4A87-BE2A-B00810F0B123}" presName="Accent" presStyleLbl="parChTrans1D1" presStyleIdx="1" presStyleCnt="5"/>
      <dgm:spPr/>
    </dgm:pt>
    <dgm:pt modelId="{9E8599E0-2903-4E74-8715-95A61F2501DA}" type="pres">
      <dgm:prSet presAssocID="{19951978-BB03-4F75-8AF1-3815BF5278A4}" presName="sibTrans" presStyleCnt="0"/>
      <dgm:spPr/>
    </dgm:pt>
    <dgm:pt modelId="{37662BA2-FF77-4CAB-B120-59058C9030A2}" type="pres">
      <dgm:prSet presAssocID="{B4B4F774-114E-4722-8DB3-04FE5698BCED}" presName="composite" presStyleCnt="0"/>
      <dgm:spPr/>
    </dgm:pt>
    <dgm:pt modelId="{C4E5E12D-A703-45B2-B980-DA1590C07432}" type="pres">
      <dgm:prSet presAssocID="{B4B4F774-114E-4722-8DB3-04FE5698BCED}" presName="FirstChild" presStyleLbl="revTx" presStyleIdx="2" presStyleCnt="5">
        <dgm:presLayoutVars>
          <dgm:chMax val="0"/>
          <dgm:chPref val="0"/>
          <dgm:bulletEnabled val="1"/>
        </dgm:presLayoutVars>
      </dgm:prSet>
      <dgm:spPr/>
      <dgm:t>
        <a:bodyPr/>
        <a:lstStyle/>
        <a:p>
          <a:endParaRPr lang="fr-FR"/>
        </a:p>
      </dgm:t>
    </dgm:pt>
    <dgm:pt modelId="{19BE4289-C377-459D-8B19-CC2E48699F6B}" type="pres">
      <dgm:prSet presAssocID="{B4B4F774-114E-4722-8DB3-04FE5698BCED}" presName="Parent" presStyleLbl="alignNode1" presStyleIdx="2" presStyleCnt="5">
        <dgm:presLayoutVars>
          <dgm:chMax val="3"/>
          <dgm:chPref val="3"/>
          <dgm:bulletEnabled val="1"/>
        </dgm:presLayoutVars>
      </dgm:prSet>
      <dgm:spPr/>
      <dgm:t>
        <a:bodyPr/>
        <a:lstStyle/>
        <a:p>
          <a:endParaRPr lang="fr-FR"/>
        </a:p>
      </dgm:t>
    </dgm:pt>
    <dgm:pt modelId="{8E73F6CC-91AE-41D7-81C8-ED7B1300D50A}" type="pres">
      <dgm:prSet presAssocID="{B4B4F774-114E-4722-8DB3-04FE5698BCED}" presName="Accent" presStyleLbl="parChTrans1D1" presStyleIdx="2" presStyleCnt="5"/>
      <dgm:spPr/>
    </dgm:pt>
    <dgm:pt modelId="{DCEBC18E-2447-4D22-AB91-A0CB5DA78831}" type="pres">
      <dgm:prSet presAssocID="{2B064F1F-509E-4135-80D4-2D6B20C92230}" presName="sibTrans" presStyleCnt="0"/>
      <dgm:spPr/>
    </dgm:pt>
    <dgm:pt modelId="{F5D3C4C4-58B2-4796-AED4-5999D7056B9E}" type="pres">
      <dgm:prSet presAssocID="{8A16B4BB-22B2-4622-89E2-1C8086531EA0}" presName="composite" presStyleCnt="0"/>
      <dgm:spPr/>
    </dgm:pt>
    <dgm:pt modelId="{E9210203-27A9-4600-AC77-31104FDC54D9}" type="pres">
      <dgm:prSet presAssocID="{8A16B4BB-22B2-4622-89E2-1C8086531EA0}" presName="FirstChild" presStyleLbl="revTx" presStyleIdx="3" presStyleCnt="5">
        <dgm:presLayoutVars>
          <dgm:chMax val="0"/>
          <dgm:chPref val="0"/>
          <dgm:bulletEnabled val="1"/>
        </dgm:presLayoutVars>
      </dgm:prSet>
      <dgm:spPr/>
      <dgm:t>
        <a:bodyPr/>
        <a:lstStyle/>
        <a:p>
          <a:endParaRPr lang="fr-FR"/>
        </a:p>
      </dgm:t>
    </dgm:pt>
    <dgm:pt modelId="{6EA992A4-FC30-4E34-8340-6DAA1D9A514E}" type="pres">
      <dgm:prSet presAssocID="{8A16B4BB-22B2-4622-89E2-1C8086531EA0}" presName="Parent" presStyleLbl="alignNode1" presStyleIdx="3" presStyleCnt="5">
        <dgm:presLayoutVars>
          <dgm:chMax val="3"/>
          <dgm:chPref val="3"/>
          <dgm:bulletEnabled val="1"/>
        </dgm:presLayoutVars>
      </dgm:prSet>
      <dgm:spPr/>
      <dgm:t>
        <a:bodyPr/>
        <a:lstStyle/>
        <a:p>
          <a:endParaRPr lang="fr-FR"/>
        </a:p>
      </dgm:t>
    </dgm:pt>
    <dgm:pt modelId="{48E59CF2-01DF-4DF3-86A0-BF0E78F44788}" type="pres">
      <dgm:prSet presAssocID="{8A16B4BB-22B2-4622-89E2-1C8086531EA0}" presName="Accent" presStyleLbl="parChTrans1D1" presStyleIdx="3" presStyleCnt="5"/>
      <dgm:spPr/>
    </dgm:pt>
    <dgm:pt modelId="{CC97FEFE-AD5B-4B8A-91C6-B84DBB16A6DC}" type="pres">
      <dgm:prSet presAssocID="{94F3B3BB-5E35-42BB-8F2A-18127E2D529A}" presName="sibTrans" presStyleCnt="0"/>
      <dgm:spPr/>
    </dgm:pt>
    <dgm:pt modelId="{C15E3183-349E-411D-8128-231A2A24DDF7}" type="pres">
      <dgm:prSet presAssocID="{53BE8D3D-6135-4EE1-B361-53A9591690C8}" presName="composite" presStyleCnt="0"/>
      <dgm:spPr/>
    </dgm:pt>
    <dgm:pt modelId="{73F5B56F-CC8D-447A-9AC9-1095EBBC8F59}" type="pres">
      <dgm:prSet presAssocID="{53BE8D3D-6135-4EE1-B361-53A9591690C8}" presName="FirstChild" presStyleLbl="revTx" presStyleIdx="4" presStyleCnt="5">
        <dgm:presLayoutVars>
          <dgm:chMax val="0"/>
          <dgm:chPref val="0"/>
          <dgm:bulletEnabled val="1"/>
        </dgm:presLayoutVars>
      </dgm:prSet>
      <dgm:spPr/>
      <dgm:t>
        <a:bodyPr/>
        <a:lstStyle/>
        <a:p>
          <a:endParaRPr lang="fr-FR"/>
        </a:p>
      </dgm:t>
    </dgm:pt>
    <dgm:pt modelId="{B2D681D1-C48D-4E91-9659-016ED2C08DF9}" type="pres">
      <dgm:prSet presAssocID="{53BE8D3D-6135-4EE1-B361-53A9591690C8}" presName="Parent" presStyleLbl="alignNode1" presStyleIdx="4" presStyleCnt="5">
        <dgm:presLayoutVars>
          <dgm:chMax val="3"/>
          <dgm:chPref val="3"/>
          <dgm:bulletEnabled val="1"/>
        </dgm:presLayoutVars>
      </dgm:prSet>
      <dgm:spPr/>
      <dgm:t>
        <a:bodyPr/>
        <a:lstStyle/>
        <a:p>
          <a:endParaRPr lang="fr-FR"/>
        </a:p>
      </dgm:t>
    </dgm:pt>
    <dgm:pt modelId="{1782FDC7-41A7-4304-8618-75980F730BF1}" type="pres">
      <dgm:prSet presAssocID="{53BE8D3D-6135-4EE1-B361-53A9591690C8}" presName="Accent" presStyleLbl="parChTrans1D1" presStyleIdx="4" presStyleCnt="5"/>
      <dgm:spPr/>
    </dgm:pt>
  </dgm:ptLst>
  <dgm:cxnLst>
    <dgm:cxn modelId="{FC870875-B524-4F90-BD69-1FB8F7023A8F}" type="presOf" srcId="{4CBF3E02-5B20-4EB3-817F-F9EBB871B272}" destId="{155A46AF-BF6D-4B2A-806A-A0F461669BDD}" srcOrd="0" destOrd="0" presId="urn:microsoft.com/office/officeart/2011/layout/TabList"/>
    <dgm:cxn modelId="{7A5CAB31-4AE1-4B87-92AC-EC98197E89F6}" type="presOf" srcId="{4A4E6796-0436-41B1-AE52-C38B4F8806CC}" destId="{E9210203-27A9-4600-AC77-31104FDC54D9}" srcOrd="0" destOrd="0" presId="urn:microsoft.com/office/officeart/2011/layout/TabList"/>
    <dgm:cxn modelId="{3E3FF3AE-7811-464C-8F9F-D5EAF59126C6}" srcId="{B4B4F774-114E-4722-8DB3-04FE5698BCED}" destId="{0E8E9B27-E0F7-479B-905A-A40E6989B149}" srcOrd="0" destOrd="0" parTransId="{AFE770BC-7B27-4294-90C1-105B5FC5E19A}" sibTransId="{A3E4ED47-9E22-4265-B21E-8E225467FEBA}"/>
    <dgm:cxn modelId="{6F02F17B-8660-487F-9CE2-4665C134FF6E}" type="presOf" srcId="{4D25A2C9-96D3-4A87-BE2A-B00810F0B123}" destId="{DBDC3458-A418-400C-8821-3FCF992EBB0F}" srcOrd="0" destOrd="0" presId="urn:microsoft.com/office/officeart/2011/layout/TabList"/>
    <dgm:cxn modelId="{72544E8B-1457-43C1-936D-38C64A881441}" type="presOf" srcId="{B0F106C2-8170-4F44-BDCC-C4D725C25EA6}" destId="{73F5B56F-CC8D-447A-9AC9-1095EBBC8F59}" srcOrd="0" destOrd="0" presId="urn:microsoft.com/office/officeart/2011/layout/TabList"/>
    <dgm:cxn modelId="{282273A6-BDE9-49D8-B0D4-7A90D6516D92}" srcId="{7E08E88D-E694-45D2-AB1A-2658A70E6306}" destId="{B4B4F774-114E-4722-8DB3-04FE5698BCED}" srcOrd="2" destOrd="0" parTransId="{637005B8-95A3-4688-8067-7EB195965214}" sibTransId="{2B064F1F-509E-4135-80D4-2D6B20C92230}"/>
    <dgm:cxn modelId="{4616D78B-5FF9-4431-82EC-EF68E9E0C20C}" srcId="{4D25A2C9-96D3-4A87-BE2A-B00810F0B123}" destId="{60490D36-0F40-459B-8BC7-A5AE16149ACC}" srcOrd="0" destOrd="0" parTransId="{AD08DD32-2202-4626-9DBD-92F42BA50EAD}" sibTransId="{62329565-A6C3-42A4-A16F-F7CBB8ABAA55}"/>
    <dgm:cxn modelId="{0B46FD73-9D74-4F36-9C7F-7348DA6A471B}" srcId="{53BE8D3D-6135-4EE1-B361-53A9591690C8}" destId="{B0F106C2-8170-4F44-BDCC-C4D725C25EA6}" srcOrd="0" destOrd="0" parTransId="{2D321B77-857C-4ECD-9290-04CFAC5749B0}" sibTransId="{050DC431-3FC9-4DE5-BB6D-940E08B07614}"/>
    <dgm:cxn modelId="{6D010EE1-7AA1-49C2-AB0F-B56F947CB32A}" type="presOf" srcId="{5BE0430A-3EB8-4343-B2EB-5FE91F82F415}" destId="{4D3758CB-7252-4341-87CD-4B6C58FA3FBA}" srcOrd="0" destOrd="0" presId="urn:microsoft.com/office/officeart/2011/layout/TabList"/>
    <dgm:cxn modelId="{D15F235A-3DAD-4057-A4BF-AE2585B36946}" srcId="{7E08E88D-E694-45D2-AB1A-2658A70E6306}" destId="{4D25A2C9-96D3-4A87-BE2A-B00810F0B123}" srcOrd="1" destOrd="0" parTransId="{F1BB1CD4-8828-430A-80C0-DA4837163D84}" sibTransId="{19951978-BB03-4F75-8AF1-3815BF5278A4}"/>
    <dgm:cxn modelId="{C06FD49F-275A-4C70-A99C-C511CE53BC87}" srcId="{7E08E88D-E694-45D2-AB1A-2658A70E6306}" destId="{8A16B4BB-22B2-4622-89E2-1C8086531EA0}" srcOrd="3" destOrd="0" parTransId="{77AA3709-69E6-4A50-BE35-D6B72D55970B}" sibTransId="{94F3B3BB-5E35-42BB-8F2A-18127E2D529A}"/>
    <dgm:cxn modelId="{F8224169-212D-4AA8-9605-EE9082230345}" type="presOf" srcId="{7E08E88D-E694-45D2-AB1A-2658A70E6306}" destId="{493C2C1B-14C6-476D-BCEB-51D4BA71DB6B}" srcOrd="0" destOrd="0" presId="urn:microsoft.com/office/officeart/2011/layout/TabList"/>
    <dgm:cxn modelId="{B4CA6F63-3CA0-429C-9B34-751E4D006C3F}" type="presOf" srcId="{53BE8D3D-6135-4EE1-B361-53A9591690C8}" destId="{B2D681D1-C48D-4E91-9659-016ED2C08DF9}" srcOrd="0" destOrd="0" presId="urn:microsoft.com/office/officeart/2011/layout/TabList"/>
    <dgm:cxn modelId="{514EB4C8-A91E-47AC-9704-5D1260D4BACD}" srcId="{5BE0430A-3EB8-4343-B2EB-5FE91F82F415}" destId="{4CBF3E02-5B20-4EB3-817F-F9EBB871B272}" srcOrd="0" destOrd="0" parTransId="{8C65E460-8D98-46D6-B5DA-7E4FBDE4FC78}" sibTransId="{5CE1AE90-8442-4DEF-BA17-DF8E42DD3CE2}"/>
    <dgm:cxn modelId="{8C6F4A73-4C90-4EF3-B1EB-A1F8AF1D4FF3}" type="presOf" srcId="{60490D36-0F40-459B-8BC7-A5AE16149ACC}" destId="{529E48E8-80A7-4C6E-A277-F38B6A4D5E8C}" srcOrd="0" destOrd="0" presId="urn:microsoft.com/office/officeart/2011/layout/TabList"/>
    <dgm:cxn modelId="{CEB7878C-A7CF-4426-88F0-3C4936E946A6}" type="presOf" srcId="{0E8E9B27-E0F7-479B-905A-A40E6989B149}" destId="{C4E5E12D-A703-45B2-B980-DA1590C07432}" srcOrd="0" destOrd="0" presId="urn:microsoft.com/office/officeart/2011/layout/TabList"/>
    <dgm:cxn modelId="{27F4DB69-C74E-4C73-B509-B97A4ED84A23}" srcId="{7E08E88D-E694-45D2-AB1A-2658A70E6306}" destId="{53BE8D3D-6135-4EE1-B361-53A9591690C8}" srcOrd="4" destOrd="0" parTransId="{245F0947-668D-4C9C-9926-879B9F9B5FBC}" sibTransId="{17DE892E-DA1F-46F8-9A46-FA0D6BCA9B48}"/>
    <dgm:cxn modelId="{760158F3-A8E3-4D8B-8297-9E68438C8291}" type="presOf" srcId="{8A16B4BB-22B2-4622-89E2-1C8086531EA0}" destId="{6EA992A4-FC30-4E34-8340-6DAA1D9A514E}" srcOrd="0" destOrd="0" presId="urn:microsoft.com/office/officeart/2011/layout/TabList"/>
    <dgm:cxn modelId="{F36CC9E5-5288-41B8-AC1F-D005F2F82767}" srcId="{7E08E88D-E694-45D2-AB1A-2658A70E6306}" destId="{5BE0430A-3EB8-4343-B2EB-5FE91F82F415}" srcOrd="0" destOrd="0" parTransId="{BA5A9FC4-8348-4F0A-A156-050E53773CA2}" sibTransId="{3FFFFCDF-2019-4F60-99A5-C880B4A4F4DC}"/>
    <dgm:cxn modelId="{64EED2DF-19C7-4B32-B369-F35908C0CE40}" type="presOf" srcId="{B4B4F774-114E-4722-8DB3-04FE5698BCED}" destId="{19BE4289-C377-459D-8B19-CC2E48699F6B}" srcOrd="0" destOrd="0" presId="urn:microsoft.com/office/officeart/2011/layout/TabList"/>
    <dgm:cxn modelId="{94952F24-C148-4DE0-A226-5B51B68B51BB}" srcId="{8A16B4BB-22B2-4622-89E2-1C8086531EA0}" destId="{4A4E6796-0436-41B1-AE52-C38B4F8806CC}" srcOrd="0" destOrd="0" parTransId="{D7C02020-1929-47E2-B9A1-B7D28272A2B8}" sibTransId="{28D43BF7-3EB4-40B7-8FDA-CFAAD4B0108A}"/>
    <dgm:cxn modelId="{E61EABC0-729F-4308-BCEA-B958403ABD6C}" type="presParOf" srcId="{493C2C1B-14C6-476D-BCEB-51D4BA71DB6B}" destId="{3C0A1310-8C62-45F0-ACC3-81B2B67B650F}" srcOrd="0" destOrd="0" presId="urn:microsoft.com/office/officeart/2011/layout/TabList"/>
    <dgm:cxn modelId="{B01344F6-8153-4D6F-8F5B-CF8B484B08E9}" type="presParOf" srcId="{3C0A1310-8C62-45F0-ACC3-81B2B67B650F}" destId="{155A46AF-BF6D-4B2A-806A-A0F461669BDD}" srcOrd="0" destOrd="0" presId="urn:microsoft.com/office/officeart/2011/layout/TabList"/>
    <dgm:cxn modelId="{F0F188CE-CC38-449C-9BF3-9503D4F24196}" type="presParOf" srcId="{3C0A1310-8C62-45F0-ACC3-81B2B67B650F}" destId="{4D3758CB-7252-4341-87CD-4B6C58FA3FBA}" srcOrd="1" destOrd="0" presId="urn:microsoft.com/office/officeart/2011/layout/TabList"/>
    <dgm:cxn modelId="{13E0FD62-C09C-4C3A-B456-179A7B2A7517}" type="presParOf" srcId="{3C0A1310-8C62-45F0-ACC3-81B2B67B650F}" destId="{52EEE8A8-B56F-45D1-BDDE-75E21A4E76C4}" srcOrd="2" destOrd="0" presId="urn:microsoft.com/office/officeart/2011/layout/TabList"/>
    <dgm:cxn modelId="{E8BEFBB1-4131-4929-80E6-C16E69DAB629}" type="presParOf" srcId="{493C2C1B-14C6-476D-BCEB-51D4BA71DB6B}" destId="{BA6C3740-6DC7-49C8-8F94-39D89D9D59AF}" srcOrd="1" destOrd="0" presId="urn:microsoft.com/office/officeart/2011/layout/TabList"/>
    <dgm:cxn modelId="{6670294A-3E6E-4FE8-A50D-17EF6FC66B20}" type="presParOf" srcId="{493C2C1B-14C6-476D-BCEB-51D4BA71DB6B}" destId="{5381277E-E80D-4E72-A120-6147131A29A2}" srcOrd="2" destOrd="0" presId="urn:microsoft.com/office/officeart/2011/layout/TabList"/>
    <dgm:cxn modelId="{C771FBC8-5071-4CA5-96A6-0BD62A0677B8}" type="presParOf" srcId="{5381277E-E80D-4E72-A120-6147131A29A2}" destId="{529E48E8-80A7-4C6E-A277-F38B6A4D5E8C}" srcOrd="0" destOrd="0" presId="urn:microsoft.com/office/officeart/2011/layout/TabList"/>
    <dgm:cxn modelId="{15D2F16D-ADBF-4283-9A99-06EF9ABD558F}" type="presParOf" srcId="{5381277E-E80D-4E72-A120-6147131A29A2}" destId="{DBDC3458-A418-400C-8821-3FCF992EBB0F}" srcOrd="1" destOrd="0" presId="urn:microsoft.com/office/officeart/2011/layout/TabList"/>
    <dgm:cxn modelId="{60D00855-8CF7-49AA-B08F-C7404FDB2D17}" type="presParOf" srcId="{5381277E-E80D-4E72-A120-6147131A29A2}" destId="{88285463-80B3-4DC7-8B5E-9A5976751E29}" srcOrd="2" destOrd="0" presId="urn:microsoft.com/office/officeart/2011/layout/TabList"/>
    <dgm:cxn modelId="{072FEDCC-CD3E-4653-AF8F-CBC454F65162}" type="presParOf" srcId="{493C2C1B-14C6-476D-BCEB-51D4BA71DB6B}" destId="{9E8599E0-2903-4E74-8715-95A61F2501DA}" srcOrd="3" destOrd="0" presId="urn:microsoft.com/office/officeart/2011/layout/TabList"/>
    <dgm:cxn modelId="{D47E592C-2DBC-40DC-8C07-1A5F9CB01213}" type="presParOf" srcId="{493C2C1B-14C6-476D-BCEB-51D4BA71DB6B}" destId="{37662BA2-FF77-4CAB-B120-59058C9030A2}" srcOrd="4" destOrd="0" presId="urn:microsoft.com/office/officeart/2011/layout/TabList"/>
    <dgm:cxn modelId="{0A090B8B-59F7-45EF-B39B-0CBCC9EA8E49}" type="presParOf" srcId="{37662BA2-FF77-4CAB-B120-59058C9030A2}" destId="{C4E5E12D-A703-45B2-B980-DA1590C07432}" srcOrd="0" destOrd="0" presId="urn:microsoft.com/office/officeart/2011/layout/TabList"/>
    <dgm:cxn modelId="{2C92DD89-A7F5-4A85-BF57-59F43650F2B7}" type="presParOf" srcId="{37662BA2-FF77-4CAB-B120-59058C9030A2}" destId="{19BE4289-C377-459D-8B19-CC2E48699F6B}" srcOrd="1" destOrd="0" presId="urn:microsoft.com/office/officeart/2011/layout/TabList"/>
    <dgm:cxn modelId="{B87DCE3C-E6EC-4B2B-8B01-6B06E9968A4B}" type="presParOf" srcId="{37662BA2-FF77-4CAB-B120-59058C9030A2}" destId="{8E73F6CC-91AE-41D7-81C8-ED7B1300D50A}" srcOrd="2" destOrd="0" presId="urn:microsoft.com/office/officeart/2011/layout/TabList"/>
    <dgm:cxn modelId="{13615B7F-DA14-49BC-B108-6D1764EAC21B}" type="presParOf" srcId="{493C2C1B-14C6-476D-BCEB-51D4BA71DB6B}" destId="{DCEBC18E-2447-4D22-AB91-A0CB5DA78831}" srcOrd="5" destOrd="0" presId="urn:microsoft.com/office/officeart/2011/layout/TabList"/>
    <dgm:cxn modelId="{810A51CA-930B-46E2-A16F-BE7B4F7C7618}" type="presParOf" srcId="{493C2C1B-14C6-476D-BCEB-51D4BA71DB6B}" destId="{F5D3C4C4-58B2-4796-AED4-5999D7056B9E}" srcOrd="6" destOrd="0" presId="urn:microsoft.com/office/officeart/2011/layout/TabList"/>
    <dgm:cxn modelId="{1D24FAB5-05E3-4B1B-9BAF-6BE2E54C9A20}" type="presParOf" srcId="{F5D3C4C4-58B2-4796-AED4-5999D7056B9E}" destId="{E9210203-27A9-4600-AC77-31104FDC54D9}" srcOrd="0" destOrd="0" presId="urn:microsoft.com/office/officeart/2011/layout/TabList"/>
    <dgm:cxn modelId="{EAF33877-5E9D-4A1E-85CC-05825B2359CF}" type="presParOf" srcId="{F5D3C4C4-58B2-4796-AED4-5999D7056B9E}" destId="{6EA992A4-FC30-4E34-8340-6DAA1D9A514E}" srcOrd="1" destOrd="0" presId="urn:microsoft.com/office/officeart/2011/layout/TabList"/>
    <dgm:cxn modelId="{EE9E0885-D044-41D6-AE27-C0681050F522}" type="presParOf" srcId="{F5D3C4C4-58B2-4796-AED4-5999D7056B9E}" destId="{48E59CF2-01DF-4DF3-86A0-BF0E78F44788}" srcOrd="2" destOrd="0" presId="urn:microsoft.com/office/officeart/2011/layout/TabList"/>
    <dgm:cxn modelId="{4D99CF9D-1597-46D1-8B22-B026DFE652DD}" type="presParOf" srcId="{493C2C1B-14C6-476D-BCEB-51D4BA71DB6B}" destId="{CC97FEFE-AD5B-4B8A-91C6-B84DBB16A6DC}" srcOrd="7" destOrd="0" presId="urn:microsoft.com/office/officeart/2011/layout/TabList"/>
    <dgm:cxn modelId="{C3A3571F-B7EF-4468-83DE-AF471BE042D8}" type="presParOf" srcId="{493C2C1B-14C6-476D-BCEB-51D4BA71DB6B}" destId="{C15E3183-349E-411D-8128-231A2A24DDF7}" srcOrd="8" destOrd="0" presId="urn:microsoft.com/office/officeart/2011/layout/TabList"/>
    <dgm:cxn modelId="{13F669DE-D8A4-41E9-9BBA-AD32D6070C52}" type="presParOf" srcId="{C15E3183-349E-411D-8128-231A2A24DDF7}" destId="{73F5B56F-CC8D-447A-9AC9-1095EBBC8F59}" srcOrd="0" destOrd="0" presId="urn:microsoft.com/office/officeart/2011/layout/TabList"/>
    <dgm:cxn modelId="{359D8010-9317-4F2D-9D83-9A2A97AA4DF9}" type="presParOf" srcId="{C15E3183-349E-411D-8128-231A2A24DDF7}" destId="{B2D681D1-C48D-4E91-9659-016ED2C08DF9}" srcOrd="1" destOrd="0" presId="urn:microsoft.com/office/officeart/2011/layout/TabList"/>
    <dgm:cxn modelId="{DC2AC19D-2477-4044-9710-5FD171989989}" type="presParOf" srcId="{C15E3183-349E-411D-8128-231A2A24DDF7}" destId="{1782FDC7-41A7-4304-8618-75980F730BF1}" srcOrd="2" destOrd="0" presId="urn:microsoft.com/office/officeart/2011/layout/Tab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F28766-CA80-45B8-9AAC-3C8167F22651}" type="doc">
      <dgm:prSet loTypeId="urn:microsoft.com/office/officeart/2005/8/layout/hList6" loCatId="list" qsTypeId="urn:microsoft.com/office/officeart/2005/8/quickstyle/simple1" qsCatId="simple" csTypeId="urn:microsoft.com/office/officeart/2005/8/colors/colorful4" csCatId="colorful" phldr="1"/>
      <dgm:spPr/>
    </dgm:pt>
    <dgm:pt modelId="{5C2B925F-0E3D-464C-B5AD-D3DE57187D00}">
      <dgm:prSet phldrT="[Texte]" custT="1"/>
      <dgm:spPr/>
      <dgm:t>
        <a:bodyPr/>
        <a:lstStyle/>
        <a:p>
          <a:r>
            <a:rPr lang="fr-FR" sz="1800" dirty="0" smtClean="0"/>
            <a:t>Indicateurs nationaux obligatoires</a:t>
          </a:r>
          <a:endParaRPr lang="fr-FR" sz="1800" dirty="0"/>
        </a:p>
      </dgm:t>
    </dgm:pt>
    <dgm:pt modelId="{5F7E0C6E-F2CB-47DE-A3E1-CE32CA396E97}" type="parTrans" cxnId="{C92D02BE-2C23-4CDA-872E-9306F0901F00}">
      <dgm:prSet/>
      <dgm:spPr/>
      <dgm:t>
        <a:bodyPr/>
        <a:lstStyle/>
        <a:p>
          <a:endParaRPr lang="fr-FR"/>
        </a:p>
      </dgm:t>
    </dgm:pt>
    <dgm:pt modelId="{BBB756A7-8215-4D26-8CDC-0F83FADACD18}" type="sibTrans" cxnId="{C92D02BE-2C23-4CDA-872E-9306F0901F00}">
      <dgm:prSet/>
      <dgm:spPr/>
      <dgm:t>
        <a:bodyPr/>
        <a:lstStyle/>
        <a:p>
          <a:endParaRPr lang="fr-FR"/>
        </a:p>
      </dgm:t>
    </dgm:pt>
    <dgm:pt modelId="{00FAF9BF-84C3-4019-9F1B-9CE1A416D900}">
      <dgm:prSet phldrT="[Texte]" custT="1"/>
      <dgm:spPr/>
      <dgm:t>
        <a:bodyPr/>
        <a:lstStyle/>
        <a:p>
          <a:r>
            <a:rPr lang="fr-FR" sz="1800" dirty="0" smtClean="0"/>
            <a:t>Indicateurs complémentaires facultatifs</a:t>
          </a:r>
          <a:endParaRPr lang="fr-FR" sz="1800" dirty="0"/>
        </a:p>
      </dgm:t>
    </dgm:pt>
    <dgm:pt modelId="{9E63B1ED-292C-4B16-91D7-BC6C441AE407}" type="parTrans" cxnId="{EBA21538-013A-4023-B8B8-810A462897A3}">
      <dgm:prSet/>
      <dgm:spPr/>
      <dgm:t>
        <a:bodyPr/>
        <a:lstStyle/>
        <a:p>
          <a:endParaRPr lang="fr-FR"/>
        </a:p>
      </dgm:t>
    </dgm:pt>
    <dgm:pt modelId="{ECCFD5DF-6C5B-45C0-9E59-F06862438976}" type="sibTrans" cxnId="{EBA21538-013A-4023-B8B8-810A462897A3}">
      <dgm:prSet/>
      <dgm:spPr/>
      <dgm:t>
        <a:bodyPr/>
        <a:lstStyle/>
        <a:p>
          <a:endParaRPr lang="fr-FR"/>
        </a:p>
      </dgm:t>
    </dgm:pt>
    <dgm:pt modelId="{3260F0ED-1DB8-4303-97C7-DC4428AD6766}">
      <dgm:prSet phldrT="[Texte]" custT="1"/>
      <dgm:spPr/>
      <dgm:t>
        <a:bodyPr/>
        <a:lstStyle/>
        <a:p>
          <a:r>
            <a:rPr lang="fr-FR" sz="1800" dirty="0" smtClean="0"/>
            <a:t>Indicateurs régionaux</a:t>
          </a:r>
          <a:endParaRPr lang="fr-FR" sz="1800" dirty="0"/>
        </a:p>
      </dgm:t>
    </dgm:pt>
    <dgm:pt modelId="{28EE30E6-3164-4353-AD45-D1ACA1C4A144}" type="parTrans" cxnId="{F479DCCF-35BF-4A8F-BECB-A15239CAA79D}">
      <dgm:prSet/>
      <dgm:spPr/>
      <dgm:t>
        <a:bodyPr/>
        <a:lstStyle/>
        <a:p>
          <a:endParaRPr lang="fr-FR"/>
        </a:p>
      </dgm:t>
    </dgm:pt>
    <dgm:pt modelId="{B61BE8EC-15CE-4F69-84EC-9A340BD1A726}" type="sibTrans" cxnId="{F479DCCF-35BF-4A8F-BECB-A15239CAA79D}">
      <dgm:prSet/>
      <dgm:spPr/>
      <dgm:t>
        <a:bodyPr/>
        <a:lstStyle/>
        <a:p>
          <a:endParaRPr lang="fr-FR"/>
        </a:p>
      </dgm:t>
    </dgm:pt>
    <dgm:pt modelId="{19E01043-8E4D-4F6B-A107-6E50D39DB191}">
      <dgm:prSet phldrT="[Texte]" custT="1"/>
      <dgm:spPr/>
      <dgm:t>
        <a:bodyPr/>
        <a:lstStyle/>
        <a:p>
          <a:r>
            <a:rPr lang="fr-FR" sz="1400" dirty="0" smtClean="0"/>
            <a:t>Programme action qualité PCEM</a:t>
          </a:r>
          <a:endParaRPr lang="fr-FR" sz="1400" dirty="0"/>
        </a:p>
      </dgm:t>
    </dgm:pt>
    <dgm:pt modelId="{A600628D-388D-4A1D-946E-28EB4B17BF34}" type="parTrans" cxnId="{D2C43BB0-96EC-454A-B5B5-02B2D2B355A7}">
      <dgm:prSet/>
      <dgm:spPr/>
      <dgm:t>
        <a:bodyPr/>
        <a:lstStyle/>
        <a:p>
          <a:endParaRPr lang="fr-FR"/>
        </a:p>
      </dgm:t>
    </dgm:pt>
    <dgm:pt modelId="{B2478ABD-B52E-42B7-8B77-C6E1ACE991F4}" type="sibTrans" cxnId="{D2C43BB0-96EC-454A-B5B5-02B2D2B355A7}">
      <dgm:prSet/>
      <dgm:spPr/>
      <dgm:t>
        <a:bodyPr/>
        <a:lstStyle/>
        <a:p>
          <a:endParaRPr lang="fr-FR"/>
        </a:p>
      </dgm:t>
    </dgm:pt>
    <dgm:pt modelId="{BD30841F-1C4B-46CF-89DF-5E3D2C822FFB}">
      <dgm:prSet phldrT="[Texte]" custT="1"/>
      <dgm:spPr/>
      <dgm:t>
        <a:bodyPr/>
        <a:lstStyle/>
        <a:p>
          <a:r>
            <a:rPr lang="fr-FR" sz="1400" dirty="0" smtClean="0"/>
            <a:t>Déclaration des EIG</a:t>
          </a:r>
          <a:endParaRPr lang="fr-FR" sz="1400" dirty="0"/>
        </a:p>
      </dgm:t>
    </dgm:pt>
    <dgm:pt modelId="{F849BF13-2926-4B66-B25D-1CF8C0648811}" type="parTrans" cxnId="{656232AB-9E16-4F8A-A8FF-E736D0864589}">
      <dgm:prSet/>
      <dgm:spPr/>
      <dgm:t>
        <a:bodyPr/>
        <a:lstStyle/>
        <a:p>
          <a:endParaRPr lang="fr-FR"/>
        </a:p>
      </dgm:t>
    </dgm:pt>
    <dgm:pt modelId="{E6B3BF45-D534-4A77-8713-5FF7A2CD2B12}" type="sibTrans" cxnId="{656232AB-9E16-4F8A-A8FF-E736D0864589}">
      <dgm:prSet/>
      <dgm:spPr/>
      <dgm:t>
        <a:bodyPr/>
        <a:lstStyle/>
        <a:p>
          <a:endParaRPr lang="fr-FR"/>
        </a:p>
      </dgm:t>
    </dgm:pt>
    <dgm:pt modelId="{67F06C5F-0872-4FE4-BF6D-C7EEA82CA78E}">
      <dgm:prSet phldrT="[Texte]" custT="1"/>
      <dgm:spPr/>
      <dgm:t>
        <a:bodyPr/>
        <a:lstStyle/>
        <a:p>
          <a:r>
            <a:rPr lang="fr-FR" sz="1400" dirty="0" smtClean="0"/>
            <a:t>Dispensation nominative</a:t>
          </a:r>
          <a:endParaRPr lang="fr-FR" sz="1400" dirty="0"/>
        </a:p>
      </dgm:t>
    </dgm:pt>
    <dgm:pt modelId="{E403724E-56BA-4CB4-BCE9-5B4D42040FBD}" type="parTrans" cxnId="{24F121F3-6159-48B3-BD9C-D649671D4EEF}">
      <dgm:prSet/>
      <dgm:spPr/>
      <dgm:t>
        <a:bodyPr/>
        <a:lstStyle/>
        <a:p>
          <a:endParaRPr lang="fr-FR"/>
        </a:p>
      </dgm:t>
    </dgm:pt>
    <dgm:pt modelId="{94C09ADC-4C68-454C-93D7-05DBF9606FCD}" type="sibTrans" cxnId="{24F121F3-6159-48B3-BD9C-D649671D4EEF}">
      <dgm:prSet/>
      <dgm:spPr/>
      <dgm:t>
        <a:bodyPr/>
        <a:lstStyle/>
        <a:p>
          <a:endParaRPr lang="fr-FR"/>
        </a:p>
      </dgm:t>
    </dgm:pt>
    <dgm:pt modelId="{9932E8C3-CA4B-4890-BD44-D227F1A28769}">
      <dgm:prSet phldrT="[Texte]" custT="1"/>
      <dgm:spPr/>
      <dgm:t>
        <a:bodyPr/>
        <a:lstStyle/>
        <a:p>
          <a:r>
            <a:rPr lang="fr-FR" sz="1600" dirty="0" smtClean="0"/>
            <a:t>LAP</a:t>
          </a:r>
          <a:endParaRPr lang="fr-FR" sz="1600" dirty="0"/>
        </a:p>
      </dgm:t>
    </dgm:pt>
    <dgm:pt modelId="{EC5DBE1C-8528-4001-996B-F15916BC518A}" type="parTrans" cxnId="{D2889CD7-33FD-4F15-B19A-508776C1D66F}">
      <dgm:prSet/>
      <dgm:spPr/>
      <dgm:t>
        <a:bodyPr/>
        <a:lstStyle/>
        <a:p>
          <a:endParaRPr lang="fr-FR"/>
        </a:p>
      </dgm:t>
    </dgm:pt>
    <dgm:pt modelId="{1459813C-60B8-4ADF-806A-561D28BF961F}" type="sibTrans" cxnId="{D2889CD7-33FD-4F15-B19A-508776C1D66F}">
      <dgm:prSet/>
      <dgm:spPr/>
      <dgm:t>
        <a:bodyPr/>
        <a:lstStyle/>
        <a:p>
          <a:endParaRPr lang="fr-FR"/>
        </a:p>
      </dgm:t>
    </dgm:pt>
    <dgm:pt modelId="{D8C94E79-6A46-4CB7-A351-48AB067FB6C8}">
      <dgm:prSet phldrT="[Texte]" custT="1"/>
      <dgm:spPr/>
      <dgm:t>
        <a:bodyPr/>
        <a:lstStyle/>
        <a:p>
          <a:r>
            <a:rPr lang="fr-FR" sz="1600" dirty="0" smtClean="0"/>
            <a:t>FINESS</a:t>
          </a:r>
          <a:endParaRPr lang="fr-FR" sz="1600" dirty="0"/>
        </a:p>
      </dgm:t>
    </dgm:pt>
    <dgm:pt modelId="{DC39F80F-2E20-468B-81B7-EBAC748891B0}" type="parTrans" cxnId="{BE3EEE66-44A9-4B27-A39C-75D1332976F9}">
      <dgm:prSet/>
      <dgm:spPr/>
      <dgm:t>
        <a:bodyPr/>
        <a:lstStyle/>
        <a:p>
          <a:endParaRPr lang="fr-FR"/>
        </a:p>
      </dgm:t>
    </dgm:pt>
    <dgm:pt modelId="{D062C5B4-7B32-47F1-B2DD-A85ECE764521}" type="sibTrans" cxnId="{BE3EEE66-44A9-4B27-A39C-75D1332976F9}">
      <dgm:prSet/>
      <dgm:spPr/>
      <dgm:t>
        <a:bodyPr/>
        <a:lstStyle/>
        <a:p>
          <a:endParaRPr lang="fr-FR"/>
        </a:p>
      </dgm:t>
    </dgm:pt>
    <dgm:pt modelId="{3487CC07-283D-42BF-AA5F-1AB282A690BF}">
      <dgm:prSet phldrT="[Texte]" custT="1"/>
      <dgm:spPr/>
      <dgm:t>
        <a:bodyPr/>
        <a:lstStyle/>
        <a:p>
          <a:r>
            <a:rPr lang="fr-FR" sz="1600" dirty="0" smtClean="0"/>
            <a:t>Traçabilité DMI</a:t>
          </a:r>
          <a:endParaRPr lang="fr-FR" sz="1600" dirty="0"/>
        </a:p>
      </dgm:t>
    </dgm:pt>
    <dgm:pt modelId="{3BAA738B-F4D8-491A-BE91-0474F86BF3F6}" type="parTrans" cxnId="{B45F06A7-E7A2-4D17-93A7-64B3BEF4D452}">
      <dgm:prSet/>
      <dgm:spPr/>
      <dgm:t>
        <a:bodyPr/>
        <a:lstStyle/>
        <a:p>
          <a:endParaRPr lang="fr-FR"/>
        </a:p>
      </dgm:t>
    </dgm:pt>
    <dgm:pt modelId="{FC6E7E35-18B7-4C9D-B972-816AE65F6834}" type="sibTrans" cxnId="{B45F06A7-E7A2-4D17-93A7-64B3BEF4D452}">
      <dgm:prSet/>
      <dgm:spPr/>
      <dgm:t>
        <a:bodyPr/>
        <a:lstStyle/>
        <a:p>
          <a:endParaRPr lang="fr-FR"/>
        </a:p>
      </dgm:t>
    </dgm:pt>
    <dgm:pt modelId="{CFCF562A-58DC-4DDC-93A5-27FC56FE70A8}">
      <dgm:prSet phldrT="[Texte]" custT="1"/>
      <dgm:spPr/>
      <dgm:t>
        <a:bodyPr/>
        <a:lstStyle/>
        <a:p>
          <a:r>
            <a:rPr lang="fr-FR" sz="1600" dirty="0" smtClean="0"/>
            <a:t>Conciliation</a:t>
          </a:r>
          <a:endParaRPr lang="fr-FR" sz="1600" dirty="0"/>
        </a:p>
      </dgm:t>
    </dgm:pt>
    <dgm:pt modelId="{4C7EB554-F1FE-4117-99DA-B05C56D2DC31}" type="parTrans" cxnId="{83F761E3-496B-4E45-BE49-858BB49E1DAD}">
      <dgm:prSet/>
      <dgm:spPr/>
      <dgm:t>
        <a:bodyPr/>
        <a:lstStyle/>
        <a:p>
          <a:endParaRPr lang="fr-FR"/>
        </a:p>
      </dgm:t>
    </dgm:pt>
    <dgm:pt modelId="{B363D555-5506-4141-84A9-A03F2E38A345}" type="sibTrans" cxnId="{83F761E3-496B-4E45-BE49-858BB49E1DAD}">
      <dgm:prSet/>
      <dgm:spPr/>
      <dgm:t>
        <a:bodyPr/>
        <a:lstStyle/>
        <a:p>
          <a:endParaRPr lang="fr-FR"/>
        </a:p>
      </dgm:t>
    </dgm:pt>
    <dgm:pt modelId="{5DAF8FB9-0306-4640-B885-9D8032D31531}">
      <dgm:prSet phldrT="[Texte]" custT="1"/>
      <dgm:spPr/>
      <dgm:t>
        <a:bodyPr/>
        <a:lstStyle/>
        <a:p>
          <a:r>
            <a:rPr lang="fr-FR" sz="1600" dirty="0" smtClean="0"/>
            <a:t>Bon usage ATB</a:t>
          </a:r>
          <a:endParaRPr lang="fr-FR" sz="1600" dirty="0"/>
        </a:p>
      </dgm:t>
    </dgm:pt>
    <dgm:pt modelId="{BD41CC22-8304-4366-B57C-9B8D265B72AE}" type="parTrans" cxnId="{3E44FC61-5647-4618-A2E4-4C2FEFE65E6C}">
      <dgm:prSet/>
      <dgm:spPr/>
      <dgm:t>
        <a:bodyPr/>
        <a:lstStyle/>
        <a:p>
          <a:endParaRPr lang="fr-FR"/>
        </a:p>
      </dgm:t>
    </dgm:pt>
    <dgm:pt modelId="{6FA7E448-BF27-4AA7-AB62-8B2D71023275}" type="sibTrans" cxnId="{3E44FC61-5647-4618-A2E4-4C2FEFE65E6C}">
      <dgm:prSet/>
      <dgm:spPr/>
      <dgm:t>
        <a:bodyPr/>
        <a:lstStyle/>
        <a:p>
          <a:endParaRPr lang="fr-FR"/>
        </a:p>
      </dgm:t>
    </dgm:pt>
    <dgm:pt modelId="{C662DDC5-C416-4D0A-A556-7A1C20F9D9F7}">
      <dgm:prSet phldrT="[Texte]" custT="1"/>
      <dgm:spPr/>
      <dgm:t>
        <a:bodyPr/>
        <a:lstStyle/>
        <a:p>
          <a:r>
            <a:rPr lang="fr-FR" sz="1600" dirty="0" smtClean="0"/>
            <a:t>PHEV</a:t>
          </a:r>
          <a:endParaRPr lang="fr-FR" sz="1600" dirty="0"/>
        </a:p>
      </dgm:t>
    </dgm:pt>
    <dgm:pt modelId="{7A48B786-F662-41CE-A130-AA738F04308D}" type="parTrans" cxnId="{0E472399-708F-4BC6-B8C0-99D50E634264}">
      <dgm:prSet/>
      <dgm:spPr/>
      <dgm:t>
        <a:bodyPr/>
        <a:lstStyle/>
        <a:p>
          <a:endParaRPr lang="fr-FR"/>
        </a:p>
      </dgm:t>
    </dgm:pt>
    <dgm:pt modelId="{B6C13A92-FB18-4BB5-9DD5-45D9F283E50D}" type="sibTrans" cxnId="{0E472399-708F-4BC6-B8C0-99D50E634264}">
      <dgm:prSet/>
      <dgm:spPr/>
      <dgm:t>
        <a:bodyPr/>
        <a:lstStyle/>
        <a:p>
          <a:endParaRPr lang="fr-FR"/>
        </a:p>
      </dgm:t>
    </dgm:pt>
    <dgm:pt modelId="{7DFFB6F1-1110-446A-958E-685B86556AE4}">
      <dgm:prSet phldrT="[Texte]" custT="1"/>
      <dgm:spPr/>
      <dgm:t>
        <a:bodyPr/>
        <a:lstStyle/>
        <a:p>
          <a:r>
            <a:rPr lang="fr-FR" sz="1600" dirty="0" smtClean="0"/>
            <a:t>Liste en sus</a:t>
          </a:r>
          <a:endParaRPr lang="fr-FR" sz="1600" dirty="0"/>
        </a:p>
      </dgm:t>
    </dgm:pt>
    <dgm:pt modelId="{AA733B1A-BA62-4906-B541-AC60E6FBA86C}" type="parTrans" cxnId="{9DE18582-308C-4F53-8687-A8AF5314D190}">
      <dgm:prSet/>
      <dgm:spPr/>
      <dgm:t>
        <a:bodyPr/>
        <a:lstStyle/>
        <a:p>
          <a:endParaRPr lang="fr-FR"/>
        </a:p>
      </dgm:t>
    </dgm:pt>
    <dgm:pt modelId="{1394F757-3B4F-4059-84EA-7EE072F9F9EF}" type="sibTrans" cxnId="{9DE18582-308C-4F53-8687-A8AF5314D190}">
      <dgm:prSet/>
      <dgm:spPr/>
      <dgm:t>
        <a:bodyPr/>
        <a:lstStyle/>
        <a:p>
          <a:endParaRPr lang="fr-FR"/>
        </a:p>
      </dgm:t>
    </dgm:pt>
    <dgm:pt modelId="{D6ABC591-DC2A-49AE-A246-24E5730E9BA8}">
      <dgm:prSet phldrT="[Texte]" custT="1"/>
      <dgm:spPr/>
      <dgm:t>
        <a:bodyPr/>
        <a:lstStyle/>
        <a:p>
          <a:r>
            <a:rPr lang="fr-FR" sz="1400" dirty="0" smtClean="0"/>
            <a:t>Certification / IPAQS</a:t>
          </a:r>
          <a:endParaRPr lang="fr-FR" sz="1400" dirty="0"/>
        </a:p>
      </dgm:t>
    </dgm:pt>
    <dgm:pt modelId="{213DD339-F6F6-4B81-910A-E6C5609C7539}" type="parTrans" cxnId="{C27D54AE-E533-4E05-AF64-501F5BBA3975}">
      <dgm:prSet/>
      <dgm:spPr/>
      <dgm:t>
        <a:bodyPr/>
        <a:lstStyle/>
        <a:p>
          <a:endParaRPr lang="fr-FR"/>
        </a:p>
      </dgm:t>
    </dgm:pt>
    <dgm:pt modelId="{66341269-68D6-46A0-AD2A-BB382B34E722}" type="sibTrans" cxnId="{C27D54AE-E533-4E05-AF64-501F5BBA3975}">
      <dgm:prSet/>
      <dgm:spPr/>
      <dgm:t>
        <a:bodyPr/>
        <a:lstStyle/>
        <a:p>
          <a:endParaRPr lang="fr-FR"/>
        </a:p>
      </dgm:t>
    </dgm:pt>
    <dgm:pt modelId="{7DFF6BED-69FC-4747-97E0-9F7EC5E49CDA}">
      <dgm:prSet phldrT="[Texte]" custT="1"/>
      <dgm:spPr/>
      <dgm:t>
        <a:bodyPr/>
        <a:lstStyle/>
        <a:p>
          <a:r>
            <a:rPr lang="fr-FR" sz="1400" dirty="0" smtClean="0"/>
            <a:t>Formations PCEM</a:t>
          </a:r>
          <a:endParaRPr lang="fr-FR" sz="1400" dirty="0"/>
        </a:p>
      </dgm:t>
    </dgm:pt>
    <dgm:pt modelId="{DB396F65-DFE2-4021-8282-21B901D92268}" type="parTrans" cxnId="{61268828-BA9D-4192-AEAE-DE4F210D2833}">
      <dgm:prSet/>
      <dgm:spPr/>
      <dgm:t>
        <a:bodyPr/>
        <a:lstStyle/>
        <a:p>
          <a:endParaRPr lang="fr-FR"/>
        </a:p>
      </dgm:t>
    </dgm:pt>
    <dgm:pt modelId="{C31F53E4-4754-49A8-9245-CA522A7D55FB}" type="sibTrans" cxnId="{61268828-BA9D-4192-AEAE-DE4F210D2833}">
      <dgm:prSet/>
      <dgm:spPr/>
      <dgm:t>
        <a:bodyPr/>
        <a:lstStyle/>
        <a:p>
          <a:endParaRPr lang="fr-FR"/>
        </a:p>
      </dgm:t>
    </dgm:pt>
    <dgm:pt modelId="{B3997D51-32B9-487F-B7FA-C63ABE55375C}">
      <dgm:prSet phldrT="[Texte]" custT="1"/>
      <dgm:spPr/>
      <dgm:t>
        <a:bodyPr/>
        <a:lstStyle/>
        <a:p>
          <a:r>
            <a:rPr lang="fr-FR" sz="1400" dirty="0" smtClean="0"/>
            <a:t>Etude de risque PCEM</a:t>
          </a:r>
          <a:endParaRPr lang="fr-FR" sz="1400" dirty="0"/>
        </a:p>
      </dgm:t>
    </dgm:pt>
    <dgm:pt modelId="{AD3B92B0-6D6F-422E-9993-F3652313A254}" type="parTrans" cxnId="{9F32CC16-C96D-41F7-BAE6-3BDD5AAD6E5F}">
      <dgm:prSet/>
      <dgm:spPr/>
      <dgm:t>
        <a:bodyPr/>
        <a:lstStyle/>
        <a:p>
          <a:endParaRPr lang="fr-FR"/>
        </a:p>
      </dgm:t>
    </dgm:pt>
    <dgm:pt modelId="{6F3F309B-CAE2-4596-A0C3-AC65220597F7}" type="sibTrans" cxnId="{9F32CC16-C96D-41F7-BAE6-3BDD5AAD6E5F}">
      <dgm:prSet/>
      <dgm:spPr/>
      <dgm:t>
        <a:bodyPr/>
        <a:lstStyle/>
        <a:p>
          <a:endParaRPr lang="fr-FR"/>
        </a:p>
      </dgm:t>
    </dgm:pt>
    <dgm:pt modelId="{AE90EEA8-7023-49B7-AF2D-AB40B945A6D7}">
      <dgm:prSet phldrT="[Texte]" custT="1"/>
      <dgm:spPr/>
      <dgm:t>
        <a:bodyPr/>
        <a:lstStyle/>
        <a:p>
          <a:r>
            <a:rPr lang="fr-FR" sz="1400" dirty="0" smtClean="0"/>
            <a:t>Nutrition parentérale</a:t>
          </a:r>
          <a:endParaRPr lang="fr-FR" sz="1400" dirty="0"/>
        </a:p>
      </dgm:t>
    </dgm:pt>
    <dgm:pt modelId="{7F1B589A-71F1-4BB0-8C31-39AF86FB78F2}" type="parTrans" cxnId="{02AB2F85-716E-439D-AD90-0EE4E456F4E3}">
      <dgm:prSet/>
      <dgm:spPr/>
      <dgm:t>
        <a:bodyPr/>
        <a:lstStyle/>
        <a:p>
          <a:endParaRPr lang="fr-FR"/>
        </a:p>
      </dgm:t>
    </dgm:pt>
    <dgm:pt modelId="{6CECCEF0-41F9-47C2-AA5B-D85B9AA61B3B}" type="sibTrans" cxnId="{02AB2F85-716E-439D-AD90-0EE4E456F4E3}">
      <dgm:prSet/>
      <dgm:spPr/>
      <dgm:t>
        <a:bodyPr/>
        <a:lstStyle/>
        <a:p>
          <a:endParaRPr lang="fr-FR"/>
        </a:p>
      </dgm:t>
    </dgm:pt>
    <dgm:pt modelId="{1DBABB71-A9AB-48BB-A3C1-37612197CCC5}">
      <dgm:prSet phldrT="[Texte]" custT="1"/>
      <dgm:spPr/>
      <dgm:t>
        <a:bodyPr/>
        <a:lstStyle/>
        <a:p>
          <a:r>
            <a:rPr lang="fr-FR" sz="1400" dirty="0" smtClean="0"/>
            <a:t>Hôpital numérique</a:t>
          </a:r>
          <a:endParaRPr lang="fr-FR" sz="1400" dirty="0"/>
        </a:p>
      </dgm:t>
    </dgm:pt>
    <dgm:pt modelId="{C5687E06-C341-4978-95E4-FCDCA2B1F9BD}" type="parTrans" cxnId="{CE0B87AE-B911-404B-97C6-5F2902EEE4D9}">
      <dgm:prSet/>
      <dgm:spPr/>
      <dgm:t>
        <a:bodyPr/>
        <a:lstStyle/>
        <a:p>
          <a:endParaRPr lang="fr-FR"/>
        </a:p>
      </dgm:t>
    </dgm:pt>
    <dgm:pt modelId="{9C1C204B-207A-4141-8A25-2EB56D38DA1A}" type="sibTrans" cxnId="{CE0B87AE-B911-404B-97C6-5F2902EEE4D9}">
      <dgm:prSet/>
      <dgm:spPr/>
      <dgm:t>
        <a:bodyPr/>
        <a:lstStyle/>
        <a:p>
          <a:endParaRPr lang="fr-FR"/>
        </a:p>
      </dgm:t>
    </dgm:pt>
    <dgm:pt modelId="{BFA2C728-F36C-4FE8-B766-3A0FB7C545AD}">
      <dgm:prSet phldrT="[Texte]" custT="1"/>
      <dgm:spPr/>
      <dgm:t>
        <a:bodyPr/>
        <a:lstStyle/>
        <a:p>
          <a:r>
            <a:rPr lang="fr-FR" sz="1400" dirty="0" smtClean="0"/>
            <a:t>Nerver Events</a:t>
          </a:r>
          <a:endParaRPr lang="fr-FR" sz="1400" dirty="0"/>
        </a:p>
      </dgm:t>
    </dgm:pt>
    <dgm:pt modelId="{1CC6B3A6-67D4-485D-9879-2F1A013ED091}" type="parTrans" cxnId="{6A456076-7F8D-4CCF-A3AF-770E6792C1A7}">
      <dgm:prSet/>
      <dgm:spPr/>
      <dgm:t>
        <a:bodyPr/>
        <a:lstStyle/>
        <a:p>
          <a:endParaRPr lang="fr-FR"/>
        </a:p>
      </dgm:t>
    </dgm:pt>
    <dgm:pt modelId="{E17446DB-F9BB-49FE-8D49-AA112A4CD42D}" type="sibTrans" cxnId="{6A456076-7F8D-4CCF-A3AF-770E6792C1A7}">
      <dgm:prSet/>
      <dgm:spPr/>
      <dgm:t>
        <a:bodyPr/>
        <a:lstStyle/>
        <a:p>
          <a:endParaRPr lang="fr-FR"/>
        </a:p>
      </dgm:t>
    </dgm:pt>
    <dgm:pt modelId="{8DC7F15B-E31D-4178-9BD6-9CCE0BC35A05}">
      <dgm:prSet phldrT="[Texte]" custT="1"/>
      <dgm:spPr/>
      <dgm:t>
        <a:bodyPr/>
        <a:lstStyle/>
        <a:p>
          <a:r>
            <a:rPr lang="fr-FR" sz="1400" dirty="0" smtClean="0"/>
            <a:t>Pharmacie clinique</a:t>
          </a:r>
          <a:endParaRPr lang="fr-FR" sz="1400" dirty="0"/>
        </a:p>
      </dgm:t>
    </dgm:pt>
    <dgm:pt modelId="{BA312F53-6D0E-4859-A69A-3A3D3CBCC174}" type="parTrans" cxnId="{29D49B9E-44C8-4075-978F-B4C68014504C}">
      <dgm:prSet/>
      <dgm:spPr/>
      <dgm:t>
        <a:bodyPr/>
        <a:lstStyle/>
        <a:p>
          <a:endParaRPr lang="fr-FR"/>
        </a:p>
      </dgm:t>
    </dgm:pt>
    <dgm:pt modelId="{D8477CBA-FDBD-4A34-834A-FC41C969D999}" type="sibTrans" cxnId="{29D49B9E-44C8-4075-978F-B4C68014504C}">
      <dgm:prSet/>
      <dgm:spPr/>
      <dgm:t>
        <a:bodyPr/>
        <a:lstStyle/>
        <a:p>
          <a:endParaRPr lang="fr-FR"/>
        </a:p>
      </dgm:t>
    </dgm:pt>
    <dgm:pt modelId="{7E69F64F-39A4-41DE-8DE6-A4F76E4D3574}">
      <dgm:prSet phldrT="[Texte]" custT="1"/>
      <dgm:spPr/>
      <dgm:t>
        <a:bodyPr/>
        <a:lstStyle/>
        <a:p>
          <a:r>
            <a:rPr lang="fr-FR" sz="1400" dirty="0" err="1" smtClean="0"/>
            <a:t>Nbr</a:t>
          </a:r>
          <a:r>
            <a:rPr lang="fr-FR" sz="1400" dirty="0" smtClean="0"/>
            <a:t> DDJ ATB</a:t>
          </a:r>
          <a:endParaRPr lang="fr-FR" sz="1400" dirty="0"/>
        </a:p>
      </dgm:t>
    </dgm:pt>
    <dgm:pt modelId="{892522A1-B820-47E1-9469-8E087FC6D88D}" type="parTrans" cxnId="{99DA38C1-398E-4F5C-A0C0-9E5D9816B7AF}">
      <dgm:prSet/>
      <dgm:spPr/>
      <dgm:t>
        <a:bodyPr/>
        <a:lstStyle/>
        <a:p>
          <a:endParaRPr lang="fr-FR"/>
        </a:p>
      </dgm:t>
    </dgm:pt>
    <dgm:pt modelId="{8CD8984F-4A85-4F0F-9D51-9317A137BBEE}" type="sibTrans" cxnId="{99DA38C1-398E-4F5C-A0C0-9E5D9816B7AF}">
      <dgm:prSet/>
      <dgm:spPr/>
      <dgm:t>
        <a:bodyPr/>
        <a:lstStyle/>
        <a:p>
          <a:endParaRPr lang="fr-FR"/>
        </a:p>
      </dgm:t>
    </dgm:pt>
    <dgm:pt modelId="{BA3FCF53-1AAC-4983-AB26-AC503B7E1812}">
      <dgm:prSet phldrT="[Texte]" custT="1"/>
      <dgm:spPr/>
      <dgm:t>
        <a:bodyPr/>
        <a:lstStyle/>
        <a:p>
          <a:r>
            <a:rPr lang="fr-FR" sz="1400" dirty="0" err="1" smtClean="0"/>
            <a:t>Biosimilaires</a:t>
          </a:r>
          <a:r>
            <a:rPr lang="fr-FR" sz="1400" dirty="0" smtClean="0"/>
            <a:t> et patients naïfs</a:t>
          </a:r>
          <a:endParaRPr lang="fr-FR" sz="1400" dirty="0"/>
        </a:p>
      </dgm:t>
    </dgm:pt>
    <dgm:pt modelId="{7575F1B8-F59D-4371-B6C4-DEF3EDFB0A47}" type="parTrans" cxnId="{5AB31CE9-FDF4-4CAC-A496-6087ABE0BE52}">
      <dgm:prSet/>
      <dgm:spPr/>
      <dgm:t>
        <a:bodyPr/>
        <a:lstStyle/>
        <a:p>
          <a:endParaRPr lang="fr-FR"/>
        </a:p>
      </dgm:t>
    </dgm:pt>
    <dgm:pt modelId="{DDDDE4F5-EBD5-4BD2-BB86-1018E93A9C88}" type="sibTrans" cxnId="{5AB31CE9-FDF4-4CAC-A496-6087ABE0BE52}">
      <dgm:prSet/>
      <dgm:spPr/>
      <dgm:t>
        <a:bodyPr/>
        <a:lstStyle/>
        <a:p>
          <a:endParaRPr lang="fr-FR"/>
        </a:p>
      </dgm:t>
    </dgm:pt>
    <dgm:pt modelId="{23A8FC52-669D-4449-BE2E-65F7DF311B1C}">
      <dgm:prSet phldrT="[Texte]"/>
      <dgm:spPr/>
      <dgm:t>
        <a:bodyPr/>
        <a:lstStyle/>
        <a:p>
          <a:endParaRPr lang="fr-FR" sz="1000" dirty="0"/>
        </a:p>
      </dgm:t>
    </dgm:pt>
    <dgm:pt modelId="{FCAB7A59-BC25-481A-B831-4DEBB789C210}" type="parTrans" cxnId="{2C70A872-8644-4F93-9FA1-E2BC4CECF55C}">
      <dgm:prSet/>
      <dgm:spPr/>
      <dgm:t>
        <a:bodyPr/>
        <a:lstStyle/>
        <a:p>
          <a:endParaRPr lang="fr-FR"/>
        </a:p>
      </dgm:t>
    </dgm:pt>
    <dgm:pt modelId="{1A1D5A85-53F7-4947-A76B-A0E91AC1DD3F}" type="sibTrans" cxnId="{2C70A872-8644-4F93-9FA1-E2BC4CECF55C}">
      <dgm:prSet/>
      <dgm:spPr/>
      <dgm:t>
        <a:bodyPr/>
        <a:lstStyle/>
        <a:p>
          <a:endParaRPr lang="fr-FR"/>
        </a:p>
      </dgm:t>
    </dgm:pt>
    <dgm:pt modelId="{DC6EA55B-DE2B-4F92-B7D4-713A673BE5A1}">
      <dgm:prSet phldrT="[Texte]" custT="1"/>
      <dgm:spPr/>
      <dgm:t>
        <a:bodyPr/>
        <a:lstStyle/>
        <a:p>
          <a:r>
            <a:rPr lang="fr-FR" sz="1400" dirty="0" smtClean="0"/>
            <a:t>Suivi  et analyse des indications des listes en sus</a:t>
          </a:r>
          <a:endParaRPr lang="fr-FR" sz="1400" dirty="0"/>
        </a:p>
      </dgm:t>
    </dgm:pt>
    <dgm:pt modelId="{69604908-687C-4D4A-9F64-587B258F9A95}" type="parTrans" cxnId="{76430C39-AD68-444E-B7FF-9CF72501908A}">
      <dgm:prSet/>
      <dgm:spPr/>
      <dgm:t>
        <a:bodyPr/>
        <a:lstStyle/>
        <a:p>
          <a:endParaRPr lang="fr-FR"/>
        </a:p>
      </dgm:t>
    </dgm:pt>
    <dgm:pt modelId="{6AC341F4-8D59-4ACE-9A58-2904CE093E7C}" type="sibTrans" cxnId="{76430C39-AD68-444E-B7FF-9CF72501908A}">
      <dgm:prSet/>
      <dgm:spPr/>
      <dgm:t>
        <a:bodyPr/>
        <a:lstStyle/>
        <a:p>
          <a:endParaRPr lang="fr-FR"/>
        </a:p>
      </dgm:t>
    </dgm:pt>
    <dgm:pt modelId="{F4F4363A-6343-42CF-BE4B-35DE78FDA4E7}">
      <dgm:prSet phldrT="[Texte]" custT="1"/>
      <dgm:spPr/>
      <dgm:t>
        <a:bodyPr/>
        <a:lstStyle/>
        <a:p>
          <a:r>
            <a:rPr lang="fr-FR" sz="1400" dirty="0" smtClean="0"/>
            <a:t>Enquête ATIH</a:t>
          </a:r>
          <a:endParaRPr lang="fr-FR" sz="1400" dirty="0"/>
        </a:p>
      </dgm:t>
    </dgm:pt>
    <dgm:pt modelId="{A4318A8C-8595-449E-89B9-637CFB88106A}" type="parTrans" cxnId="{90C0E6E4-6FB9-4068-BF24-6104B049877E}">
      <dgm:prSet/>
      <dgm:spPr/>
      <dgm:t>
        <a:bodyPr/>
        <a:lstStyle/>
        <a:p>
          <a:endParaRPr lang="fr-FR"/>
        </a:p>
      </dgm:t>
    </dgm:pt>
    <dgm:pt modelId="{5BF46983-542B-4817-BC73-3ABF993A6FC5}" type="sibTrans" cxnId="{90C0E6E4-6FB9-4068-BF24-6104B049877E}">
      <dgm:prSet/>
      <dgm:spPr/>
      <dgm:t>
        <a:bodyPr/>
        <a:lstStyle/>
        <a:p>
          <a:endParaRPr lang="fr-FR"/>
        </a:p>
      </dgm:t>
    </dgm:pt>
    <dgm:pt modelId="{1EE14821-E859-4546-96F3-C1CE46E47B79}">
      <dgm:prSet phldrT="[Texte]" custT="1"/>
      <dgm:spPr/>
      <dgm:t>
        <a:bodyPr/>
        <a:lstStyle/>
        <a:p>
          <a:r>
            <a:rPr lang="fr-FR" sz="1600" dirty="0" smtClean="0"/>
            <a:t>SLOGAN</a:t>
          </a:r>
          <a:endParaRPr lang="fr-FR" sz="1600" dirty="0"/>
        </a:p>
      </dgm:t>
    </dgm:pt>
    <dgm:pt modelId="{2E02416F-BE95-4F41-B004-06C1928AC74E}" type="parTrans" cxnId="{33703376-3344-4417-8DFF-3EC51F09CA1D}">
      <dgm:prSet/>
      <dgm:spPr/>
      <dgm:t>
        <a:bodyPr/>
        <a:lstStyle/>
        <a:p>
          <a:endParaRPr lang="fr-FR"/>
        </a:p>
      </dgm:t>
    </dgm:pt>
    <dgm:pt modelId="{0E0B3D75-6AC5-4523-B139-18B0C1A70E2D}" type="sibTrans" cxnId="{33703376-3344-4417-8DFF-3EC51F09CA1D}">
      <dgm:prSet/>
      <dgm:spPr/>
      <dgm:t>
        <a:bodyPr/>
        <a:lstStyle/>
        <a:p>
          <a:endParaRPr lang="fr-FR"/>
        </a:p>
      </dgm:t>
    </dgm:pt>
    <dgm:pt modelId="{186137D9-032C-4F49-A799-54CBA701C7B2}">
      <dgm:prSet phldrT="[Texte]" custT="1"/>
      <dgm:spPr/>
      <dgm:t>
        <a:bodyPr/>
        <a:lstStyle/>
        <a:p>
          <a:r>
            <a:rPr lang="fr-FR" sz="1600" dirty="0" smtClean="0"/>
            <a:t>Pertinence ultime chimio</a:t>
          </a:r>
          <a:endParaRPr lang="fr-FR" sz="1600" dirty="0"/>
        </a:p>
      </dgm:t>
    </dgm:pt>
    <dgm:pt modelId="{ED00E896-BB1E-4729-8781-8B30F369F413}" type="parTrans" cxnId="{9199AEBA-B734-4524-828F-64A848933AC6}">
      <dgm:prSet/>
      <dgm:spPr/>
      <dgm:t>
        <a:bodyPr/>
        <a:lstStyle/>
        <a:p>
          <a:endParaRPr lang="fr-FR"/>
        </a:p>
      </dgm:t>
    </dgm:pt>
    <dgm:pt modelId="{5748F66A-2B2D-4D2F-9F9D-340060B3AACB}" type="sibTrans" cxnId="{9199AEBA-B734-4524-828F-64A848933AC6}">
      <dgm:prSet/>
      <dgm:spPr/>
      <dgm:t>
        <a:bodyPr/>
        <a:lstStyle/>
        <a:p>
          <a:endParaRPr lang="fr-FR"/>
        </a:p>
      </dgm:t>
    </dgm:pt>
    <dgm:pt modelId="{725E3F9F-750E-40CF-89CB-D63F835B3B06}">
      <dgm:prSet phldrT="[Texte]"/>
      <dgm:spPr/>
      <dgm:t>
        <a:bodyPr/>
        <a:lstStyle/>
        <a:p>
          <a:endParaRPr lang="fr-FR" sz="2700" dirty="0"/>
        </a:p>
      </dgm:t>
    </dgm:pt>
    <dgm:pt modelId="{28F43EFD-26B9-4757-AFE4-B60BE2EEF03A}" type="parTrans" cxnId="{EB6BC3AB-1F8B-4DFD-BBEC-B01D2E48911A}">
      <dgm:prSet/>
      <dgm:spPr/>
      <dgm:t>
        <a:bodyPr/>
        <a:lstStyle/>
        <a:p>
          <a:endParaRPr lang="fr-FR"/>
        </a:p>
      </dgm:t>
    </dgm:pt>
    <dgm:pt modelId="{B2DDA85B-08E6-4FD9-87EF-5497009A57B3}" type="sibTrans" cxnId="{EB6BC3AB-1F8B-4DFD-BBEC-B01D2E48911A}">
      <dgm:prSet/>
      <dgm:spPr/>
      <dgm:t>
        <a:bodyPr/>
        <a:lstStyle/>
        <a:p>
          <a:endParaRPr lang="fr-FR"/>
        </a:p>
      </dgm:t>
    </dgm:pt>
    <dgm:pt modelId="{A964738A-1F28-4FF2-997C-F28BCB93DF20}">
      <dgm:prSet phldrT="[Texte]" custT="1"/>
      <dgm:spPr/>
      <dgm:t>
        <a:bodyPr/>
        <a:lstStyle/>
        <a:p>
          <a:r>
            <a:rPr lang="fr-FR" sz="1600" dirty="0" smtClean="0"/>
            <a:t>Organisation de l’antibiothérapie, Bactériuries PA, ATB critiques</a:t>
          </a:r>
          <a:endParaRPr lang="fr-FR" sz="1600" dirty="0"/>
        </a:p>
      </dgm:t>
    </dgm:pt>
    <dgm:pt modelId="{DD298B4E-27D8-4318-BC70-9F9128B1A92E}" type="parTrans" cxnId="{86A787F2-789A-4FB5-B235-343B966DC230}">
      <dgm:prSet/>
      <dgm:spPr/>
      <dgm:t>
        <a:bodyPr/>
        <a:lstStyle/>
        <a:p>
          <a:endParaRPr lang="fr-FR"/>
        </a:p>
      </dgm:t>
    </dgm:pt>
    <dgm:pt modelId="{465860AF-1D27-4A24-94BA-3DD0A3A4B2C3}" type="sibTrans" cxnId="{86A787F2-789A-4FB5-B235-343B966DC230}">
      <dgm:prSet/>
      <dgm:spPr/>
      <dgm:t>
        <a:bodyPr/>
        <a:lstStyle/>
        <a:p>
          <a:endParaRPr lang="fr-FR"/>
        </a:p>
      </dgm:t>
    </dgm:pt>
    <dgm:pt modelId="{99D0A08C-B948-4DDD-970E-6BF2D081AB25}">
      <dgm:prSet phldrT="[Texte]" custT="1"/>
      <dgm:spPr/>
      <dgm:t>
        <a:bodyPr/>
        <a:lstStyle/>
        <a:p>
          <a:r>
            <a:rPr lang="fr-FR" sz="1600" dirty="0" smtClean="0"/>
            <a:t>Valorisation des réponses dans le cadre des GHT</a:t>
          </a:r>
          <a:endParaRPr lang="fr-FR" sz="1600" dirty="0"/>
        </a:p>
      </dgm:t>
    </dgm:pt>
    <dgm:pt modelId="{C2F56F5B-0C12-40D4-98C5-52E2BC037512}" type="parTrans" cxnId="{304305EC-0A9F-4D08-A290-3CFE1A9D7D55}">
      <dgm:prSet/>
      <dgm:spPr/>
      <dgm:t>
        <a:bodyPr/>
        <a:lstStyle/>
        <a:p>
          <a:endParaRPr lang="fr-FR"/>
        </a:p>
      </dgm:t>
    </dgm:pt>
    <dgm:pt modelId="{66314D28-B358-407C-B681-03780C4AEC9E}" type="sibTrans" cxnId="{304305EC-0A9F-4D08-A290-3CFE1A9D7D55}">
      <dgm:prSet/>
      <dgm:spPr/>
      <dgm:t>
        <a:bodyPr/>
        <a:lstStyle/>
        <a:p>
          <a:endParaRPr lang="fr-FR"/>
        </a:p>
      </dgm:t>
    </dgm:pt>
    <dgm:pt modelId="{0B9571F6-9533-4225-8146-9D3A88E0BE9B}">
      <dgm:prSet phldrT="[Texte]" custT="1"/>
      <dgm:spPr/>
      <dgm:t>
        <a:bodyPr/>
        <a:lstStyle/>
        <a:p>
          <a:r>
            <a:rPr lang="fr-FR" sz="1600" dirty="0" smtClean="0"/>
            <a:t>Projet Personnalisé de soins</a:t>
          </a:r>
          <a:endParaRPr lang="fr-FR" sz="1600" dirty="0"/>
        </a:p>
      </dgm:t>
    </dgm:pt>
    <dgm:pt modelId="{98B3204B-6E23-48DC-B369-F837E49FFDD4}" type="parTrans" cxnId="{902A6803-865D-4FAB-9F98-9EDEC5CCC1E5}">
      <dgm:prSet/>
      <dgm:spPr/>
      <dgm:t>
        <a:bodyPr/>
        <a:lstStyle/>
        <a:p>
          <a:endParaRPr lang="fr-FR"/>
        </a:p>
      </dgm:t>
    </dgm:pt>
    <dgm:pt modelId="{B62B68F3-4894-4AD3-A3FA-F093423F8BD9}" type="sibTrans" cxnId="{902A6803-865D-4FAB-9F98-9EDEC5CCC1E5}">
      <dgm:prSet/>
      <dgm:spPr/>
      <dgm:t>
        <a:bodyPr/>
        <a:lstStyle/>
        <a:p>
          <a:endParaRPr lang="fr-FR"/>
        </a:p>
      </dgm:t>
    </dgm:pt>
    <dgm:pt modelId="{788BD476-51F0-457B-A1FC-D91AE989C4C6}">
      <dgm:prSet phldrT="[Texte]" custT="1"/>
      <dgm:spPr/>
      <dgm:t>
        <a:bodyPr/>
        <a:lstStyle/>
        <a:p>
          <a:r>
            <a:rPr lang="fr-FR" sz="1600" dirty="0" smtClean="0"/>
            <a:t>Charte prestataires</a:t>
          </a:r>
          <a:endParaRPr lang="fr-FR" sz="1600" dirty="0"/>
        </a:p>
      </dgm:t>
    </dgm:pt>
    <dgm:pt modelId="{7A71350F-DABC-496A-AD2E-FB0461AEAA70}" type="parTrans" cxnId="{03EA5B6A-AE14-4ED6-B3F4-86E6AB866D14}">
      <dgm:prSet/>
      <dgm:spPr/>
      <dgm:t>
        <a:bodyPr/>
        <a:lstStyle/>
        <a:p>
          <a:endParaRPr lang="fr-FR"/>
        </a:p>
      </dgm:t>
    </dgm:pt>
    <dgm:pt modelId="{1B031F21-FD1F-4D76-9079-D375017EB969}" type="sibTrans" cxnId="{03EA5B6A-AE14-4ED6-B3F4-86E6AB866D14}">
      <dgm:prSet/>
      <dgm:spPr/>
      <dgm:t>
        <a:bodyPr/>
        <a:lstStyle/>
        <a:p>
          <a:endParaRPr lang="fr-FR"/>
        </a:p>
      </dgm:t>
    </dgm:pt>
    <dgm:pt modelId="{DFE5974A-BF8A-4067-ADB3-B16D3F35B2CC}" type="pres">
      <dgm:prSet presAssocID="{6BF28766-CA80-45B8-9AAC-3C8167F22651}" presName="Name0" presStyleCnt="0">
        <dgm:presLayoutVars>
          <dgm:dir/>
          <dgm:resizeHandles val="exact"/>
        </dgm:presLayoutVars>
      </dgm:prSet>
      <dgm:spPr/>
    </dgm:pt>
    <dgm:pt modelId="{5F3E643C-A343-4645-9E0C-E8A9B4950121}" type="pres">
      <dgm:prSet presAssocID="{5C2B925F-0E3D-464C-B5AD-D3DE57187D00}" presName="node" presStyleLbl="node1" presStyleIdx="0" presStyleCnt="3">
        <dgm:presLayoutVars>
          <dgm:bulletEnabled val="1"/>
        </dgm:presLayoutVars>
      </dgm:prSet>
      <dgm:spPr/>
      <dgm:t>
        <a:bodyPr/>
        <a:lstStyle/>
        <a:p>
          <a:endParaRPr lang="fr-FR"/>
        </a:p>
      </dgm:t>
    </dgm:pt>
    <dgm:pt modelId="{E524A150-F1CC-4437-82A7-CA946DC8A3D6}" type="pres">
      <dgm:prSet presAssocID="{BBB756A7-8215-4D26-8CDC-0F83FADACD18}" presName="sibTrans" presStyleCnt="0"/>
      <dgm:spPr/>
    </dgm:pt>
    <dgm:pt modelId="{53615C0F-6044-4F57-BB6E-43FAD3CD3854}" type="pres">
      <dgm:prSet presAssocID="{00FAF9BF-84C3-4019-9F1B-9CE1A416D900}" presName="node" presStyleLbl="node1" presStyleIdx="1" presStyleCnt="3">
        <dgm:presLayoutVars>
          <dgm:bulletEnabled val="1"/>
        </dgm:presLayoutVars>
      </dgm:prSet>
      <dgm:spPr/>
      <dgm:t>
        <a:bodyPr/>
        <a:lstStyle/>
        <a:p>
          <a:endParaRPr lang="fr-FR"/>
        </a:p>
      </dgm:t>
    </dgm:pt>
    <dgm:pt modelId="{13B5304C-7E0C-413D-9DDC-D989A2A4DC40}" type="pres">
      <dgm:prSet presAssocID="{ECCFD5DF-6C5B-45C0-9E59-F06862438976}" presName="sibTrans" presStyleCnt="0"/>
      <dgm:spPr/>
    </dgm:pt>
    <dgm:pt modelId="{11035256-AB06-4198-847E-E2A3602437FD}" type="pres">
      <dgm:prSet presAssocID="{3260F0ED-1DB8-4303-97C7-DC4428AD6766}" presName="node" presStyleLbl="node1" presStyleIdx="2" presStyleCnt="3">
        <dgm:presLayoutVars>
          <dgm:bulletEnabled val="1"/>
        </dgm:presLayoutVars>
      </dgm:prSet>
      <dgm:spPr/>
      <dgm:t>
        <a:bodyPr/>
        <a:lstStyle/>
        <a:p>
          <a:endParaRPr lang="fr-FR"/>
        </a:p>
      </dgm:t>
    </dgm:pt>
  </dgm:ptLst>
  <dgm:cxnLst>
    <dgm:cxn modelId="{9199AEBA-B734-4524-828F-64A848933AC6}" srcId="{3260F0ED-1DB8-4303-97C7-DC4428AD6766}" destId="{186137D9-032C-4F49-A799-54CBA701C7B2}" srcOrd="1" destOrd="0" parTransId="{ED00E896-BB1E-4729-8781-8B30F369F413}" sibTransId="{5748F66A-2B2D-4D2F-9F9D-340060B3AACB}"/>
    <dgm:cxn modelId="{56EB1F8B-CE8E-4EF4-80F5-D35E29E6C3F6}" type="presOf" srcId="{F4F4363A-6343-42CF-BE4B-35DE78FDA4E7}" destId="{53615C0F-6044-4F57-BB6E-43FAD3CD3854}" srcOrd="0" destOrd="14" presId="urn:microsoft.com/office/officeart/2005/8/layout/hList6"/>
    <dgm:cxn modelId="{D9A9DBBB-4962-408A-A323-4E334D923B5D}" type="presOf" srcId="{0B9571F6-9533-4225-8146-9D3A88E0BE9B}" destId="{11035256-AB06-4198-847E-E2A3602437FD}" srcOrd="0" destOrd="4" presId="urn:microsoft.com/office/officeart/2005/8/layout/hList6"/>
    <dgm:cxn modelId="{C92D02BE-2C23-4CDA-872E-9306F0901F00}" srcId="{6BF28766-CA80-45B8-9AAC-3C8167F22651}" destId="{5C2B925F-0E3D-464C-B5AD-D3DE57187D00}" srcOrd="0" destOrd="0" parTransId="{5F7E0C6E-F2CB-47DE-A3E1-CE32CA396E97}" sibTransId="{BBB756A7-8215-4D26-8CDC-0F83FADACD18}"/>
    <dgm:cxn modelId="{B45F06A7-E7A2-4D17-93A7-64B3BEF4D452}" srcId="{5C2B925F-0E3D-464C-B5AD-D3DE57187D00}" destId="{3487CC07-283D-42BF-AA5F-1AB282A690BF}" srcOrd="2" destOrd="0" parTransId="{3BAA738B-F4D8-491A-BE91-0474F86BF3F6}" sibTransId="{FC6E7E35-18B7-4C9D-B972-816AE65F6834}"/>
    <dgm:cxn modelId="{83F761E3-496B-4E45-BE49-858BB49E1DAD}" srcId="{5C2B925F-0E3D-464C-B5AD-D3DE57187D00}" destId="{CFCF562A-58DC-4DDC-93A5-27FC56FE70A8}" srcOrd="3" destOrd="0" parTransId="{4C7EB554-F1FE-4117-99DA-B05C56D2DC31}" sibTransId="{B363D555-5506-4141-84A9-A03F2E38A345}"/>
    <dgm:cxn modelId="{61268828-BA9D-4192-AEAE-DE4F210D2833}" srcId="{00FAF9BF-84C3-4019-9F1B-9CE1A416D900}" destId="{7DFF6BED-69FC-4747-97E0-9F7EC5E49CDA}" srcOrd="1" destOrd="0" parTransId="{DB396F65-DFE2-4021-8282-21B901D92268}" sibTransId="{C31F53E4-4754-49A8-9245-CA522A7D55FB}"/>
    <dgm:cxn modelId="{C27D54AE-E533-4E05-AF64-501F5BBA3975}" srcId="{00FAF9BF-84C3-4019-9F1B-9CE1A416D900}" destId="{D6ABC591-DC2A-49AE-A246-24E5730E9BA8}" srcOrd="6" destOrd="0" parTransId="{213DD339-F6F6-4B81-910A-E6C5609C7539}" sibTransId="{66341269-68D6-46A0-AD2A-BB382B34E722}"/>
    <dgm:cxn modelId="{F7004673-D442-4940-8693-896DAF68BB94}" type="presOf" srcId="{9932E8C3-CA4B-4890-BD44-D227F1A28769}" destId="{5F3E643C-A343-4645-9E0C-E8A9B4950121}" srcOrd="0" destOrd="1" presId="urn:microsoft.com/office/officeart/2005/8/layout/hList6"/>
    <dgm:cxn modelId="{EBA21538-013A-4023-B8B8-810A462897A3}" srcId="{6BF28766-CA80-45B8-9AAC-3C8167F22651}" destId="{00FAF9BF-84C3-4019-9F1B-9CE1A416D900}" srcOrd="1" destOrd="0" parTransId="{9E63B1ED-292C-4B16-91D7-BC6C441AE407}" sibTransId="{ECCFD5DF-6C5B-45C0-9E59-F06862438976}"/>
    <dgm:cxn modelId="{24F121F3-6159-48B3-BD9C-D649671D4EEF}" srcId="{00FAF9BF-84C3-4019-9F1B-9CE1A416D900}" destId="{67F06C5F-0872-4FE4-BF6D-C7EEA82CA78E}" srcOrd="8" destOrd="0" parTransId="{E403724E-56BA-4CB4-BCE9-5B4D42040FBD}" sibTransId="{94C09ADC-4C68-454C-93D7-05DBF9606FCD}"/>
    <dgm:cxn modelId="{5AB31CE9-FDF4-4CAC-A496-6087ABE0BE52}" srcId="{00FAF9BF-84C3-4019-9F1B-9CE1A416D900}" destId="{BA3FCF53-1AAC-4983-AB26-AC503B7E1812}" srcOrd="11" destOrd="0" parTransId="{7575F1B8-F59D-4371-B6C4-DEF3EDFB0A47}" sibTransId="{DDDDE4F5-EBD5-4BD2-BB86-1018E93A9C88}"/>
    <dgm:cxn modelId="{9F60DED7-A64E-49C8-8925-E4944752FFF1}" type="presOf" srcId="{5DAF8FB9-0306-4640-B885-9D8032D31531}" destId="{5F3E643C-A343-4645-9E0C-E8A9B4950121}" srcOrd="0" destOrd="5" presId="urn:microsoft.com/office/officeart/2005/8/layout/hList6"/>
    <dgm:cxn modelId="{29D49B9E-44C8-4075-978F-B4C68014504C}" srcId="{00FAF9BF-84C3-4019-9F1B-9CE1A416D900}" destId="{8DC7F15B-E31D-4178-9BD6-9CCE0BC35A05}" srcOrd="9" destOrd="0" parTransId="{BA312F53-6D0E-4859-A69A-3A3D3CBCC174}" sibTransId="{D8477CBA-FDBD-4A34-834A-FC41C969D999}"/>
    <dgm:cxn modelId="{02466691-1A86-459F-A3E2-A88A1BA84EEE}" type="presOf" srcId="{CFCF562A-58DC-4DDC-93A5-27FC56FE70A8}" destId="{5F3E643C-A343-4645-9E0C-E8A9B4950121}" srcOrd="0" destOrd="4" presId="urn:microsoft.com/office/officeart/2005/8/layout/hList6"/>
    <dgm:cxn modelId="{2D500560-821D-4A7C-8E3E-83BBD9B0344D}" type="presOf" srcId="{7DFFB6F1-1110-446A-958E-685B86556AE4}" destId="{5F3E643C-A343-4645-9E0C-E8A9B4950121}" srcOrd="0" destOrd="7" presId="urn:microsoft.com/office/officeart/2005/8/layout/hList6"/>
    <dgm:cxn modelId="{360887E8-A599-47D7-BF77-501E0A3A3F53}" type="presOf" srcId="{BFA2C728-F36C-4FE8-B766-3A0FB7C545AD}" destId="{53615C0F-6044-4F57-BB6E-43FAD3CD3854}" srcOrd="0" destOrd="6" presId="urn:microsoft.com/office/officeart/2005/8/layout/hList6"/>
    <dgm:cxn modelId="{39B92740-1278-4120-BAEA-B05A48B3C077}" type="presOf" srcId="{1EE14821-E859-4546-96F3-C1CE46E47B79}" destId="{11035256-AB06-4198-847E-E2A3602437FD}" srcOrd="0" destOrd="1" presId="urn:microsoft.com/office/officeart/2005/8/layout/hList6"/>
    <dgm:cxn modelId="{B3EF5A7D-F9C7-402F-943E-8CD33C685A30}" type="presOf" srcId="{DC6EA55B-DE2B-4F92-B7D4-713A673BE5A1}" destId="{53615C0F-6044-4F57-BB6E-43FAD3CD3854}" srcOrd="0" destOrd="13" presId="urn:microsoft.com/office/officeart/2005/8/layout/hList6"/>
    <dgm:cxn modelId="{7A03FB0D-9F79-4D30-AB0E-D051CD746D7A}" type="presOf" srcId="{725E3F9F-750E-40CF-89CB-D63F835B3B06}" destId="{11035256-AB06-4198-847E-E2A3602437FD}" srcOrd="0" destOrd="7" presId="urn:microsoft.com/office/officeart/2005/8/layout/hList6"/>
    <dgm:cxn modelId="{9DE18582-308C-4F53-8687-A8AF5314D190}" srcId="{5C2B925F-0E3D-464C-B5AD-D3DE57187D00}" destId="{7DFFB6F1-1110-446A-958E-685B86556AE4}" srcOrd="6" destOrd="0" parTransId="{AA733B1A-BA62-4906-B541-AC60E6FBA86C}" sibTransId="{1394F757-3B4F-4059-84EA-7EE072F9F9EF}"/>
    <dgm:cxn modelId="{76430C39-AD68-444E-B7FF-9CF72501908A}" srcId="{00FAF9BF-84C3-4019-9F1B-9CE1A416D900}" destId="{DC6EA55B-DE2B-4F92-B7D4-713A673BE5A1}" srcOrd="12" destOrd="0" parTransId="{69604908-687C-4D4A-9F64-587B258F9A95}" sibTransId="{6AC341F4-8D59-4ACE-9A58-2904CE093E7C}"/>
    <dgm:cxn modelId="{3E44FC61-5647-4618-A2E4-4C2FEFE65E6C}" srcId="{5C2B925F-0E3D-464C-B5AD-D3DE57187D00}" destId="{5DAF8FB9-0306-4640-B885-9D8032D31531}" srcOrd="4" destOrd="0" parTransId="{BD41CC22-8304-4366-B57C-9B8D265B72AE}" sibTransId="{6FA7E448-BF27-4AA7-AB62-8B2D71023275}"/>
    <dgm:cxn modelId="{656232AB-9E16-4F8A-A8FF-E736D0864589}" srcId="{00FAF9BF-84C3-4019-9F1B-9CE1A416D900}" destId="{BD30841F-1C4B-46CF-89DF-5E3D2C822FFB}" srcOrd="7" destOrd="0" parTransId="{F849BF13-2926-4B66-B25D-1CF8C0648811}" sibTransId="{E6B3BF45-D534-4A77-8713-5FF7A2CD2B12}"/>
    <dgm:cxn modelId="{F6B37A92-5897-4BFD-B775-5516D576887D}" type="presOf" srcId="{7DFF6BED-69FC-4747-97E0-9F7EC5E49CDA}" destId="{53615C0F-6044-4F57-BB6E-43FAD3CD3854}" srcOrd="0" destOrd="2" presId="urn:microsoft.com/office/officeart/2005/8/layout/hList6"/>
    <dgm:cxn modelId="{37C5CBFD-8C5E-490D-9E90-A0D753B8228C}" type="presOf" srcId="{00FAF9BF-84C3-4019-9F1B-9CE1A416D900}" destId="{53615C0F-6044-4F57-BB6E-43FAD3CD3854}" srcOrd="0" destOrd="0" presId="urn:microsoft.com/office/officeart/2005/8/layout/hList6"/>
    <dgm:cxn modelId="{D2C43BB0-96EC-454A-B5B5-02B2D2B355A7}" srcId="{00FAF9BF-84C3-4019-9F1B-9CE1A416D900}" destId="{19E01043-8E4D-4F6B-A107-6E50D39DB191}" srcOrd="0" destOrd="0" parTransId="{A600628D-388D-4A1D-946E-28EB4B17BF34}" sibTransId="{B2478ABD-B52E-42B7-8B77-C6E1ACE991F4}"/>
    <dgm:cxn modelId="{1DC1DC25-386F-4ED6-9F3F-EC778B7615B7}" type="presOf" srcId="{D6ABC591-DC2A-49AE-A246-24E5730E9BA8}" destId="{53615C0F-6044-4F57-BB6E-43FAD3CD3854}" srcOrd="0" destOrd="7" presId="urn:microsoft.com/office/officeart/2005/8/layout/hList6"/>
    <dgm:cxn modelId="{F479DCCF-35BF-4A8F-BECB-A15239CAA79D}" srcId="{6BF28766-CA80-45B8-9AAC-3C8167F22651}" destId="{3260F0ED-1DB8-4303-97C7-DC4428AD6766}" srcOrd="2" destOrd="0" parTransId="{28EE30E6-3164-4353-AD45-D1ACA1C4A144}" sibTransId="{B61BE8EC-15CE-4F69-84EC-9A340BD1A726}"/>
    <dgm:cxn modelId="{0E472399-708F-4BC6-B8C0-99D50E634264}" srcId="{5C2B925F-0E3D-464C-B5AD-D3DE57187D00}" destId="{C662DDC5-C416-4D0A-A556-7A1C20F9D9F7}" srcOrd="5" destOrd="0" parTransId="{7A48B786-F662-41CE-A130-AA738F04308D}" sibTransId="{B6C13A92-FB18-4BB5-9DD5-45D9F283E50D}"/>
    <dgm:cxn modelId="{304305EC-0A9F-4D08-A290-3CFE1A9D7D55}" srcId="{3260F0ED-1DB8-4303-97C7-DC4428AD6766}" destId="{99D0A08C-B948-4DDD-970E-6BF2D081AB25}" srcOrd="5" destOrd="0" parTransId="{C2F56F5B-0C12-40D4-98C5-52E2BC037512}" sibTransId="{66314D28-B358-407C-B681-03780C4AEC9E}"/>
    <dgm:cxn modelId="{6C94E79C-4422-4683-B41C-642DDE228283}" type="presOf" srcId="{788BD476-51F0-457B-A1FC-D91AE989C4C6}" destId="{11035256-AB06-4198-847E-E2A3602437FD}" srcOrd="0" destOrd="5" presId="urn:microsoft.com/office/officeart/2005/8/layout/hList6"/>
    <dgm:cxn modelId="{8E43FF99-DC3B-42C1-827D-BBE176EECAB2}" type="presOf" srcId="{7E69F64F-39A4-41DE-8DE6-A4F76E4D3574}" destId="{53615C0F-6044-4F57-BB6E-43FAD3CD3854}" srcOrd="0" destOrd="11" presId="urn:microsoft.com/office/officeart/2005/8/layout/hList6"/>
    <dgm:cxn modelId="{902A6803-865D-4FAB-9F98-9EDEC5CCC1E5}" srcId="{3260F0ED-1DB8-4303-97C7-DC4428AD6766}" destId="{0B9571F6-9533-4225-8146-9D3A88E0BE9B}" srcOrd="3" destOrd="0" parTransId="{98B3204B-6E23-48DC-B369-F837E49FFDD4}" sibTransId="{B62B68F3-4894-4AD3-A3FA-F093423F8BD9}"/>
    <dgm:cxn modelId="{86A787F2-789A-4FB5-B235-343B966DC230}" srcId="{3260F0ED-1DB8-4303-97C7-DC4428AD6766}" destId="{A964738A-1F28-4FF2-997C-F28BCB93DF20}" srcOrd="2" destOrd="0" parTransId="{DD298B4E-27D8-4318-BC70-9F9128B1A92E}" sibTransId="{465860AF-1D27-4A24-94BA-3DD0A3A4B2C3}"/>
    <dgm:cxn modelId="{33703376-3344-4417-8DFF-3EC51F09CA1D}" srcId="{3260F0ED-1DB8-4303-97C7-DC4428AD6766}" destId="{1EE14821-E859-4546-96F3-C1CE46E47B79}" srcOrd="0" destOrd="0" parTransId="{2E02416F-BE95-4F41-B004-06C1928AC74E}" sibTransId="{0E0B3D75-6AC5-4523-B139-18B0C1A70E2D}"/>
    <dgm:cxn modelId="{2C70A872-8644-4F93-9FA1-E2BC4CECF55C}" srcId="{00FAF9BF-84C3-4019-9F1B-9CE1A416D900}" destId="{23A8FC52-669D-4449-BE2E-65F7DF311B1C}" srcOrd="14" destOrd="0" parTransId="{FCAB7A59-BC25-481A-B831-4DEBB789C210}" sibTransId="{1A1D5A85-53F7-4947-A76B-A0E91AC1DD3F}"/>
    <dgm:cxn modelId="{DAA50626-3E05-444A-AF7A-0EBFDCB6ACC0}" type="presOf" srcId="{B3997D51-32B9-487F-B7FA-C63ABE55375C}" destId="{53615C0F-6044-4F57-BB6E-43FAD3CD3854}" srcOrd="0" destOrd="3" presId="urn:microsoft.com/office/officeart/2005/8/layout/hList6"/>
    <dgm:cxn modelId="{F7B38CDB-75D4-47AB-B501-0FA36C6C1390}" type="presOf" srcId="{BD30841F-1C4B-46CF-89DF-5E3D2C822FFB}" destId="{53615C0F-6044-4F57-BB6E-43FAD3CD3854}" srcOrd="0" destOrd="8" presId="urn:microsoft.com/office/officeart/2005/8/layout/hList6"/>
    <dgm:cxn modelId="{52AD6EAA-1408-4BFA-AAA4-2C549C1D7576}" type="presOf" srcId="{3260F0ED-1DB8-4303-97C7-DC4428AD6766}" destId="{11035256-AB06-4198-847E-E2A3602437FD}" srcOrd="0" destOrd="0" presId="urn:microsoft.com/office/officeart/2005/8/layout/hList6"/>
    <dgm:cxn modelId="{A744019D-D7D0-4F1B-AF68-C0238AD2B266}" type="presOf" srcId="{5C2B925F-0E3D-464C-B5AD-D3DE57187D00}" destId="{5F3E643C-A343-4645-9E0C-E8A9B4950121}" srcOrd="0" destOrd="0" presId="urn:microsoft.com/office/officeart/2005/8/layout/hList6"/>
    <dgm:cxn modelId="{AC5F9A87-F70E-405A-AA8F-F683BC9F41FB}" type="presOf" srcId="{19E01043-8E4D-4F6B-A107-6E50D39DB191}" destId="{53615C0F-6044-4F57-BB6E-43FAD3CD3854}" srcOrd="0" destOrd="1" presId="urn:microsoft.com/office/officeart/2005/8/layout/hList6"/>
    <dgm:cxn modelId="{02AB2F85-716E-439D-AD90-0EE4E456F4E3}" srcId="{00FAF9BF-84C3-4019-9F1B-9CE1A416D900}" destId="{AE90EEA8-7023-49B7-AF2D-AB40B945A6D7}" srcOrd="3" destOrd="0" parTransId="{7F1B589A-71F1-4BB0-8C31-39AF86FB78F2}" sibTransId="{6CECCEF0-41F9-47C2-AA5B-D85B9AA61B3B}"/>
    <dgm:cxn modelId="{1335DBDF-32F6-4D14-96F4-5E25BBC3E445}" type="presOf" srcId="{3487CC07-283D-42BF-AA5F-1AB282A690BF}" destId="{5F3E643C-A343-4645-9E0C-E8A9B4950121}" srcOrd="0" destOrd="3" presId="urn:microsoft.com/office/officeart/2005/8/layout/hList6"/>
    <dgm:cxn modelId="{1EA01CA5-13BD-461F-8523-80F5FF7BC15A}" type="presOf" srcId="{C662DDC5-C416-4D0A-A556-7A1C20F9D9F7}" destId="{5F3E643C-A343-4645-9E0C-E8A9B4950121}" srcOrd="0" destOrd="6" presId="urn:microsoft.com/office/officeart/2005/8/layout/hList6"/>
    <dgm:cxn modelId="{6BF8014C-7FD3-43C0-B17F-8B90CA3DD03C}" type="presOf" srcId="{D8C94E79-6A46-4CB7-A351-48AB067FB6C8}" destId="{5F3E643C-A343-4645-9E0C-E8A9B4950121}" srcOrd="0" destOrd="2" presId="urn:microsoft.com/office/officeart/2005/8/layout/hList6"/>
    <dgm:cxn modelId="{BE3EEE66-44A9-4B27-A39C-75D1332976F9}" srcId="{5C2B925F-0E3D-464C-B5AD-D3DE57187D00}" destId="{D8C94E79-6A46-4CB7-A351-48AB067FB6C8}" srcOrd="1" destOrd="0" parTransId="{DC39F80F-2E20-468B-81B7-EBAC748891B0}" sibTransId="{D062C5B4-7B32-47F1-B2DD-A85ECE764521}"/>
    <dgm:cxn modelId="{81CC0C50-BBA7-4231-9515-2FBD6C19A4A7}" type="presOf" srcId="{6BF28766-CA80-45B8-9AAC-3C8167F22651}" destId="{DFE5974A-BF8A-4067-ADB3-B16D3F35B2CC}" srcOrd="0" destOrd="0" presId="urn:microsoft.com/office/officeart/2005/8/layout/hList6"/>
    <dgm:cxn modelId="{99DA38C1-398E-4F5C-A0C0-9E5D9816B7AF}" srcId="{00FAF9BF-84C3-4019-9F1B-9CE1A416D900}" destId="{7E69F64F-39A4-41DE-8DE6-A4F76E4D3574}" srcOrd="10" destOrd="0" parTransId="{892522A1-B820-47E1-9469-8E087FC6D88D}" sibTransId="{8CD8984F-4A85-4F0F-9D51-9317A137BBEE}"/>
    <dgm:cxn modelId="{03EA5B6A-AE14-4ED6-B3F4-86E6AB866D14}" srcId="{3260F0ED-1DB8-4303-97C7-DC4428AD6766}" destId="{788BD476-51F0-457B-A1FC-D91AE989C4C6}" srcOrd="4" destOrd="0" parTransId="{7A71350F-DABC-496A-AD2E-FB0461AEAA70}" sibTransId="{1B031F21-FD1F-4D76-9079-D375017EB969}"/>
    <dgm:cxn modelId="{CE0B87AE-B911-404B-97C6-5F2902EEE4D9}" srcId="{00FAF9BF-84C3-4019-9F1B-9CE1A416D900}" destId="{1DBABB71-A9AB-48BB-A3C1-37612197CCC5}" srcOrd="4" destOrd="0" parTransId="{C5687E06-C341-4978-95E4-FCDCA2B1F9BD}" sibTransId="{9C1C204B-207A-4141-8A25-2EB56D38DA1A}"/>
    <dgm:cxn modelId="{D2889CD7-33FD-4F15-B19A-508776C1D66F}" srcId="{5C2B925F-0E3D-464C-B5AD-D3DE57187D00}" destId="{9932E8C3-CA4B-4890-BD44-D227F1A28769}" srcOrd="0" destOrd="0" parTransId="{EC5DBE1C-8528-4001-996B-F15916BC518A}" sibTransId="{1459813C-60B8-4ADF-806A-561D28BF961F}"/>
    <dgm:cxn modelId="{07E462AC-9575-4F97-BFC7-E1800105ABD2}" type="presOf" srcId="{A964738A-1F28-4FF2-997C-F28BCB93DF20}" destId="{11035256-AB06-4198-847E-E2A3602437FD}" srcOrd="0" destOrd="3" presId="urn:microsoft.com/office/officeart/2005/8/layout/hList6"/>
    <dgm:cxn modelId="{9248BB8E-2E3A-4012-A258-C3DE6D15F1F0}" type="presOf" srcId="{23A8FC52-669D-4449-BE2E-65F7DF311B1C}" destId="{53615C0F-6044-4F57-BB6E-43FAD3CD3854}" srcOrd="0" destOrd="15" presId="urn:microsoft.com/office/officeart/2005/8/layout/hList6"/>
    <dgm:cxn modelId="{A343B14B-8D2F-417E-828B-CB00049BD5CA}" type="presOf" srcId="{BA3FCF53-1AAC-4983-AB26-AC503B7E1812}" destId="{53615C0F-6044-4F57-BB6E-43FAD3CD3854}" srcOrd="0" destOrd="12" presId="urn:microsoft.com/office/officeart/2005/8/layout/hList6"/>
    <dgm:cxn modelId="{EB6BC3AB-1F8B-4DFD-BBEC-B01D2E48911A}" srcId="{3260F0ED-1DB8-4303-97C7-DC4428AD6766}" destId="{725E3F9F-750E-40CF-89CB-D63F835B3B06}" srcOrd="6" destOrd="0" parTransId="{28F43EFD-26B9-4757-AFE4-B60BE2EEF03A}" sibTransId="{B2DDA85B-08E6-4FD9-87EF-5497009A57B3}"/>
    <dgm:cxn modelId="{74AB7FE5-09AC-49A1-9BD4-97E6DF928073}" type="presOf" srcId="{99D0A08C-B948-4DDD-970E-6BF2D081AB25}" destId="{11035256-AB06-4198-847E-E2A3602437FD}" srcOrd="0" destOrd="6" presId="urn:microsoft.com/office/officeart/2005/8/layout/hList6"/>
    <dgm:cxn modelId="{06D39BD4-ABAE-4B33-ADB3-5BC6EC08A656}" type="presOf" srcId="{1DBABB71-A9AB-48BB-A3C1-37612197CCC5}" destId="{53615C0F-6044-4F57-BB6E-43FAD3CD3854}" srcOrd="0" destOrd="5" presId="urn:microsoft.com/office/officeart/2005/8/layout/hList6"/>
    <dgm:cxn modelId="{43AC446B-50B6-4A51-9354-87C4719A77BC}" type="presOf" srcId="{8DC7F15B-E31D-4178-9BD6-9CCE0BC35A05}" destId="{53615C0F-6044-4F57-BB6E-43FAD3CD3854}" srcOrd="0" destOrd="10" presId="urn:microsoft.com/office/officeart/2005/8/layout/hList6"/>
    <dgm:cxn modelId="{8200BB69-A7B5-439C-B30A-862B2DCB3AF3}" type="presOf" srcId="{186137D9-032C-4F49-A799-54CBA701C7B2}" destId="{11035256-AB06-4198-847E-E2A3602437FD}" srcOrd="0" destOrd="2" presId="urn:microsoft.com/office/officeart/2005/8/layout/hList6"/>
    <dgm:cxn modelId="{0C3A8612-E649-48DD-9E2A-08E152A72A52}" type="presOf" srcId="{67F06C5F-0872-4FE4-BF6D-C7EEA82CA78E}" destId="{53615C0F-6044-4F57-BB6E-43FAD3CD3854}" srcOrd="0" destOrd="9" presId="urn:microsoft.com/office/officeart/2005/8/layout/hList6"/>
    <dgm:cxn modelId="{CB75C301-A7C1-40E4-B482-2C0F9718055E}" type="presOf" srcId="{AE90EEA8-7023-49B7-AF2D-AB40B945A6D7}" destId="{53615C0F-6044-4F57-BB6E-43FAD3CD3854}" srcOrd="0" destOrd="4" presId="urn:microsoft.com/office/officeart/2005/8/layout/hList6"/>
    <dgm:cxn modelId="{6A456076-7F8D-4CCF-A3AF-770E6792C1A7}" srcId="{00FAF9BF-84C3-4019-9F1B-9CE1A416D900}" destId="{BFA2C728-F36C-4FE8-B766-3A0FB7C545AD}" srcOrd="5" destOrd="0" parTransId="{1CC6B3A6-67D4-485D-9879-2F1A013ED091}" sibTransId="{E17446DB-F9BB-49FE-8D49-AA112A4CD42D}"/>
    <dgm:cxn modelId="{90C0E6E4-6FB9-4068-BF24-6104B049877E}" srcId="{00FAF9BF-84C3-4019-9F1B-9CE1A416D900}" destId="{F4F4363A-6343-42CF-BE4B-35DE78FDA4E7}" srcOrd="13" destOrd="0" parTransId="{A4318A8C-8595-449E-89B9-637CFB88106A}" sibTransId="{5BF46983-542B-4817-BC73-3ABF993A6FC5}"/>
    <dgm:cxn modelId="{9F32CC16-C96D-41F7-BAE6-3BDD5AAD6E5F}" srcId="{00FAF9BF-84C3-4019-9F1B-9CE1A416D900}" destId="{B3997D51-32B9-487F-B7FA-C63ABE55375C}" srcOrd="2" destOrd="0" parTransId="{AD3B92B0-6D6F-422E-9993-F3652313A254}" sibTransId="{6F3F309B-CAE2-4596-A0C3-AC65220597F7}"/>
    <dgm:cxn modelId="{7FAD654E-B05D-457F-86B7-54BB4C742166}" type="presParOf" srcId="{DFE5974A-BF8A-4067-ADB3-B16D3F35B2CC}" destId="{5F3E643C-A343-4645-9E0C-E8A9B4950121}" srcOrd="0" destOrd="0" presId="urn:microsoft.com/office/officeart/2005/8/layout/hList6"/>
    <dgm:cxn modelId="{4172FE84-305F-4EB0-8A00-3DE297378D01}" type="presParOf" srcId="{DFE5974A-BF8A-4067-ADB3-B16D3F35B2CC}" destId="{E524A150-F1CC-4437-82A7-CA946DC8A3D6}" srcOrd="1" destOrd="0" presId="urn:microsoft.com/office/officeart/2005/8/layout/hList6"/>
    <dgm:cxn modelId="{17CA9C51-7F9C-4115-BC68-B1547777C46F}" type="presParOf" srcId="{DFE5974A-BF8A-4067-ADB3-B16D3F35B2CC}" destId="{53615C0F-6044-4F57-BB6E-43FAD3CD3854}" srcOrd="2" destOrd="0" presId="urn:microsoft.com/office/officeart/2005/8/layout/hList6"/>
    <dgm:cxn modelId="{F3999C33-C95F-4F42-9819-D8970E62339C}" type="presParOf" srcId="{DFE5974A-BF8A-4067-ADB3-B16D3F35B2CC}" destId="{13B5304C-7E0C-413D-9DDC-D989A2A4DC40}" srcOrd="3" destOrd="0" presId="urn:microsoft.com/office/officeart/2005/8/layout/hList6"/>
    <dgm:cxn modelId="{37A8A613-5784-4A0F-832E-511EF5012D12}" type="presParOf" srcId="{DFE5974A-BF8A-4067-ADB3-B16D3F35B2CC}" destId="{11035256-AB06-4198-847E-E2A3602437FD}" srcOrd="4" destOrd="0" presId="urn:microsoft.com/office/officeart/2005/8/layout/h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CBFD4D-2021-4DAA-B7B6-CE545B8CE0C3}">
      <dsp:nvSpPr>
        <dsp:cNvPr id="0" name=""/>
        <dsp:cNvSpPr/>
      </dsp:nvSpPr>
      <dsp:spPr>
        <a:xfrm>
          <a:off x="1525" y="256088"/>
          <a:ext cx="1333568" cy="1333568"/>
        </a:xfrm>
        <a:prstGeom prst="ellipse">
          <a:avLst/>
        </a:prstGeom>
        <a:gradFill rotWithShape="0">
          <a:gsLst>
            <a:gs pos="0">
              <a:schemeClr val="accent2">
                <a:alpha val="50000"/>
                <a:hueOff val="0"/>
                <a:satOff val="0"/>
                <a:lumOff val="0"/>
                <a:alphaOff val="0"/>
                <a:tint val="50000"/>
                <a:satMod val="300000"/>
              </a:schemeClr>
            </a:gs>
            <a:gs pos="35000">
              <a:schemeClr val="accent2">
                <a:alpha val="50000"/>
                <a:hueOff val="0"/>
                <a:satOff val="0"/>
                <a:lumOff val="0"/>
                <a:alphaOff val="0"/>
                <a:tint val="37000"/>
                <a:satMod val="300000"/>
              </a:schemeClr>
            </a:gs>
            <a:gs pos="100000">
              <a:schemeClr val="accent2">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3391" tIns="12700" rIns="73391" bIns="12700" numCol="1" spcCol="1270" anchor="ctr" anchorCtr="0">
          <a:noAutofit/>
        </a:bodyPr>
        <a:lstStyle/>
        <a:p>
          <a:pPr lvl="0" algn="ctr" defTabSz="444500">
            <a:lnSpc>
              <a:spcPct val="90000"/>
            </a:lnSpc>
            <a:spcBef>
              <a:spcPct val="0"/>
            </a:spcBef>
            <a:spcAft>
              <a:spcPct val="35000"/>
            </a:spcAft>
          </a:pPr>
          <a:r>
            <a:rPr lang="fr-FR" sz="1000" b="1" kern="1200" dirty="0" smtClean="0">
              <a:solidFill>
                <a:schemeClr val="tx2"/>
              </a:solidFill>
            </a:rPr>
            <a:t>Risque Infectieux (ICALIN2)</a:t>
          </a:r>
          <a:endParaRPr lang="fr-FR" sz="1000" b="1" kern="1200" dirty="0">
            <a:solidFill>
              <a:schemeClr val="tx2"/>
            </a:solidFill>
          </a:endParaRPr>
        </a:p>
      </dsp:txBody>
      <dsp:txXfrm>
        <a:off x="196822" y="451385"/>
        <a:ext cx="942974" cy="942974"/>
      </dsp:txXfrm>
    </dsp:sp>
    <dsp:sp modelId="{5C33598C-4AA8-4391-91DB-4D88810FE1F6}">
      <dsp:nvSpPr>
        <dsp:cNvPr id="0" name=""/>
        <dsp:cNvSpPr/>
      </dsp:nvSpPr>
      <dsp:spPr>
        <a:xfrm>
          <a:off x="1068379" y="256088"/>
          <a:ext cx="1333568" cy="1333568"/>
        </a:xfrm>
        <a:prstGeom prst="ellipse">
          <a:avLst/>
        </a:prstGeom>
        <a:gradFill rotWithShape="0">
          <a:gsLst>
            <a:gs pos="0">
              <a:schemeClr val="accent3">
                <a:alpha val="50000"/>
                <a:hueOff val="0"/>
                <a:satOff val="0"/>
                <a:lumOff val="0"/>
                <a:alphaOff val="0"/>
                <a:tint val="50000"/>
                <a:satMod val="300000"/>
              </a:schemeClr>
            </a:gs>
            <a:gs pos="35000">
              <a:schemeClr val="accent3">
                <a:alpha val="50000"/>
                <a:hueOff val="0"/>
                <a:satOff val="0"/>
                <a:lumOff val="0"/>
                <a:alphaOff val="0"/>
                <a:tint val="37000"/>
                <a:satMod val="300000"/>
              </a:schemeClr>
            </a:gs>
            <a:gs pos="100000">
              <a:schemeClr val="accent3">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3391" tIns="12700" rIns="73391" bIns="12700" numCol="1" spcCol="1270" anchor="ctr" anchorCtr="0">
          <a:noAutofit/>
        </a:bodyPr>
        <a:lstStyle/>
        <a:p>
          <a:pPr lvl="0" algn="ctr" defTabSz="444500">
            <a:lnSpc>
              <a:spcPct val="90000"/>
            </a:lnSpc>
            <a:spcBef>
              <a:spcPct val="0"/>
            </a:spcBef>
            <a:spcAft>
              <a:spcPct val="35000"/>
            </a:spcAft>
          </a:pPr>
          <a:r>
            <a:rPr lang="fr-FR" sz="1000" b="1" kern="1200" dirty="0" smtClean="0">
              <a:solidFill>
                <a:schemeClr val="tx2"/>
              </a:solidFill>
            </a:rPr>
            <a:t>Risque Médicamenteux (HN : D3.1)</a:t>
          </a:r>
          <a:endParaRPr lang="fr-FR" sz="1000" b="1" kern="1200" dirty="0">
            <a:solidFill>
              <a:schemeClr val="tx2"/>
            </a:solidFill>
          </a:endParaRPr>
        </a:p>
      </dsp:txBody>
      <dsp:txXfrm>
        <a:off x="1263676" y="451385"/>
        <a:ext cx="942974" cy="942974"/>
      </dsp:txXfrm>
    </dsp:sp>
    <dsp:sp modelId="{49D73033-069F-4DE7-8151-3F1E69296CF2}">
      <dsp:nvSpPr>
        <dsp:cNvPr id="0" name=""/>
        <dsp:cNvSpPr/>
      </dsp:nvSpPr>
      <dsp:spPr>
        <a:xfrm>
          <a:off x="2135234" y="256088"/>
          <a:ext cx="1333568" cy="1333568"/>
        </a:xfrm>
        <a:prstGeom prst="ellipse">
          <a:avLst/>
        </a:prstGeom>
        <a:gradFill rotWithShape="0">
          <a:gsLst>
            <a:gs pos="0">
              <a:schemeClr val="accent4">
                <a:alpha val="50000"/>
                <a:hueOff val="0"/>
                <a:satOff val="0"/>
                <a:lumOff val="0"/>
                <a:alphaOff val="0"/>
                <a:tint val="50000"/>
                <a:satMod val="300000"/>
              </a:schemeClr>
            </a:gs>
            <a:gs pos="35000">
              <a:schemeClr val="accent4">
                <a:alpha val="50000"/>
                <a:hueOff val="0"/>
                <a:satOff val="0"/>
                <a:lumOff val="0"/>
                <a:alphaOff val="0"/>
                <a:tint val="37000"/>
                <a:satMod val="300000"/>
              </a:schemeClr>
            </a:gs>
            <a:gs pos="100000">
              <a:schemeClr val="accent4">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3391" tIns="12700" rIns="73391" bIns="12700" numCol="1" spcCol="1270" anchor="ctr" anchorCtr="0">
          <a:noAutofit/>
        </a:bodyPr>
        <a:lstStyle/>
        <a:p>
          <a:pPr lvl="0" algn="ctr" defTabSz="444500">
            <a:lnSpc>
              <a:spcPct val="90000"/>
            </a:lnSpc>
            <a:spcBef>
              <a:spcPct val="0"/>
            </a:spcBef>
            <a:spcAft>
              <a:spcPct val="35000"/>
            </a:spcAft>
          </a:pPr>
          <a:r>
            <a:rPr lang="fr-FR" sz="1000" b="1" kern="1200" dirty="0" smtClean="0">
              <a:solidFill>
                <a:schemeClr val="tx2"/>
              </a:solidFill>
            </a:rPr>
            <a:t>Risque rupture de parcours (DOC</a:t>
          </a:r>
          <a:r>
            <a:rPr lang="fr-FR" sz="900" kern="1200" dirty="0" smtClean="0"/>
            <a:t>)</a:t>
          </a:r>
          <a:endParaRPr lang="fr-FR" sz="900" kern="1200" dirty="0"/>
        </a:p>
      </dsp:txBody>
      <dsp:txXfrm>
        <a:off x="2330531" y="451385"/>
        <a:ext cx="942974" cy="9429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32D4B-D40D-4D04-A833-4AF705877067}">
      <dsp:nvSpPr>
        <dsp:cNvPr id="0" name=""/>
        <dsp:cNvSpPr/>
      </dsp:nvSpPr>
      <dsp:spPr>
        <a:xfrm>
          <a:off x="0" y="0"/>
          <a:ext cx="6263208" cy="14736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fr-FR" sz="2400" kern="1200" dirty="0" smtClean="0"/>
            <a:t>Chapitre I : Conditions générales d’application : </a:t>
          </a:r>
          <a:r>
            <a:rPr lang="fr-FR" sz="1500" kern="1200" dirty="0" smtClean="0"/>
            <a:t>objet, durée, obligation des parties, sources, évaluation, intéressement/sanctions, révision, résiliation, recours</a:t>
          </a:r>
          <a:endParaRPr lang="fr-FR" sz="1500" kern="1200" dirty="0"/>
        </a:p>
      </dsp:txBody>
      <dsp:txXfrm>
        <a:off x="43163" y="43163"/>
        <a:ext cx="4672975" cy="1387370"/>
      </dsp:txXfrm>
    </dsp:sp>
    <dsp:sp modelId="{95CA45E5-7658-4034-86B6-2A41007DCEC9}">
      <dsp:nvSpPr>
        <dsp:cNvPr id="0" name=""/>
        <dsp:cNvSpPr/>
      </dsp:nvSpPr>
      <dsp:spPr>
        <a:xfrm>
          <a:off x="552635" y="1719312"/>
          <a:ext cx="6263208" cy="14736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fr-FR" sz="2400" kern="1200" dirty="0" smtClean="0"/>
            <a:t>Chapitre II : Volet obligatoire relatif au bon usage des médicament et produits et prestations</a:t>
          </a:r>
          <a:endParaRPr lang="fr-FR" sz="2400" kern="1200" dirty="0"/>
        </a:p>
      </dsp:txBody>
      <dsp:txXfrm>
        <a:off x="595798" y="1762475"/>
        <a:ext cx="4666343" cy="1387370"/>
      </dsp:txXfrm>
    </dsp:sp>
    <dsp:sp modelId="{6E8390DF-6D90-4B7C-90B1-18FDFFC36914}">
      <dsp:nvSpPr>
        <dsp:cNvPr id="0" name=""/>
        <dsp:cNvSpPr/>
      </dsp:nvSpPr>
      <dsp:spPr>
        <a:xfrm>
          <a:off x="1105271" y="3438624"/>
          <a:ext cx="6263208" cy="14736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fr-FR" sz="2400" kern="1200" dirty="0" smtClean="0"/>
            <a:t>Chapitre III : Dispositions relatives aux volets additionnels</a:t>
          </a:r>
          <a:endParaRPr lang="fr-FR" sz="2400" kern="1200" dirty="0"/>
        </a:p>
      </dsp:txBody>
      <dsp:txXfrm>
        <a:off x="1148434" y="3481787"/>
        <a:ext cx="4666343" cy="1387370"/>
      </dsp:txXfrm>
    </dsp:sp>
    <dsp:sp modelId="{BA891610-B6E3-4DE1-8861-805494BE8D6C}">
      <dsp:nvSpPr>
        <dsp:cNvPr id="0" name=""/>
        <dsp:cNvSpPr/>
      </dsp:nvSpPr>
      <dsp:spPr>
        <a:xfrm>
          <a:off x="5305305" y="1117552"/>
          <a:ext cx="957902" cy="95790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dsp:txBody>
      <dsp:txXfrm>
        <a:off x="5520833" y="1117552"/>
        <a:ext cx="526846" cy="720821"/>
      </dsp:txXfrm>
    </dsp:sp>
    <dsp:sp modelId="{90552373-3D84-4737-B25A-8FAA8131A06A}">
      <dsp:nvSpPr>
        <dsp:cNvPr id="0" name=""/>
        <dsp:cNvSpPr/>
      </dsp:nvSpPr>
      <dsp:spPr>
        <a:xfrm>
          <a:off x="5857941" y="2827040"/>
          <a:ext cx="957902" cy="95790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dsp:txBody>
      <dsp:txXfrm>
        <a:off x="6073469" y="2827040"/>
        <a:ext cx="526846" cy="7208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2FDC7-41A7-4304-8618-75980F730BF1}">
      <dsp:nvSpPr>
        <dsp:cNvPr id="0" name=""/>
        <dsp:cNvSpPr/>
      </dsp:nvSpPr>
      <dsp:spPr>
        <a:xfrm>
          <a:off x="0" y="5074962"/>
          <a:ext cx="8521303"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E59CF2-01DF-4DF3-86A0-BF0E78F44788}">
      <dsp:nvSpPr>
        <dsp:cNvPr id="0" name=""/>
        <dsp:cNvSpPr/>
      </dsp:nvSpPr>
      <dsp:spPr>
        <a:xfrm>
          <a:off x="0" y="4050928"/>
          <a:ext cx="8521303"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73F6CC-91AE-41D7-81C8-ED7B1300D50A}">
      <dsp:nvSpPr>
        <dsp:cNvPr id="0" name=""/>
        <dsp:cNvSpPr/>
      </dsp:nvSpPr>
      <dsp:spPr>
        <a:xfrm>
          <a:off x="0" y="3026895"/>
          <a:ext cx="8521303"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285463-80B3-4DC7-8B5E-9A5976751E29}">
      <dsp:nvSpPr>
        <dsp:cNvPr id="0" name=""/>
        <dsp:cNvSpPr/>
      </dsp:nvSpPr>
      <dsp:spPr>
        <a:xfrm>
          <a:off x="0" y="2002862"/>
          <a:ext cx="8521303"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EEE8A8-B56F-45D1-BDDE-75E21A4E76C4}">
      <dsp:nvSpPr>
        <dsp:cNvPr id="0" name=""/>
        <dsp:cNvSpPr/>
      </dsp:nvSpPr>
      <dsp:spPr>
        <a:xfrm>
          <a:off x="0" y="978829"/>
          <a:ext cx="8521303"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5A46AF-BF6D-4B2A-806A-A0F461669BDD}">
      <dsp:nvSpPr>
        <dsp:cNvPr id="0" name=""/>
        <dsp:cNvSpPr/>
      </dsp:nvSpPr>
      <dsp:spPr>
        <a:xfrm>
          <a:off x="2215538" y="3559"/>
          <a:ext cx="6305764" cy="975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lvl="0" algn="l" defTabSz="622300">
            <a:lnSpc>
              <a:spcPct val="90000"/>
            </a:lnSpc>
            <a:spcBef>
              <a:spcPct val="0"/>
            </a:spcBef>
            <a:spcAft>
              <a:spcPct val="35000"/>
            </a:spcAft>
          </a:pPr>
          <a:r>
            <a:rPr lang="fr-FR" sz="1400" kern="1200" dirty="0" smtClean="0">
              <a:solidFill>
                <a:srgbClr val="1F497D"/>
              </a:solidFill>
            </a:rPr>
            <a:t>Amélioration et sécurisation de la prise en charge thérapeutique du patient et du circuit des produits et prestations : </a:t>
          </a:r>
        </a:p>
        <a:p>
          <a:pPr lvl="0" algn="l" defTabSz="622300">
            <a:lnSpc>
              <a:spcPct val="90000"/>
            </a:lnSpc>
            <a:spcBef>
              <a:spcPct val="0"/>
            </a:spcBef>
            <a:spcAft>
              <a:spcPct val="35000"/>
            </a:spcAft>
          </a:pPr>
          <a:r>
            <a:rPr lang="fr-FR" sz="1400" b="1" kern="1200" dirty="0" smtClean="0">
              <a:solidFill>
                <a:srgbClr val="FF0000"/>
              </a:solidFill>
            </a:rPr>
            <a:t>Management PCEM / Prescription en DCI / Informatisation dont consultations / Traçabilité des DMI / Dispensation nominative</a:t>
          </a:r>
          <a:endParaRPr lang="fr-FR" sz="1400" b="1" kern="1200" dirty="0">
            <a:solidFill>
              <a:srgbClr val="FF0000"/>
            </a:solidFill>
          </a:endParaRPr>
        </a:p>
      </dsp:txBody>
      <dsp:txXfrm>
        <a:off x="2215538" y="3559"/>
        <a:ext cx="6305764" cy="975269"/>
      </dsp:txXfrm>
    </dsp:sp>
    <dsp:sp modelId="{4D3758CB-7252-4341-87CD-4B6C58FA3FBA}">
      <dsp:nvSpPr>
        <dsp:cNvPr id="0" name=""/>
        <dsp:cNvSpPr/>
      </dsp:nvSpPr>
      <dsp:spPr>
        <a:xfrm>
          <a:off x="0" y="3559"/>
          <a:ext cx="2215538" cy="97526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fr-FR" sz="2400" kern="1200" dirty="0" smtClean="0"/>
            <a:t>Article 10-1</a:t>
          </a:r>
          <a:endParaRPr lang="fr-FR" sz="2400" kern="1200" dirty="0"/>
        </a:p>
      </dsp:txBody>
      <dsp:txXfrm>
        <a:off x="47617" y="51176"/>
        <a:ext cx="2120304" cy="927652"/>
      </dsp:txXfrm>
    </dsp:sp>
    <dsp:sp modelId="{529E48E8-80A7-4C6E-A277-F38B6A4D5E8C}">
      <dsp:nvSpPr>
        <dsp:cNvPr id="0" name=""/>
        <dsp:cNvSpPr/>
      </dsp:nvSpPr>
      <dsp:spPr>
        <a:xfrm>
          <a:off x="2215538" y="1027593"/>
          <a:ext cx="6305764" cy="975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lvl="0" algn="l" defTabSz="622300">
            <a:lnSpc>
              <a:spcPct val="90000"/>
            </a:lnSpc>
            <a:spcBef>
              <a:spcPct val="0"/>
            </a:spcBef>
            <a:spcAft>
              <a:spcPct val="35000"/>
            </a:spcAft>
          </a:pPr>
          <a:r>
            <a:rPr lang="fr-FR" sz="1400" kern="1200" dirty="0" smtClean="0">
              <a:solidFill>
                <a:srgbClr val="1F497D"/>
              </a:solidFill>
            </a:rPr>
            <a:t>Développement des pratiques pluridisciplinaires et en réseau :</a:t>
          </a:r>
        </a:p>
        <a:p>
          <a:pPr lvl="0" algn="l" defTabSz="622300">
            <a:lnSpc>
              <a:spcPct val="90000"/>
            </a:lnSpc>
            <a:spcBef>
              <a:spcPct val="0"/>
            </a:spcBef>
            <a:spcAft>
              <a:spcPct val="35000"/>
            </a:spcAft>
          </a:pPr>
          <a:r>
            <a:rPr lang="fr-FR" sz="1400" b="1" kern="1200" dirty="0" smtClean="0">
              <a:solidFill>
                <a:srgbClr val="FF0000"/>
              </a:solidFill>
            </a:rPr>
            <a:t>Déploiement de la pharmacie clinique / conciliation médicamenteuse</a:t>
          </a:r>
          <a:endParaRPr lang="fr-FR" sz="1400" b="1" kern="1200" dirty="0">
            <a:solidFill>
              <a:srgbClr val="FF0000"/>
            </a:solidFill>
          </a:endParaRPr>
        </a:p>
      </dsp:txBody>
      <dsp:txXfrm>
        <a:off x="2215538" y="1027593"/>
        <a:ext cx="6305764" cy="975269"/>
      </dsp:txXfrm>
    </dsp:sp>
    <dsp:sp modelId="{DBDC3458-A418-400C-8821-3FCF992EBB0F}">
      <dsp:nvSpPr>
        <dsp:cNvPr id="0" name=""/>
        <dsp:cNvSpPr/>
      </dsp:nvSpPr>
      <dsp:spPr>
        <a:xfrm>
          <a:off x="0" y="1027593"/>
          <a:ext cx="2215538" cy="97526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fr-FR" sz="2400" kern="1200" dirty="0" smtClean="0"/>
            <a:t>Article 10-2</a:t>
          </a:r>
          <a:endParaRPr lang="fr-FR" sz="2400" kern="1200" dirty="0"/>
        </a:p>
      </dsp:txBody>
      <dsp:txXfrm>
        <a:off x="47617" y="1075210"/>
        <a:ext cx="2120304" cy="927652"/>
      </dsp:txXfrm>
    </dsp:sp>
    <dsp:sp modelId="{C4E5E12D-A703-45B2-B980-DA1590C07432}">
      <dsp:nvSpPr>
        <dsp:cNvPr id="0" name=""/>
        <dsp:cNvSpPr/>
      </dsp:nvSpPr>
      <dsp:spPr>
        <a:xfrm>
          <a:off x="2215538" y="2051626"/>
          <a:ext cx="6305764" cy="975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lvl="0" algn="l" defTabSz="622300">
            <a:lnSpc>
              <a:spcPct val="90000"/>
            </a:lnSpc>
            <a:spcBef>
              <a:spcPct val="0"/>
            </a:spcBef>
            <a:spcAft>
              <a:spcPct val="35000"/>
            </a:spcAft>
          </a:pPr>
          <a:r>
            <a:rPr lang="fr-FR" sz="1400" kern="1200" dirty="0" smtClean="0">
              <a:solidFill>
                <a:srgbClr val="1F497D"/>
              </a:solidFill>
            </a:rPr>
            <a:t>Engagements relatifs aux prescriptions de médicaments dans le répertoire générique et </a:t>
          </a:r>
          <a:r>
            <a:rPr lang="fr-FR" sz="1400" kern="1200" dirty="0" err="1" smtClean="0">
              <a:solidFill>
                <a:srgbClr val="1F497D"/>
              </a:solidFill>
            </a:rPr>
            <a:t>biosimilaires</a:t>
          </a:r>
          <a:r>
            <a:rPr lang="fr-FR" sz="1400" kern="1200" dirty="0" smtClean="0">
              <a:solidFill>
                <a:srgbClr val="1F497D"/>
              </a:solidFill>
            </a:rPr>
            <a:t> </a:t>
          </a:r>
        </a:p>
        <a:p>
          <a:pPr lvl="0" algn="l" defTabSz="622300">
            <a:lnSpc>
              <a:spcPct val="90000"/>
            </a:lnSpc>
            <a:spcBef>
              <a:spcPct val="0"/>
            </a:spcBef>
            <a:spcAft>
              <a:spcPct val="35000"/>
            </a:spcAft>
          </a:pPr>
          <a:endParaRPr lang="fr-FR" sz="1400" kern="1200" dirty="0" smtClean="0"/>
        </a:p>
      </dsp:txBody>
      <dsp:txXfrm>
        <a:off x="2215538" y="2051626"/>
        <a:ext cx="6305764" cy="975269"/>
      </dsp:txXfrm>
    </dsp:sp>
    <dsp:sp modelId="{19BE4289-C377-459D-8B19-CC2E48699F6B}">
      <dsp:nvSpPr>
        <dsp:cNvPr id="0" name=""/>
        <dsp:cNvSpPr/>
      </dsp:nvSpPr>
      <dsp:spPr>
        <a:xfrm>
          <a:off x="0" y="2051626"/>
          <a:ext cx="2215538" cy="97526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fr-FR" sz="2400" kern="1200" dirty="0" smtClean="0"/>
            <a:t>Article 10-3</a:t>
          </a:r>
          <a:endParaRPr lang="fr-FR" sz="2400" kern="1200" dirty="0"/>
        </a:p>
      </dsp:txBody>
      <dsp:txXfrm>
        <a:off x="47617" y="2099243"/>
        <a:ext cx="2120304" cy="927652"/>
      </dsp:txXfrm>
    </dsp:sp>
    <dsp:sp modelId="{E9210203-27A9-4600-AC77-31104FDC54D9}">
      <dsp:nvSpPr>
        <dsp:cNvPr id="0" name=""/>
        <dsp:cNvSpPr/>
      </dsp:nvSpPr>
      <dsp:spPr>
        <a:xfrm>
          <a:off x="2215538" y="3075659"/>
          <a:ext cx="6305764" cy="975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lvl="0" algn="l" defTabSz="622300">
            <a:lnSpc>
              <a:spcPct val="90000"/>
            </a:lnSpc>
            <a:spcBef>
              <a:spcPct val="0"/>
            </a:spcBef>
            <a:spcAft>
              <a:spcPct val="35000"/>
            </a:spcAft>
          </a:pPr>
          <a:r>
            <a:rPr lang="fr-FR" sz="1400" kern="1200" dirty="0" smtClean="0">
              <a:solidFill>
                <a:srgbClr val="1F497D"/>
              </a:solidFill>
            </a:rPr>
            <a:t>Engagements relatifs aux médicaments et produits et prestations prescrits en établissements de santé et remboursés sur l'enveloppe ville</a:t>
          </a:r>
        </a:p>
        <a:p>
          <a:pPr lvl="0" algn="l" defTabSz="622300">
            <a:lnSpc>
              <a:spcPct val="90000"/>
            </a:lnSpc>
            <a:spcBef>
              <a:spcPct val="0"/>
            </a:spcBef>
            <a:spcAft>
              <a:spcPct val="35000"/>
            </a:spcAft>
          </a:pPr>
          <a:endParaRPr lang="fr-FR" sz="1400" kern="1200" dirty="0"/>
        </a:p>
      </dsp:txBody>
      <dsp:txXfrm>
        <a:off x="2215538" y="3075659"/>
        <a:ext cx="6305764" cy="975269"/>
      </dsp:txXfrm>
    </dsp:sp>
    <dsp:sp modelId="{6EA992A4-FC30-4E34-8340-6DAA1D9A514E}">
      <dsp:nvSpPr>
        <dsp:cNvPr id="0" name=""/>
        <dsp:cNvSpPr/>
      </dsp:nvSpPr>
      <dsp:spPr>
        <a:xfrm>
          <a:off x="0" y="3075659"/>
          <a:ext cx="2215538" cy="97526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fr-FR" sz="2400" kern="1200" dirty="0" smtClean="0"/>
            <a:t>Article 10-4</a:t>
          </a:r>
          <a:endParaRPr lang="fr-FR" sz="2400" kern="1200" dirty="0"/>
        </a:p>
      </dsp:txBody>
      <dsp:txXfrm>
        <a:off x="47617" y="3123276"/>
        <a:ext cx="2120304" cy="927652"/>
      </dsp:txXfrm>
    </dsp:sp>
    <dsp:sp modelId="{73F5B56F-CC8D-447A-9AC9-1095EBBC8F59}">
      <dsp:nvSpPr>
        <dsp:cNvPr id="0" name=""/>
        <dsp:cNvSpPr/>
      </dsp:nvSpPr>
      <dsp:spPr>
        <a:xfrm>
          <a:off x="2215538" y="4099692"/>
          <a:ext cx="6305764" cy="975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lvl="0" algn="l" defTabSz="622300">
            <a:lnSpc>
              <a:spcPct val="90000"/>
            </a:lnSpc>
            <a:spcBef>
              <a:spcPct val="0"/>
            </a:spcBef>
            <a:spcAft>
              <a:spcPct val="35000"/>
            </a:spcAft>
          </a:pPr>
          <a:r>
            <a:rPr lang="fr-FR" sz="1400" kern="1200" dirty="0" smtClean="0">
              <a:solidFill>
                <a:srgbClr val="1F497D"/>
              </a:solidFill>
            </a:rPr>
            <a:t>Engagements spécifiques relatifs aux spécialités pharmaceutiques et aux produits et prestations de la liste en sus et respect des référentiels nationaux de bon usage des médicaments et des produits et prestations : </a:t>
          </a:r>
        </a:p>
        <a:p>
          <a:pPr lvl="0" algn="l" defTabSz="622300">
            <a:lnSpc>
              <a:spcPct val="90000"/>
            </a:lnSpc>
            <a:spcBef>
              <a:spcPct val="0"/>
            </a:spcBef>
            <a:spcAft>
              <a:spcPct val="35000"/>
            </a:spcAft>
          </a:pPr>
          <a:r>
            <a:rPr lang="fr-FR" sz="1400" b="1" kern="1200" dirty="0" smtClean="0">
              <a:solidFill>
                <a:srgbClr val="FF0000"/>
              </a:solidFill>
            </a:rPr>
            <a:t>Respect des taux d’évolution / Suivi des indications par service, UCD et prescripteur</a:t>
          </a:r>
          <a:endParaRPr lang="fr-FR" sz="1400" b="1" kern="1200" dirty="0">
            <a:solidFill>
              <a:srgbClr val="FF0000"/>
            </a:solidFill>
          </a:endParaRPr>
        </a:p>
      </dsp:txBody>
      <dsp:txXfrm>
        <a:off x="2215538" y="4099692"/>
        <a:ext cx="6305764" cy="975269"/>
      </dsp:txXfrm>
    </dsp:sp>
    <dsp:sp modelId="{B2D681D1-C48D-4E91-9659-016ED2C08DF9}">
      <dsp:nvSpPr>
        <dsp:cNvPr id="0" name=""/>
        <dsp:cNvSpPr/>
      </dsp:nvSpPr>
      <dsp:spPr>
        <a:xfrm>
          <a:off x="0" y="4099692"/>
          <a:ext cx="2215538" cy="97526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fr-FR" sz="2400" kern="1200" dirty="0" smtClean="0"/>
            <a:t>Article 10-5</a:t>
          </a:r>
          <a:endParaRPr lang="fr-FR" sz="2400" kern="1200" dirty="0"/>
        </a:p>
      </dsp:txBody>
      <dsp:txXfrm>
        <a:off x="47617" y="4147309"/>
        <a:ext cx="2120304" cy="9276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3E643C-A343-4645-9E0C-E8A9B4950121}">
      <dsp:nvSpPr>
        <dsp:cNvPr id="0" name=""/>
        <dsp:cNvSpPr/>
      </dsp:nvSpPr>
      <dsp:spPr>
        <a:xfrm rot="16200000">
          <a:off x="-1541383" y="1542421"/>
          <a:ext cx="5781626" cy="2696783"/>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lvl="0" algn="l" defTabSz="800100">
            <a:lnSpc>
              <a:spcPct val="90000"/>
            </a:lnSpc>
            <a:spcBef>
              <a:spcPct val="0"/>
            </a:spcBef>
            <a:spcAft>
              <a:spcPct val="35000"/>
            </a:spcAft>
          </a:pPr>
          <a:r>
            <a:rPr lang="fr-FR" sz="1800" kern="1200" dirty="0" smtClean="0"/>
            <a:t>Indicateurs nationaux obligatoires</a:t>
          </a:r>
          <a:endParaRPr lang="fr-FR" sz="1800" kern="1200" dirty="0"/>
        </a:p>
        <a:p>
          <a:pPr marL="171450" lvl="1" indent="-171450" algn="l" defTabSz="711200">
            <a:lnSpc>
              <a:spcPct val="90000"/>
            </a:lnSpc>
            <a:spcBef>
              <a:spcPct val="0"/>
            </a:spcBef>
            <a:spcAft>
              <a:spcPct val="15000"/>
            </a:spcAft>
            <a:buChar char="••"/>
          </a:pPr>
          <a:r>
            <a:rPr lang="fr-FR" sz="1600" kern="1200" dirty="0" smtClean="0"/>
            <a:t>LAP</a:t>
          </a:r>
          <a:endParaRPr lang="fr-FR" sz="1600" kern="1200" dirty="0"/>
        </a:p>
        <a:p>
          <a:pPr marL="171450" lvl="1" indent="-171450" algn="l" defTabSz="711200">
            <a:lnSpc>
              <a:spcPct val="90000"/>
            </a:lnSpc>
            <a:spcBef>
              <a:spcPct val="0"/>
            </a:spcBef>
            <a:spcAft>
              <a:spcPct val="15000"/>
            </a:spcAft>
            <a:buChar char="••"/>
          </a:pPr>
          <a:r>
            <a:rPr lang="fr-FR" sz="1600" kern="1200" dirty="0" smtClean="0"/>
            <a:t>FINESS</a:t>
          </a:r>
          <a:endParaRPr lang="fr-FR" sz="1600" kern="1200" dirty="0"/>
        </a:p>
        <a:p>
          <a:pPr marL="171450" lvl="1" indent="-171450" algn="l" defTabSz="711200">
            <a:lnSpc>
              <a:spcPct val="90000"/>
            </a:lnSpc>
            <a:spcBef>
              <a:spcPct val="0"/>
            </a:spcBef>
            <a:spcAft>
              <a:spcPct val="15000"/>
            </a:spcAft>
            <a:buChar char="••"/>
          </a:pPr>
          <a:r>
            <a:rPr lang="fr-FR" sz="1600" kern="1200" dirty="0" smtClean="0"/>
            <a:t>Traçabilité DMI</a:t>
          </a:r>
          <a:endParaRPr lang="fr-FR" sz="1600" kern="1200" dirty="0"/>
        </a:p>
        <a:p>
          <a:pPr marL="171450" lvl="1" indent="-171450" algn="l" defTabSz="711200">
            <a:lnSpc>
              <a:spcPct val="90000"/>
            </a:lnSpc>
            <a:spcBef>
              <a:spcPct val="0"/>
            </a:spcBef>
            <a:spcAft>
              <a:spcPct val="15000"/>
            </a:spcAft>
            <a:buChar char="••"/>
          </a:pPr>
          <a:r>
            <a:rPr lang="fr-FR" sz="1600" kern="1200" dirty="0" smtClean="0"/>
            <a:t>Conciliation</a:t>
          </a:r>
          <a:endParaRPr lang="fr-FR" sz="1600" kern="1200" dirty="0"/>
        </a:p>
        <a:p>
          <a:pPr marL="171450" lvl="1" indent="-171450" algn="l" defTabSz="711200">
            <a:lnSpc>
              <a:spcPct val="90000"/>
            </a:lnSpc>
            <a:spcBef>
              <a:spcPct val="0"/>
            </a:spcBef>
            <a:spcAft>
              <a:spcPct val="15000"/>
            </a:spcAft>
            <a:buChar char="••"/>
          </a:pPr>
          <a:r>
            <a:rPr lang="fr-FR" sz="1600" kern="1200" dirty="0" smtClean="0"/>
            <a:t>Bon usage ATB</a:t>
          </a:r>
          <a:endParaRPr lang="fr-FR" sz="1600" kern="1200" dirty="0"/>
        </a:p>
        <a:p>
          <a:pPr marL="171450" lvl="1" indent="-171450" algn="l" defTabSz="711200">
            <a:lnSpc>
              <a:spcPct val="90000"/>
            </a:lnSpc>
            <a:spcBef>
              <a:spcPct val="0"/>
            </a:spcBef>
            <a:spcAft>
              <a:spcPct val="15000"/>
            </a:spcAft>
            <a:buChar char="••"/>
          </a:pPr>
          <a:r>
            <a:rPr lang="fr-FR" sz="1600" kern="1200" dirty="0" smtClean="0"/>
            <a:t>PHEV</a:t>
          </a:r>
          <a:endParaRPr lang="fr-FR" sz="1600" kern="1200" dirty="0"/>
        </a:p>
        <a:p>
          <a:pPr marL="171450" lvl="1" indent="-171450" algn="l" defTabSz="711200">
            <a:lnSpc>
              <a:spcPct val="90000"/>
            </a:lnSpc>
            <a:spcBef>
              <a:spcPct val="0"/>
            </a:spcBef>
            <a:spcAft>
              <a:spcPct val="15000"/>
            </a:spcAft>
            <a:buChar char="••"/>
          </a:pPr>
          <a:r>
            <a:rPr lang="fr-FR" sz="1600" kern="1200" dirty="0" smtClean="0"/>
            <a:t>Liste en sus</a:t>
          </a:r>
          <a:endParaRPr lang="fr-FR" sz="1600" kern="1200" dirty="0"/>
        </a:p>
      </dsp:txBody>
      <dsp:txXfrm rot="5400000">
        <a:off x="1038" y="1156325"/>
        <a:ext cx="2696783" cy="3468976"/>
      </dsp:txXfrm>
    </dsp:sp>
    <dsp:sp modelId="{53615C0F-6044-4F57-BB6E-43FAD3CD3854}">
      <dsp:nvSpPr>
        <dsp:cNvPr id="0" name=""/>
        <dsp:cNvSpPr/>
      </dsp:nvSpPr>
      <dsp:spPr>
        <a:xfrm rot="16200000">
          <a:off x="1357658" y="1542421"/>
          <a:ext cx="5781626" cy="2696783"/>
        </a:xfrm>
        <a:prstGeom prst="flowChartManualOperation">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lvl="0" algn="l" defTabSz="800100">
            <a:lnSpc>
              <a:spcPct val="90000"/>
            </a:lnSpc>
            <a:spcBef>
              <a:spcPct val="0"/>
            </a:spcBef>
            <a:spcAft>
              <a:spcPct val="35000"/>
            </a:spcAft>
          </a:pPr>
          <a:r>
            <a:rPr lang="fr-FR" sz="1800" kern="1200" dirty="0" smtClean="0"/>
            <a:t>Indicateurs complémentaires facultatifs</a:t>
          </a:r>
          <a:endParaRPr lang="fr-FR" sz="1800" kern="1200" dirty="0"/>
        </a:p>
        <a:p>
          <a:pPr marL="114300" lvl="1" indent="-114300" algn="l" defTabSz="622300">
            <a:lnSpc>
              <a:spcPct val="90000"/>
            </a:lnSpc>
            <a:spcBef>
              <a:spcPct val="0"/>
            </a:spcBef>
            <a:spcAft>
              <a:spcPct val="15000"/>
            </a:spcAft>
            <a:buChar char="••"/>
          </a:pPr>
          <a:r>
            <a:rPr lang="fr-FR" sz="1400" kern="1200" dirty="0" smtClean="0"/>
            <a:t>Programme action qualité PCEM</a:t>
          </a:r>
          <a:endParaRPr lang="fr-FR" sz="1400" kern="1200" dirty="0"/>
        </a:p>
        <a:p>
          <a:pPr marL="114300" lvl="1" indent="-114300" algn="l" defTabSz="622300">
            <a:lnSpc>
              <a:spcPct val="90000"/>
            </a:lnSpc>
            <a:spcBef>
              <a:spcPct val="0"/>
            </a:spcBef>
            <a:spcAft>
              <a:spcPct val="15000"/>
            </a:spcAft>
            <a:buChar char="••"/>
          </a:pPr>
          <a:r>
            <a:rPr lang="fr-FR" sz="1400" kern="1200" dirty="0" smtClean="0"/>
            <a:t>Formations PCEM</a:t>
          </a:r>
          <a:endParaRPr lang="fr-FR" sz="1400" kern="1200" dirty="0"/>
        </a:p>
        <a:p>
          <a:pPr marL="114300" lvl="1" indent="-114300" algn="l" defTabSz="622300">
            <a:lnSpc>
              <a:spcPct val="90000"/>
            </a:lnSpc>
            <a:spcBef>
              <a:spcPct val="0"/>
            </a:spcBef>
            <a:spcAft>
              <a:spcPct val="15000"/>
            </a:spcAft>
            <a:buChar char="••"/>
          </a:pPr>
          <a:r>
            <a:rPr lang="fr-FR" sz="1400" kern="1200" dirty="0" smtClean="0"/>
            <a:t>Etude de risque PCEM</a:t>
          </a:r>
          <a:endParaRPr lang="fr-FR" sz="1400" kern="1200" dirty="0"/>
        </a:p>
        <a:p>
          <a:pPr marL="114300" lvl="1" indent="-114300" algn="l" defTabSz="622300">
            <a:lnSpc>
              <a:spcPct val="90000"/>
            </a:lnSpc>
            <a:spcBef>
              <a:spcPct val="0"/>
            </a:spcBef>
            <a:spcAft>
              <a:spcPct val="15000"/>
            </a:spcAft>
            <a:buChar char="••"/>
          </a:pPr>
          <a:r>
            <a:rPr lang="fr-FR" sz="1400" kern="1200" dirty="0" smtClean="0"/>
            <a:t>Nutrition parentérale</a:t>
          </a:r>
          <a:endParaRPr lang="fr-FR" sz="1400" kern="1200" dirty="0"/>
        </a:p>
        <a:p>
          <a:pPr marL="114300" lvl="1" indent="-114300" algn="l" defTabSz="622300">
            <a:lnSpc>
              <a:spcPct val="90000"/>
            </a:lnSpc>
            <a:spcBef>
              <a:spcPct val="0"/>
            </a:spcBef>
            <a:spcAft>
              <a:spcPct val="15000"/>
            </a:spcAft>
            <a:buChar char="••"/>
          </a:pPr>
          <a:r>
            <a:rPr lang="fr-FR" sz="1400" kern="1200" dirty="0" smtClean="0"/>
            <a:t>Hôpital numérique</a:t>
          </a:r>
          <a:endParaRPr lang="fr-FR" sz="1400" kern="1200" dirty="0"/>
        </a:p>
        <a:p>
          <a:pPr marL="114300" lvl="1" indent="-114300" algn="l" defTabSz="622300">
            <a:lnSpc>
              <a:spcPct val="90000"/>
            </a:lnSpc>
            <a:spcBef>
              <a:spcPct val="0"/>
            </a:spcBef>
            <a:spcAft>
              <a:spcPct val="15000"/>
            </a:spcAft>
            <a:buChar char="••"/>
          </a:pPr>
          <a:r>
            <a:rPr lang="fr-FR" sz="1400" kern="1200" dirty="0" smtClean="0"/>
            <a:t>Nerver Events</a:t>
          </a:r>
          <a:endParaRPr lang="fr-FR" sz="1400" kern="1200" dirty="0"/>
        </a:p>
        <a:p>
          <a:pPr marL="114300" lvl="1" indent="-114300" algn="l" defTabSz="622300">
            <a:lnSpc>
              <a:spcPct val="90000"/>
            </a:lnSpc>
            <a:spcBef>
              <a:spcPct val="0"/>
            </a:spcBef>
            <a:spcAft>
              <a:spcPct val="15000"/>
            </a:spcAft>
            <a:buChar char="••"/>
          </a:pPr>
          <a:r>
            <a:rPr lang="fr-FR" sz="1400" kern="1200" dirty="0" smtClean="0"/>
            <a:t>Certification / IPAQS</a:t>
          </a:r>
          <a:endParaRPr lang="fr-FR" sz="1400" kern="1200" dirty="0"/>
        </a:p>
        <a:p>
          <a:pPr marL="114300" lvl="1" indent="-114300" algn="l" defTabSz="622300">
            <a:lnSpc>
              <a:spcPct val="90000"/>
            </a:lnSpc>
            <a:spcBef>
              <a:spcPct val="0"/>
            </a:spcBef>
            <a:spcAft>
              <a:spcPct val="15000"/>
            </a:spcAft>
            <a:buChar char="••"/>
          </a:pPr>
          <a:r>
            <a:rPr lang="fr-FR" sz="1400" kern="1200" dirty="0" smtClean="0"/>
            <a:t>Déclaration des EIG</a:t>
          </a:r>
          <a:endParaRPr lang="fr-FR" sz="1400" kern="1200" dirty="0"/>
        </a:p>
        <a:p>
          <a:pPr marL="114300" lvl="1" indent="-114300" algn="l" defTabSz="622300">
            <a:lnSpc>
              <a:spcPct val="90000"/>
            </a:lnSpc>
            <a:spcBef>
              <a:spcPct val="0"/>
            </a:spcBef>
            <a:spcAft>
              <a:spcPct val="15000"/>
            </a:spcAft>
            <a:buChar char="••"/>
          </a:pPr>
          <a:r>
            <a:rPr lang="fr-FR" sz="1400" kern="1200" dirty="0" smtClean="0"/>
            <a:t>Dispensation nominative</a:t>
          </a:r>
          <a:endParaRPr lang="fr-FR" sz="1400" kern="1200" dirty="0"/>
        </a:p>
        <a:p>
          <a:pPr marL="114300" lvl="1" indent="-114300" algn="l" defTabSz="622300">
            <a:lnSpc>
              <a:spcPct val="90000"/>
            </a:lnSpc>
            <a:spcBef>
              <a:spcPct val="0"/>
            </a:spcBef>
            <a:spcAft>
              <a:spcPct val="15000"/>
            </a:spcAft>
            <a:buChar char="••"/>
          </a:pPr>
          <a:r>
            <a:rPr lang="fr-FR" sz="1400" kern="1200" dirty="0" smtClean="0"/>
            <a:t>Pharmacie clinique</a:t>
          </a:r>
          <a:endParaRPr lang="fr-FR" sz="1400" kern="1200" dirty="0"/>
        </a:p>
        <a:p>
          <a:pPr marL="114300" lvl="1" indent="-114300" algn="l" defTabSz="622300">
            <a:lnSpc>
              <a:spcPct val="90000"/>
            </a:lnSpc>
            <a:spcBef>
              <a:spcPct val="0"/>
            </a:spcBef>
            <a:spcAft>
              <a:spcPct val="15000"/>
            </a:spcAft>
            <a:buChar char="••"/>
          </a:pPr>
          <a:r>
            <a:rPr lang="fr-FR" sz="1400" kern="1200" dirty="0" err="1" smtClean="0"/>
            <a:t>Nbr</a:t>
          </a:r>
          <a:r>
            <a:rPr lang="fr-FR" sz="1400" kern="1200" dirty="0" smtClean="0"/>
            <a:t> DDJ ATB</a:t>
          </a:r>
          <a:endParaRPr lang="fr-FR" sz="1400" kern="1200" dirty="0"/>
        </a:p>
        <a:p>
          <a:pPr marL="114300" lvl="1" indent="-114300" algn="l" defTabSz="622300">
            <a:lnSpc>
              <a:spcPct val="90000"/>
            </a:lnSpc>
            <a:spcBef>
              <a:spcPct val="0"/>
            </a:spcBef>
            <a:spcAft>
              <a:spcPct val="15000"/>
            </a:spcAft>
            <a:buChar char="••"/>
          </a:pPr>
          <a:r>
            <a:rPr lang="fr-FR" sz="1400" kern="1200" dirty="0" err="1" smtClean="0"/>
            <a:t>Biosimilaires</a:t>
          </a:r>
          <a:r>
            <a:rPr lang="fr-FR" sz="1400" kern="1200" dirty="0" smtClean="0"/>
            <a:t> et patients naïfs</a:t>
          </a:r>
          <a:endParaRPr lang="fr-FR" sz="1400" kern="1200" dirty="0"/>
        </a:p>
        <a:p>
          <a:pPr marL="114300" lvl="1" indent="-114300" algn="l" defTabSz="622300">
            <a:lnSpc>
              <a:spcPct val="90000"/>
            </a:lnSpc>
            <a:spcBef>
              <a:spcPct val="0"/>
            </a:spcBef>
            <a:spcAft>
              <a:spcPct val="15000"/>
            </a:spcAft>
            <a:buChar char="••"/>
          </a:pPr>
          <a:r>
            <a:rPr lang="fr-FR" sz="1400" kern="1200" dirty="0" smtClean="0"/>
            <a:t>Suivi  et analyse des indications des listes en sus</a:t>
          </a:r>
          <a:endParaRPr lang="fr-FR" sz="1400" kern="1200" dirty="0"/>
        </a:p>
        <a:p>
          <a:pPr marL="114300" lvl="1" indent="-114300" algn="l" defTabSz="622300">
            <a:lnSpc>
              <a:spcPct val="90000"/>
            </a:lnSpc>
            <a:spcBef>
              <a:spcPct val="0"/>
            </a:spcBef>
            <a:spcAft>
              <a:spcPct val="15000"/>
            </a:spcAft>
            <a:buChar char="••"/>
          </a:pPr>
          <a:r>
            <a:rPr lang="fr-FR" sz="1400" kern="1200" dirty="0" smtClean="0"/>
            <a:t>Enquête ATIH</a:t>
          </a:r>
          <a:endParaRPr lang="fr-FR" sz="1400" kern="1200" dirty="0"/>
        </a:p>
        <a:p>
          <a:pPr marL="57150" lvl="1" indent="-57150" algn="l" defTabSz="444500">
            <a:lnSpc>
              <a:spcPct val="90000"/>
            </a:lnSpc>
            <a:spcBef>
              <a:spcPct val="0"/>
            </a:spcBef>
            <a:spcAft>
              <a:spcPct val="15000"/>
            </a:spcAft>
            <a:buChar char="••"/>
          </a:pPr>
          <a:endParaRPr lang="fr-FR" sz="1000" kern="1200" dirty="0"/>
        </a:p>
      </dsp:txBody>
      <dsp:txXfrm rot="5400000">
        <a:off x="2900079" y="1156325"/>
        <a:ext cx="2696783" cy="3468976"/>
      </dsp:txXfrm>
    </dsp:sp>
    <dsp:sp modelId="{11035256-AB06-4198-847E-E2A3602437FD}">
      <dsp:nvSpPr>
        <dsp:cNvPr id="0" name=""/>
        <dsp:cNvSpPr/>
      </dsp:nvSpPr>
      <dsp:spPr>
        <a:xfrm rot="16200000">
          <a:off x="4256701" y="1542421"/>
          <a:ext cx="5781626" cy="2696783"/>
        </a:xfrm>
        <a:prstGeom prst="flowChartManualOperation">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lvl="0" algn="l" defTabSz="800100">
            <a:lnSpc>
              <a:spcPct val="90000"/>
            </a:lnSpc>
            <a:spcBef>
              <a:spcPct val="0"/>
            </a:spcBef>
            <a:spcAft>
              <a:spcPct val="35000"/>
            </a:spcAft>
          </a:pPr>
          <a:r>
            <a:rPr lang="fr-FR" sz="1800" kern="1200" dirty="0" smtClean="0"/>
            <a:t>Indicateurs régionaux</a:t>
          </a:r>
          <a:endParaRPr lang="fr-FR" sz="1800" kern="1200" dirty="0"/>
        </a:p>
        <a:p>
          <a:pPr marL="171450" lvl="1" indent="-171450" algn="l" defTabSz="711200">
            <a:lnSpc>
              <a:spcPct val="90000"/>
            </a:lnSpc>
            <a:spcBef>
              <a:spcPct val="0"/>
            </a:spcBef>
            <a:spcAft>
              <a:spcPct val="15000"/>
            </a:spcAft>
            <a:buChar char="••"/>
          </a:pPr>
          <a:r>
            <a:rPr lang="fr-FR" sz="1600" kern="1200" dirty="0" smtClean="0"/>
            <a:t>SLOGAN</a:t>
          </a:r>
          <a:endParaRPr lang="fr-FR" sz="1600" kern="1200" dirty="0"/>
        </a:p>
        <a:p>
          <a:pPr marL="171450" lvl="1" indent="-171450" algn="l" defTabSz="711200">
            <a:lnSpc>
              <a:spcPct val="90000"/>
            </a:lnSpc>
            <a:spcBef>
              <a:spcPct val="0"/>
            </a:spcBef>
            <a:spcAft>
              <a:spcPct val="15000"/>
            </a:spcAft>
            <a:buChar char="••"/>
          </a:pPr>
          <a:r>
            <a:rPr lang="fr-FR" sz="1600" kern="1200" dirty="0" smtClean="0"/>
            <a:t>Pertinence ultime chimio</a:t>
          </a:r>
          <a:endParaRPr lang="fr-FR" sz="1600" kern="1200" dirty="0"/>
        </a:p>
        <a:p>
          <a:pPr marL="171450" lvl="1" indent="-171450" algn="l" defTabSz="711200">
            <a:lnSpc>
              <a:spcPct val="90000"/>
            </a:lnSpc>
            <a:spcBef>
              <a:spcPct val="0"/>
            </a:spcBef>
            <a:spcAft>
              <a:spcPct val="15000"/>
            </a:spcAft>
            <a:buChar char="••"/>
          </a:pPr>
          <a:r>
            <a:rPr lang="fr-FR" sz="1600" kern="1200" dirty="0" smtClean="0"/>
            <a:t>Organisation de l’antibiothérapie, Bactériuries PA, ATB critiques</a:t>
          </a:r>
          <a:endParaRPr lang="fr-FR" sz="1600" kern="1200" dirty="0"/>
        </a:p>
        <a:p>
          <a:pPr marL="171450" lvl="1" indent="-171450" algn="l" defTabSz="711200">
            <a:lnSpc>
              <a:spcPct val="90000"/>
            </a:lnSpc>
            <a:spcBef>
              <a:spcPct val="0"/>
            </a:spcBef>
            <a:spcAft>
              <a:spcPct val="15000"/>
            </a:spcAft>
            <a:buChar char="••"/>
          </a:pPr>
          <a:r>
            <a:rPr lang="fr-FR" sz="1600" kern="1200" dirty="0" smtClean="0"/>
            <a:t>Projet Personnalisé de soins</a:t>
          </a:r>
          <a:endParaRPr lang="fr-FR" sz="1600" kern="1200" dirty="0"/>
        </a:p>
        <a:p>
          <a:pPr marL="171450" lvl="1" indent="-171450" algn="l" defTabSz="711200">
            <a:lnSpc>
              <a:spcPct val="90000"/>
            </a:lnSpc>
            <a:spcBef>
              <a:spcPct val="0"/>
            </a:spcBef>
            <a:spcAft>
              <a:spcPct val="15000"/>
            </a:spcAft>
            <a:buChar char="••"/>
          </a:pPr>
          <a:r>
            <a:rPr lang="fr-FR" sz="1600" kern="1200" dirty="0" smtClean="0"/>
            <a:t>Charte prestataires</a:t>
          </a:r>
          <a:endParaRPr lang="fr-FR" sz="1600" kern="1200" dirty="0"/>
        </a:p>
        <a:p>
          <a:pPr marL="171450" lvl="1" indent="-171450" algn="l" defTabSz="711200">
            <a:lnSpc>
              <a:spcPct val="90000"/>
            </a:lnSpc>
            <a:spcBef>
              <a:spcPct val="0"/>
            </a:spcBef>
            <a:spcAft>
              <a:spcPct val="15000"/>
            </a:spcAft>
            <a:buChar char="••"/>
          </a:pPr>
          <a:r>
            <a:rPr lang="fr-FR" sz="1600" kern="1200" dirty="0" smtClean="0"/>
            <a:t>Valorisation des réponses dans le cadre des GHT</a:t>
          </a:r>
          <a:endParaRPr lang="fr-FR" sz="1600" kern="1200" dirty="0"/>
        </a:p>
        <a:p>
          <a:pPr marL="228600" lvl="1" indent="-228600" algn="l" defTabSz="1200150">
            <a:lnSpc>
              <a:spcPct val="90000"/>
            </a:lnSpc>
            <a:spcBef>
              <a:spcPct val="0"/>
            </a:spcBef>
            <a:spcAft>
              <a:spcPct val="15000"/>
            </a:spcAft>
            <a:buChar char="••"/>
          </a:pPr>
          <a:endParaRPr lang="fr-FR" sz="2700" kern="1200" dirty="0"/>
        </a:p>
      </dsp:txBody>
      <dsp:txXfrm rot="5400000">
        <a:off x="5799122" y="1156325"/>
        <a:ext cx="2696783" cy="3468976"/>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Liste d’onglets"/>
  <dgm:desc val="Permet de représenter des blocs d’informations non séquentiels ou groupés. Utilisation optimale avec des listes comportant de petites quantités de texte Niveau 1. Le premier Niveau 2 s’affiche en regard du texte Niveau 1 et le reste du texte Niveau 2 apparaît en dessous du texte Niveau 1."/>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A61866-EE63-4893-BF8B-9656824390A2}" type="datetimeFigureOut">
              <a:rPr lang="fr-FR" smtClean="0"/>
              <a:t>27/11/2017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FBA38D-F18E-48CC-8099-D4D8FA0618CC}" type="slidenum">
              <a:rPr lang="fr-FR" smtClean="0"/>
              <a:t>‹N°›</a:t>
            </a:fld>
            <a:endParaRPr lang="fr-FR"/>
          </a:p>
        </p:txBody>
      </p:sp>
    </p:spTree>
    <p:extLst>
      <p:ext uri="{BB962C8B-B14F-4D97-AF65-F5344CB8AC3E}">
        <p14:creationId xmlns:p14="http://schemas.microsoft.com/office/powerpoint/2010/main" val="64003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a:t>
            </a:fld>
            <a:endParaRPr lang="fr-FR"/>
          </a:p>
        </p:txBody>
      </p:sp>
    </p:spTree>
    <p:extLst>
      <p:ext uri="{BB962C8B-B14F-4D97-AF65-F5344CB8AC3E}">
        <p14:creationId xmlns:p14="http://schemas.microsoft.com/office/powerpoint/2010/main" val="954754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10</a:t>
            </a:fld>
            <a:endParaRPr lang="fr-FR"/>
          </a:p>
        </p:txBody>
      </p:sp>
    </p:spTree>
    <p:extLst>
      <p:ext uri="{BB962C8B-B14F-4D97-AF65-F5344CB8AC3E}">
        <p14:creationId xmlns:p14="http://schemas.microsoft.com/office/powerpoint/2010/main" val="1262086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11</a:t>
            </a:fld>
            <a:endParaRPr lang="fr-FR"/>
          </a:p>
        </p:txBody>
      </p:sp>
    </p:spTree>
    <p:extLst>
      <p:ext uri="{BB962C8B-B14F-4D97-AF65-F5344CB8AC3E}">
        <p14:creationId xmlns:p14="http://schemas.microsoft.com/office/powerpoint/2010/main" val="594320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12</a:t>
            </a:fld>
            <a:endParaRPr lang="fr-FR"/>
          </a:p>
        </p:txBody>
      </p:sp>
    </p:spTree>
    <p:extLst>
      <p:ext uri="{BB962C8B-B14F-4D97-AF65-F5344CB8AC3E}">
        <p14:creationId xmlns:p14="http://schemas.microsoft.com/office/powerpoint/2010/main" val="14565943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13</a:t>
            </a:fld>
            <a:endParaRPr lang="fr-FR"/>
          </a:p>
        </p:txBody>
      </p:sp>
    </p:spTree>
    <p:extLst>
      <p:ext uri="{BB962C8B-B14F-4D97-AF65-F5344CB8AC3E}">
        <p14:creationId xmlns:p14="http://schemas.microsoft.com/office/powerpoint/2010/main" val="1548078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14</a:t>
            </a:fld>
            <a:endParaRPr lang="fr-FR"/>
          </a:p>
        </p:txBody>
      </p:sp>
    </p:spTree>
    <p:extLst>
      <p:ext uri="{BB962C8B-B14F-4D97-AF65-F5344CB8AC3E}">
        <p14:creationId xmlns:p14="http://schemas.microsoft.com/office/powerpoint/2010/main" val="2370667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15</a:t>
            </a:fld>
            <a:endParaRPr lang="fr-FR"/>
          </a:p>
        </p:txBody>
      </p:sp>
    </p:spTree>
    <p:extLst>
      <p:ext uri="{BB962C8B-B14F-4D97-AF65-F5344CB8AC3E}">
        <p14:creationId xmlns:p14="http://schemas.microsoft.com/office/powerpoint/2010/main" val="2973969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16</a:t>
            </a:fld>
            <a:endParaRPr lang="fr-FR"/>
          </a:p>
        </p:txBody>
      </p:sp>
    </p:spTree>
    <p:extLst>
      <p:ext uri="{BB962C8B-B14F-4D97-AF65-F5344CB8AC3E}">
        <p14:creationId xmlns:p14="http://schemas.microsoft.com/office/powerpoint/2010/main" val="2901128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17</a:t>
            </a:fld>
            <a:endParaRPr lang="fr-FR"/>
          </a:p>
        </p:txBody>
      </p:sp>
    </p:spTree>
    <p:extLst>
      <p:ext uri="{BB962C8B-B14F-4D97-AF65-F5344CB8AC3E}">
        <p14:creationId xmlns:p14="http://schemas.microsoft.com/office/powerpoint/2010/main" val="19120195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18</a:t>
            </a:fld>
            <a:endParaRPr lang="fr-FR"/>
          </a:p>
        </p:txBody>
      </p:sp>
    </p:spTree>
    <p:extLst>
      <p:ext uri="{BB962C8B-B14F-4D97-AF65-F5344CB8AC3E}">
        <p14:creationId xmlns:p14="http://schemas.microsoft.com/office/powerpoint/2010/main" val="215508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19</a:t>
            </a:fld>
            <a:endParaRPr lang="fr-FR"/>
          </a:p>
        </p:txBody>
      </p:sp>
    </p:spTree>
    <p:extLst>
      <p:ext uri="{BB962C8B-B14F-4D97-AF65-F5344CB8AC3E}">
        <p14:creationId xmlns:p14="http://schemas.microsoft.com/office/powerpoint/2010/main" val="3895139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a:t>
            </a:fld>
            <a:endParaRPr lang="fr-FR"/>
          </a:p>
        </p:txBody>
      </p:sp>
    </p:spTree>
    <p:extLst>
      <p:ext uri="{BB962C8B-B14F-4D97-AF65-F5344CB8AC3E}">
        <p14:creationId xmlns:p14="http://schemas.microsoft.com/office/powerpoint/2010/main" val="3346688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20</a:t>
            </a:fld>
            <a:endParaRPr lang="fr-FR"/>
          </a:p>
        </p:txBody>
      </p:sp>
    </p:spTree>
    <p:extLst>
      <p:ext uri="{BB962C8B-B14F-4D97-AF65-F5344CB8AC3E}">
        <p14:creationId xmlns:p14="http://schemas.microsoft.com/office/powerpoint/2010/main" val="528513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21</a:t>
            </a:fld>
            <a:endParaRPr lang="fr-FR"/>
          </a:p>
        </p:txBody>
      </p:sp>
    </p:spTree>
    <p:extLst>
      <p:ext uri="{BB962C8B-B14F-4D97-AF65-F5344CB8AC3E}">
        <p14:creationId xmlns:p14="http://schemas.microsoft.com/office/powerpoint/2010/main" val="8380299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22</a:t>
            </a:fld>
            <a:endParaRPr lang="fr-FR"/>
          </a:p>
        </p:txBody>
      </p:sp>
    </p:spTree>
    <p:extLst>
      <p:ext uri="{BB962C8B-B14F-4D97-AF65-F5344CB8AC3E}">
        <p14:creationId xmlns:p14="http://schemas.microsoft.com/office/powerpoint/2010/main" val="7807085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23</a:t>
            </a:fld>
            <a:endParaRPr lang="fr-FR"/>
          </a:p>
        </p:txBody>
      </p:sp>
    </p:spTree>
    <p:extLst>
      <p:ext uri="{BB962C8B-B14F-4D97-AF65-F5344CB8AC3E}">
        <p14:creationId xmlns:p14="http://schemas.microsoft.com/office/powerpoint/2010/main" val="2676810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24</a:t>
            </a:fld>
            <a:endParaRPr lang="fr-FR"/>
          </a:p>
        </p:txBody>
      </p:sp>
    </p:spTree>
    <p:extLst>
      <p:ext uri="{BB962C8B-B14F-4D97-AF65-F5344CB8AC3E}">
        <p14:creationId xmlns:p14="http://schemas.microsoft.com/office/powerpoint/2010/main" val="29594546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25</a:t>
            </a:fld>
            <a:endParaRPr lang="fr-FR"/>
          </a:p>
        </p:txBody>
      </p:sp>
    </p:spTree>
    <p:extLst>
      <p:ext uri="{BB962C8B-B14F-4D97-AF65-F5344CB8AC3E}">
        <p14:creationId xmlns:p14="http://schemas.microsoft.com/office/powerpoint/2010/main" val="4190743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26</a:t>
            </a:fld>
            <a:endParaRPr lang="fr-FR"/>
          </a:p>
        </p:txBody>
      </p:sp>
    </p:spTree>
    <p:extLst>
      <p:ext uri="{BB962C8B-B14F-4D97-AF65-F5344CB8AC3E}">
        <p14:creationId xmlns:p14="http://schemas.microsoft.com/office/powerpoint/2010/main" val="15328974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27</a:t>
            </a:fld>
            <a:endParaRPr lang="fr-FR"/>
          </a:p>
        </p:txBody>
      </p:sp>
    </p:spTree>
    <p:extLst>
      <p:ext uri="{BB962C8B-B14F-4D97-AF65-F5344CB8AC3E}">
        <p14:creationId xmlns:p14="http://schemas.microsoft.com/office/powerpoint/2010/main" val="23462844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28</a:t>
            </a:fld>
            <a:endParaRPr lang="fr-FR"/>
          </a:p>
        </p:txBody>
      </p:sp>
    </p:spTree>
    <p:extLst>
      <p:ext uri="{BB962C8B-B14F-4D97-AF65-F5344CB8AC3E}">
        <p14:creationId xmlns:p14="http://schemas.microsoft.com/office/powerpoint/2010/main" val="5270120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29</a:t>
            </a:fld>
            <a:endParaRPr lang="fr-FR"/>
          </a:p>
        </p:txBody>
      </p:sp>
    </p:spTree>
    <p:extLst>
      <p:ext uri="{BB962C8B-B14F-4D97-AF65-F5344CB8AC3E}">
        <p14:creationId xmlns:p14="http://schemas.microsoft.com/office/powerpoint/2010/main" val="136980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a:t>
            </a:fld>
            <a:endParaRPr lang="fr-FR"/>
          </a:p>
        </p:txBody>
      </p:sp>
    </p:spTree>
    <p:extLst>
      <p:ext uri="{BB962C8B-B14F-4D97-AF65-F5344CB8AC3E}">
        <p14:creationId xmlns:p14="http://schemas.microsoft.com/office/powerpoint/2010/main" val="7705012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30</a:t>
            </a:fld>
            <a:endParaRPr lang="fr-FR"/>
          </a:p>
        </p:txBody>
      </p:sp>
    </p:spTree>
    <p:extLst>
      <p:ext uri="{BB962C8B-B14F-4D97-AF65-F5344CB8AC3E}">
        <p14:creationId xmlns:p14="http://schemas.microsoft.com/office/powerpoint/2010/main" val="42226371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31</a:t>
            </a:fld>
            <a:endParaRPr lang="fr-FR"/>
          </a:p>
        </p:txBody>
      </p:sp>
    </p:spTree>
    <p:extLst>
      <p:ext uri="{BB962C8B-B14F-4D97-AF65-F5344CB8AC3E}">
        <p14:creationId xmlns:p14="http://schemas.microsoft.com/office/powerpoint/2010/main" val="15754014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32</a:t>
            </a:fld>
            <a:endParaRPr lang="fr-FR"/>
          </a:p>
        </p:txBody>
      </p:sp>
    </p:spTree>
    <p:extLst>
      <p:ext uri="{BB962C8B-B14F-4D97-AF65-F5344CB8AC3E}">
        <p14:creationId xmlns:p14="http://schemas.microsoft.com/office/powerpoint/2010/main" val="16525008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33</a:t>
            </a:fld>
            <a:endParaRPr lang="fr-FR"/>
          </a:p>
        </p:txBody>
      </p:sp>
    </p:spTree>
    <p:extLst>
      <p:ext uri="{BB962C8B-B14F-4D97-AF65-F5344CB8AC3E}">
        <p14:creationId xmlns:p14="http://schemas.microsoft.com/office/powerpoint/2010/main" val="33514425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34</a:t>
            </a:fld>
            <a:endParaRPr lang="fr-FR"/>
          </a:p>
        </p:txBody>
      </p:sp>
    </p:spTree>
    <p:extLst>
      <p:ext uri="{BB962C8B-B14F-4D97-AF65-F5344CB8AC3E}">
        <p14:creationId xmlns:p14="http://schemas.microsoft.com/office/powerpoint/2010/main" val="23442450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35</a:t>
            </a:fld>
            <a:endParaRPr lang="fr-FR"/>
          </a:p>
        </p:txBody>
      </p:sp>
    </p:spTree>
    <p:extLst>
      <p:ext uri="{BB962C8B-B14F-4D97-AF65-F5344CB8AC3E}">
        <p14:creationId xmlns:p14="http://schemas.microsoft.com/office/powerpoint/2010/main" val="39986630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36</a:t>
            </a:fld>
            <a:endParaRPr lang="fr-FR"/>
          </a:p>
        </p:txBody>
      </p:sp>
    </p:spTree>
    <p:extLst>
      <p:ext uri="{BB962C8B-B14F-4D97-AF65-F5344CB8AC3E}">
        <p14:creationId xmlns:p14="http://schemas.microsoft.com/office/powerpoint/2010/main" val="10945178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37</a:t>
            </a:fld>
            <a:endParaRPr lang="fr-FR"/>
          </a:p>
        </p:txBody>
      </p:sp>
    </p:spTree>
    <p:extLst>
      <p:ext uri="{BB962C8B-B14F-4D97-AF65-F5344CB8AC3E}">
        <p14:creationId xmlns:p14="http://schemas.microsoft.com/office/powerpoint/2010/main" val="11006266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38</a:t>
            </a:fld>
            <a:endParaRPr lang="fr-FR"/>
          </a:p>
        </p:txBody>
      </p:sp>
    </p:spTree>
    <p:extLst>
      <p:ext uri="{BB962C8B-B14F-4D97-AF65-F5344CB8AC3E}">
        <p14:creationId xmlns:p14="http://schemas.microsoft.com/office/powerpoint/2010/main" val="29090076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39</a:t>
            </a:fld>
            <a:endParaRPr lang="fr-FR"/>
          </a:p>
        </p:txBody>
      </p:sp>
    </p:spTree>
    <p:extLst>
      <p:ext uri="{BB962C8B-B14F-4D97-AF65-F5344CB8AC3E}">
        <p14:creationId xmlns:p14="http://schemas.microsoft.com/office/powerpoint/2010/main" val="1367700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a:t>
            </a:fld>
            <a:endParaRPr lang="fr-FR"/>
          </a:p>
        </p:txBody>
      </p:sp>
    </p:spTree>
    <p:extLst>
      <p:ext uri="{BB962C8B-B14F-4D97-AF65-F5344CB8AC3E}">
        <p14:creationId xmlns:p14="http://schemas.microsoft.com/office/powerpoint/2010/main" val="20557019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40</a:t>
            </a:fld>
            <a:endParaRPr lang="fr-FR"/>
          </a:p>
        </p:txBody>
      </p:sp>
    </p:spTree>
    <p:extLst>
      <p:ext uri="{BB962C8B-B14F-4D97-AF65-F5344CB8AC3E}">
        <p14:creationId xmlns:p14="http://schemas.microsoft.com/office/powerpoint/2010/main" val="37296676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41</a:t>
            </a:fld>
            <a:endParaRPr lang="fr-FR"/>
          </a:p>
        </p:txBody>
      </p:sp>
    </p:spTree>
    <p:extLst>
      <p:ext uri="{BB962C8B-B14F-4D97-AF65-F5344CB8AC3E}">
        <p14:creationId xmlns:p14="http://schemas.microsoft.com/office/powerpoint/2010/main" val="105124708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42</a:t>
            </a:fld>
            <a:endParaRPr lang="fr-FR"/>
          </a:p>
        </p:txBody>
      </p:sp>
    </p:spTree>
    <p:extLst>
      <p:ext uri="{BB962C8B-B14F-4D97-AF65-F5344CB8AC3E}">
        <p14:creationId xmlns:p14="http://schemas.microsoft.com/office/powerpoint/2010/main" val="10516820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43</a:t>
            </a:fld>
            <a:endParaRPr lang="fr-FR"/>
          </a:p>
        </p:txBody>
      </p:sp>
    </p:spTree>
    <p:extLst>
      <p:ext uri="{BB962C8B-B14F-4D97-AF65-F5344CB8AC3E}">
        <p14:creationId xmlns:p14="http://schemas.microsoft.com/office/powerpoint/2010/main" val="11693031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44</a:t>
            </a:fld>
            <a:endParaRPr lang="fr-FR"/>
          </a:p>
        </p:txBody>
      </p:sp>
    </p:spTree>
    <p:extLst>
      <p:ext uri="{BB962C8B-B14F-4D97-AF65-F5344CB8AC3E}">
        <p14:creationId xmlns:p14="http://schemas.microsoft.com/office/powerpoint/2010/main" val="143277454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45</a:t>
            </a:fld>
            <a:endParaRPr lang="fr-FR"/>
          </a:p>
        </p:txBody>
      </p:sp>
    </p:spTree>
    <p:extLst>
      <p:ext uri="{BB962C8B-B14F-4D97-AF65-F5344CB8AC3E}">
        <p14:creationId xmlns:p14="http://schemas.microsoft.com/office/powerpoint/2010/main" val="892960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46</a:t>
            </a:fld>
            <a:endParaRPr lang="fr-FR"/>
          </a:p>
        </p:txBody>
      </p:sp>
    </p:spTree>
    <p:extLst>
      <p:ext uri="{BB962C8B-B14F-4D97-AF65-F5344CB8AC3E}">
        <p14:creationId xmlns:p14="http://schemas.microsoft.com/office/powerpoint/2010/main" val="32388146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47</a:t>
            </a:fld>
            <a:endParaRPr lang="fr-FR"/>
          </a:p>
        </p:txBody>
      </p:sp>
    </p:spTree>
    <p:extLst>
      <p:ext uri="{BB962C8B-B14F-4D97-AF65-F5344CB8AC3E}">
        <p14:creationId xmlns:p14="http://schemas.microsoft.com/office/powerpoint/2010/main" val="21232389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48</a:t>
            </a:fld>
            <a:endParaRPr lang="fr-FR"/>
          </a:p>
        </p:txBody>
      </p:sp>
    </p:spTree>
    <p:extLst>
      <p:ext uri="{BB962C8B-B14F-4D97-AF65-F5344CB8AC3E}">
        <p14:creationId xmlns:p14="http://schemas.microsoft.com/office/powerpoint/2010/main" val="32111114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49</a:t>
            </a:fld>
            <a:endParaRPr lang="fr-FR"/>
          </a:p>
        </p:txBody>
      </p:sp>
    </p:spTree>
    <p:extLst>
      <p:ext uri="{BB962C8B-B14F-4D97-AF65-F5344CB8AC3E}">
        <p14:creationId xmlns:p14="http://schemas.microsoft.com/office/powerpoint/2010/main" val="3129442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a:t>
            </a:fld>
            <a:endParaRPr lang="fr-FR"/>
          </a:p>
        </p:txBody>
      </p:sp>
    </p:spTree>
    <p:extLst>
      <p:ext uri="{BB962C8B-B14F-4D97-AF65-F5344CB8AC3E}">
        <p14:creationId xmlns:p14="http://schemas.microsoft.com/office/powerpoint/2010/main" val="17271741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50</a:t>
            </a:fld>
            <a:endParaRPr lang="fr-FR"/>
          </a:p>
        </p:txBody>
      </p:sp>
    </p:spTree>
    <p:extLst>
      <p:ext uri="{BB962C8B-B14F-4D97-AF65-F5344CB8AC3E}">
        <p14:creationId xmlns:p14="http://schemas.microsoft.com/office/powerpoint/2010/main" val="137354709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51</a:t>
            </a:fld>
            <a:endParaRPr lang="fr-FR"/>
          </a:p>
        </p:txBody>
      </p:sp>
    </p:spTree>
    <p:extLst>
      <p:ext uri="{BB962C8B-B14F-4D97-AF65-F5344CB8AC3E}">
        <p14:creationId xmlns:p14="http://schemas.microsoft.com/office/powerpoint/2010/main" val="160547219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52</a:t>
            </a:fld>
            <a:endParaRPr lang="fr-FR"/>
          </a:p>
        </p:txBody>
      </p:sp>
    </p:spTree>
    <p:extLst>
      <p:ext uri="{BB962C8B-B14F-4D97-AF65-F5344CB8AC3E}">
        <p14:creationId xmlns:p14="http://schemas.microsoft.com/office/powerpoint/2010/main" val="216512740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53</a:t>
            </a:fld>
            <a:endParaRPr lang="fr-FR"/>
          </a:p>
        </p:txBody>
      </p:sp>
    </p:spTree>
    <p:extLst>
      <p:ext uri="{BB962C8B-B14F-4D97-AF65-F5344CB8AC3E}">
        <p14:creationId xmlns:p14="http://schemas.microsoft.com/office/powerpoint/2010/main" val="373678732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54</a:t>
            </a:fld>
            <a:endParaRPr lang="fr-FR"/>
          </a:p>
        </p:txBody>
      </p:sp>
    </p:spTree>
    <p:extLst>
      <p:ext uri="{BB962C8B-B14F-4D97-AF65-F5344CB8AC3E}">
        <p14:creationId xmlns:p14="http://schemas.microsoft.com/office/powerpoint/2010/main" val="371138596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55</a:t>
            </a:fld>
            <a:endParaRPr lang="fr-FR"/>
          </a:p>
        </p:txBody>
      </p:sp>
    </p:spTree>
    <p:extLst>
      <p:ext uri="{BB962C8B-B14F-4D97-AF65-F5344CB8AC3E}">
        <p14:creationId xmlns:p14="http://schemas.microsoft.com/office/powerpoint/2010/main" val="52211625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56</a:t>
            </a:fld>
            <a:endParaRPr lang="fr-FR"/>
          </a:p>
        </p:txBody>
      </p:sp>
    </p:spTree>
    <p:extLst>
      <p:ext uri="{BB962C8B-B14F-4D97-AF65-F5344CB8AC3E}">
        <p14:creationId xmlns:p14="http://schemas.microsoft.com/office/powerpoint/2010/main" val="331120080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57</a:t>
            </a:fld>
            <a:endParaRPr lang="fr-FR"/>
          </a:p>
        </p:txBody>
      </p:sp>
    </p:spTree>
    <p:extLst>
      <p:ext uri="{BB962C8B-B14F-4D97-AF65-F5344CB8AC3E}">
        <p14:creationId xmlns:p14="http://schemas.microsoft.com/office/powerpoint/2010/main" val="28769396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58</a:t>
            </a:fld>
            <a:endParaRPr lang="fr-FR"/>
          </a:p>
        </p:txBody>
      </p:sp>
    </p:spTree>
    <p:extLst>
      <p:ext uri="{BB962C8B-B14F-4D97-AF65-F5344CB8AC3E}">
        <p14:creationId xmlns:p14="http://schemas.microsoft.com/office/powerpoint/2010/main" val="48965916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59</a:t>
            </a:fld>
            <a:endParaRPr lang="fr-FR"/>
          </a:p>
        </p:txBody>
      </p:sp>
    </p:spTree>
    <p:extLst>
      <p:ext uri="{BB962C8B-B14F-4D97-AF65-F5344CB8AC3E}">
        <p14:creationId xmlns:p14="http://schemas.microsoft.com/office/powerpoint/2010/main" val="3296036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6</a:t>
            </a:fld>
            <a:endParaRPr lang="fr-FR"/>
          </a:p>
        </p:txBody>
      </p:sp>
    </p:spTree>
    <p:extLst>
      <p:ext uri="{BB962C8B-B14F-4D97-AF65-F5344CB8AC3E}">
        <p14:creationId xmlns:p14="http://schemas.microsoft.com/office/powerpoint/2010/main" val="144260960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60</a:t>
            </a:fld>
            <a:endParaRPr lang="fr-FR"/>
          </a:p>
        </p:txBody>
      </p:sp>
    </p:spTree>
    <p:extLst>
      <p:ext uri="{BB962C8B-B14F-4D97-AF65-F5344CB8AC3E}">
        <p14:creationId xmlns:p14="http://schemas.microsoft.com/office/powerpoint/2010/main" val="213359492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61</a:t>
            </a:fld>
            <a:endParaRPr lang="fr-FR"/>
          </a:p>
        </p:txBody>
      </p:sp>
    </p:spTree>
    <p:extLst>
      <p:ext uri="{BB962C8B-B14F-4D97-AF65-F5344CB8AC3E}">
        <p14:creationId xmlns:p14="http://schemas.microsoft.com/office/powerpoint/2010/main" val="101139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7</a:t>
            </a:fld>
            <a:endParaRPr lang="fr-FR"/>
          </a:p>
        </p:txBody>
      </p:sp>
    </p:spTree>
    <p:extLst>
      <p:ext uri="{BB962C8B-B14F-4D97-AF65-F5344CB8AC3E}">
        <p14:creationId xmlns:p14="http://schemas.microsoft.com/office/powerpoint/2010/main" val="4271768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8</a:t>
            </a:fld>
            <a:endParaRPr lang="fr-FR"/>
          </a:p>
        </p:txBody>
      </p:sp>
    </p:spTree>
    <p:extLst>
      <p:ext uri="{BB962C8B-B14F-4D97-AF65-F5344CB8AC3E}">
        <p14:creationId xmlns:p14="http://schemas.microsoft.com/office/powerpoint/2010/main" val="1354416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0FBA38D-F18E-48CC-8099-D4D8FA0618CC}" type="slidenum">
              <a:rPr lang="fr-FR" smtClean="0"/>
              <a:t>9</a:t>
            </a:fld>
            <a:endParaRPr lang="fr-FR"/>
          </a:p>
        </p:txBody>
      </p:sp>
    </p:spTree>
    <p:extLst>
      <p:ext uri="{BB962C8B-B14F-4D97-AF65-F5344CB8AC3E}">
        <p14:creationId xmlns:p14="http://schemas.microsoft.com/office/powerpoint/2010/main" val="1262086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507A2B7-2EC2-474F-8AAD-2F4FC638A7F2}" type="datetimeFigureOut">
              <a:rPr lang="fr-FR" smtClean="0"/>
              <a:t>27/11/2017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419311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07A2B7-2EC2-474F-8AAD-2F4FC638A7F2}" type="datetimeFigureOut">
              <a:rPr lang="fr-FR" smtClean="0"/>
              <a:t>27/11/2017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3225968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07A2B7-2EC2-474F-8AAD-2F4FC638A7F2}" type="datetimeFigureOut">
              <a:rPr lang="fr-FR" smtClean="0"/>
              <a:t>27/11/2017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3868464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07A2B7-2EC2-474F-8AAD-2F4FC638A7F2}" type="datetimeFigureOut">
              <a:rPr lang="fr-FR" smtClean="0"/>
              <a:t>27/11/2017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2904998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507A2B7-2EC2-474F-8AAD-2F4FC638A7F2}" type="datetimeFigureOut">
              <a:rPr lang="fr-FR" smtClean="0"/>
              <a:t>27/11/2017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795711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507A2B7-2EC2-474F-8AAD-2F4FC638A7F2}" type="datetimeFigureOut">
              <a:rPr lang="fr-FR" smtClean="0"/>
              <a:t>27/11/2017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125029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507A2B7-2EC2-474F-8AAD-2F4FC638A7F2}" type="datetimeFigureOut">
              <a:rPr lang="fr-FR" smtClean="0"/>
              <a:t>27/11/2017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189055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507A2B7-2EC2-474F-8AAD-2F4FC638A7F2}" type="datetimeFigureOut">
              <a:rPr lang="fr-FR" smtClean="0"/>
              <a:t>27/11/2017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229480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507A2B7-2EC2-474F-8AAD-2F4FC638A7F2}" type="datetimeFigureOut">
              <a:rPr lang="fr-FR" smtClean="0"/>
              <a:t>27/11/2017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305751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507A2B7-2EC2-474F-8AAD-2F4FC638A7F2}" type="datetimeFigureOut">
              <a:rPr lang="fr-FR" smtClean="0"/>
              <a:t>27/11/2017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3037881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507A2B7-2EC2-474F-8AAD-2F4FC638A7F2}" type="datetimeFigureOut">
              <a:rPr lang="fr-FR" smtClean="0"/>
              <a:t>27/11/2017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B8C769-4386-491B-A39D-85BBB2A5D855}" type="slidenum">
              <a:rPr lang="fr-FR" smtClean="0"/>
              <a:t>‹N°›</a:t>
            </a:fld>
            <a:endParaRPr lang="fr-FR"/>
          </a:p>
        </p:txBody>
      </p:sp>
    </p:spTree>
    <p:extLst>
      <p:ext uri="{BB962C8B-B14F-4D97-AF65-F5344CB8AC3E}">
        <p14:creationId xmlns:p14="http://schemas.microsoft.com/office/powerpoint/2010/main" val="549581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7A2B7-2EC2-474F-8AAD-2F4FC638A7F2}" type="datetimeFigureOut">
              <a:rPr lang="fr-FR" smtClean="0"/>
              <a:t>27/11/2017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8C769-4386-491B-A39D-85BBB2A5D855}" type="slidenum">
              <a:rPr lang="fr-FR" smtClean="0"/>
              <a:t>‹N°›</a:t>
            </a:fld>
            <a:endParaRPr lang="fr-FR"/>
          </a:p>
        </p:txBody>
      </p:sp>
    </p:spTree>
    <p:extLst>
      <p:ext uri="{BB962C8B-B14F-4D97-AF65-F5344CB8AC3E}">
        <p14:creationId xmlns:p14="http://schemas.microsoft.com/office/powerpoint/2010/main" val="3863151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2.png"/><Relationship Id="rId7" Type="http://schemas.openxmlformats.org/officeDocument/2006/relationships/diagramQuickStyle" Target="../diagrams/quickStyle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3.png"/><Relationship Id="rId9" Type="http://schemas.microsoft.com/office/2007/relationships/diagramDrawing" Target="../diagrams/drawing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CAQES%2002%2011%202017.xlsx" TargetMode="Externa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www.has-sante.fr/portail/jcms/c_1751516/fr/logiciels-d-aide-a-la-prescription-hospitaliers-certifies-selon-le-referentiel-de-la-has" TargetMode="Externa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www.has-sante.fr/portail/jcms/c_1751516/fr/logiciels-d-aide-a-la-prescription-hospitaliers-certifies-selon-le-referentiel-de-la-has"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hyperlink" Target="https://signalement.social-sante.gouv.fr/" TargetMode="Externa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hyperlink" Target="http://actip.sfpc.eu/docs/fiche-intervention-pharmaceutique.pdf" TargetMode="Externa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hyperlink" Target="http://ansm.sante.fr/S-informer/Points-d-information-Points-d-information/Les-antibiotiques-consideres-comme-critiques-premieres-reflexions-sur-leur-caracterisation-Point-d-information" TargetMode="External"/><Relationship Id="rId5" Type="http://schemas.openxmlformats.org/officeDocument/2006/relationships/hyperlink" Target="https://www.cpias-nouvelle-aquitaine.fr/epp/antibiotherapie-a-48-72-heures-medqual-2011/" TargetMode="Externa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2.png"/><Relationship Id="rId7" Type="http://schemas.openxmlformats.org/officeDocument/2006/relationships/diagramLayout" Target="../diagrams/layout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image" Target="../media/image4.png"/><Relationship Id="rId10" Type="http://schemas.microsoft.com/office/2007/relationships/diagramDrawing" Target="../diagrams/drawing2.xml"/><Relationship Id="rId4" Type="http://schemas.openxmlformats.org/officeDocument/2006/relationships/image" Target="../media/image3.png"/><Relationship Id="rId9" Type="http://schemas.openxmlformats.org/officeDocument/2006/relationships/diagramColors" Target="../diagrams/colors2.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3.png"/><Relationship Id="rId7" Type="http://schemas.openxmlformats.org/officeDocument/2006/relationships/diagramQuickStyle" Target="../diagrams/quickStyle3.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5.jpeg"/><Relationship Id="rId9" Type="http://schemas.microsoft.com/office/2007/relationships/diagramDrawing" Target="../diagrams/drawin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Image 54"/>
          <p:cNvPicPr/>
          <p:nvPr/>
        </p:nvPicPr>
        <p:blipFill>
          <a:blip r:embed="rId3" cstate="print">
            <a:extLst>
              <a:ext uri="{28A0092B-C50C-407E-A947-70E740481C1C}">
                <a14:useLocalDpi xmlns:a14="http://schemas.microsoft.com/office/drawing/2010/main" val="0"/>
              </a:ext>
            </a:extLst>
          </a:blip>
          <a:stretch>
            <a:fillRect/>
          </a:stretch>
        </p:blipFill>
        <p:spPr>
          <a:xfrm>
            <a:off x="251520" y="404664"/>
            <a:ext cx="1800199" cy="720079"/>
          </a:xfrm>
          <a:prstGeom prst="rect">
            <a:avLst/>
          </a:prstGeom>
        </p:spPr>
      </p:pic>
      <p:sp>
        <p:nvSpPr>
          <p:cNvPr id="2057" name="Rectangle 2056"/>
          <p:cNvSpPr/>
          <p:nvPr/>
        </p:nvSpPr>
        <p:spPr>
          <a:xfrm>
            <a:off x="251520" y="2708920"/>
            <a:ext cx="8640960" cy="3231654"/>
          </a:xfrm>
          <a:prstGeom prst="rect">
            <a:avLst/>
          </a:prstGeom>
        </p:spPr>
        <p:txBody>
          <a:bodyPr wrap="square">
            <a:spAutoFit/>
          </a:bodyPr>
          <a:lstStyle/>
          <a:p>
            <a:pPr algn="ctr"/>
            <a:r>
              <a:rPr lang="fr-FR" sz="3600" b="1" dirty="0">
                <a:solidFill>
                  <a:schemeClr val="tx2"/>
                </a:solidFill>
              </a:rPr>
              <a:t>Présentation du </a:t>
            </a:r>
            <a:r>
              <a:rPr lang="fr-FR" sz="3600" b="1" dirty="0" smtClean="0">
                <a:solidFill>
                  <a:schemeClr val="tx2"/>
                </a:solidFill>
              </a:rPr>
              <a:t>volet socle du</a:t>
            </a:r>
          </a:p>
          <a:p>
            <a:pPr algn="ctr"/>
            <a:r>
              <a:rPr lang="fr-FR" sz="3600" b="1" dirty="0" smtClean="0">
                <a:solidFill>
                  <a:schemeClr val="tx2"/>
                </a:solidFill>
              </a:rPr>
              <a:t>Contrat </a:t>
            </a:r>
            <a:r>
              <a:rPr lang="fr-FR" sz="3600" b="1" dirty="0">
                <a:solidFill>
                  <a:schemeClr val="tx2"/>
                </a:solidFill>
              </a:rPr>
              <a:t>d’Amélioration de </a:t>
            </a:r>
            <a:br>
              <a:rPr lang="fr-FR" sz="3600" b="1" dirty="0">
                <a:solidFill>
                  <a:schemeClr val="tx2"/>
                </a:solidFill>
              </a:rPr>
            </a:br>
            <a:r>
              <a:rPr lang="fr-FR" sz="3600" b="1" dirty="0">
                <a:solidFill>
                  <a:schemeClr val="tx2"/>
                </a:solidFill>
              </a:rPr>
              <a:t>la Qualité et de l’Efficience des soins (CAQES</a:t>
            </a:r>
            <a:r>
              <a:rPr lang="fr-FR" sz="3600" b="1" dirty="0" smtClean="0">
                <a:solidFill>
                  <a:schemeClr val="tx2"/>
                </a:solidFill>
              </a:rPr>
              <a:t>)</a:t>
            </a:r>
            <a:endParaRPr lang="fr-FR" sz="2000" b="1" dirty="0">
              <a:solidFill>
                <a:schemeClr val="tx2"/>
              </a:solidFill>
            </a:endParaRPr>
          </a:p>
          <a:p>
            <a:endParaRPr lang="fr-FR" sz="2000" b="1" dirty="0" smtClean="0">
              <a:solidFill>
                <a:schemeClr val="tx2"/>
              </a:solidFill>
            </a:endParaRPr>
          </a:p>
          <a:p>
            <a:endParaRPr lang="fr-FR" sz="2000" b="1" dirty="0">
              <a:solidFill>
                <a:schemeClr val="tx2"/>
              </a:solidFill>
            </a:endParaRPr>
          </a:p>
          <a:p>
            <a:r>
              <a:rPr lang="fr-FR" sz="2000" dirty="0" smtClean="0">
                <a:solidFill>
                  <a:schemeClr val="tx2"/>
                </a:solidFill>
              </a:rPr>
              <a:t>							Novembre 2017</a:t>
            </a:r>
            <a:endParaRPr lang="fr-FR" sz="2000" dirty="0">
              <a:solidFill>
                <a:schemeClr val="tx2"/>
              </a:solidFill>
            </a:endParaRPr>
          </a:p>
        </p:txBody>
      </p:sp>
    </p:spTree>
    <p:extLst>
      <p:ext uri="{BB962C8B-B14F-4D97-AF65-F5344CB8AC3E}">
        <p14:creationId xmlns:p14="http://schemas.microsoft.com/office/powerpoint/2010/main" val="377750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http://www.ars.bretagne.sante.fr/typo3conf/ext/wm_arstpl/res/images/bg_head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549275"/>
            <a:ext cx="864235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7" descr="ARS_LOGOS_bretag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260350"/>
            <a:ext cx="99853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a:off x="2051719" y="188640"/>
            <a:ext cx="6841455" cy="461665"/>
          </a:xfrm>
          <a:prstGeom prst="rect">
            <a:avLst/>
          </a:prstGeom>
          <a:noFill/>
          <a:ln>
            <a:solidFill>
              <a:schemeClr val="tx2"/>
            </a:solidFill>
          </a:ln>
        </p:spPr>
        <p:txBody>
          <a:bodyPr wrap="square" rtlCol="0">
            <a:spAutoFit/>
          </a:bodyPr>
          <a:lstStyle/>
          <a:p>
            <a:pPr lvl="0"/>
            <a:r>
              <a:rPr lang="fr-FR" sz="2400" b="1" dirty="0" smtClean="0">
                <a:solidFill>
                  <a:schemeClr val="tx2"/>
                </a:solidFill>
              </a:rPr>
              <a:t>Evaluation dans le REA : plan d’action du CAQES</a:t>
            </a:r>
            <a:endParaRPr lang="fr-FR" sz="2400" b="1" dirty="0">
              <a:solidFill>
                <a:schemeClr val="tx2"/>
              </a:solidFill>
            </a:endParaRPr>
          </a:p>
        </p:txBody>
      </p:sp>
      <p:sp>
        <p:nvSpPr>
          <p:cNvPr id="6" name="ZoneTexte 5"/>
          <p:cNvSpPr txBox="1"/>
          <p:nvPr/>
        </p:nvSpPr>
        <p:spPr>
          <a:xfrm>
            <a:off x="971600" y="1250084"/>
            <a:ext cx="7488832" cy="440120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400" b="1" dirty="0" smtClean="0">
                <a:solidFill>
                  <a:srgbClr val="002060"/>
                </a:solidFill>
              </a:rPr>
              <a:t>Le REA devient le plan d’action annuel :</a:t>
            </a:r>
          </a:p>
          <a:p>
            <a:pPr marL="285750" indent="-285750">
              <a:buFontTx/>
              <a:buChar char="-"/>
            </a:pPr>
            <a:endParaRPr lang="fr-FR" sz="1600" b="1" dirty="0">
              <a:solidFill>
                <a:srgbClr val="002060"/>
              </a:solidFill>
            </a:endParaRPr>
          </a:p>
          <a:p>
            <a:pPr marL="285750" indent="-285750">
              <a:buFontTx/>
              <a:buChar char="-"/>
            </a:pPr>
            <a:r>
              <a:rPr lang="fr-FR" sz="1600" b="1" dirty="0" smtClean="0">
                <a:solidFill>
                  <a:srgbClr val="002060"/>
                </a:solidFill>
              </a:rPr>
              <a:t>Réduction du nombre global d’indicateurs (43)</a:t>
            </a:r>
          </a:p>
          <a:p>
            <a:pPr marL="285750" indent="-285750">
              <a:buFontTx/>
              <a:buChar char="-"/>
            </a:pPr>
            <a:endParaRPr lang="fr-FR" sz="1600" b="1" dirty="0">
              <a:solidFill>
                <a:srgbClr val="002060"/>
              </a:solidFill>
            </a:endParaRPr>
          </a:p>
          <a:p>
            <a:pPr marL="285750" indent="-285750">
              <a:buFontTx/>
              <a:buChar char="-"/>
            </a:pPr>
            <a:r>
              <a:rPr lang="fr-FR" sz="1600" b="1" dirty="0" smtClean="0">
                <a:solidFill>
                  <a:srgbClr val="002060"/>
                </a:solidFill>
              </a:rPr>
              <a:t>Mise en place </a:t>
            </a:r>
            <a:r>
              <a:rPr lang="fr-FR" sz="1600" b="1" dirty="0" smtClean="0">
                <a:solidFill>
                  <a:srgbClr val="FF0000"/>
                </a:solidFill>
              </a:rPr>
              <a:t>d’indicateurs composites :</a:t>
            </a:r>
          </a:p>
          <a:p>
            <a:pPr marL="742950" lvl="1" indent="-285750">
              <a:buFontTx/>
              <a:buChar char="-"/>
            </a:pPr>
            <a:r>
              <a:rPr lang="fr-FR" sz="1600" b="1" dirty="0" smtClean="0">
                <a:solidFill>
                  <a:srgbClr val="002060"/>
                </a:solidFill>
              </a:rPr>
              <a:t>Associent critères quantitatifs et qualitatifs</a:t>
            </a:r>
          </a:p>
          <a:p>
            <a:pPr marL="742950" lvl="1" indent="-285750">
              <a:buFontTx/>
              <a:buChar char="-"/>
            </a:pPr>
            <a:r>
              <a:rPr lang="fr-FR" sz="1600" b="1" dirty="0" smtClean="0">
                <a:solidFill>
                  <a:srgbClr val="002060"/>
                </a:solidFill>
              </a:rPr>
              <a:t>Eléments de justification (éléments de preuve)</a:t>
            </a:r>
          </a:p>
          <a:p>
            <a:pPr marL="742950" lvl="1" indent="-285750">
              <a:buFontTx/>
              <a:buChar char="-"/>
            </a:pPr>
            <a:r>
              <a:rPr lang="fr-FR" sz="1600" b="1" dirty="0" smtClean="0">
                <a:solidFill>
                  <a:srgbClr val="002060"/>
                </a:solidFill>
              </a:rPr>
              <a:t>Cotation en </a:t>
            </a:r>
            <a:r>
              <a:rPr lang="fr-FR" sz="1600" b="1" dirty="0" smtClean="0">
                <a:solidFill>
                  <a:srgbClr val="FF0000"/>
                </a:solidFill>
              </a:rPr>
              <a:t>4 niveaux : A, B, C, D</a:t>
            </a:r>
          </a:p>
          <a:p>
            <a:pPr marL="742950" lvl="1" indent="-285750">
              <a:buFontTx/>
              <a:buChar char="-"/>
            </a:pPr>
            <a:r>
              <a:rPr lang="fr-FR" sz="1600" b="1" dirty="0" smtClean="0">
                <a:solidFill>
                  <a:srgbClr val="002060"/>
                </a:solidFill>
              </a:rPr>
              <a:t>Pondération des indicateurs pour la définition d’un </a:t>
            </a:r>
            <a:r>
              <a:rPr lang="fr-FR" sz="1600" b="1" dirty="0" smtClean="0">
                <a:solidFill>
                  <a:srgbClr val="FF0000"/>
                </a:solidFill>
              </a:rPr>
              <a:t>score global</a:t>
            </a:r>
          </a:p>
          <a:p>
            <a:pPr marL="742950" lvl="1" indent="-285750">
              <a:buFontTx/>
              <a:buChar char="-"/>
            </a:pPr>
            <a:endParaRPr lang="fr-FR" sz="1600" b="1" dirty="0">
              <a:solidFill>
                <a:srgbClr val="002060"/>
              </a:solidFill>
            </a:endParaRPr>
          </a:p>
          <a:p>
            <a:pPr marL="285750" lvl="1" indent="-285750">
              <a:buFontTx/>
              <a:buChar char="-"/>
            </a:pPr>
            <a:r>
              <a:rPr lang="fr-FR" sz="1600" b="1" dirty="0">
                <a:solidFill>
                  <a:srgbClr val="FF0000"/>
                </a:solidFill>
              </a:rPr>
              <a:t>Pondération adaptée aux activités et au statut d’un </a:t>
            </a:r>
            <a:r>
              <a:rPr lang="fr-FR" sz="1600" b="1" dirty="0" smtClean="0">
                <a:solidFill>
                  <a:srgbClr val="FF0000"/>
                </a:solidFill>
              </a:rPr>
              <a:t>ES </a:t>
            </a:r>
            <a:r>
              <a:rPr lang="fr-FR" sz="1600" b="1" dirty="0" smtClean="0">
                <a:solidFill>
                  <a:srgbClr val="002060"/>
                </a:solidFill>
              </a:rPr>
              <a:t>:</a:t>
            </a:r>
          </a:p>
          <a:p>
            <a:pPr marL="742950" lvl="1" indent="-285750">
              <a:buFontTx/>
              <a:buChar char="-"/>
            </a:pPr>
            <a:r>
              <a:rPr lang="fr-FR" sz="1600" b="1" dirty="0" smtClean="0">
                <a:solidFill>
                  <a:srgbClr val="002060"/>
                </a:solidFill>
              </a:rPr>
              <a:t>Fonction de l’activité autorisée : </a:t>
            </a:r>
            <a:r>
              <a:rPr lang="fr-FR" sz="1600" b="1" dirty="0" err="1" smtClean="0">
                <a:solidFill>
                  <a:srgbClr val="002060"/>
                </a:solidFill>
              </a:rPr>
              <a:t>Chir</a:t>
            </a:r>
            <a:r>
              <a:rPr lang="fr-FR" sz="1600" b="1" dirty="0" smtClean="0">
                <a:solidFill>
                  <a:srgbClr val="002060"/>
                </a:solidFill>
              </a:rPr>
              <a:t>, Cancérologie</a:t>
            </a:r>
          </a:p>
          <a:p>
            <a:pPr marL="742950" lvl="1" indent="-285750">
              <a:buFontTx/>
              <a:buChar char="-"/>
            </a:pPr>
            <a:r>
              <a:rPr lang="fr-FR" sz="1600" b="1" dirty="0" smtClean="0">
                <a:solidFill>
                  <a:srgbClr val="002060"/>
                </a:solidFill>
              </a:rPr>
              <a:t>Fonction du statut privé ou public</a:t>
            </a:r>
          </a:p>
          <a:p>
            <a:pPr marL="742950" lvl="1" indent="-285750">
              <a:buFontTx/>
              <a:buChar char="-"/>
            </a:pPr>
            <a:endParaRPr lang="fr-FR" sz="1600" b="1" dirty="0">
              <a:solidFill>
                <a:srgbClr val="002060"/>
              </a:solidFill>
            </a:endParaRPr>
          </a:p>
          <a:p>
            <a:pPr marL="285750" indent="-285750">
              <a:buFontTx/>
              <a:buChar char="-"/>
            </a:pPr>
            <a:r>
              <a:rPr lang="fr-FR" sz="1600" b="1" dirty="0" smtClean="0">
                <a:solidFill>
                  <a:srgbClr val="002060"/>
                </a:solidFill>
              </a:rPr>
              <a:t>Mise en place d’un </a:t>
            </a:r>
            <a:r>
              <a:rPr lang="fr-FR" sz="1600" b="1" dirty="0" smtClean="0">
                <a:solidFill>
                  <a:srgbClr val="FF0000"/>
                </a:solidFill>
              </a:rPr>
              <a:t>glossaire / Foire aux Questions </a:t>
            </a:r>
            <a:r>
              <a:rPr lang="fr-FR" sz="1600" b="1" dirty="0" smtClean="0">
                <a:solidFill>
                  <a:srgbClr val="002060"/>
                </a:solidFill>
              </a:rPr>
              <a:t> :</a:t>
            </a:r>
          </a:p>
          <a:p>
            <a:pPr marL="742950" lvl="1" indent="-285750">
              <a:buFontTx/>
              <a:buChar char="-"/>
            </a:pPr>
            <a:r>
              <a:rPr lang="fr-FR" sz="1600" b="1" dirty="0">
                <a:solidFill>
                  <a:srgbClr val="002060"/>
                </a:solidFill>
              </a:rPr>
              <a:t>A</a:t>
            </a:r>
            <a:r>
              <a:rPr lang="fr-FR" sz="1600" b="1" dirty="0" smtClean="0">
                <a:solidFill>
                  <a:srgbClr val="002060"/>
                </a:solidFill>
              </a:rPr>
              <a:t> visée d’aide à la saisie</a:t>
            </a:r>
          </a:p>
          <a:p>
            <a:pPr marL="742950" lvl="1" indent="-285750">
              <a:buFontTx/>
              <a:buChar char="-"/>
            </a:pPr>
            <a:r>
              <a:rPr lang="fr-FR" sz="1600" b="1" dirty="0" smtClean="0">
                <a:solidFill>
                  <a:srgbClr val="002060"/>
                </a:solidFill>
              </a:rPr>
              <a:t>Rappel des enjeux des indicateurs</a:t>
            </a:r>
          </a:p>
        </p:txBody>
      </p:sp>
    </p:spTree>
    <p:extLst>
      <p:ext uri="{BB962C8B-B14F-4D97-AF65-F5344CB8AC3E}">
        <p14:creationId xmlns:p14="http://schemas.microsoft.com/office/powerpoint/2010/main" val="2636782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94845"/>
            <a:ext cx="7200800" cy="523220"/>
          </a:xfrm>
          <a:prstGeom prst="rect">
            <a:avLst/>
          </a:prstGeom>
        </p:spPr>
        <p:txBody>
          <a:bodyPr wrap="square">
            <a:spAutoFit/>
          </a:bodyPr>
          <a:lstStyle/>
          <a:p>
            <a:pPr algn="ctr"/>
            <a:r>
              <a:rPr lang="fr-FR" sz="2800" b="1" dirty="0" smtClean="0">
                <a:solidFill>
                  <a:srgbClr val="1F497D"/>
                </a:solidFill>
              </a:rPr>
              <a:t>LE CONTENU DU CAQES</a:t>
            </a:r>
            <a:endParaRPr lang="fr-FR" sz="2800" b="1" dirty="0">
              <a:solidFill>
                <a:srgbClr val="1F497D"/>
              </a:solidFill>
            </a:endParaRPr>
          </a:p>
        </p:txBody>
      </p:sp>
      <p:graphicFrame>
        <p:nvGraphicFramePr>
          <p:cNvPr id="2" name="Diagramme 1"/>
          <p:cNvGraphicFramePr/>
          <p:nvPr>
            <p:extLst>
              <p:ext uri="{D42A27DB-BD31-4B8C-83A1-F6EECF244321}">
                <p14:modId xmlns:p14="http://schemas.microsoft.com/office/powerpoint/2010/main" val="4244943896"/>
              </p:ext>
            </p:extLst>
          </p:nvPr>
        </p:nvGraphicFramePr>
        <p:xfrm>
          <a:off x="251520" y="887734"/>
          <a:ext cx="8496944" cy="578162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43181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Line 6"/>
          <p:cNvSpPr>
            <a:spLocks noChangeShapeType="1"/>
          </p:cNvSpPr>
          <p:nvPr/>
        </p:nvSpPr>
        <p:spPr bwMode="auto">
          <a:xfrm>
            <a:off x="250825" y="6237288"/>
            <a:ext cx="8642350" cy="0"/>
          </a:xfrm>
          <a:prstGeom prst="line">
            <a:avLst/>
          </a:prstGeom>
          <a:noFill/>
          <a:ln w="15875">
            <a:solidFill>
              <a:schemeClr val="accent2"/>
            </a:solidFill>
            <a:round/>
            <a:headEnd/>
            <a:tailEnd/>
          </a:ln>
          <a:extLst>
            <a:ext uri="{909E8E84-426E-40DD-AFC4-6F175D3DCCD1}">
              <a14:hiddenFill xmlns:a14="http://schemas.microsoft.com/office/drawing/2010/main">
                <a:noFill/>
              </a14:hiddenFill>
            </a:ext>
          </a:extLst>
        </p:spPr>
        <p:txBody>
          <a:bodyPr/>
          <a:lstStyle/>
          <a:p>
            <a:endParaRPr lang="fr-FR"/>
          </a:p>
        </p:txBody>
      </p:sp>
      <p:pic>
        <p:nvPicPr>
          <p:cNvPr id="12292" name="Picture 7" descr="ARS_LOGOS_bretag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60350"/>
            <a:ext cx="99853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9" descr="https://lh5.googleusercontent.com/fwVHQwLhIOsg8G9V6C02dauDs5MdvkPovqDld16fyug0B46sIcpHLy-S2Xj6I2-KnzpFnLQ05aRcLgulRr3nxy2JDjd9Gypny8wTPwhlPtbbp1WXZj9HmmpQimYS3LkQpJ0bZl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6288088"/>
            <a:ext cx="1368425"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a:off x="2051720" y="260350"/>
            <a:ext cx="5760640" cy="584775"/>
          </a:xfrm>
          <a:prstGeom prst="rect">
            <a:avLst/>
          </a:prstGeom>
          <a:noFill/>
          <a:ln>
            <a:solidFill>
              <a:schemeClr val="tx2"/>
            </a:solidFill>
          </a:ln>
        </p:spPr>
        <p:txBody>
          <a:bodyPr wrap="square" rtlCol="0">
            <a:spAutoFit/>
          </a:bodyPr>
          <a:lstStyle/>
          <a:p>
            <a:pPr algn="ctr"/>
            <a:r>
              <a:rPr lang="fr-FR" sz="3200" b="1" dirty="0" smtClean="0">
                <a:solidFill>
                  <a:schemeClr val="tx2"/>
                </a:solidFill>
              </a:rPr>
              <a:t>CAQES : le planning</a:t>
            </a:r>
            <a:endParaRPr lang="fr-FR" sz="3200" b="1" dirty="0">
              <a:solidFill>
                <a:schemeClr val="tx2"/>
              </a:solidFill>
            </a:endParaRPr>
          </a:p>
        </p:txBody>
      </p:sp>
      <p:cxnSp>
        <p:nvCxnSpPr>
          <p:cNvPr id="4" name="Connecteur droit avec flèche 3"/>
          <p:cNvCxnSpPr/>
          <p:nvPr/>
        </p:nvCxnSpPr>
        <p:spPr>
          <a:xfrm>
            <a:off x="539552" y="3429000"/>
            <a:ext cx="835362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riangle isocèle 7"/>
          <p:cNvSpPr/>
          <p:nvPr/>
        </p:nvSpPr>
        <p:spPr>
          <a:xfrm>
            <a:off x="827584" y="3284984"/>
            <a:ext cx="216024" cy="144016"/>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Triangle isocèle 16"/>
          <p:cNvSpPr/>
          <p:nvPr/>
        </p:nvSpPr>
        <p:spPr>
          <a:xfrm>
            <a:off x="1619672" y="3284984"/>
            <a:ext cx="216024" cy="144016"/>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Organigramme : Fusion 8"/>
          <p:cNvSpPr/>
          <p:nvPr/>
        </p:nvSpPr>
        <p:spPr>
          <a:xfrm>
            <a:off x="1043608" y="3429000"/>
            <a:ext cx="576064" cy="144016"/>
          </a:xfrm>
          <a:prstGeom prst="flowChartMerg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Triangle isocèle 18"/>
          <p:cNvSpPr/>
          <p:nvPr/>
        </p:nvSpPr>
        <p:spPr>
          <a:xfrm>
            <a:off x="1907704" y="3284984"/>
            <a:ext cx="216024" cy="144016"/>
          </a:xfrm>
          <a:prstGeom prst="triangl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Triangle isocèle 19"/>
          <p:cNvSpPr/>
          <p:nvPr/>
        </p:nvSpPr>
        <p:spPr>
          <a:xfrm>
            <a:off x="3419872" y="3284984"/>
            <a:ext cx="216024" cy="144016"/>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Triangle isocèle 20"/>
          <p:cNvSpPr/>
          <p:nvPr/>
        </p:nvSpPr>
        <p:spPr>
          <a:xfrm>
            <a:off x="3572272" y="3284984"/>
            <a:ext cx="216024" cy="144016"/>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Triangle isocèle 21"/>
          <p:cNvSpPr/>
          <p:nvPr/>
        </p:nvSpPr>
        <p:spPr>
          <a:xfrm>
            <a:off x="3724672" y="3284984"/>
            <a:ext cx="216024" cy="144016"/>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Triangle isocèle 22"/>
          <p:cNvSpPr/>
          <p:nvPr/>
        </p:nvSpPr>
        <p:spPr>
          <a:xfrm>
            <a:off x="3877072" y="3284984"/>
            <a:ext cx="216024" cy="144016"/>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329775" y="2693543"/>
            <a:ext cx="1512168" cy="276999"/>
          </a:xfrm>
          <a:prstGeom prst="rect">
            <a:avLst/>
          </a:prstGeom>
          <a:solidFill>
            <a:srgbClr val="92D050"/>
          </a:solidFill>
          <a:ln>
            <a:solidFill>
              <a:schemeClr val="tx2"/>
            </a:solidFill>
          </a:ln>
        </p:spPr>
        <p:txBody>
          <a:bodyPr wrap="square" rtlCol="0">
            <a:spAutoFit/>
          </a:bodyPr>
          <a:lstStyle/>
          <a:p>
            <a:pPr algn="ctr"/>
            <a:r>
              <a:rPr lang="fr-FR" sz="1200" b="1" dirty="0" smtClean="0"/>
              <a:t>Réunions GT CAQES</a:t>
            </a:r>
            <a:endParaRPr lang="fr-FR" sz="1200" b="1" dirty="0"/>
          </a:p>
        </p:txBody>
      </p:sp>
      <p:cxnSp>
        <p:nvCxnSpPr>
          <p:cNvPr id="15" name="Connecteur droit 14"/>
          <p:cNvCxnSpPr/>
          <p:nvPr/>
        </p:nvCxnSpPr>
        <p:spPr>
          <a:xfrm flipH="1">
            <a:off x="1835697" y="2564904"/>
            <a:ext cx="6246" cy="1728192"/>
          </a:xfrm>
          <a:prstGeom prst="line">
            <a:avLst/>
          </a:prstGeom>
        </p:spPr>
        <p:style>
          <a:lnRef idx="2">
            <a:schemeClr val="accent2"/>
          </a:lnRef>
          <a:fillRef idx="0">
            <a:schemeClr val="accent2"/>
          </a:fillRef>
          <a:effectRef idx="1">
            <a:schemeClr val="accent2"/>
          </a:effectRef>
          <a:fontRef idx="minor">
            <a:schemeClr val="tx1"/>
          </a:fontRef>
        </p:style>
      </p:cxnSp>
      <p:sp>
        <p:nvSpPr>
          <p:cNvPr id="18" name="ZoneTexte 17"/>
          <p:cNvSpPr txBox="1"/>
          <p:nvPr/>
        </p:nvSpPr>
        <p:spPr>
          <a:xfrm>
            <a:off x="611560" y="4304129"/>
            <a:ext cx="1188132" cy="276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sz="1200" dirty="0" smtClean="0"/>
              <a:t>Juin à sept 17</a:t>
            </a:r>
          </a:p>
        </p:txBody>
      </p:sp>
      <p:sp>
        <p:nvSpPr>
          <p:cNvPr id="34" name="ZoneTexte 33"/>
          <p:cNvSpPr txBox="1"/>
          <p:nvPr/>
        </p:nvSpPr>
        <p:spPr>
          <a:xfrm>
            <a:off x="1979712" y="4304129"/>
            <a:ext cx="972108" cy="276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sz="1200" dirty="0" smtClean="0"/>
              <a:t>sept 17</a:t>
            </a:r>
          </a:p>
        </p:txBody>
      </p:sp>
      <p:cxnSp>
        <p:nvCxnSpPr>
          <p:cNvPr id="36" name="Connecteur droit 35"/>
          <p:cNvCxnSpPr/>
          <p:nvPr/>
        </p:nvCxnSpPr>
        <p:spPr>
          <a:xfrm flipH="1">
            <a:off x="6568075" y="2636912"/>
            <a:ext cx="6246" cy="1728192"/>
          </a:xfrm>
          <a:prstGeom prst="line">
            <a:avLst/>
          </a:prstGeom>
        </p:spPr>
        <p:style>
          <a:lnRef idx="2">
            <a:schemeClr val="accent2"/>
          </a:lnRef>
          <a:fillRef idx="0">
            <a:schemeClr val="accent2"/>
          </a:fillRef>
          <a:effectRef idx="1">
            <a:schemeClr val="accent2"/>
          </a:effectRef>
          <a:fontRef idx="minor">
            <a:schemeClr val="tx1"/>
          </a:fontRef>
        </p:style>
      </p:cxnSp>
      <p:sp>
        <p:nvSpPr>
          <p:cNvPr id="37" name="Organigramme : Fusion 36"/>
          <p:cNvSpPr/>
          <p:nvPr/>
        </p:nvSpPr>
        <p:spPr>
          <a:xfrm>
            <a:off x="3059832" y="3429000"/>
            <a:ext cx="1512168" cy="216024"/>
          </a:xfrm>
          <a:prstGeom prst="flowChartMerg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Organigramme : Fusion 37"/>
          <p:cNvSpPr/>
          <p:nvPr/>
        </p:nvSpPr>
        <p:spPr>
          <a:xfrm>
            <a:off x="4716016" y="3429000"/>
            <a:ext cx="576064" cy="144016"/>
          </a:xfrm>
          <a:prstGeom prst="flowChartMerg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7" name="Connecteur droit 26"/>
          <p:cNvCxnSpPr>
            <a:endCxn id="19" idx="0"/>
          </p:cNvCxnSpPr>
          <p:nvPr/>
        </p:nvCxnSpPr>
        <p:spPr>
          <a:xfrm>
            <a:off x="2015716" y="2564904"/>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934478" y="2970542"/>
            <a:ext cx="559" cy="3144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a:off x="1727125" y="2980636"/>
            <a:ext cx="559" cy="314442"/>
          </a:xfrm>
          <a:prstGeom prst="line">
            <a:avLst/>
          </a:prstGeom>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323528" y="3728065"/>
            <a:ext cx="1512168" cy="276999"/>
          </a:xfrm>
          <a:prstGeom prst="rect">
            <a:avLst/>
          </a:prstGeom>
          <a:solidFill>
            <a:srgbClr val="FFC000"/>
          </a:solidFill>
          <a:ln>
            <a:solidFill>
              <a:schemeClr val="tx2"/>
            </a:solidFill>
          </a:ln>
        </p:spPr>
        <p:txBody>
          <a:bodyPr wrap="square" rtlCol="0">
            <a:spAutoFit/>
          </a:bodyPr>
          <a:lstStyle/>
          <a:p>
            <a:pPr algn="ctr"/>
            <a:r>
              <a:rPr lang="fr-FR" sz="1200" b="1" dirty="0" smtClean="0"/>
              <a:t>Dialogue ES</a:t>
            </a:r>
            <a:endParaRPr lang="fr-FR" sz="1200" b="1" dirty="0"/>
          </a:p>
        </p:txBody>
      </p:sp>
      <p:sp>
        <p:nvSpPr>
          <p:cNvPr id="45" name="ZoneTexte 44"/>
          <p:cNvSpPr txBox="1"/>
          <p:nvPr/>
        </p:nvSpPr>
        <p:spPr>
          <a:xfrm>
            <a:off x="3059832" y="3717032"/>
            <a:ext cx="1512168" cy="461665"/>
          </a:xfrm>
          <a:prstGeom prst="rect">
            <a:avLst/>
          </a:prstGeom>
          <a:solidFill>
            <a:srgbClr val="FFC000"/>
          </a:solidFill>
          <a:ln>
            <a:solidFill>
              <a:schemeClr val="tx2"/>
            </a:solidFill>
          </a:ln>
        </p:spPr>
        <p:txBody>
          <a:bodyPr wrap="square" rtlCol="0">
            <a:spAutoFit/>
          </a:bodyPr>
          <a:lstStyle/>
          <a:p>
            <a:pPr algn="ctr"/>
            <a:r>
              <a:rPr lang="fr-FR" sz="1200" b="1" dirty="0" smtClean="0"/>
              <a:t>Période contradictoire</a:t>
            </a:r>
            <a:endParaRPr lang="fr-FR" sz="1200" b="1" dirty="0"/>
          </a:p>
        </p:txBody>
      </p:sp>
      <p:sp>
        <p:nvSpPr>
          <p:cNvPr id="46" name="Triangle isocèle 45"/>
          <p:cNvSpPr/>
          <p:nvPr/>
        </p:nvSpPr>
        <p:spPr>
          <a:xfrm>
            <a:off x="2349572" y="3284984"/>
            <a:ext cx="196385" cy="144016"/>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ZoneTexte 46"/>
          <p:cNvSpPr txBox="1"/>
          <p:nvPr/>
        </p:nvSpPr>
        <p:spPr>
          <a:xfrm>
            <a:off x="1763688" y="1412776"/>
            <a:ext cx="1512168" cy="461665"/>
          </a:xfrm>
          <a:prstGeom prst="rect">
            <a:avLst/>
          </a:prstGeom>
          <a:solidFill>
            <a:srgbClr val="92D050"/>
          </a:solidFill>
          <a:ln>
            <a:solidFill>
              <a:schemeClr val="tx2"/>
            </a:solidFill>
          </a:ln>
        </p:spPr>
        <p:txBody>
          <a:bodyPr wrap="square" rtlCol="0">
            <a:spAutoFit/>
          </a:bodyPr>
          <a:lstStyle/>
          <a:p>
            <a:pPr algn="ctr"/>
            <a:r>
              <a:rPr lang="fr-FR" sz="1200" b="1" dirty="0" smtClean="0"/>
              <a:t>Information professionnels</a:t>
            </a:r>
            <a:endParaRPr lang="fr-FR" sz="1200" b="1" dirty="0"/>
          </a:p>
        </p:txBody>
      </p:sp>
      <p:cxnSp>
        <p:nvCxnSpPr>
          <p:cNvPr id="48" name="Connecteur droit 47"/>
          <p:cNvCxnSpPr>
            <a:endCxn id="46" idx="0"/>
          </p:cNvCxnSpPr>
          <p:nvPr/>
        </p:nvCxnSpPr>
        <p:spPr>
          <a:xfrm>
            <a:off x="2447764" y="1874441"/>
            <a:ext cx="1" cy="1410543"/>
          </a:xfrm>
          <a:prstGeom prst="line">
            <a:avLst/>
          </a:prstGeom>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1691680" y="1916832"/>
            <a:ext cx="1080120" cy="646331"/>
          </a:xfrm>
          <a:prstGeom prst="rect">
            <a:avLst/>
          </a:prstGeom>
          <a:solidFill>
            <a:schemeClr val="tx2">
              <a:lumMod val="20000"/>
              <a:lumOff val="80000"/>
            </a:schemeClr>
          </a:solidFill>
          <a:ln>
            <a:solidFill>
              <a:schemeClr val="tx2"/>
            </a:solidFill>
          </a:ln>
        </p:spPr>
        <p:txBody>
          <a:bodyPr wrap="square" rtlCol="0">
            <a:spAutoFit/>
          </a:bodyPr>
          <a:lstStyle/>
          <a:p>
            <a:pPr algn="ctr"/>
            <a:r>
              <a:rPr lang="fr-FR" sz="1200" b="1" dirty="0" smtClean="0"/>
              <a:t>Présentation</a:t>
            </a:r>
          </a:p>
          <a:p>
            <a:pPr algn="ctr"/>
            <a:r>
              <a:rPr lang="fr-FR" sz="1200" b="1" dirty="0" smtClean="0"/>
              <a:t> CAQES Fédérations</a:t>
            </a:r>
            <a:endParaRPr lang="fr-FR" sz="1200" b="1" dirty="0"/>
          </a:p>
        </p:txBody>
      </p:sp>
      <p:sp>
        <p:nvSpPr>
          <p:cNvPr id="35" name="ZoneTexte 34"/>
          <p:cNvSpPr txBox="1"/>
          <p:nvPr/>
        </p:nvSpPr>
        <p:spPr>
          <a:xfrm>
            <a:off x="1943445" y="2708920"/>
            <a:ext cx="1080120" cy="461665"/>
          </a:xfrm>
          <a:prstGeom prst="rect">
            <a:avLst/>
          </a:prstGeom>
          <a:solidFill>
            <a:schemeClr val="tx2">
              <a:lumMod val="20000"/>
              <a:lumOff val="80000"/>
            </a:schemeClr>
          </a:solidFill>
          <a:ln>
            <a:solidFill>
              <a:schemeClr val="tx2"/>
            </a:solidFill>
          </a:ln>
        </p:spPr>
        <p:txBody>
          <a:bodyPr wrap="square" rtlCol="0">
            <a:spAutoFit/>
          </a:bodyPr>
          <a:lstStyle/>
          <a:p>
            <a:pPr algn="ctr"/>
            <a:r>
              <a:rPr lang="fr-FR" sz="1200" b="1" dirty="0" smtClean="0"/>
              <a:t>Envoi</a:t>
            </a:r>
          </a:p>
          <a:p>
            <a:pPr algn="ctr"/>
            <a:r>
              <a:rPr lang="fr-FR" sz="1200" b="1" dirty="0" smtClean="0"/>
              <a:t> CAQES</a:t>
            </a:r>
            <a:endParaRPr lang="fr-FR" sz="1200" b="1" dirty="0"/>
          </a:p>
        </p:txBody>
      </p:sp>
      <p:sp>
        <p:nvSpPr>
          <p:cNvPr id="52" name="Triangle isocèle 51"/>
          <p:cNvSpPr/>
          <p:nvPr/>
        </p:nvSpPr>
        <p:spPr>
          <a:xfrm>
            <a:off x="2771800" y="3284984"/>
            <a:ext cx="216024" cy="144016"/>
          </a:xfrm>
          <a:prstGeom prst="triangl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1" name="Connecteur droit 40"/>
          <p:cNvCxnSpPr>
            <a:endCxn id="52" idx="0"/>
          </p:cNvCxnSpPr>
          <p:nvPr/>
        </p:nvCxnSpPr>
        <p:spPr>
          <a:xfrm>
            <a:off x="2879812" y="3170585"/>
            <a:ext cx="0" cy="114399"/>
          </a:xfrm>
          <a:prstGeom prst="line">
            <a:avLst/>
          </a:prstGeom>
        </p:spPr>
        <p:style>
          <a:lnRef idx="1">
            <a:schemeClr val="accent1"/>
          </a:lnRef>
          <a:fillRef idx="0">
            <a:schemeClr val="accent1"/>
          </a:fillRef>
          <a:effectRef idx="0">
            <a:schemeClr val="accent1"/>
          </a:effectRef>
          <a:fontRef idx="minor">
            <a:schemeClr val="tx1"/>
          </a:fontRef>
        </p:style>
      </p:cxnSp>
      <p:sp>
        <p:nvSpPr>
          <p:cNvPr id="55" name="ZoneTexte 54"/>
          <p:cNvSpPr txBox="1"/>
          <p:nvPr/>
        </p:nvSpPr>
        <p:spPr>
          <a:xfrm>
            <a:off x="3120988" y="2092164"/>
            <a:ext cx="1512168" cy="461665"/>
          </a:xfrm>
          <a:prstGeom prst="rect">
            <a:avLst/>
          </a:prstGeom>
          <a:solidFill>
            <a:srgbClr val="92D050"/>
          </a:solidFill>
          <a:ln>
            <a:solidFill>
              <a:schemeClr val="tx2"/>
            </a:solidFill>
          </a:ln>
        </p:spPr>
        <p:txBody>
          <a:bodyPr wrap="square" rtlCol="0">
            <a:spAutoFit/>
          </a:bodyPr>
          <a:lstStyle/>
          <a:p>
            <a:pPr algn="ctr"/>
            <a:r>
              <a:rPr lang="fr-FR" sz="1200" b="1" dirty="0" smtClean="0"/>
              <a:t>Présentation Programme action</a:t>
            </a:r>
            <a:endParaRPr lang="fr-FR" sz="1200" b="1" dirty="0"/>
          </a:p>
        </p:txBody>
      </p:sp>
      <p:sp>
        <p:nvSpPr>
          <p:cNvPr id="56" name="ZoneTexte 55"/>
          <p:cNvSpPr txBox="1"/>
          <p:nvPr/>
        </p:nvSpPr>
        <p:spPr>
          <a:xfrm>
            <a:off x="4427984" y="3573016"/>
            <a:ext cx="1143744" cy="461665"/>
          </a:xfrm>
          <a:prstGeom prst="rect">
            <a:avLst/>
          </a:prstGeom>
          <a:solidFill>
            <a:srgbClr val="FFC000"/>
          </a:solidFill>
          <a:ln>
            <a:solidFill>
              <a:schemeClr val="tx2"/>
            </a:solidFill>
          </a:ln>
        </p:spPr>
        <p:txBody>
          <a:bodyPr wrap="square" rtlCol="0">
            <a:spAutoFit/>
          </a:bodyPr>
          <a:lstStyle/>
          <a:p>
            <a:pPr algn="ctr"/>
            <a:r>
              <a:rPr lang="fr-FR" sz="1200" b="1" dirty="0" smtClean="0"/>
              <a:t>Validation</a:t>
            </a:r>
          </a:p>
          <a:p>
            <a:pPr algn="ctr"/>
            <a:r>
              <a:rPr lang="fr-FR" sz="1200" b="1" dirty="0" smtClean="0"/>
              <a:t>CME</a:t>
            </a:r>
            <a:endParaRPr lang="fr-FR" sz="1200" b="1" dirty="0"/>
          </a:p>
        </p:txBody>
      </p:sp>
      <p:sp>
        <p:nvSpPr>
          <p:cNvPr id="57" name="Organigramme : Fusion 56"/>
          <p:cNvSpPr/>
          <p:nvPr/>
        </p:nvSpPr>
        <p:spPr>
          <a:xfrm>
            <a:off x="6000395" y="3429000"/>
            <a:ext cx="576064" cy="144016"/>
          </a:xfrm>
          <a:prstGeom prst="flowChartMerg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5424331" y="3796297"/>
            <a:ext cx="1143744" cy="461665"/>
          </a:xfrm>
          <a:prstGeom prst="rect">
            <a:avLst/>
          </a:prstGeom>
          <a:solidFill>
            <a:srgbClr val="FFC000"/>
          </a:solidFill>
          <a:ln>
            <a:solidFill>
              <a:schemeClr val="tx2"/>
            </a:solidFill>
          </a:ln>
        </p:spPr>
        <p:txBody>
          <a:bodyPr wrap="square" rtlCol="0">
            <a:spAutoFit/>
          </a:bodyPr>
          <a:lstStyle/>
          <a:p>
            <a:pPr algn="ctr"/>
            <a:r>
              <a:rPr lang="fr-FR" sz="1200" b="1" dirty="0" smtClean="0"/>
              <a:t>Retour par les </a:t>
            </a:r>
          </a:p>
          <a:p>
            <a:pPr algn="ctr"/>
            <a:r>
              <a:rPr lang="fr-FR" sz="1200" b="1" dirty="0" smtClean="0"/>
              <a:t>Directions </a:t>
            </a:r>
            <a:endParaRPr lang="fr-FR" sz="1200" b="1" dirty="0"/>
          </a:p>
        </p:txBody>
      </p:sp>
      <p:cxnSp>
        <p:nvCxnSpPr>
          <p:cNvPr id="49" name="Connecteur droit 48"/>
          <p:cNvCxnSpPr>
            <a:stCxn id="9" idx="2"/>
          </p:cNvCxnSpPr>
          <p:nvPr/>
        </p:nvCxnSpPr>
        <p:spPr>
          <a:xfrm>
            <a:off x="1331640" y="3573016"/>
            <a:ext cx="0" cy="15504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Connecteur droit 50"/>
          <p:cNvCxnSpPr>
            <a:stCxn id="57" idx="2"/>
          </p:cNvCxnSpPr>
          <p:nvPr/>
        </p:nvCxnSpPr>
        <p:spPr>
          <a:xfrm>
            <a:off x="6288427" y="3573016"/>
            <a:ext cx="0" cy="2232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a:off x="3527884" y="2573281"/>
            <a:ext cx="0" cy="731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3680284" y="2564904"/>
            <a:ext cx="0" cy="731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Connecteur droit 65"/>
          <p:cNvCxnSpPr/>
          <p:nvPr/>
        </p:nvCxnSpPr>
        <p:spPr>
          <a:xfrm>
            <a:off x="3851920" y="2564904"/>
            <a:ext cx="0" cy="731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a:off x="3995936" y="2564904"/>
            <a:ext cx="0" cy="731155"/>
          </a:xfrm>
          <a:prstGeom prst="line">
            <a:avLst/>
          </a:prstGeom>
        </p:spPr>
        <p:style>
          <a:lnRef idx="1">
            <a:schemeClr val="accent1"/>
          </a:lnRef>
          <a:fillRef idx="0">
            <a:schemeClr val="accent1"/>
          </a:fillRef>
          <a:effectRef idx="0">
            <a:schemeClr val="accent1"/>
          </a:effectRef>
          <a:fontRef idx="minor">
            <a:schemeClr val="tx1"/>
          </a:fontRef>
        </p:style>
      </p:cxnSp>
      <p:sp>
        <p:nvSpPr>
          <p:cNvPr id="68" name="ZoneTexte 67"/>
          <p:cNvSpPr txBox="1"/>
          <p:nvPr/>
        </p:nvSpPr>
        <p:spPr>
          <a:xfrm>
            <a:off x="3095836" y="4293096"/>
            <a:ext cx="2196244" cy="276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sz="1200" dirty="0" smtClean="0"/>
              <a:t>Octobre  à novembre 17</a:t>
            </a:r>
          </a:p>
        </p:txBody>
      </p:sp>
      <p:sp>
        <p:nvSpPr>
          <p:cNvPr id="69" name="ZoneTexte 68"/>
          <p:cNvSpPr txBox="1"/>
          <p:nvPr/>
        </p:nvSpPr>
        <p:spPr>
          <a:xfrm>
            <a:off x="5580112" y="4285346"/>
            <a:ext cx="828092" cy="276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sz="1200" dirty="0" smtClean="0"/>
              <a:t>31 </a:t>
            </a:r>
            <a:r>
              <a:rPr lang="fr-FR" sz="1200" dirty="0" err="1" smtClean="0"/>
              <a:t>dec</a:t>
            </a:r>
            <a:r>
              <a:rPr lang="fr-FR" sz="1200" dirty="0" smtClean="0"/>
              <a:t> 17</a:t>
            </a:r>
          </a:p>
        </p:txBody>
      </p:sp>
      <p:cxnSp>
        <p:nvCxnSpPr>
          <p:cNvPr id="74" name="Connecteur droit 73"/>
          <p:cNvCxnSpPr/>
          <p:nvPr/>
        </p:nvCxnSpPr>
        <p:spPr>
          <a:xfrm flipH="1">
            <a:off x="7452320" y="2636912"/>
            <a:ext cx="6246" cy="1728192"/>
          </a:xfrm>
          <a:prstGeom prst="line">
            <a:avLst/>
          </a:prstGeom>
        </p:spPr>
        <p:style>
          <a:lnRef idx="2">
            <a:schemeClr val="accent2"/>
          </a:lnRef>
          <a:fillRef idx="0">
            <a:schemeClr val="accent2"/>
          </a:fillRef>
          <a:effectRef idx="1">
            <a:schemeClr val="accent2"/>
          </a:effectRef>
          <a:fontRef idx="minor">
            <a:schemeClr val="tx1"/>
          </a:fontRef>
        </p:style>
      </p:cxnSp>
      <p:sp>
        <p:nvSpPr>
          <p:cNvPr id="75" name="ZoneTexte 74"/>
          <p:cNvSpPr txBox="1"/>
          <p:nvPr/>
        </p:nvSpPr>
        <p:spPr>
          <a:xfrm>
            <a:off x="6588224" y="4293096"/>
            <a:ext cx="864096" cy="276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sz="1200" dirty="0" err="1" smtClean="0"/>
              <a:t>Janv</a:t>
            </a:r>
            <a:r>
              <a:rPr lang="fr-FR" sz="1200" dirty="0" smtClean="0"/>
              <a:t> Fev18</a:t>
            </a:r>
          </a:p>
        </p:txBody>
      </p:sp>
      <p:sp>
        <p:nvSpPr>
          <p:cNvPr id="76" name="ZoneTexte 75"/>
          <p:cNvSpPr txBox="1"/>
          <p:nvPr/>
        </p:nvSpPr>
        <p:spPr>
          <a:xfrm>
            <a:off x="7487255" y="4293096"/>
            <a:ext cx="713834"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sz="1200" dirty="0" smtClean="0"/>
              <a:t>Mars Mai 18</a:t>
            </a:r>
          </a:p>
        </p:txBody>
      </p:sp>
      <p:cxnSp>
        <p:nvCxnSpPr>
          <p:cNvPr id="77" name="Connecteur droit 76"/>
          <p:cNvCxnSpPr/>
          <p:nvPr/>
        </p:nvCxnSpPr>
        <p:spPr>
          <a:xfrm flipH="1">
            <a:off x="8238162" y="2636912"/>
            <a:ext cx="6246" cy="1728192"/>
          </a:xfrm>
          <a:prstGeom prst="line">
            <a:avLst/>
          </a:prstGeom>
        </p:spPr>
        <p:style>
          <a:lnRef idx="2">
            <a:schemeClr val="accent2"/>
          </a:lnRef>
          <a:fillRef idx="0">
            <a:schemeClr val="accent2"/>
          </a:fillRef>
          <a:effectRef idx="1">
            <a:schemeClr val="accent2"/>
          </a:effectRef>
          <a:fontRef idx="minor">
            <a:schemeClr val="tx1"/>
          </a:fontRef>
        </p:style>
      </p:cxnSp>
      <p:sp>
        <p:nvSpPr>
          <p:cNvPr id="78" name="ZoneTexte 77"/>
          <p:cNvSpPr txBox="1"/>
          <p:nvPr/>
        </p:nvSpPr>
        <p:spPr>
          <a:xfrm>
            <a:off x="6588224" y="3789040"/>
            <a:ext cx="1152128" cy="461665"/>
          </a:xfrm>
          <a:prstGeom prst="rect">
            <a:avLst/>
          </a:prstGeom>
          <a:solidFill>
            <a:srgbClr val="FFC000"/>
          </a:solidFill>
          <a:ln>
            <a:solidFill>
              <a:schemeClr val="tx2"/>
            </a:solidFill>
          </a:ln>
        </p:spPr>
        <p:txBody>
          <a:bodyPr wrap="square" rtlCol="0">
            <a:spAutoFit/>
          </a:bodyPr>
          <a:lstStyle/>
          <a:p>
            <a:pPr algn="ctr"/>
            <a:r>
              <a:rPr lang="fr-FR" sz="1200" b="1" dirty="0" smtClean="0"/>
              <a:t>Autodiagnostic</a:t>
            </a:r>
          </a:p>
          <a:p>
            <a:pPr algn="ctr"/>
            <a:r>
              <a:rPr lang="fr-FR" sz="1200" b="1" dirty="0" err="1" smtClean="0"/>
              <a:t>Progr</a:t>
            </a:r>
            <a:r>
              <a:rPr lang="fr-FR" sz="1200" b="1" dirty="0" smtClean="0"/>
              <a:t>. d’action</a:t>
            </a:r>
            <a:endParaRPr lang="fr-FR" sz="1200" b="1" dirty="0"/>
          </a:p>
        </p:txBody>
      </p:sp>
      <p:sp>
        <p:nvSpPr>
          <p:cNvPr id="79" name="Organigramme : Fusion 78"/>
          <p:cNvSpPr/>
          <p:nvPr/>
        </p:nvSpPr>
        <p:spPr>
          <a:xfrm>
            <a:off x="6732240" y="3429000"/>
            <a:ext cx="576064" cy="144016"/>
          </a:xfrm>
          <a:prstGeom prst="flowChartMerg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ZoneTexte 79"/>
          <p:cNvSpPr txBox="1"/>
          <p:nvPr/>
        </p:nvSpPr>
        <p:spPr>
          <a:xfrm>
            <a:off x="7088088" y="2459154"/>
            <a:ext cx="1512168" cy="461665"/>
          </a:xfrm>
          <a:prstGeom prst="rect">
            <a:avLst/>
          </a:prstGeom>
          <a:solidFill>
            <a:srgbClr val="92D050"/>
          </a:solidFill>
          <a:ln>
            <a:solidFill>
              <a:schemeClr val="tx2"/>
            </a:solidFill>
          </a:ln>
        </p:spPr>
        <p:txBody>
          <a:bodyPr wrap="square" rtlCol="0">
            <a:spAutoFit/>
          </a:bodyPr>
          <a:lstStyle/>
          <a:p>
            <a:pPr algn="ctr"/>
            <a:r>
              <a:rPr lang="fr-FR" sz="1200" b="1" dirty="0" smtClean="0"/>
              <a:t>Analyse des Programmes action</a:t>
            </a:r>
            <a:endParaRPr lang="fr-FR" sz="1200" b="1" dirty="0"/>
          </a:p>
        </p:txBody>
      </p:sp>
      <p:sp>
        <p:nvSpPr>
          <p:cNvPr id="81" name="Triangle isocèle 80"/>
          <p:cNvSpPr/>
          <p:nvPr/>
        </p:nvSpPr>
        <p:spPr>
          <a:xfrm>
            <a:off x="7587952" y="3284984"/>
            <a:ext cx="584448" cy="144016"/>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Triangle isocèle 81"/>
          <p:cNvSpPr/>
          <p:nvPr/>
        </p:nvSpPr>
        <p:spPr>
          <a:xfrm>
            <a:off x="8316416" y="3304436"/>
            <a:ext cx="288380" cy="124564"/>
          </a:xfrm>
          <a:prstGeom prst="triangl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4" name="Connecteur droit 83"/>
          <p:cNvCxnSpPr/>
          <p:nvPr/>
        </p:nvCxnSpPr>
        <p:spPr>
          <a:xfrm>
            <a:off x="7884368" y="2920819"/>
            <a:ext cx="0" cy="36416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Connecteur droit 90"/>
          <p:cNvCxnSpPr/>
          <p:nvPr/>
        </p:nvCxnSpPr>
        <p:spPr>
          <a:xfrm flipH="1">
            <a:off x="8460431" y="2207731"/>
            <a:ext cx="1" cy="1077253"/>
          </a:xfrm>
          <a:prstGeom prst="line">
            <a:avLst/>
          </a:prstGeom>
        </p:spPr>
        <p:style>
          <a:lnRef idx="1">
            <a:schemeClr val="accent1"/>
          </a:lnRef>
          <a:fillRef idx="0">
            <a:schemeClr val="accent1"/>
          </a:fillRef>
          <a:effectRef idx="0">
            <a:schemeClr val="accent1"/>
          </a:effectRef>
          <a:fontRef idx="minor">
            <a:schemeClr val="tx1"/>
          </a:fontRef>
        </p:style>
      </p:cxnSp>
      <p:sp>
        <p:nvSpPr>
          <p:cNvPr id="95" name="ZoneTexte 94"/>
          <p:cNvSpPr txBox="1"/>
          <p:nvPr/>
        </p:nvSpPr>
        <p:spPr>
          <a:xfrm>
            <a:off x="8316416" y="4293096"/>
            <a:ext cx="713834"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sz="1200" dirty="0" smtClean="0"/>
              <a:t>Juin Aout 18</a:t>
            </a:r>
          </a:p>
        </p:txBody>
      </p:sp>
      <p:cxnSp>
        <p:nvCxnSpPr>
          <p:cNvPr id="96" name="Connecteur droit 95"/>
          <p:cNvCxnSpPr/>
          <p:nvPr/>
        </p:nvCxnSpPr>
        <p:spPr>
          <a:xfrm>
            <a:off x="7020272" y="3573016"/>
            <a:ext cx="0" cy="223281"/>
          </a:xfrm>
          <a:prstGeom prst="line">
            <a:avLst/>
          </a:prstGeom>
        </p:spPr>
        <p:style>
          <a:lnRef idx="1">
            <a:schemeClr val="accent1"/>
          </a:lnRef>
          <a:fillRef idx="0">
            <a:schemeClr val="accent1"/>
          </a:fillRef>
          <a:effectRef idx="0">
            <a:schemeClr val="accent1"/>
          </a:effectRef>
          <a:fontRef idx="minor">
            <a:schemeClr val="tx1"/>
          </a:fontRef>
        </p:style>
      </p:cxnSp>
      <p:sp>
        <p:nvSpPr>
          <p:cNvPr id="62" name="ZoneTexte 61"/>
          <p:cNvSpPr txBox="1"/>
          <p:nvPr/>
        </p:nvSpPr>
        <p:spPr>
          <a:xfrm>
            <a:off x="7890710" y="1181943"/>
            <a:ext cx="1166719" cy="276999"/>
          </a:xfrm>
          <a:prstGeom prst="rect">
            <a:avLst/>
          </a:prstGeom>
          <a:solidFill>
            <a:schemeClr val="tx2">
              <a:lumMod val="20000"/>
              <a:lumOff val="80000"/>
            </a:schemeClr>
          </a:solidFill>
          <a:ln>
            <a:solidFill>
              <a:schemeClr val="tx2"/>
            </a:solidFill>
          </a:ln>
        </p:spPr>
        <p:txBody>
          <a:bodyPr wrap="square" rtlCol="0">
            <a:spAutoFit/>
          </a:bodyPr>
          <a:lstStyle/>
          <a:p>
            <a:pPr algn="ctr"/>
            <a:r>
              <a:rPr lang="fr-FR" sz="1200" b="1" dirty="0" smtClean="0"/>
              <a:t>Restitution</a:t>
            </a:r>
            <a:endParaRPr lang="fr-FR" sz="1200" b="1" dirty="0"/>
          </a:p>
        </p:txBody>
      </p:sp>
      <p:sp>
        <p:nvSpPr>
          <p:cNvPr id="63" name="Triangle isocèle 62"/>
          <p:cNvSpPr/>
          <p:nvPr/>
        </p:nvSpPr>
        <p:spPr>
          <a:xfrm>
            <a:off x="8604100" y="3284984"/>
            <a:ext cx="288380" cy="124564"/>
          </a:xfrm>
          <a:prstGeom prst="triangl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4" name="Connecteur droit 63"/>
          <p:cNvCxnSpPr/>
          <p:nvPr/>
        </p:nvCxnSpPr>
        <p:spPr>
          <a:xfrm>
            <a:off x="8748463" y="1458942"/>
            <a:ext cx="1" cy="1826042"/>
          </a:xfrm>
          <a:prstGeom prst="line">
            <a:avLst/>
          </a:prstGeom>
        </p:spPr>
        <p:style>
          <a:lnRef idx="1">
            <a:schemeClr val="accent1"/>
          </a:lnRef>
          <a:fillRef idx="0">
            <a:schemeClr val="accent1"/>
          </a:fillRef>
          <a:effectRef idx="0">
            <a:schemeClr val="accent1"/>
          </a:effectRef>
          <a:fontRef idx="minor">
            <a:schemeClr val="tx1"/>
          </a:fontRef>
        </p:style>
      </p:cxnSp>
      <p:sp>
        <p:nvSpPr>
          <p:cNvPr id="83" name="ZoneTexte 82"/>
          <p:cNvSpPr txBox="1"/>
          <p:nvPr/>
        </p:nvSpPr>
        <p:spPr>
          <a:xfrm>
            <a:off x="7844172" y="1746066"/>
            <a:ext cx="1166719" cy="461665"/>
          </a:xfrm>
          <a:prstGeom prst="rect">
            <a:avLst/>
          </a:prstGeom>
          <a:solidFill>
            <a:schemeClr val="tx2">
              <a:lumMod val="20000"/>
              <a:lumOff val="80000"/>
            </a:schemeClr>
          </a:solidFill>
          <a:ln>
            <a:solidFill>
              <a:schemeClr val="tx2"/>
            </a:solidFill>
          </a:ln>
        </p:spPr>
        <p:txBody>
          <a:bodyPr wrap="square" rtlCol="0">
            <a:spAutoFit/>
          </a:bodyPr>
          <a:lstStyle/>
          <a:p>
            <a:pPr algn="ctr"/>
            <a:r>
              <a:rPr lang="fr-FR" sz="1200" b="1" dirty="0" smtClean="0"/>
              <a:t>Période contradictoire</a:t>
            </a:r>
            <a:endParaRPr lang="fr-FR" sz="1200" b="1" dirty="0"/>
          </a:p>
        </p:txBody>
      </p:sp>
      <p:sp>
        <p:nvSpPr>
          <p:cNvPr id="3" name="ZoneTexte 2"/>
          <p:cNvSpPr txBox="1"/>
          <p:nvPr/>
        </p:nvSpPr>
        <p:spPr>
          <a:xfrm>
            <a:off x="5571729" y="5229200"/>
            <a:ext cx="3176562" cy="923330"/>
          </a:xfrm>
          <a:prstGeom prst="rect">
            <a:avLst/>
          </a:prstGeom>
          <a:solidFill>
            <a:srgbClr val="FF0000">
              <a:alpha val="70000"/>
            </a:srgbClr>
          </a:solidFill>
        </p:spPr>
        <p:txBody>
          <a:bodyPr wrap="square" rtlCol="0">
            <a:spAutoFit/>
          </a:bodyPr>
          <a:lstStyle/>
          <a:p>
            <a:pPr algn="ctr"/>
            <a:r>
              <a:rPr lang="fr-FR" b="1" dirty="0" smtClean="0">
                <a:solidFill>
                  <a:schemeClr val="tx2"/>
                </a:solidFill>
              </a:rPr>
              <a:t>Restitution Programme Action + éléments de preuve :</a:t>
            </a:r>
          </a:p>
          <a:p>
            <a:pPr algn="ctr"/>
            <a:r>
              <a:rPr lang="fr-FR" b="1" dirty="0" smtClean="0">
                <a:solidFill>
                  <a:schemeClr val="tx2"/>
                </a:solidFill>
              </a:rPr>
              <a:t>28 février 2018 </a:t>
            </a:r>
            <a:endParaRPr lang="fr-FR" b="1" dirty="0">
              <a:solidFill>
                <a:schemeClr val="tx2"/>
              </a:solidFill>
            </a:endParaRPr>
          </a:p>
        </p:txBody>
      </p:sp>
      <p:cxnSp>
        <p:nvCxnSpPr>
          <p:cNvPr id="6" name="Connecteur droit avec flèche 5"/>
          <p:cNvCxnSpPr>
            <a:stCxn id="3" idx="0"/>
          </p:cNvCxnSpPr>
          <p:nvPr/>
        </p:nvCxnSpPr>
        <p:spPr>
          <a:xfrm flipV="1">
            <a:off x="7160010" y="3501008"/>
            <a:ext cx="292310" cy="1728192"/>
          </a:xfrm>
          <a:prstGeom prst="straightConnector1">
            <a:avLst/>
          </a:prstGeom>
          <a:ln w="38100">
            <a:solidFill>
              <a:srgbClr val="FF0000"/>
            </a:solidFill>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4875458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94845"/>
            <a:ext cx="7200800" cy="523220"/>
          </a:xfrm>
          <a:prstGeom prst="rect">
            <a:avLst/>
          </a:prstGeom>
        </p:spPr>
        <p:txBody>
          <a:bodyPr wrap="square">
            <a:spAutoFit/>
          </a:bodyPr>
          <a:lstStyle/>
          <a:p>
            <a:pPr algn="ctr"/>
            <a:r>
              <a:rPr lang="fr-FR" sz="2800" b="1" dirty="0" smtClean="0">
                <a:solidFill>
                  <a:srgbClr val="1F497D"/>
                </a:solidFill>
              </a:rPr>
              <a:t>INTRODUCTION</a:t>
            </a:r>
            <a:endParaRPr lang="fr-FR" sz="2800" b="1" dirty="0">
              <a:solidFill>
                <a:srgbClr val="1F497D"/>
              </a:solidFill>
            </a:endParaRPr>
          </a:p>
        </p:txBody>
      </p:sp>
      <p:sp>
        <p:nvSpPr>
          <p:cNvPr id="2" name="Espace réservé du contenu 1"/>
          <p:cNvSpPr>
            <a:spLocks noGrp="1"/>
          </p:cNvSpPr>
          <p:nvPr>
            <p:ph idx="1"/>
          </p:nvPr>
        </p:nvSpPr>
        <p:spPr/>
        <p:txBody>
          <a:bodyPr>
            <a:normAutofit/>
          </a:bodyPr>
          <a:lstStyle/>
          <a:p>
            <a:pPr marL="0" indent="0">
              <a:buNone/>
            </a:pPr>
            <a:endParaRPr lang="fr-FR" b="1" dirty="0">
              <a:solidFill>
                <a:srgbClr val="1F497D"/>
              </a:solidFill>
            </a:endParaRPr>
          </a:p>
          <a:p>
            <a:pPr>
              <a:buFont typeface="Wingdings" pitchFamily="2" charset="2"/>
              <a:buChar char="§"/>
            </a:pPr>
            <a:r>
              <a:rPr lang="fr-FR" b="1" dirty="0" smtClean="0">
                <a:solidFill>
                  <a:srgbClr val="1F497D"/>
                </a:solidFill>
              </a:rPr>
              <a:t>Introduction</a:t>
            </a:r>
          </a:p>
          <a:p>
            <a:pPr>
              <a:buFont typeface="Wingdings" pitchFamily="2" charset="2"/>
              <a:buChar char="§"/>
            </a:pPr>
            <a:endParaRPr lang="fr-FR" b="1" dirty="0">
              <a:solidFill>
                <a:srgbClr val="1F497D"/>
              </a:solidFill>
            </a:endParaRPr>
          </a:p>
          <a:p>
            <a:pPr>
              <a:buFont typeface="Wingdings" pitchFamily="2" charset="2"/>
              <a:buChar char="§"/>
            </a:pPr>
            <a:r>
              <a:rPr lang="fr-FR" b="1" dirty="0" smtClean="0">
                <a:solidFill>
                  <a:srgbClr val="1F497D"/>
                </a:solidFill>
              </a:rPr>
              <a:t>Présentation du contrat</a:t>
            </a:r>
          </a:p>
          <a:p>
            <a:pPr>
              <a:buFont typeface="Wingdings" pitchFamily="2" charset="2"/>
              <a:buChar char="§"/>
            </a:pPr>
            <a:endParaRPr lang="fr-FR" b="1" dirty="0">
              <a:solidFill>
                <a:srgbClr val="1F497D"/>
              </a:solidFill>
            </a:endParaRPr>
          </a:p>
          <a:p>
            <a:pPr>
              <a:buFont typeface="Wingdings" pitchFamily="2" charset="2"/>
              <a:buChar char="§"/>
            </a:pPr>
            <a:r>
              <a:rPr lang="fr-FR" b="1" dirty="0" smtClean="0">
                <a:solidFill>
                  <a:srgbClr val="FF0000"/>
                </a:solidFill>
              </a:rPr>
              <a:t>Les indicateurs</a:t>
            </a:r>
            <a:endParaRPr lang="fr-FR" b="1" dirty="0">
              <a:solidFill>
                <a:srgbClr val="FF0000"/>
              </a:solidFill>
            </a:endParaRPr>
          </a:p>
          <a:p>
            <a:pPr marL="0" indent="0">
              <a:buNone/>
            </a:pPr>
            <a:endParaRPr lang="fr-FR" dirty="0"/>
          </a:p>
        </p:txBody>
      </p:sp>
    </p:spTree>
    <p:extLst>
      <p:ext uri="{BB962C8B-B14F-4D97-AF65-F5344CB8AC3E}">
        <p14:creationId xmlns:p14="http://schemas.microsoft.com/office/powerpoint/2010/main" val="18393274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94845"/>
            <a:ext cx="7200800" cy="523220"/>
          </a:xfrm>
          <a:prstGeom prst="rect">
            <a:avLst/>
          </a:prstGeom>
        </p:spPr>
        <p:txBody>
          <a:bodyPr wrap="square">
            <a:spAutoFit/>
          </a:bodyPr>
          <a:lstStyle/>
          <a:p>
            <a:pPr algn="ctr"/>
            <a:r>
              <a:rPr lang="fr-FR" sz="2800" b="1" dirty="0" smtClean="0">
                <a:solidFill>
                  <a:srgbClr val="1F497D"/>
                </a:solidFill>
              </a:rPr>
              <a:t>REVUE DES INDICATEURS</a:t>
            </a:r>
            <a:endParaRPr lang="fr-FR" sz="2800" b="1" dirty="0">
              <a:solidFill>
                <a:srgbClr val="1F497D"/>
              </a:solidFill>
            </a:endParaRPr>
          </a:p>
        </p:txBody>
      </p:sp>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3860363178"/>
              </p:ext>
            </p:extLst>
          </p:nvPr>
        </p:nvGraphicFramePr>
        <p:xfrm>
          <a:off x="251521" y="1196748"/>
          <a:ext cx="8640958" cy="5472611"/>
        </p:xfrm>
        <a:graphic>
          <a:graphicData uri="http://schemas.openxmlformats.org/drawingml/2006/table">
            <a:tbl>
              <a:tblPr/>
              <a:tblGrid>
                <a:gridCol w="83685"/>
                <a:gridCol w="1614181"/>
                <a:gridCol w="193404"/>
                <a:gridCol w="83685"/>
                <a:gridCol w="1152986"/>
                <a:gridCol w="260352"/>
                <a:gridCol w="83685"/>
                <a:gridCol w="1199478"/>
                <a:gridCol w="747581"/>
                <a:gridCol w="747581"/>
                <a:gridCol w="751301"/>
                <a:gridCol w="751301"/>
                <a:gridCol w="751301"/>
                <a:gridCol w="83685"/>
                <a:gridCol w="136752"/>
              </a:tblGrid>
              <a:tr h="239412">
                <a:tc gridSpan="14">
                  <a:txBody>
                    <a:bodyPr/>
                    <a:lstStyle/>
                    <a:p>
                      <a:pPr algn="ctr" fontAlgn="ctr"/>
                      <a:r>
                        <a:rPr lang="fr-FR" sz="900" b="1" i="0" u="none" strike="noStrike" dirty="0">
                          <a:solidFill>
                            <a:srgbClr val="FFFFFF"/>
                          </a:solidFill>
                          <a:effectLst/>
                          <a:latin typeface="Calibri"/>
                        </a:rPr>
                        <a:t>Grille d'évaluation annuelle des engagements du Plan d'action du volet socle du C.A.Q.E.S.: Présentation de l'établissement</a:t>
                      </a:r>
                    </a:p>
                  </a:txBody>
                  <a:tcPr marL="5121" marR="5121" marT="512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endParaRPr lang="fr-FR" sz="1000"/>
                    </a:p>
                  </a:txBody>
                  <a:tcPr marL="49162" marR="49162" marT="24581" marB="24581">
                    <a:lnL>
                      <a:noFill/>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ctr"/>
                      <a:r>
                        <a:rPr lang="fr-FR" sz="800" b="0" i="0" u="none" strike="noStrike" dirty="0">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r>
                        <a:rPr lang="fr-FR" sz="800" b="1" i="0" u="none" strike="noStrike">
                          <a:solidFill>
                            <a:srgbClr val="000000"/>
                          </a:solidFill>
                          <a:effectLst/>
                          <a:latin typeface="Calibri"/>
                        </a:rPr>
                        <a:t>Contacts</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0" i="0" u="none" strike="noStrike">
                          <a:solidFill>
                            <a:srgbClr val="000000"/>
                          </a:solidFill>
                          <a:effectLst/>
                          <a:latin typeface="Calibri"/>
                        </a:rPr>
                        <a:t>Nom</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Prénom</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Courriel</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FFFFFF"/>
                          </a:solidFill>
                          <a:effectLst/>
                          <a:latin typeface="Calibri"/>
                        </a:rPr>
                        <a:t>Nom de l'établissement</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08080"/>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800" b="1" i="0" u="none" strike="noStrike">
                          <a:solidFill>
                            <a:srgbClr val="000000"/>
                          </a:solidFill>
                          <a:effectLst/>
                          <a:latin typeface="Calibri"/>
                        </a:rPr>
                        <a:t>Activités</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fr-FR" sz="800" b="0" i="0" u="none" strike="noStrike">
                          <a:solidFill>
                            <a:srgbClr val="000000"/>
                          </a:solidFill>
                          <a:effectLst/>
                          <a:latin typeface="Cambria"/>
                        </a:rPr>
                        <a:t>Directeur général de l'établissement de santé</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000000"/>
                          </a:solidFill>
                          <a:effectLst/>
                          <a:latin typeface="Cambria"/>
                        </a:rPr>
                        <a:t>Médecine</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0" i="0" u="none" strike="noStrike">
                          <a:solidFill>
                            <a:srgbClr val="000000"/>
                          </a:solidFill>
                          <a:effectLst/>
                          <a:latin typeface="Calibri"/>
                        </a:rPr>
                        <a:t>NON</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endParaRPr lang="fr-FR" sz="800" b="0" i="0" u="none" strike="noStrike">
                        <a:solidFill>
                          <a:srgbClr val="000000"/>
                        </a:solidFill>
                        <a:effectLst/>
                        <a:latin typeface="Calibri"/>
                      </a:endParaRP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fr-FR" sz="800" b="0" i="0" u="none" strike="noStrike">
                          <a:solidFill>
                            <a:srgbClr val="000000"/>
                          </a:solidFill>
                          <a:effectLst/>
                          <a:latin typeface="Cambria"/>
                        </a:rPr>
                        <a:t>Personne en charge du volet socle du C.A.Q.E.S.</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Adresse</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000000"/>
                          </a:solidFill>
                          <a:effectLst/>
                          <a:latin typeface="Cambria"/>
                        </a:rPr>
                        <a:t>Chirurgie</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0" i="0" u="none" strike="noStrike">
                          <a:solidFill>
                            <a:srgbClr val="000000"/>
                          </a:solidFill>
                          <a:effectLst/>
                          <a:latin typeface="Calibri"/>
                        </a:rPr>
                        <a:t>NON</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endParaRPr lang="fr-FR" sz="800" b="0" i="0" u="none" strike="noStrike">
                        <a:solidFill>
                          <a:srgbClr val="000000"/>
                        </a:solidFill>
                        <a:effectLst/>
                        <a:latin typeface="Calibri"/>
                      </a:endParaRP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000000"/>
                          </a:solidFill>
                          <a:effectLst/>
                          <a:latin typeface="Cambria"/>
                        </a:rPr>
                        <a:t> </a:t>
                      </a:r>
                    </a:p>
                  </a:txBody>
                  <a:tcPr marL="5121" marR="5121" marT="512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800" b="0" i="0" u="none" strike="noStrike">
                          <a:solidFill>
                            <a:srgbClr val="000000"/>
                          </a:solidFill>
                          <a:effectLst/>
                          <a:latin typeface="Cambria"/>
                        </a:rPr>
                        <a:t>Fonction</a:t>
                      </a:r>
                    </a:p>
                  </a:txBody>
                  <a:tcPr marL="5121" marR="5121" marT="512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Complément d'adresse</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000000"/>
                          </a:solidFill>
                          <a:effectLst/>
                          <a:latin typeface="Cambria"/>
                        </a:rPr>
                        <a:t>Oncologie</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fr-FR" sz="800" b="0" i="0" u="none" strike="noStrike">
                          <a:solidFill>
                            <a:srgbClr val="000000"/>
                          </a:solidFill>
                          <a:effectLst/>
                          <a:latin typeface="Calibri"/>
                        </a:rPr>
                        <a:t>NON</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endParaRPr lang="fr-FR" sz="800" b="0" i="0" u="none" strike="noStrike">
                        <a:solidFill>
                          <a:srgbClr val="000000"/>
                        </a:solidFill>
                        <a:effectLst/>
                        <a:latin typeface="Calibri"/>
                      </a:endParaRP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000000"/>
                          </a:solidFill>
                          <a:effectLst/>
                          <a:latin typeface="Cambria"/>
                        </a:rPr>
                        <a:t>Président de CME/CfME</a:t>
                      </a:r>
                    </a:p>
                  </a:txBody>
                  <a:tcPr marL="5121" marR="5121" marT="512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800" b="0" i="0" u="none" strike="noStrike">
                          <a:solidFill>
                            <a:srgbClr val="000000"/>
                          </a:solidFill>
                          <a:effectLst/>
                          <a:latin typeface="Cambria"/>
                        </a:rPr>
                        <a:t> </a:t>
                      </a:r>
                    </a:p>
                  </a:txBody>
                  <a:tcPr marL="5121" marR="5121" marT="512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800" b="0" i="0" u="none" strike="noStrike">
                          <a:solidFill>
                            <a:srgbClr val="000000"/>
                          </a:solidFill>
                          <a:effectLst/>
                          <a:latin typeface="Cambria"/>
                        </a:rPr>
                        <a:t> </a:t>
                      </a:r>
                    </a:p>
                  </a:txBody>
                  <a:tcPr marL="5121" marR="5121" marT="512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95711">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Code postal (Ville)</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000000"/>
                          </a:solidFill>
                          <a:effectLst/>
                          <a:latin typeface="Cambria"/>
                        </a:rPr>
                        <a:t>Hospitalisation A Domicile (HAD)</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OUI</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endParaRPr lang="fr-FR" sz="800" b="0" i="0" u="none" strike="noStrike">
                        <a:solidFill>
                          <a:srgbClr val="000000"/>
                        </a:solidFill>
                        <a:effectLst/>
                        <a:latin typeface="Calibri"/>
                      </a:endParaRP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fr-FR" sz="800" b="0" i="0" u="none" strike="noStrike">
                          <a:solidFill>
                            <a:srgbClr val="000000"/>
                          </a:solidFill>
                          <a:effectLst/>
                          <a:latin typeface="Cambria"/>
                        </a:rPr>
                        <a:t>Responsable du Système Management de la Qualité de la Prise En Charge Médicamenteuse (RSMQ-PECM)</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000000"/>
                          </a:solidFill>
                          <a:effectLst/>
                          <a:latin typeface="Cambria"/>
                        </a:rPr>
                        <a:t>Dialyse</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NON</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endParaRPr lang="fr-FR" sz="800" b="0" i="0" u="none" strike="noStrike">
                        <a:solidFill>
                          <a:srgbClr val="000000"/>
                        </a:solidFill>
                        <a:effectLst/>
                        <a:latin typeface="Calibri"/>
                      </a:endParaRP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800" b="0" i="0" u="none" strike="noStrike">
                          <a:solidFill>
                            <a:srgbClr val="000000"/>
                          </a:solidFill>
                          <a:effectLst/>
                          <a:latin typeface="Cambria"/>
                        </a:rPr>
                        <a:t>Fonction</a:t>
                      </a:r>
                    </a:p>
                  </a:txBody>
                  <a:tcPr marL="5121" marR="5121" marT="512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383207">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Numéro d'inscription au FINESS</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600" b="0" i="0" u="none" strike="noStrike">
                          <a:solidFill>
                            <a:srgbClr val="000000"/>
                          </a:solidFill>
                          <a:effectLst/>
                          <a:latin typeface="Cambria"/>
                        </a:rPr>
                        <a:t>Soins de Suite et de Réadaptation (SSR) </a:t>
                      </a:r>
                      <a:br>
                        <a:rPr lang="fr-FR" sz="600" b="0" i="0" u="none" strike="noStrike">
                          <a:solidFill>
                            <a:srgbClr val="000000"/>
                          </a:solidFill>
                          <a:effectLst/>
                          <a:latin typeface="Cambria"/>
                        </a:rPr>
                      </a:br>
                      <a:r>
                        <a:rPr lang="fr-FR" sz="600" b="0" i="0" u="none" strike="noStrike">
                          <a:solidFill>
                            <a:srgbClr val="000000"/>
                          </a:solidFill>
                          <a:effectLst/>
                          <a:latin typeface="Cambria"/>
                        </a:rPr>
                        <a:t>ou Psychiatrie (PSY)</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NON</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endParaRPr lang="fr-FR" sz="800" b="0" i="0" u="none" strike="noStrike">
                        <a:solidFill>
                          <a:srgbClr val="000000"/>
                        </a:solidFill>
                        <a:effectLst/>
                        <a:latin typeface="Calibri"/>
                      </a:endParaRP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fr-FR" sz="800" b="0" i="0" u="none" strike="noStrike">
                          <a:solidFill>
                            <a:srgbClr val="000000"/>
                          </a:solidFill>
                          <a:effectLst/>
                          <a:latin typeface="Cambria"/>
                        </a:rPr>
                        <a:t>Référent Anti-infectieux (antibiotiques/antifongiques/antiviraux)</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302916">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FR" sz="800" b="0" i="0" u="none" strike="noStrike">
                          <a:solidFill>
                            <a:srgbClr val="000000"/>
                          </a:solidFill>
                          <a:effectLst/>
                          <a:latin typeface="Cambria"/>
                        </a:rPr>
                        <a:t>Qualification</a:t>
                      </a:r>
                    </a:p>
                  </a:txBody>
                  <a:tcPr marL="5121" marR="5121" marT="512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95711">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Etablissement  de santé Public</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t"/>
                      <a:r>
                        <a:rPr lang="fr-FR" sz="800" b="0" i="0" u="none" strike="noStrike">
                          <a:solidFill>
                            <a:srgbClr val="000000"/>
                          </a:solidFill>
                          <a:effectLst/>
                          <a:latin typeface="Cambria"/>
                        </a:rPr>
                        <a:t>Pharmacien gérant la pharmacie à usage intérieur (PUI) de l'établissement</a:t>
                      </a:r>
                    </a:p>
                  </a:txBody>
                  <a:tcPr marL="5121" marR="5121" marT="512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l" fontAlgn="t"/>
                      <a:r>
                        <a:rPr lang="fr-FR" sz="800" b="0" i="0" u="none" strike="noStrike">
                          <a:solidFill>
                            <a:srgbClr val="000000"/>
                          </a:solidFill>
                          <a:effectLst/>
                          <a:latin typeface="Calibri"/>
                        </a:rPr>
                        <a:t> </a:t>
                      </a:r>
                    </a:p>
                  </a:txBody>
                  <a:tcPr marL="5121" marR="5121" marT="512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t"/>
                      <a:r>
                        <a:rPr lang="fr-FR" sz="800" b="0" i="0" u="none" strike="noStrike">
                          <a:solidFill>
                            <a:srgbClr val="000000"/>
                          </a:solidFill>
                          <a:effectLst/>
                          <a:latin typeface="Calibri"/>
                        </a:rPr>
                        <a:t> </a:t>
                      </a:r>
                    </a:p>
                  </a:txBody>
                  <a:tcPr marL="5121" marR="5121" marT="512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t"/>
                      <a:r>
                        <a:rPr lang="fr-FR" sz="800" b="0" i="0" u="none" strike="noStrike">
                          <a:solidFill>
                            <a:srgbClr val="000000"/>
                          </a:solidFill>
                          <a:effectLst/>
                          <a:latin typeface="Calibri"/>
                        </a:rPr>
                        <a:t> </a:t>
                      </a:r>
                    </a:p>
                  </a:txBody>
                  <a:tcPr marL="5121" marR="5121" marT="512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800" b="1" i="0" u="none" strike="noStrike">
                          <a:solidFill>
                            <a:srgbClr val="000000"/>
                          </a:solidFill>
                          <a:effectLst/>
                          <a:latin typeface="Calibri"/>
                        </a:rPr>
                        <a:t>Pondération</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r" fontAlgn="ctr"/>
                      <a:r>
                        <a:rPr lang="fr-FR" sz="800" b="0" i="0" u="none" strike="noStrike">
                          <a:solidFill>
                            <a:srgbClr val="000000"/>
                          </a:solidFill>
                          <a:effectLst/>
                          <a:latin typeface="Cambria"/>
                        </a:rPr>
                        <a:t>Courriel de la PUI de l'établissement</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fontAlgn="ctr"/>
                      <a:r>
                        <a:rPr lang="fr-FR" sz="800" b="0" i="0" u="none" strike="noStrike">
                          <a:solidFill>
                            <a:srgbClr val="FF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5">
                      <a:fgClr>
                        <a:srgbClr val="000000"/>
                      </a:fgClr>
                      <a:bgClr>
                        <a:srgbClr val="FFFFFF"/>
                      </a:bgClr>
                    </a:patt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30413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t"/>
                      <a:r>
                        <a:rPr lang="fr-FR" sz="800" b="0" i="0" u="none" strike="noStrike">
                          <a:solidFill>
                            <a:srgbClr val="FFFFFF"/>
                          </a:solidFill>
                          <a:effectLst/>
                          <a:latin typeface="Calibri"/>
                        </a:rPr>
                        <a:t>GHT auquel l'établissement appartient (si concerné)</a:t>
                      </a:r>
                    </a:p>
                  </a:txBody>
                  <a:tcPr marL="5121" marR="5121" marT="512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800" b="0" i="0" u="none" strike="noStrike">
                          <a:solidFill>
                            <a:srgbClr val="FFFFFF"/>
                          </a:solidFill>
                          <a:effectLst/>
                          <a:latin typeface="Calibri"/>
                        </a:rPr>
                        <a:t>HAD</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l" fontAlgn="ctr"/>
                      <a:endParaRPr lang="fr-FR" sz="800" b="0" i="0" u="none" strike="noStrike">
                        <a:solidFill>
                          <a:srgbClr val="000000"/>
                        </a:solidFill>
                        <a:effectLst/>
                        <a:latin typeface="Calibri"/>
                      </a:endParaRPr>
                    </a:p>
                  </a:txBody>
                  <a:tcPr marL="5121" marR="5121" marT="512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fr-FR" sz="800" b="0" i="0" u="none" strike="noStrike">
                        <a:solidFill>
                          <a:srgbClr val="000000"/>
                        </a:solidFill>
                        <a:effectLst/>
                        <a:latin typeface="Calibri"/>
                      </a:endParaRPr>
                    </a:p>
                  </a:txBody>
                  <a:tcPr marL="5121" marR="5121" marT="5121" marB="0">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fr-FR" sz="800" b="0" i="0" u="none" strike="noStrike">
                          <a:solidFill>
                            <a:srgbClr val="000000"/>
                          </a:solidFill>
                          <a:effectLst/>
                          <a:latin typeface="Cambria"/>
                        </a:rPr>
                        <a:t>Référent PALLIACHIM si concerné par les soins palliatifs</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310214">
                <a:tc>
                  <a:txBody>
                    <a:bodyPr/>
                    <a:lstStyle/>
                    <a:p>
                      <a:pPr algn="l" fontAlgn="t"/>
                      <a:r>
                        <a:rPr lang="fr-FR" sz="800" b="0" i="0" u="none" strike="noStrike">
                          <a:solidFill>
                            <a:srgbClr val="000000"/>
                          </a:solidFill>
                          <a:effectLst/>
                          <a:latin typeface="Calibri"/>
                        </a:rPr>
                        <a:t> </a:t>
                      </a:r>
                    </a:p>
                  </a:txBody>
                  <a:tcPr marL="5121" marR="5121" marT="5121"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t"/>
                      <a:r>
                        <a:rPr lang="fr-FR" sz="800" b="0" i="0" u="none" strike="noStrike">
                          <a:solidFill>
                            <a:srgbClr val="000000"/>
                          </a:solidFill>
                          <a:effectLst/>
                          <a:latin typeface="Calibri"/>
                        </a:rPr>
                        <a:t> </a:t>
                      </a:r>
                    </a:p>
                  </a:txBody>
                  <a:tcPr marL="5121" marR="5121" marT="5121"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t"/>
                      <a:r>
                        <a:rPr lang="fr-FR" sz="800" b="0" i="0" u="none" strike="noStrike">
                          <a:solidFill>
                            <a:srgbClr val="000000"/>
                          </a:solidFill>
                          <a:effectLst/>
                          <a:latin typeface="Calibri"/>
                        </a:rPr>
                        <a:t> </a:t>
                      </a:r>
                    </a:p>
                  </a:txBody>
                  <a:tcPr marL="5121" marR="5121" marT="5121"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fr-FR" sz="800" b="0" i="0" u="none" strike="noStrike">
                        <a:solidFill>
                          <a:srgbClr val="000000"/>
                        </a:solidFill>
                        <a:effectLst/>
                        <a:latin typeface="Calibri"/>
                      </a:endParaRPr>
                    </a:p>
                  </a:txBody>
                  <a:tcPr marL="5121" marR="5121" marT="5121"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fr-FR" sz="800" b="0" i="0" u="none" strike="noStrike">
                        <a:solidFill>
                          <a:srgbClr val="000000"/>
                        </a:solidFill>
                        <a:effectLst/>
                        <a:latin typeface="Calibri"/>
                      </a:endParaRPr>
                    </a:p>
                  </a:txBody>
                  <a:tcPr marL="5121" marR="5121" marT="5121" marB="0">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t"/>
                      <a:endParaRPr lang="fr-FR" sz="800" b="0" i="0" u="none" strike="noStrike">
                        <a:solidFill>
                          <a:srgbClr val="000000"/>
                        </a:solidFill>
                        <a:effectLst/>
                        <a:latin typeface="Calibri"/>
                      </a:endParaRPr>
                    </a:p>
                  </a:txBody>
                  <a:tcPr marL="5121" marR="5121" marT="5121"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fr-FR" sz="800" b="0" i="0" u="none" strike="noStrike">
                        <a:solidFill>
                          <a:srgbClr val="000000"/>
                        </a:solidFill>
                        <a:effectLst/>
                        <a:latin typeface="Calibri"/>
                      </a:endParaRPr>
                    </a:p>
                  </a:txBody>
                  <a:tcPr marL="5121" marR="5121" marT="5121"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fr-FR" sz="800" b="0" i="0" u="none" strike="noStrike">
                        <a:solidFill>
                          <a:srgbClr val="000000"/>
                        </a:solidFill>
                        <a:effectLst/>
                        <a:latin typeface="Calibri"/>
                      </a:endParaRPr>
                    </a:p>
                  </a:txBody>
                  <a:tcPr marL="5121" marR="5121" marT="5121"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fr-FR" sz="800" b="0" i="0" u="none" strike="noStrike">
                        <a:solidFill>
                          <a:srgbClr val="000000"/>
                        </a:solidFill>
                        <a:effectLst/>
                        <a:latin typeface="Calibri"/>
                      </a:endParaRPr>
                    </a:p>
                  </a:txBody>
                  <a:tcPr marL="5121" marR="5121" marT="5121"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fr-FR" sz="800" b="0" i="0" u="none" strike="noStrike">
                        <a:solidFill>
                          <a:srgbClr val="000000"/>
                        </a:solidFill>
                        <a:effectLst/>
                        <a:latin typeface="Calibri"/>
                      </a:endParaRPr>
                    </a:p>
                  </a:txBody>
                  <a:tcPr marL="5121" marR="5121" marT="5121"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fr-FR" sz="800" b="0" i="0" u="none" strike="noStrike">
                        <a:solidFill>
                          <a:srgbClr val="000000"/>
                        </a:solidFill>
                        <a:effectLst/>
                        <a:latin typeface="Calibri"/>
                      </a:endParaRPr>
                    </a:p>
                  </a:txBody>
                  <a:tcPr marL="5121" marR="5121" marT="5121"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fr-FR" sz="800" b="0" i="0" u="none" strike="noStrike">
                          <a:solidFill>
                            <a:srgbClr val="000000"/>
                          </a:solidFill>
                          <a:effectLst/>
                          <a:latin typeface="Calibri"/>
                        </a:rPr>
                        <a:t> </a:t>
                      </a:r>
                    </a:p>
                  </a:txBody>
                  <a:tcPr marL="5121" marR="5121" marT="5121" marB="0">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152067">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algn="l" fontAlgn="ctr"/>
                      <a:r>
                        <a:rPr lang="fr-FR" sz="600" b="0" i="0" u="none" strike="noStrike">
                          <a:solidFill>
                            <a:srgbClr val="000000"/>
                          </a:solidFill>
                          <a:effectLst/>
                          <a:latin typeface="Calibri"/>
                        </a:rPr>
                        <a:t>MCO = Pondération hors HAD, Dialyse, SSR et Psy.</a:t>
                      </a:r>
                    </a:p>
                  </a:txBody>
                  <a:tcPr marL="5121" marR="5121" marT="5121" marB="0" anchor="ctr">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B>
                      <a:noFill/>
                    </a:lnB>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rowSpan="4">
                  <a:txBody>
                    <a:bodyPr/>
                    <a:lstStyle/>
                    <a:p>
                      <a:pPr algn="l" fontAlgn="ctr"/>
                      <a:r>
                        <a:rPr lang="fr-FR" sz="800" b="0" i="0" u="none" strike="noStrike">
                          <a:solidFill>
                            <a:srgbClr val="FFFFFF"/>
                          </a:solidFill>
                          <a:effectLst/>
                          <a:latin typeface="Calibri"/>
                        </a:rPr>
                        <a:t>Groupement(s) d'achat auquel l'établissement adhère pour les produits pharmaceutiques (si concerné)</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endParaRPr lang="fr-FR" sz="800" b="0" i="0" u="none" strike="noStrike">
                        <a:solidFill>
                          <a:srgbClr val="000000"/>
                        </a:solidFill>
                        <a:effectLst/>
                        <a:latin typeface="Calibri"/>
                      </a:endParaRPr>
                    </a:p>
                  </a:txBody>
                  <a:tcPr marL="5121" marR="5121" marT="5121" marB="0" anchor="ctr">
                    <a:lnL>
                      <a:noFill/>
                    </a:lnL>
                    <a:lnR>
                      <a:noFill/>
                    </a:lnR>
                    <a:lnT>
                      <a:noFill/>
                    </a:lnT>
                    <a:lnB>
                      <a:noFill/>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lnT>
                      <a:noFill/>
                    </a:lnT>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v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800" b="1" i="0" u="none" strike="noStrike">
                          <a:solidFill>
                            <a:srgbClr val="000000"/>
                          </a:solidFill>
                          <a:effectLst/>
                          <a:latin typeface="Calibri"/>
                        </a:rPr>
                        <a:t>Observations</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1" i="0" u="none" strike="noStrike">
                          <a:solidFill>
                            <a:srgbClr val="000000"/>
                          </a:solidFill>
                          <a:effectLst/>
                          <a:latin typeface="Calibri"/>
                        </a:rPr>
                        <a:t> </a:t>
                      </a:r>
                    </a:p>
                  </a:txBody>
                  <a:tcPr marL="5121" marR="5121" marT="512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v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3" gridSpan="9">
                  <a:txBody>
                    <a:bodyPr/>
                    <a:lstStyle/>
                    <a:p>
                      <a:pPr algn="ctr"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239412">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v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9"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a:p>
                  </a:txBody>
                  <a:tcPr marL="49162" marR="49162" marT="24581" marB="24581">
                    <a:lnL w="12700" cap="flat" cmpd="sng" algn="ctr">
                      <a:solidFill>
                        <a:srgbClr val="000000"/>
                      </a:solidFill>
                      <a:prstDash val="solid"/>
                      <a:round/>
                      <a:headEnd type="none" w="med" len="med"/>
                      <a:tailEnd type="none" w="med" len="med"/>
                    </a:lnL>
                  </a:tcPr>
                </a:tc>
              </a:tr>
              <a:tr h="316297">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ctr"/>
                      <a:r>
                        <a:rPr lang="fr-FR" sz="800" b="0" i="0" u="none" strike="noStrike">
                          <a:solidFill>
                            <a:srgbClr val="000000"/>
                          </a:solidFill>
                          <a:effectLst/>
                          <a:latin typeface="Calibri"/>
                        </a:rPr>
                        <a:t> </a:t>
                      </a:r>
                    </a:p>
                  </a:txBody>
                  <a:tcPr marL="5121" marR="5121" marT="512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9"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ctr"/>
                      <a:r>
                        <a:rPr lang="fr-FR" sz="800" b="0" i="0" u="none" strike="noStrike">
                          <a:solidFill>
                            <a:srgbClr val="000000"/>
                          </a:solidFill>
                          <a:effectLst/>
                          <a:latin typeface="Calibri"/>
                        </a:rPr>
                        <a:t> </a:t>
                      </a:r>
                    </a:p>
                  </a:txBody>
                  <a:tcPr marL="5121" marR="5121" marT="512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fr-FR" sz="1000" dirty="0"/>
                    </a:p>
                  </a:txBody>
                  <a:tcPr marL="49162" marR="49162" marT="24581" marB="24581">
                    <a:lnL w="12700" cap="flat" cmpd="sng" algn="ctr">
                      <a:solidFill>
                        <a:srgbClr val="000000"/>
                      </a:solidFill>
                      <a:prstDash val="solid"/>
                      <a:round/>
                      <a:headEnd type="none" w="med" len="med"/>
                      <a:tailEnd type="none" w="med" len="med"/>
                    </a:lnL>
                  </a:tcPr>
                </a:tc>
              </a:tr>
            </a:tbl>
          </a:graphicData>
        </a:graphic>
      </p:graphicFrame>
      <p:sp>
        <p:nvSpPr>
          <p:cNvPr id="4" name="ZoneTexte 3"/>
          <p:cNvSpPr txBox="1"/>
          <p:nvPr/>
        </p:nvSpPr>
        <p:spPr>
          <a:xfrm>
            <a:off x="196636" y="764704"/>
            <a:ext cx="5112568" cy="369332"/>
          </a:xfrm>
          <a:prstGeom prst="rect">
            <a:avLst/>
          </a:prstGeom>
          <a:noFill/>
        </p:spPr>
        <p:txBody>
          <a:bodyPr wrap="square" rtlCol="0">
            <a:spAutoFit/>
          </a:bodyPr>
          <a:lstStyle/>
          <a:p>
            <a:r>
              <a:rPr lang="fr-FR" dirty="0" smtClean="0">
                <a:solidFill>
                  <a:schemeClr val="tx2"/>
                </a:solidFill>
              </a:rPr>
              <a:t>Présentation de </a:t>
            </a:r>
            <a:r>
              <a:rPr lang="fr-FR" dirty="0" smtClean="0">
                <a:solidFill>
                  <a:schemeClr val="tx2"/>
                </a:solidFill>
                <a:hlinkClick r:id="rId5" action="ppaction://hlinkfile"/>
              </a:rPr>
              <a:t>l’établissement</a:t>
            </a:r>
            <a:endParaRPr lang="fr-FR" dirty="0">
              <a:solidFill>
                <a:schemeClr val="tx2"/>
              </a:solidFill>
            </a:endParaRPr>
          </a:p>
        </p:txBody>
      </p:sp>
    </p:spTree>
    <p:extLst>
      <p:ext uri="{BB962C8B-B14F-4D97-AF65-F5344CB8AC3E}">
        <p14:creationId xmlns:p14="http://schemas.microsoft.com/office/powerpoint/2010/main" val="2198962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sp>
        <p:nvSpPr>
          <p:cNvPr id="4" name="ZoneTexte 3"/>
          <p:cNvSpPr txBox="1"/>
          <p:nvPr/>
        </p:nvSpPr>
        <p:spPr>
          <a:xfrm>
            <a:off x="196636" y="962144"/>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smtClean="0">
                <a:solidFill>
                  <a:schemeClr val="tx2"/>
                </a:solidFill>
              </a:rPr>
              <a:t>Utilisation </a:t>
            </a:r>
            <a:r>
              <a:rPr lang="fr-FR" sz="1400" b="1" dirty="0">
                <a:solidFill>
                  <a:schemeClr val="tx2"/>
                </a:solidFill>
              </a:rPr>
              <a:t>des logiciels d'aide à la prescription pour toutes les prescriptions de médicaments y compris pour celles effectuées dans le cadre des consultations  (externes et urgences) mentionnées à l'article 162-26 ou lors de la sortie de l'établissement de </a:t>
            </a:r>
            <a:r>
              <a:rPr lang="fr-FR" sz="1400" b="1" dirty="0" smtClean="0">
                <a:solidFill>
                  <a:schemeClr val="tx2"/>
                </a:solidFill>
              </a:rPr>
              <a:t>santé</a:t>
            </a:r>
          </a:p>
        </p:txBody>
      </p:sp>
      <p:graphicFrame>
        <p:nvGraphicFramePr>
          <p:cNvPr id="10" name="Tableau 9"/>
          <p:cNvGraphicFramePr>
            <a:graphicFrameLocks noGrp="1"/>
          </p:cNvGraphicFramePr>
          <p:nvPr>
            <p:extLst>
              <p:ext uri="{D42A27DB-BD31-4B8C-83A1-F6EECF244321}">
                <p14:modId xmlns:p14="http://schemas.microsoft.com/office/powerpoint/2010/main" val="4209282189"/>
              </p:ext>
            </p:extLst>
          </p:nvPr>
        </p:nvGraphicFramePr>
        <p:xfrm>
          <a:off x="231799" y="2492896"/>
          <a:ext cx="8660681" cy="2088232"/>
        </p:xfrm>
        <a:graphic>
          <a:graphicData uri="http://schemas.openxmlformats.org/drawingml/2006/table">
            <a:tbl>
              <a:tblPr/>
              <a:tblGrid>
                <a:gridCol w="2205809"/>
                <a:gridCol w="438281"/>
                <a:gridCol w="2205809"/>
                <a:gridCol w="773680"/>
                <a:gridCol w="1069981"/>
                <a:gridCol w="1967121"/>
              </a:tblGrid>
              <a:tr h="1277508">
                <a:tc rowSpan="2">
                  <a:txBody>
                    <a:bodyPr/>
                    <a:lstStyle/>
                    <a:p>
                      <a:pPr algn="l" fontAlgn="ctr"/>
                      <a:r>
                        <a:rPr lang="fr-FR" sz="1200" b="1" i="0" u="none" strike="noStrike" dirty="0">
                          <a:solidFill>
                            <a:srgbClr val="000000"/>
                          </a:solidFill>
                          <a:effectLst/>
                          <a:latin typeface="Calibri"/>
                        </a:rPr>
                        <a:t>Taux de prescriptions informatisées y compris consultations externes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1</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Nombre de lignes de prescription de sortie informatisées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100%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Tableau de bord  SI de l'établissement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&gt;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70 &lt; X ≤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70 %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810724">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total de ligne de prescriptions de sortie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2757093570"/>
              </p:ext>
            </p:extLst>
          </p:nvPr>
        </p:nvGraphicFramePr>
        <p:xfrm>
          <a:off x="252321" y="5013176"/>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a:solidFill>
                            <a:srgbClr val="1F497D"/>
                          </a:solidFill>
                          <a:effectLst/>
                          <a:latin typeface="Calibri"/>
                        </a:rPr>
                        <a:t>MCO Public</a:t>
                      </a:r>
                      <a:br>
                        <a:rPr lang="en-US" sz="1100" b="1" i="0" u="none" strike="noStrike">
                          <a:solidFill>
                            <a:srgbClr val="1F497D"/>
                          </a:solidFill>
                          <a:effectLst/>
                          <a:latin typeface="Calibri"/>
                        </a:rPr>
                      </a:br>
                      <a:r>
                        <a:rPr lang="en-US" sz="1100" b="1" i="0" u="none" strike="noStrike">
                          <a:solidFill>
                            <a:srgbClr val="1F497D"/>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graphicFrame>
        <p:nvGraphicFramePr>
          <p:cNvPr id="18" name="Tableau 17"/>
          <p:cNvGraphicFramePr>
            <a:graphicFrameLocks noGrp="1"/>
          </p:cNvGraphicFramePr>
          <p:nvPr>
            <p:extLst>
              <p:ext uri="{D42A27DB-BD31-4B8C-83A1-F6EECF244321}">
                <p14:modId xmlns:p14="http://schemas.microsoft.com/office/powerpoint/2010/main" val="3505345225"/>
              </p:ext>
            </p:extLst>
          </p:nvPr>
        </p:nvGraphicFramePr>
        <p:xfrm>
          <a:off x="251520" y="5877272"/>
          <a:ext cx="8640962" cy="360040"/>
        </p:xfrm>
        <a:graphic>
          <a:graphicData uri="http://schemas.openxmlformats.org/drawingml/2006/table">
            <a:tbl>
              <a:tblPr/>
              <a:tblGrid>
                <a:gridCol w="686000"/>
                <a:gridCol w="686000"/>
                <a:gridCol w="686000"/>
                <a:gridCol w="686000"/>
                <a:gridCol w="778346"/>
                <a:gridCol w="765154"/>
                <a:gridCol w="765154"/>
                <a:gridCol w="765154"/>
                <a:gridCol w="765154"/>
                <a:gridCol w="686000"/>
                <a:gridCol w="686000"/>
                <a:gridCol w="686000"/>
              </a:tblGrid>
              <a:tr h="360040">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ctr"/>
                      <a:r>
                        <a:rPr lang="fr-FR" sz="1100" b="0" i="0" u="none" strike="noStrike" dirty="0">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r>
            </a:tbl>
          </a:graphicData>
        </a:graphic>
      </p:graphicFrame>
      <p:sp>
        <p:nvSpPr>
          <p:cNvPr id="19" name="ZoneTexte 18"/>
          <p:cNvSpPr txBox="1"/>
          <p:nvPr/>
        </p:nvSpPr>
        <p:spPr>
          <a:xfrm>
            <a:off x="251520" y="6453336"/>
            <a:ext cx="6696744"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a:t>Indicateur neutralisé du fait de la difficulté de mesure</a:t>
            </a:r>
          </a:p>
        </p:txBody>
      </p:sp>
    </p:spTree>
    <p:extLst>
      <p:ext uri="{BB962C8B-B14F-4D97-AF65-F5344CB8AC3E}">
        <p14:creationId xmlns:p14="http://schemas.microsoft.com/office/powerpoint/2010/main" val="2246346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sp>
        <p:nvSpPr>
          <p:cNvPr id="4" name="ZoneTexte 3"/>
          <p:cNvSpPr txBox="1"/>
          <p:nvPr/>
        </p:nvSpPr>
        <p:spPr>
          <a:xfrm>
            <a:off x="196636" y="962144"/>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smtClean="0">
                <a:solidFill>
                  <a:schemeClr val="tx2"/>
                </a:solidFill>
              </a:rPr>
              <a:t>Utilisation </a:t>
            </a:r>
            <a:r>
              <a:rPr lang="fr-FR" sz="1400" b="1" dirty="0">
                <a:solidFill>
                  <a:schemeClr val="tx2"/>
                </a:solidFill>
              </a:rPr>
              <a:t>des logiciels d'aide à la prescription pour toutes les prescriptions de médicaments y compris pour celles effectuées dans le cadre des consultations  (externes et urgences) mentionnées à l'article 162-26 ou lors de la sortie de l'établissement de </a:t>
            </a:r>
            <a:r>
              <a:rPr lang="fr-FR" sz="1400" b="1" dirty="0" smtClean="0">
                <a:solidFill>
                  <a:schemeClr val="tx2"/>
                </a:solidFill>
              </a:rPr>
              <a:t>santé</a:t>
            </a:r>
          </a:p>
        </p:txBody>
      </p:sp>
      <p:graphicFrame>
        <p:nvGraphicFramePr>
          <p:cNvPr id="16" name="Tableau 15"/>
          <p:cNvGraphicFramePr>
            <a:graphicFrameLocks noGrp="1"/>
          </p:cNvGraphicFramePr>
          <p:nvPr>
            <p:extLst>
              <p:ext uri="{D42A27DB-BD31-4B8C-83A1-F6EECF244321}">
                <p14:modId xmlns:p14="http://schemas.microsoft.com/office/powerpoint/2010/main" val="839830963"/>
              </p:ext>
            </p:extLst>
          </p:nvPr>
        </p:nvGraphicFramePr>
        <p:xfrm>
          <a:off x="251525" y="530120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3646659907"/>
              </p:ext>
            </p:extLst>
          </p:nvPr>
        </p:nvGraphicFramePr>
        <p:xfrm>
          <a:off x="224078" y="2060848"/>
          <a:ext cx="8640959" cy="2880320"/>
        </p:xfrm>
        <a:graphic>
          <a:graphicData uri="http://schemas.openxmlformats.org/drawingml/2006/table">
            <a:tbl>
              <a:tblPr/>
              <a:tblGrid>
                <a:gridCol w="1934247"/>
                <a:gridCol w="384323"/>
                <a:gridCol w="1934247"/>
                <a:gridCol w="938254"/>
                <a:gridCol w="1724944"/>
                <a:gridCol w="1724944"/>
              </a:tblGrid>
              <a:tr h="1798533">
                <a:tc rowSpan="2">
                  <a:txBody>
                    <a:bodyPr/>
                    <a:lstStyle/>
                    <a:p>
                      <a:pPr algn="l" fontAlgn="ctr"/>
                      <a:r>
                        <a:rPr lang="fr-FR" sz="1200" b="1" i="0" u="none" strike="noStrike" dirty="0">
                          <a:solidFill>
                            <a:srgbClr val="000000"/>
                          </a:solidFill>
                          <a:effectLst/>
                          <a:latin typeface="Calibri"/>
                        </a:rPr>
                        <a:t>Progression des scores des indicateurs des domaines D2 et D3 du plan Hôpital numérique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2</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D 2.3 - Taux de services pour lesquels le dossier patient informatisé intègre les </a:t>
                      </a:r>
                      <a:r>
                        <a:rPr lang="fr-FR" sz="1200" b="1" i="0" u="none" strike="noStrike" dirty="0" err="1">
                          <a:solidFill>
                            <a:srgbClr val="000000"/>
                          </a:solidFill>
                          <a:effectLst/>
                          <a:latin typeface="Calibri"/>
                        </a:rPr>
                        <a:t>comptes-rendus</a:t>
                      </a:r>
                      <a:r>
                        <a:rPr lang="fr-FR" sz="1200" b="1" i="0" u="none" strike="noStrike" dirty="0">
                          <a:solidFill>
                            <a:srgbClr val="000000"/>
                          </a:solidFill>
                          <a:effectLst/>
                          <a:latin typeface="Calibri"/>
                        </a:rPr>
                        <a:t> (de consultation, d’hospitalisation, opératoires, d’examens d’imagerie), les traitements de sortie et les résultats de biologie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60% </a:t>
                      </a:r>
                      <a:endParaRPr lang="fr-FR" sz="1200" b="1" i="0" u="none" strike="noStrike" dirty="0" smtClean="0">
                        <a:solidFill>
                          <a:srgbClr val="000000"/>
                        </a:solidFill>
                        <a:effectLst/>
                        <a:latin typeface="Calibri"/>
                      </a:endParaRPr>
                    </a:p>
                    <a:p>
                      <a:pPr algn="ctr" fontAlgn="ctr"/>
                      <a:r>
                        <a:rPr lang="fr-FR" sz="1200" b="1" i="0" u="none" strike="noStrike" dirty="0" smtClean="0">
                          <a:solidFill>
                            <a:srgbClr val="000000"/>
                          </a:solidFill>
                          <a:effectLst/>
                          <a:latin typeface="Calibri"/>
                        </a:rPr>
                        <a:t>(</a:t>
                      </a:r>
                      <a:r>
                        <a:rPr lang="fr-FR" sz="1200" b="1" i="0" u="none" strike="noStrike" dirty="0">
                          <a:solidFill>
                            <a:srgbClr val="000000"/>
                          </a:solidFill>
                          <a:effectLst/>
                          <a:latin typeface="Calibri"/>
                        </a:rPr>
                        <a:t>national)</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fr-FR" sz="1200" b="1" i="0" u="none" strike="noStrike">
                          <a:solidFill>
                            <a:srgbClr val="000000"/>
                          </a:solidFill>
                          <a:effectLst/>
                          <a:latin typeface="Calibri"/>
                        </a:rPr>
                        <a:t>Cotation A : &gt; 60 %</a:t>
                      </a:r>
                      <a:br>
                        <a:rPr lang="fr-FR" sz="1200" b="1" i="0" u="none" strike="noStrike">
                          <a:solidFill>
                            <a:srgbClr val="000000"/>
                          </a:solidFill>
                          <a:effectLst/>
                          <a:latin typeface="Calibri"/>
                        </a:rPr>
                      </a:br>
                      <a:r>
                        <a:rPr lang="fr-FR" sz="1200" b="1" i="0" u="none" strike="noStrike">
                          <a:solidFill>
                            <a:srgbClr val="000000"/>
                          </a:solidFill>
                          <a:effectLst/>
                          <a:latin typeface="Calibri"/>
                        </a:rPr>
                        <a:t>Cotation B : 40 &lt; X ≤ 60 %</a:t>
                      </a:r>
                      <a:br>
                        <a:rPr lang="fr-FR" sz="1200" b="1" i="0" u="none" strike="noStrike">
                          <a:solidFill>
                            <a:srgbClr val="000000"/>
                          </a:solidFill>
                          <a:effectLst/>
                          <a:latin typeface="Calibri"/>
                        </a:rPr>
                      </a:br>
                      <a:r>
                        <a:rPr lang="fr-FR" sz="1200" b="1" i="0" u="none" strike="noStrike">
                          <a:solidFill>
                            <a:srgbClr val="000000"/>
                          </a:solidFill>
                          <a:effectLst/>
                          <a:latin typeface="Calibri"/>
                        </a:rPr>
                        <a:t>Cotation C : 10 &lt; X ≤ 40 %</a:t>
                      </a:r>
                      <a:br>
                        <a:rPr lang="fr-FR" sz="1200" b="1" i="0" u="none" strike="noStrike">
                          <a:solidFill>
                            <a:srgbClr val="000000"/>
                          </a:solidFill>
                          <a:effectLst/>
                          <a:latin typeface="Calibri"/>
                        </a:rPr>
                      </a:br>
                      <a:r>
                        <a:rPr lang="fr-FR" sz="1200" b="1" i="0" u="none" strike="noStrike">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081787">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D 2.5 - Taux de consultations externes réalisées par des professionnels médicaux pour lesquelles le dossier patient informatisé a été mis à jour</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80% </a:t>
                      </a:r>
                      <a:endParaRPr lang="fr-FR" sz="1200" b="1" i="0" u="none" strike="noStrike" dirty="0" smtClean="0">
                        <a:solidFill>
                          <a:srgbClr val="000000"/>
                        </a:solidFill>
                        <a:effectLst/>
                        <a:latin typeface="Calibri"/>
                      </a:endParaRPr>
                    </a:p>
                    <a:p>
                      <a:pPr algn="ctr" fontAlgn="ctr"/>
                      <a:r>
                        <a:rPr lang="fr-FR" sz="1200" b="1" i="0" u="none" strike="noStrike" dirty="0" smtClean="0">
                          <a:solidFill>
                            <a:srgbClr val="000000"/>
                          </a:solidFill>
                          <a:effectLst/>
                          <a:latin typeface="Calibri"/>
                        </a:rPr>
                        <a:t>(</a:t>
                      </a:r>
                      <a:r>
                        <a:rPr lang="fr-FR" sz="1200" b="1" i="0" u="none" strike="noStrike" dirty="0">
                          <a:solidFill>
                            <a:srgbClr val="000000"/>
                          </a:solidFill>
                          <a:effectLst/>
                          <a:latin typeface="Calibri"/>
                        </a:rPr>
                        <a:t>national)</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fr-FR" sz="1200" b="1" i="0" u="none" strike="noStrike" dirty="0">
                          <a:solidFill>
                            <a:srgbClr val="000000"/>
                          </a:solidFill>
                          <a:effectLst/>
                          <a:latin typeface="Calibri"/>
                        </a:rPr>
                        <a:t>Cotation A : &gt; 80 %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40 &lt; X ≤ 80 %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40 %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2234255050"/>
              </p:ext>
            </p:extLst>
          </p:nvPr>
        </p:nvGraphicFramePr>
        <p:xfrm>
          <a:off x="265587" y="6165304"/>
          <a:ext cx="8626892" cy="654294"/>
        </p:xfrm>
        <a:graphic>
          <a:graphicData uri="http://schemas.openxmlformats.org/drawingml/2006/table">
            <a:tbl>
              <a:tblPr/>
              <a:tblGrid>
                <a:gridCol w="684883"/>
                <a:gridCol w="684883"/>
                <a:gridCol w="684883"/>
                <a:gridCol w="684883"/>
                <a:gridCol w="777079"/>
                <a:gridCol w="763908"/>
                <a:gridCol w="763908"/>
                <a:gridCol w="763908"/>
                <a:gridCol w="763908"/>
                <a:gridCol w="684883"/>
                <a:gridCol w="684883"/>
                <a:gridCol w="684883"/>
              </a:tblGrid>
              <a:tr h="320145">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34149">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smtClean="0">
                          <a:solidFill>
                            <a:srgbClr val="000000"/>
                          </a:solidFill>
                          <a:effectLst/>
                          <a:latin typeface="Calibri"/>
                        </a:rPr>
                        <a:t>0,5</a:t>
                      </a:r>
                      <a:r>
                        <a:rPr lang="fr-FR" sz="1100" b="1" i="0" u="none" strike="noStrike" dirty="0" smtClean="0">
                          <a:solidFill>
                            <a:srgbClr val="FF0000"/>
                          </a:solidFill>
                          <a:effectLst/>
                          <a:latin typeface="Calibri"/>
                        </a:rPr>
                        <a:t>/ NA</a:t>
                      </a:r>
                      <a:endParaRPr lang="fr-FR" sz="1100" b="1" i="0" u="none" strike="noStrike" dirty="0">
                        <a:solidFill>
                          <a:srgbClr val="FF0000"/>
                        </a:solidFill>
                        <a:effectLst/>
                        <a:latin typeface="Calibri"/>
                      </a:endParaRP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5" name="Rectangle 14"/>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spTree>
    <p:extLst>
      <p:ext uri="{BB962C8B-B14F-4D97-AF65-F5344CB8AC3E}">
        <p14:creationId xmlns:p14="http://schemas.microsoft.com/office/powerpoint/2010/main" val="2298410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sp>
        <p:nvSpPr>
          <p:cNvPr id="4" name="ZoneTexte 3"/>
          <p:cNvSpPr txBox="1"/>
          <p:nvPr/>
        </p:nvSpPr>
        <p:spPr>
          <a:xfrm>
            <a:off x="196636" y="1034152"/>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smtClean="0">
                <a:solidFill>
                  <a:schemeClr val="tx2"/>
                </a:solidFill>
              </a:rPr>
              <a:t>Utilisation </a:t>
            </a:r>
            <a:r>
              <a:rPr lang="fr-FR" sz="1400" b="1" dirty="0">
                <a:solidFill>
                  <a:schemeClr val="tx2"/>
                </a:solidFill>
              </a:rPr>
              <a:t>des logiciels d'aide à la prescription pour toutes les prescriptions de médicaments y compris pour celles effectuées dans le cadre des consultations  (externes et urgences) mentionnées à l'article 162-26 ou lors de la sortie de l'établissement de </a:t>
            </a:r>
            <a:r>
              <a:rPr lang="fr-FR" sz="1400" b="1" dirty="0" smtClean="0">
                <a:solidFill>
                  <a:schemeClr val="tx2"/>
                </a:solidFill>
              </a:rPr>
              <a:t>santé</a:t>
            </a:r>
          </a:p>
        </p:txBody>
      </p:sp>
      <p:graphicFrame>
        <p:nvGraphicFramePr>
          <p:cNvPr id="3" name="Tableau 2"/>
          <p:cNvGraphicFramePr>
            <a:graphicFrameLocks noGrp="1"/>
          </p:cNvGraphicFramePr>
          <p:nvPr>
            <p:extLst>
              <p:ext uri="{D42A27DB-BD31-4B8C-83A1-F6EECF244321}">
                <p14:modId xmlns:p14="http://schemas.microsoft.com/office/powerpoint/2010/main" val="389292296"/>
              </p:ext>
            </p:extLst>
          </p:nvPr>
        </p:nvGraphicFramePr>
        <p:xfrm>
          <a:off x="220122" y="2347138"/>
          <a:ext cx="8672359" cy="2486202"/>
        </p:xfrm>
        <a:graphic>
          <a:graphicData uri="http://schemas.openxmlformats.org/drawingml/2006/table">
            <a:tbl>
              <a:tblPr/>
              <a:tblGrid>
                <a:gridCol w="1941276"/>
                <a:gridCol w="385719"/>
                <a:gridCol w="1941276"/>
                <a:gridCol w="941664"/>
                <a:gridCol w="1731212"/>
                <a:gridCol w="1731212"/>
              </a:tblGrid>
              <a:tr h="1217632">
                <a:tc rowSpan="2">
                  <a:txBody>
                    <a:bodyPr/>
                    <a:lstStyle/>
                    <a:p>
                      <a:pPr algn="l" fontAlgn="ctr"/>
                      <a:r>
                        <a:rPr lang="fr-FR" sz="1200" b="1" i="0" u="none" strike="noStrike" dirty="0">
                          <a:solidFill>
                            <a:srgbClr val="000000"/>
                          </a:solidFill>
                          <a:effectLst/>
                          <a:latin typeface="Calibri"/>
                        </a:rPr>
                        <a:t>Progression des scores des indicateurs des domaines D2 et D3 du plan Hôpital numérique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2</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D 3.1 - Taux de séjours disposant de prescriptions de médicaments informatisées : Nombre de séjours comportant a minima une prescription de médicaments informatisée / Nombre de séjours total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50</a:t>
                      </a:r>
                      <a:r>
                        <a:rPr lang="fr-FR" sz="1200" b="1" i="0" u="none" strike="noStrike" dirty="0" smtClean="0">
                          <a:solidFill>
                            <a:srgbClr val="000000"/>
                          </a:solidFill>
                          <a:effectLst/>
                          <a:latin typeface="Calibri"/>
                        </a:rPr>
                        <a:t>%</a:t>
                      </a:r>
                    </a:p>
                    <a:p>
                      <a:pPr algn="ctr" fontAlgn="ctr"/>
                      <a:r>
                        <a:rPr lang="fr-FR" sz="1200" b="1" i="0" u="none" strike="noStrike" dirty="0" smtClean="0">
                          <a:solidFill>
                            <a:srgbClr val="000000"/>
                          </a:solidFill>
                          <a:effectLst/>
                          <a:latin typeface="Calibri"/>
                        </a:rPr>
                        <a:t> </a:t>
                      </a:r>
                      <a:r>
                        <a:rPr lang="fr-FR" sz="1200" b="1" i="0" u="none" strike="noStrike" dirty="0">
                          <a:solidFill>
                            <a:srgbClr val="000000"/>
                          </a:solidFill>
                          <a:effectLst/>
                          <a:latin typeface="Calibri"/>
                        </a:rPr>
                        <a:t>(national)</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fr-FR" sz="1200" b="1" i="0" u="none" strike="noStrike">
                          <a:solidFill>
                            <a:srgbClr val="000000"/>
                          </a:solidFill>
                          <a:effectLst/>
                          <a:latin typeface="Calibri"/>
                        </a:rPr>
                        <a:t>Cotation A : &gt; 50 %</a:t>
                      </a:r>
                      <a:br>
                        <a:rPr lang="fr-FR" sz="1200" b="1" i="0" u="none" strike="noStrike">
                          <a:solidFill>
                            <a:srgbClr val="000000"/>
                          </a:solidFill>
                          <a:effectLst/>
                          <a:latin typeface="Calibri"/>
                        </a:rPr>
                      </a:br>
                      <a:r>
                        <a:rPr lang="fr-FR" sz="1200" b="1" i="0" u="none" strike="noStrike">
                          <a:solidFill>
                            <a:srgbClr val="000000"/>
                          </a:solidFill>
                          <a:effectLst/>
                          <a:latin typeface="Calibri"/>
                        </a:rPr>
                        <a:t>Cotation B : 30 &lt; X ≤ 50 %</a:t>
                      </a:r>
                      <a:br>
                        <a:rPr lang="fr-FR" sz="1200" b="1" i="0" u="none" strike="noStrike">
                          <a:solidFill>
                            <a:srgbClr val="000000"/>
                          </a:solidFill>
                          <a:effectLst/>
                          <a:latin typeface="Calibri"/>
                        </a:rPr>
                      </a:br>
                      <a:r>
                        <a:rPr lang="fr-FR" sz="1200" b="1" i="0" u="none" strike="noStrike">
                          <a:solidFill>
                            <a:srgbClr val="000000"/>
                          </a:solidFill>
                          <a:effectLst/>
                          <a:latin typeface="Calibri"/>
                        </a:rPr>
                        <a:t>Cotation C : 10 &lt; X ≤ 30 %</a:t>
                      </a:r>
                      <a:br>
                        <a:rPr lang="fr-FR" sz="1200" b="1" i="0" u="none" strike="noStrike">
                          <a:solidFill>
                            <a:srgbClr val="000000"/>
                          </a:solidFill>
                          <a:effectLst/>
                          <a:latin typeface="Calibri"/>
                        </a:rPr>
                      </a:br>
                      <a:r>
                        <a:rPr lang="fr-FR" sz="1200" b="1" i="0" u="none" strike="noStrike">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016357">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D 3.5 - Taux de séjours disposant d’un plan de soins informatisé alimenté par l’ensemble des prescriptions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50% </a:t>
                      </a:r>
                      <a:endParaRPr lang="fr-FR" sz="1200" b="1" i="0" u="none" strike="noStrike" dirty="0" smtClean="0">
                        <a:solidFill>
                          <a:srgbClr val="000000"/>
                        </a:solidFill>
                        <a:effectLst/>
                        <a:latin typeface="Calibri"/>
                      </a:endParaRPr>
                    </a:p>
                    <a:p>
                      <a:pPr algn="ctr" fontAlgn="ctr"/>
                      <a:r>
                        <a:rPr lang="fr-FR" sz="1200" b="1" i="0" u="none" strike="noStrike" dirty="0" smtClean="0">
                          <a:solidFill>
                            <a:srgbClr val="000000"/>
                          </a:solidFill>
                          <a:effectLst/>
                          <a:latin typeface="Calibri"/>
                        </a:rPr>
                        <a:t>(</a:t>
                      </a:r>
                      <a:r>
                        <a:rPr lang="fr-FR" sz="1200" b="1" i="0" u="none" strike="noStrike" dirty="0">
                          <a:solidFill>
                            <a:srgbClr val="000000"/>
                          </a:solidFill>
                          <a:effectLst/>
                          <a:latin typeface="Calibri"/>
                        </a:rPr>
                        <a:t>national)</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fr-FR" sz="1200" b="1" i="0" u="none" strike="noStrike" dirty="0">
                          <a:solidFill>
                            <a:srgbClr val="000000"/>
                          </a:solidFill>
                          <a:effectLst/>
                          <a:latin typeface="Calibri"/>
                        </a:rPr>
                        <a:t>Cotation A : &gt; 50 %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30 &lt; X ≤ 50 %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30 %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940093186"/>
              </p:ext>
            </p:extLst>
          </p:nvPr>
        </p:nvGraphicFramePr>
        <p:xfrm>
          <a:off x="251525" y="530120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2981292221"/>
              </p:ext>
            </p:extLst>
          </p:nvPr>
        </p:nvGraphicFramePr>
        <p:xfrm>
          <a:off x="265587" y="6165304"/>
          <a:ext cx="8626892" cy="654294"/>
        </p:xfrm>
        <a:graphic>
          <a:graphicData uri="http://schemas.openxmlformats.org/drawingml/2006/table">
            <a:tbl>
              <a:tblPr/>
              <a:tblGrid>
                <a:gridCol w="684883"/>
                <a:gridCol w="684883"/>
                <a:gridCol w="684883"/>
                <a:gridCol w="684883"/>
                <a:gridCol w="777079"/>
                <a:gridCol w="763908"/>
                <a:gridCol w="763908"/>
                <a:gridCol w="763908"/>
                <a:gridCol w="763908"/>
                <a:gridCol w="684883"/>
                <a:gridCol w="684883"/>
                <a:gridCol w="684883"/>
              </a:tblGrid>
              <a:tr h="320145">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34149">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2" name="Rectangle 11"/>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spTree>
    <p:extLst>
      <p:ext uri="{BB962C8B-B14F-4D97-AF65-F5344CB8AC3E}">
        <p14:creationId xmlns:p14="http://schemas.microsoft.com/office/powerpoint/2010/main" val="21908806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sp>
        <p:nvSpPr>
          <p:cNvPr id="4" name="ZoneTexte 3"/>
          <p:cNvSpPr txBox="1"/>
          <p:nvPr/>
        </p:nvSpPr>
        <p:spPr>
          <a:xfrm>
            <a:off x="196636" y="810578"/>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Utilisation des logiciels d'aide à la prescription pour toutes les prescriptions de médicaments y compris pour celles effectuées dans le cadre des consultations  (externes et urgences) mentionnées à l'article 162-26 ou lors de la sortie de l'établissement de </a:t>
            </a:r>
            <a:r>
              <a:rPr lang="fr-FR" sz="1400" b="1" dirty="0" smtClean="0">
                <a:solidFill>
                  <a:schemeClr val="tx2"/>
                </a:solidFill>
              </a:rPr>
              <a:t>santé</a:t>
            </a:r>
            <a:endParaRPr lang="fr-FR" sz="1400" b="1" dirty="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231876427"/>
              </p:ext>
            </p:extLst>
          </p:nvPr>
        </p:nvGraphicFramePr>
        <p:xfrm>
          <a:off x="251525" y="422108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dirty="0">
                          <a:solidFill>
                            <a:srgbClr val="1F497D"/>
                          </a:solidFill>
                          <a:effectLst/>
                          <a:latin typeface="Calibri"/>
                        </a:rPr>
                        <a:t>MCO Public</a:t>
                      </a:r>
                      <a:br>
                        <a:rPr lang="fr-FR" sz="1100" b="1" i="0" u="none" strike="noStrike" dirty="0">
                          <a:solidFill>
                            <a:srgbClr val="1F497D"/>
                          </a:solidFill>
                          <a:effectLst/>
                          <a:latin typeface="Calibri"/>
                        </a:rPr>
                      </a:br>
                      <a:r>
                        <a:rPr lang="fr-FR" sz="1100" b="1" i="0" u="none" strike="noStrike" dirty="0">
                          <a:solidFill>
                            <a:srgbClr val="1F497D"/>
                          </a:solidFill>
                          <a:effectLst/>
                          <a:latin typeface="Calibri"/>
                        </a:rPr>
                        <a:t>Med. + </a:t>
                      </a:r>
                      <a:r>
                        <a:rPr lang="fr-FR" sz="1100" b="1" i="0" u="none" strike="noStrike" dirty="0" err="1">
                          <a:solidFill>
                            <a:srgbClr val="1F497D"/>
                          </a:solidFill>
                          <a:effectLst/>
                          <a:latin typeface="Calibri"/>
                        </a:rPr>
                        <a:t>Onco</a:t>
                      </a:r>
                      <a:r>
                        <a:rPr lang="fr-FR"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3605663901"/>
              </p:ext>
            </p:extLst>
          </p:nvPr>
        </p:nvGraphicFramePr>
        <p:xfrm>
          <a:off x="219410" y="5085184"/>
          <a:ext cx="8673069" cy="288032"/>
        </p:xfrm>
        <a:graphic>
          <a:graphicData uri="http://schemas.openxmlformats.org/drawingml/2006/table">
            <a:tbl>
              <a:tblPr/>
              <a:tblGrid>
                <a:gridCol w="688549"/>
                <a:gridCol w="688549"/>
                <a:gridCol w="688549"/>
                <a:gridCol w="688549"/>
                <a:gridCol w="781238"/>
                <a:gridCol w="767997"/>
                <a:gridCol w="767997"/>
                <a:gridCol w="767997"/>
                <a:gridCol w="767997"/>
                <a:gridCol w="688549"/>
                <a:gridCol w="688549"/>
                <a:gridCol w="688549"/>
              </a:tblGrid>
              <a:tr h="288032">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4" name="ZoneTexte 13"/>
          <p:cNvSpPr txBox="1"/>
          <p:nvPr/>
        </p:nvSpPr>
        <p:spPr>
          <a:xfrm>
            <a:off x="230350" y="5571817"/>
            <a:ext cx="8662129"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Tx/>
              <a:buChar char="-"/>
            </a:pPr>
            <a:r>
              <a:rPr lang="fr-FR" sz="1400" b="1" dirty="0" smtClean="0"/>
              <a:t>Pour </a:t>
            </a:r>
            <a:r>
              <a:rPr lang="fr-FR" sz="1400" b="1" dirty="0"/>
              <a:t>les unités de dialyse : "Lits" est remplacé par Postes </a:t>
            </a:r>
            <a:endParaRPr lang="fr-FR" sz="1400" b="1" dirty="0" smtClean="0"/>
          </a:p>
          <a:p>
            <a:pPr marL="285750" indent="-285750">
              <a:buFontTx/>
              <a:buChar char="-"/>
            </a:pPr>
            <a:r>
              <a:rPr lang="fr-FR" sz="1400" b="1" dirty="0" smtClean="0"/>
              <a:t>S’applique exclusivement aux lits « sanitaires » : sont exclus les lits d’EHPAD</a:t>
            </a:r>
          </a:p>
          <a:p>
            <a:pPr marL="285750" indent="-285750">
              <a:buFontTx/>
              <a:buChar char="-"/>
            </a:pPr>
            <a:r>
              <a:rPr lang="fr-FR" sz="1400" b="1" dirty="0" smtClean="0"/>
              <a:t>Logiciels </a:t>
            </a:r>
            <a:r>
              <a:rPr lang="fr-FR" sz="1400" b="1" dirty="0"/>
              <a:t>d'Aide à la Prescription hospitaliers certifiés selon le référentiel de la HAS</a:t>
            </a:r>
          </a:p>
          <a:p>
            <a:r>
              <a:rPr lang="fr-FR" sz="1400" b="1" u="sng" dirty="0">
                <a:hlinkClick r:id="rId5"/>
              </a:rPr>
              <a:t>https://</a:t>
            </a:r>
            <a:r>
              <a:rPr lang="fr-FR" sz="1400" b="1" u="sng" dirty="0" smtClean="0">
                <a:hlinkClick r:id="rId5"/>
              </a:rPr>
              <a:t>www.has-sante.fr/portail/jcms/c_1751516/fr/logiciels-d-aide-a-la-prescription-hospitaliers-certifies-selon-le-referentiel-de-la-has</a:t>
            </a:r>
            <a:endParaRPr lang="fr-FR" sz="1400" b="1" dirty="0"/>
          </a:p>
        </p:txBody>
      </p:sp>
      <p:sp>
        <p:nvSpPr>
          <p:cNvPr id="15" name="Rectangle 14"/>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16" name="Tableau 15"/>
          <p:cNvGraphicFramePr>
            <a:graphicFrameLocks noGrp="1"/>
          </p:cNvGraphicFramePr>
          <p:nvPr>
            <p:extLst>
              <p:ext uri="{D42A27DB-BD31-4B8C-83A1-F6EECF244321}">
                <p14:modId xmlns:p14="http://schemas.microsoft.com/office/powerpoint/2010/main" val="4257522270"/>
              </p:ext>
            </p:extLst>
          </p:nvPr>
        </p:nvGraphicFramePr>
        <p:xfrm>
          <a:off x="198596" y="1772816"/>
          <a:ext cx="8693885" cy="1872208"/>
        </p:xfrm>
        <a:graphic>
          <a:graphicData uri="http://schemas.openxmlformats.org/drawingml/2006/table">
            <a:tbl>
              <a:tblPr/>
              <a:tblGrid>
                <a:gridCol w="2933244"/>
                <a:gridCol w="366984"/>
                <a:gridCol w="1650114"/>
                <a:gridCol w="800429"/>
                <a:gridCol w="1070905"/>
                <a:gridCol w="1872209"/>
              </a:tblGrid>
              <a:tr h="643951">
                <a:tc rowSpan="2">
                  <a:txBody>
                    <a:bodyPr/>
                    <a:lstStyle/>
                    <a:p>
                      <a:pPr algn="l" fontAlgn="ctr"/>
                      <a:r>
                        <a:rPr lang="fr-FR" sz="1200" b="1" i="0" u="none" strike="noStrike">
                          <a:solidFill>
                            <a:srgbClr val="000000"/>
                          </a:solidFill>
                          <a:effectLst/>
                          <a:latin typeface="Calibri"/>
                        </a:rPr>
                        <a:t>Taux d'équipement en logiciels d'aide à la prescription dont la version opérationnelle dans le service est certifiée (en nombre de services équipés)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3</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de lits utilisant un LAP certifié</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100%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Tableau de bord  SI de l'établissement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a:solidFill>
                            <a:srgbClr val="000000"/>
                          </a:solidFill>
                          <a:effectLst/>
                          <a:latin typeface="Calibri"/>
                        </a:rPr>
                        <a:t>Cotation A : &gt; 90 %</a:t>
                      </a:r>
                      <a:br>
                        <a:rPr lang="fr-FR" sz="1200" b="1" i="0" u="none" strike="noStrike">
                          <a:solidFill>
                            <a:srgbClr val="000000"/>
                          </a:solidFill>
                          <a:effectLst/>
                          <a:latin typeface="Calibri"/>
                        </a:rPr>
                      </a:br>
                      <a:r>
                        <a:rPr lang="fr-FR" sz="1200" b="1" i="0" u="none" strike="noStrike">
                          <a:solidFill>
                            <a:srgbClr val="000000"/>
                          </a:solidFill>
                          <a:effectLst/>
                          <a:latin typeface="Calibri"/>
                        </a:rPr>
                        <a:t>Cotation B : 70 &lt; X ≤ 90 %</a:t>
                      </a:r>
                      <a:br>
                        <a:rPr lang="fr-FR" sz="1200" b="1" i="0" u="none" strike="noStrike">
                          <a:solidFill>
                            <a:srgbClr val="000000"/>
                          </a:solidFill>
                          <a:effectLst/>
                          <a:latin typeface="Calibri"/>
                        </a:rPr>
                      </a:br>
                      <a:r>
                        <a:rPr lang="fr-FR" sz="1200" b="1" i="0" u="none" strike="noStrike">
                          <a:solidFill>
                            <a:srgbClr val="000000"/>
                          </a:solidFill>
                          <a:effectLst/>
                          <a:latin typeface="Calibri"/>
                        </a:rPr>
                        <a:t>Cotation C : 10 &lt; X ≤ 70 %</a:t>
                      </a:r>
                      <a:br>
                        <a:rPr lang="fr-FR" sz="1200" b="1" i="0" u="none" strike="noStrike">
                          <a:solidFill>
                            <a:srgbClr val="000000"/>
                          </a:solidFill>
                          <a:effectLst/>
                          <a:latin typeface="Calibri"/>
                        </a:rPr>
                      </a:br>
                      <a:r>
                        <a:rPr lang="fr-FR" sz="1200" b="1" i="0" u="none" strike="noStrike">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228257">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total de lits</a:t>
                      </a:r>
                      <a:r>
                        <a:rPr lang="fr-FR" sz="1200" b="1" i="0" u="none" strike="noStrike" dirty="0">
                          <a:solidFill>
                            <a:srgbClr val="C00000"/>
                          </a:solidFill>
                          <a:effectLst/>
                          <a:latin typeface="Calibri"/>
                        </a:rPr>
                        <a:t> </a:t>
                      </a:r>
                      <a:r>
                        <a:rPr lang="fr-FR" sz="1200" b="1" i="0" u="none" strike="noStrike" dirty="0">
                          <a:solidFill>
                            <a:srgbClr val="000000"/>
                          </a:solidFill>
                          <a:effectLst/>
                          <a:latin typeface="Calibri"/>
                        </a:rPr>
                        <a:t>de l'établissement</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1022502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281515460"/>
              </p:ext>
            </p:extLst>
          </p:nvPr>
        </p:nvGraphicFramePr>
        <p:xfrm>
          <a:off x="251525" y="4365104"/>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3185478180"/>
              </p:ext>
            </p:extLst>
          </p:nvPr>
        </p:nvGraphicFramePr>
        <p:xfrm>
          <a:off x="219410" y="5229200"/>
          <a:ext cx="8673069" cy="288032"/>
        </p:xfrm>
        <a:graphic>
          <a:graphicData uri="http://schemas.openxmlformats.org/drawingml/2006/table">
            <a:tbl>
              <a:tblPr/>
              <a:tblGrid>
                <a:gridCol w="688549"/>
                <a:gridCol w="688549"/>
                <a:gridCol w="688549"/>
                <a:gridCol w="688549"/>
                <a:gridCol w="781238"/>
                <a:gridCol w="767997"/>
                <a:gridCol w="767997"/>
                <a:gridCol w="767997"/>
                <a:gridCol w="767997"/>
                <a:gridCol w="688549"/>
                <a:gridCol w="688549"/>
                <a:gridCol w="688549"/>
              </a:tblGrid>
              <a:tr h="288032">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4" name="ZoneTexte 13"/>
          <p:cNvSpPr txBox="1"/>
          <p:nvPr/>
        </p:nvSpPr>
        <p:spPr>
          <a:xfrm>
            <a:off x="230350" y="5642664"/>
            <a:ext cx="8662129"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 Logiciels </a:t>
            </a:r>
            <a:r>
              <a:rPr lang="fr-FR" sz="1400" b="1" dirty="0"/>
              <a:t>d'Aide à la Prescription hospitaliers certifiés selon le référentiel de la HAS</a:t>
            </a:r>
          </a:p>
          <a:p>
            <a:r>
              <a:rPr lang="fr-FR" sz="1400" b="1" u="sng" dirty="0">
                <a:hlinkClick r:id="rId5"/>
              </a:rPr>
              <a:t>https://</a:t>
            </a:r>
            <a:r>
              <a:rPr lang="fr-FR" sz="1400" b="1" u="sng" dirty="0" smtClean="0">
                <a:hlinkClick r:id="rId5"/>
              </a:rPr>
              <a:t>www.has-sante.fr/portail/jcms/c_1751516/fr/logiciels-d-aide-a-la-prescription-hospitaliers-certifies-selon-le-referentiel-de-la-has</a:t>
            </a:r>
            <a:endParaRPr lang="fr-FR" sz="1400" b="1" dirty="0"/>
          </a:p>
        </p:txBody>
      </p:sp>
      <p:sp>
        <p:nvSpPr>
          <p:cNvPr id="15" name="Rectangle 14"/>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sp>
        <p:nvSpPr>
          <p:cNvPr id="16" name="ZoneTexte 15"/>
          <p:cNvSpPr txBox="1"/>
          <p:nvPr/>
        </p:nvSpPr>
        <p:spPr>
          <a:xfrm>
            <a:off x="196636" y="1034152"/>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Utilisation des logiciels d'aide à la prescription pour toutes les prescriptions de médicaments y compris pour celles effectuées dans le cadre des consultations  (externes et urgences) mentionnées à l'article 162-26 ou lors de la sortie de l'établissement de </a:t>
            </a:r>
            <a:r>
              <a:rPr lang="fr-FR" sz="1400" b="1" dirty="0" smtClean="0">
                <a:solidFill>
                  <a:schemeClr val="tx2"/>
                </a:solidFill>
              </a:rPr>
              <a:t>santé</a:t>
            </a:r>
            <a:endParaRPr lang="fr-FR" sz="1400" b="1" dirty="0">
              <a:solidFill>
                <a:schemeClr val="tx2"/>
              </a:solidFill>
            </a:endParaRPr>
          </a:p>
        </p:txBody>
      </p:sp>
      <p:graphicFrame>
        <p:nvGraphicFramePr>
          <p:cNvPr id="11" name="Tableau 10"/>
          <p:cNvGraphicFramePr>
            <a:graphicFrameLocks noGrp="1"/>
          </p:cNvGraphicFramePr>
          <p:nvPr>
            <p:extLst>
              <p:ext uri="{D42A27DB-BD31-4B8C-83A1-F6EECF244321}">
                <p14:modId xmlns:p14="http://schemas.microsoft.com/office/powerpoint/2010/main" val="3984080748"/>
              </p:ext>
            </p:extLst>
          </p:nvPr>
        </p:nvGraphicFramePr>
        <p:xfrm>
          <a:off x="230350" y="2204864"/>
          <a:ext cx="8662130" cy="1728192"/>
        </p:xfrm>
        <a:graphic>
          <a:graphicData uri="http://schemas.openxmlformats.org/drawingml/2006/table">
            <a:tbl>
              <a:tblPr/>
              <a:tblGrid>
                <a:gridCol w="2901490"/>
                <a:gridCol w="386684"/>
                <a:gridCol w="1644087"/>
                <a:gridCol w="797505"/>
                <a:gridCol w="1060156"/>
                <a:gridCol w="1872208"/>
              </a:tblGrid>
              <a:tr h="583703">
                <a:tc rowSpan="2">
                  <a:txBody>
                    <a:bodyPr/>
                    <a:lstStyle/>
                    <a:p>
                      <a:pPr algn="l" fontAlgn="ctr"/>
                      <a:r>
                        <a:rPr lang="fr-FR" sz="1200" b="1" i="0" u="none" strike="noStrike" dirty="0">
                          <a:solidFill>
                            <a:srgbClr val="000000"/>
                          </a:solidFill>
                          <a:effectLst/>
                          <a:latin typeface="Calibri"/>
                        </a:rPr>
                        <a:t>Taux d'équipement en logiciels d'aide à la prescription dont la version opérationnelle dans le service est certifiée (en nombre de services équipés)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4</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d'unités de soins utilisant un LAP certifié</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100%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Tableau de bord  SI de l'établissement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&gt;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70 &lt; X ≤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70 %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144489">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total d'unités de soins dans l'établissement</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874354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94845"/>
            <a:ext cx="7200800" cy="523220"/>
          </a:xfrm>
          <a:prstGeom prst="rect">
            <a:avLst/>
          </a:prstGeom>
        </p:spPr>
        <p:txBody>
          <a:bodyPr wrap="square">
            <a:spAutoFit/>
          </a:bodyPr>
          <a:lstStyle/>
          <a:p>
            <a:pPr algn="ctr"/>
            <a:r>
              <a:rPr lang="fr-FR" sz="2800" b="1" dirty="0" smtClean="0">
                <a:solidFill>
                  <a:srgbClr val="1F497D"/>
                </a:solidFill>
              </a:rPr>
              <a:t>SOMMAIRE</a:t>
            </a:r>
            <a:endParaRPr lang="fr-FR" sz="2800" b="1" dirty="0">
              <a:solidFill>
                <a:srgbClr val="1F497D"/>
              </a:solidFill>
            </a:endParaRPr>
          </a:p>
        </p:txBody>
      </p:sp>
      <p:sp>
        <p:nvSpPr>
          <p:cNvPr id="2" name="Espace réservé du contenu 1"/>
          <p:cNvSpPr>
            <a:spLocks noGrp="1"/>
          </p:cNvSpPr>
          <p:nvPr>
            <p:ph idx="1"/>
          </p:nvPr>
        </p:nvSpPr>
        <p:spPr/>
        <p:txBody>
          <a:bodyPr>
            <a:normAutofit/>
          </a:bodyPr>
          <a:lstStyle/>
          <a:p>
            <a:pPr marL="0" indent="0">
              <a:buNone/>
            </a:pPr>
            <a:endParaRPr lang="fr-FR" b="1" dirty="0">
              <a:solidFill>
                <a:srgbClr val="1F497D"/>
              </a:solidFill>
            </a:endParaRPr>
          </a:p>
          <a:p>
            <a:pPr>
              <a:buFont typeface="Wingdings" pitchFamily="2" charset="2"/>
              <a:buChar char="§"/>
            </a:pPr>
            <a:r>
              <a:rPr lang="fr-FR" b="1" dirty="0" smtClean="0">
                <a:solidFill>
                  <a:srgbClr val="FF0000"/>
                </a:solidFill>
              </a:rPr>
              <a:t>Introduction</a:t>
            </a:r>
          </a:p>
          <a:p>
            <a:pPr>
              <a:buFont typeface="Wingdings" pitchFamily="2" charset="2"/>
              <a:buChar char="§"/>
            </a:pPr>
            <a:endParaRPr lang="fr-FR" b="1" dirty="0">
              <a:solidFill>
                <a:srgbClr val="1F497D"/>
              </a:solidFill>
            </a:endParaRPr>
          </a:p>
          <a:p>
            <a:pPr>
              <a:buFont typeface="Wingdings" pitchFamily="2" charset="2"/>
              <a:buChar char="§"/>
            </a:pPr>
            <a:r>
              <a:rPr lang="fr-FR" b="1" dirty="0" smtClean="0">
                <a:solidFill>
                  <a:srgbClr val="1F497D"/>
                </a:solidFill>
              </a:rPr>
              <a:t>Présentation du contrat</a:t>
            </a:r>
          </a:p>
          <a:p>
            <a:pPr>
              <a:buFont typeface="Wingdings" pitchFamily="2" charset="2"/>
              <a:buChar char="§"/>
            </a:pPr>
            <a:endParaRPr lang="fr-FR" b="1" dirty="0">
              <a:solidFill>
                <a:srgbClr val="1F497D"/>
              </a:solidFill>
            </a:endParaRPr>
          </a:p>
          <a:p>
            <a:pPr>
              <a:buFont typeface="Wingdings" pitchFamily="2" charset="2"/>
              <a:buChar char="§"/>
            </a:pPr>
            <a:r>
              <a:rPr lang="fr-FR" b="1" dirty="0" smtClean="0">
                <a:solidFill>
                  <a:srgbClr val="1F497D"/>
                </a:solidFill>
              </a:rPr>
              <a:t>Les indicateurs</a:t>
            </a:r>
            <a:endParaRPr lang="fr-FR" b="1" dirty="0">
              <a:solidFill>
                <a:srgbClr val="1F497D"/>
              </a:solidFill>
            </a:endParaRPr>
          </a:p>
          <a:p>
            <a:pPr marL="0" indent="0">
              <a:buNone/>
            </a:pPr>
            <a:endParaRPr lang="fr-FR" dirty="0"/>
          </a:p>
        </p:txBody>
      </p:sp>
    </p:spTree>
    <p:extLst>
      <p:ext uri="{BB962C8B-B14F-4D97-AF65-F5344CB8AC3E}">
        <p14:creationId xmlns:p14="http://schemas.microsoft.com/office/powerpoint/2010/main" val="726365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sp>
        <p:nvSpPr>
          <p:cNvPr id="4" name="ZoneTexte 3"/>
          <p:cNvSpPr txBox="1"/>
          <p:nvPr/>
        </p:nvSpPr>
        <p:spPr>
          <a:xfrm>
            <a:off x="196636" y="1034152"/>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Identification obligatoire des prescriptions réalisées par les professionnels de l'établissement, par l'identifiant personnel du prescripteur autorisé à exercer (numéro du répertoire partagé des professionnels de santé - RRPS) auquel est joint l'identifiant FINESS de l'établissement (article R 161-45 du CSS</a:t>
            </a:r>
            <a:r>
              <a:rPr lang="fr-FR" sz="1400" b="1" dirty="0" smtClean="0">
                <a:solidFill>
                  <a:schemeClr val="tx2"/>
                </a:solidFill>
              </a:rPr>
              <a:t>)</a:t>
            </a:r>
          </a:p>
        </p:txBody>
      </p:sp>
      <p:graphicFrame>
        <p:nvGraphicFramePr>
          <p:cNvPr id="10" name="Tableau 9"/>
          <p:cNvGraphicFramePr>
            <a:graphicFrameLocks noGrp="1"/>
          </p:cNvGraphicFramePr>
          <p:nvPr>
            <p:extLst>
              <p:ext uri="{D42A27DB-BD31-4B8C-83A1-F6EECF244321}">
                <p14:modId xmlns:p14="http://schemas.microsoft.com/office/powerpoint/2010/main" val="1242195820"/>
              </p:ext>
            </p:extLst>
          </p:nvPr>
        </p:nvGraphicFramePr>
        <p:xfrm>
          <a:off x="251525" y="378904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4" name="ZoneTexte 13"/>
          <p:cNvSpPr txBox="1"/>
          <p:nvPr/>
        </p:nvSpPr>
        <p:spPr>
          <a:xfrm>
            <a:off x="230350" y="5229200"/>
            <a:ext cx="8662129"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Tx/>
              <a:buChar char="-"/>
            </a:pPr>
            <a:r>
              <a:rPr lang="fr-FR" sz="1400" b="1" dirty="0" smtClean="0"/>
              <a:t>Mesure réalisée par l’Assurance Maladie</a:t>
            </a:r>
          </a:p>
          <a:p>
            <a:pPr marL="285750" indent="-285750">
              <a:buFontTx/>
              <a:buChar char="-"/>
            </a:pPr>
            <a:r>
              <a:rPr lang="fr-FR" sz="1400" b="1" dirty="0" smtClean="0"/>
              <a:t>La </a:t>
            </a:r>
            <a:r>
              <a:rPr lang="fr-FR" sz="1400" b="1" dirty="0"/>
              <a:t>mesure s'applique sur les ordonnances de </a:t>
            </a:r>
            <a:r>
              <a:rPr lang="fr-FR" sz="1400" b="1"/>
              <a:t>médicament </a:t>
            </a:r>
            <a:r>
              <a:rPr lang="fr-FR" sz="1400" b="1" smtClean="0"/>
              <a:t>exclusivement</a:t>
            </a:r>
            <a:endParaRPr lang="fr-FR" sz="1400" b="1" dirty="0" smtClean="0"/>
          </a:p>
        </p:txBody>
      </p:sp>
      <p:graphicFrame>
        <p:nvGraphicFramePr>
          <p:cNvPr id="12" name="Tableau 11"/>
          <p:cNvGraphicFramePr>
            <a:graphicFrameLocks noGrp="1"/>
          </p:cNvGraphicFramePr>
          <p:nvPr>
            <p:extLst>
              <p:ext uri="{D42A27DB-BD31-4B8C-83A1-F6EECF244321}">
                <p14:modId xmlns:p14="http://schemas.microsoft.com/office/powerpoint/2010/main" val="1389983457"/>
              </p:ext>
            </p:extLst>
          </p:nvPr>
        </p:nvGraphicFramePr>
        <p:xfrm>
          <a:off x="238239" y="4653136"/>
          <a:ext cx="8654240" cy="288032"/>
        </p:xfrm>
        <a:graphic>
          <a:graphicData uri="http://schemas.openxmlformats.org/drawingml/2006/table">
            <a:tbl>
              <a:tblPr/>
              <a:tblGrid>
                <a:gridCol w="687054"/>
                <a:gridCol w="687054"/>
                <a:gridCol w="687054"/>
                <a:gridCol w="687054"/>
                <a:gridCol w="779542"/>
                <a:gridCol w="766330"/>
                <a:gridCol w="766330"/>
                <a:gridCol w="766330"/>
                <a:gridCol w="766330"/>
                <a:gridCol w="687054"/>
                <a:gridCol w="687054"/>
                <a:gridCol w="687054"/>
              </a:tblGrid>
              <a:tr h="288032">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3" name="Tableau 2"/>
          <p:cNvGraphicFramePr>
            <a:graphicFrameLocks noGrp="1"/>
          </p:cNvGraphicFramePr>
          <p:nvPr>
            <p:extLst>
              <p:ext uri="{D42A27DB-BD31-4B8C-83A1-F6EECF244321}">
                <p14:modId xmlns:p14="http://schemas.microsoft.com/office/powerpoint/2010/main" val="1874847346"/>
              </p:ext>
            </p:extLst>
          </p:nvPr>
        </p:nvGraphicFramePr>
        <p:xfrm>
          <a:off x="230350" y="1974674"/>
          <a:ext cx="8662130" cy="1526333"/>
        </p:xfrm>
        <a:graphic>
          <a:graphicData uri="http://schemas.openxmlformats.org/drawingml/2006/table">
            <a:tbl>
              <a:tblPr/>
              <a:tblGrid>
                <a:gridCol w="2901490"/>
                <a:gridCol w="386684"/>
                <a:gridCol w="1644087"/>
                <a:gridCol w="797505"/>
                <a:gridCol w="1276180"/>
                <a:gridCol w="1656184"/>
              </a:tblGrid>
              <a:tr h="857052">
                <a:tc rowSpan="2">
                  <a:txBody>
                    <a:bodyPr/>
                    <a:lstStyle/>
                    <a:p>
                      <a:pPr algn="l" fontAlgn="ctr"/>
                      <a:r>
                        <a:rPr lang="fr-FR" sz="1200" b="1" i="0" u="none" strike="noStrike" dirty="0">
                          <a:solidFill>
                            <a:srgbClr val="000000"/>
                          </a:solidFill>
                          <a:effectLst/>
                          <a:latin typeface="Calibri"/>
                        </a:rPr>
                        <a:t>Taux de prescription incluant le numéro RPPS du prescripteur et le numéro FINESS de l'établissement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5</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d'ordonnances de sortie délivrées précisant le numéro FINESS et le RPPS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100%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résultats </a:t>
                      </a:r>
                      <a:r>
                        <a:rPr lang="fr-FR" sz="1200" b="1" i="0" u="none" strike="noStrike" dirty="0" smtClean="0">
                          <a:solidFill>
                            <a:srgbClr val="000000"/>
                          </a:solidFill>
                          <a:effectLst/>
                          <a:latin typeface="Calibri"/>
                        </a:rPr>
                        <a:t>requête</a:t>
                      </a:r>
                    </a:p>
                    <a:p>
                      <a:pPr algn="ctr" fontAlgn="ctr"/>
                      <a:r>
                        <a:rPr lang="fr-FR" sz="1200" b="1" i="0" u="none" strike="noStrike" dirty="0" smtClean="0">
                          <a:solidFill>
                            <a:srgbClr val="000000"/>
                          </a:solidFill>
                          <a:effectLst/>
                          <a:latin typeface="Calibri"/>
                        </a:rPr>
                        <a:t>Assurance</a:t>
                      </a:r>
                      <a:r>
                        <a:rPr lang="fr-FR" sz="1200" b="1" i="0" u="none" strike="noStrike" baseline="0" dirty="0" smtClean="0">
                          <a:solidFill>
                            <a:srgbClr val="000000"/>
                          </a:solidFill>
                          <a:effectLst/>
                          <a:latin typeface="Calibri"/>
                        </a:rPr>
                        <a:t> Maladie</a:t>
                      </a:r>
                      <a:endParaRPr lang="fr-FR" sz="1200" b="1" i="0" u="none" strike="noStrike" dirty="0">
                        <a:solidFill>
                          <a:srgbClr val="000000"/>
                        </a:solidFill>
                        <a:effectLst/>
                        <a:latin typeface="Calibri"/>
                      </a:endParaRP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l" fontAlgn="ctr"/>
                      <a:r>
                        <a:rPr lang="fr-FR" sz="1200" b="1" i="0" u="none" strike="noStrike" dirty="0">
                          <a:solidFill>
                            <a:srgbClr val="000000"/>
                          </a:solidFill>
                          <a:effectLst/>
                          <a:latin typeface="Calibri"/>
                        </a:rPr>
                        <a:t>Cotation A : &gt; 70 %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50 &lt; X ≤ 70 %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50 %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669281">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total d'ordonnances de sortie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31445822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sp>
        <p:nvSpPr>
          <p:cNvPr id="4" name="ZoneTexte 3"/>
          <p:cNvSpPr txBox="1"/>
          <p:nvPr/>
        </p:nvSpPr>
        <p:spPr>
          <a:xfrm>
            <a:off x="196636" y="1026602"/>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Identification obligatoire des prescriptions réalisées par les professionnels de l'établissement, par l'identifiant personnel du prescripteur autorisé à exercer (numéro du répertoire partagé des professionnels de santé - RRPS) auquel est joint l'identifiant FINESS de l'établissement (article R 161-45 du CSS</a:t>
            </a:r>
            <a:r>
              <a:rPr lang="fr-FR" sz="1400" b="1" dirty="0" smtClean="0">
                <a:solidFill>
                  <a:schemeClr val="tx2"/>
                </a:solidFill>
              </a:rPr>
              <a:t>)</a:t>
            </a:r>
          </a:p>
        </p:txBody>
      </p:sp>
      <p:graphicFrame>
        <p:nvGraphicFramePr>
          <p:cNvPr id="10" name="Tableau 9"/>
          <p:cNvGraphicFramePr>
            <a:graphicFrameLocks noGrp="1"/>
          </p:cNvGraphicFramePr>
          <p:nvPr>
            <p:extLst>
              <p:ext uri="{D42A27DB-BD31-4B8C-83A1-F6EECF244321}">
                <p14:modId xmlns:p14="http://schemas.microsoft.com/office/powerpoint/2010/main" val="2982526329"/>
              </p:ext>
            </p:extLst>
          </p:nvPr>
        </p:nvGraphicFramePr>
        <p:xfrm>
          <a:off x="251525" y="4653136"/>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dirty="0">
                          <a:solidFill>
                            <a:srgbClr val="EEECE1"/>
                          </a:solidFill>
                          <a:effectLst/>
                          <a:latin typeface="Calibri"/>
                        </a:rPr>
                        <a:t>MCO Privé/ESPIC</a:t>
                      </a:r>
                      <a:br>
                        <a:rPr lang="fr-FR" sz="1100" b="1" i="0" u="none" strike="noStrike" dirty="0">
                          <a:solidFill>
                            <a:srgbClr val="EEECE1"/>
                          </a:solidFill>
                          <a:effectLst/>
                          <a:latin typeface="Calibri"/>
                        </a:rPr>
                      </a:br>
                      <a:r>
                        <a:rPr lang="fr-FR" sz="1100" b="1" i="0" u="none" strike="noStrike" dirty="0">
                          <a:solidFill>
                            <a:srgbClr val="EEECE1"/>
                          </a:solidFill>
                          <a:effectLst/>
                          <a:latin typeface="Calibri"/>
                        </a:rPr>
                        <a:t>Med. + </a:t>
                      </a:r>
                      <a:r>
                        <a:rPr lang="fr-FR" sz="1100" b="1" i="0" u="none" strike="noStrike" dirty="0" err="1">
                          <a:solidFill>
                            <a:srgbClr val="EEECE1"/>
                          </a:solidFill>
                          <a:effectLst/>
                          <a:latin typeface="Calibri"/>
                        </a:rPr>
                        <a:t>Chir</a:t>
                      </a:r>
                      <a:r>
                        <a:rPr lang="fr-FR" sz="1100" b="1" i="0" u="none" strike="noStrike" dirty="0">
                          <a:solidFill>
                            <a:srgbClr val="EEECE1"/>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4" name="ZoneTexte 13"/>
          <p:cNvSpPr txBox="1"/>
          <p:nvPr/>
        </p:nvSpPr>
        <p:spPr>
          <a:xfrm>
            <a:off x="230350" y="5930696"/>
            <a:ext cx="8662129"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Tx/>
              <a:buChar char="-"/>
            </a:pPr>
            <a:r>
              <a:rPr lang="fr-FR" sz="1400" b="1" dirty="0"/>
              <a:t>Il sera demandé l'identification du nom du prescripteur sur l'ordonnance et un tableau de correspondance Nom du prescripteur/RPPS, lorsque le n° RPPS n'apparait pas sur </a:t>
            </a:r>
            <a:r>
              <a:rPr lang="fr-FR" sz="1400" b="1" dirty="0" smtClean="0"/>
              <a:t>l'ordonnance</a:t>
            </a:r>
          </a:p>
          <a:p>
            <a:pPr marL="285750" indent="-285750">
              <a:buFontTx/>
              <a:buChar char="-"/>
            </a:pPr>
            <a:r>
              <a:rPr lang="fr-FR" sz="1400" b="1" dirty="0" smtClean="0"/>
              <a:t>La mesure peut être réalisée sur un échantillonnage représentatif</a:t>
            </a:r>
            <a:endParaRPr lang="fr-FR" sz="1400" b="1" dirty="0"/>
          </a:p>
        </p:txBody>
      </p:sp>
      <p:graphicFrame>
        <p:nvGraphicFramePr>
          <p:cNvPr id="18" name="Tableau 17"/>
          <p:cNvGraphicFramePr>
            <a:graphicFrameLocks noGrp="1"/>
          </p:cNvGraphicFramePr>
          <p:nvPr>
            <p:extLst>
              <p:ext uri="{D42A27DB-BD31-4B8C-83A1-F6EECF244321}">
                <p14:modId xmlns:p14="http://schemas.microsoft.com/office/powerpoint/2010/main" val="2710786159"/>
              </p:ext>
            </p:extLst>
          </p:nvPr>
        </p:nvGraphicFramePr>
        <p:xfrm>
          <a:off x="230353" y="5517232"/>
          <a:ext cx="8662125" cy="216024"/>
        </p:xfrm>
        <a:graphic>
          <a:graphicData uri="http://schemas.openxmlformats.org/drawingml/2006/table">
            <a:tbl>
              <a:tblPr/>
              <a:tblGrid>
                <a:gridCol w="687680"/>
                <a:gridCol w="687680"/>
                <a:gridCol w="687680"/>
                <a:gridCol w="687680"/>
                <a:gridCol w="780253"/>
                <a:gridCol w="767028"/>
                <a:gridCol w="767028"/>
                <a:gridCol w="767028"/>
                <a:gridCol w="767028"/>
                <a:gridCol w="687680"/>
                <a:gridCol w="687680"/>
                <a:gridCol w="687680"/>
              </a:tblGrid>
              <a:tr h="216024">
                <a:tc>
                  <a:txBody>
                    <a:bodyPr/>
                    <a:lstStyle/>
                    <a:p>
                      <a:pPr algn="ctr" fontAlgn="ctr"/>
                      <a:r>
                        <a:rPr lang="fr-FR" sz="1100" b="0" i="0" u="none" strike="noStrike" dirty="0" smtClean="0">
                          <a:solidFill>
                            <a:srgbClr val="000000"/>
                          </a:solidFill>
                          <a:effectLst/>
                          <a:latin typeface="Calibri"/>
                        </a:rPr>
                        <a:t>0,5</a:t>
                      </a:r>
                      <a:endParaRPr lang="fr-FR" sz="1100" b="0" i="0" u="none" strike="noStrike" dirty="0">
                        <a:solidFill>
                          <a:srgbClr val="000000"/>
                        </a:solidFill>
                        <a:effectLst/>
                        <a:latin typeface="Calibri"/>
                      </a:endParaRP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9" name="Rectangle 18"/>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20" name="Tableau 19"/>
          <p:cNvGraphicFramePr>
            <a:graphicFrameLocks noGrp="1"/>
          </p:cNvGraphicFramePr>
          <p:nvPr>
            <p:extLst>
              <p:ext uri="{D42A27DB-BD31-4B8C-83A1-F6EECF244321}">
                <p14:modId xmlns:p14="http://schemas.microsoft.com/office/powerpoint/2010/main" val="2381522825"/>
              </p:ext>
            </p:extLst>
          </p:nvPr>
        </p:nvGraphicFramePr>
        <p:xfrm>
          <a:off x="226483" y="2132856"/>
          <a:ext cx="8665995" cy="2016223"/>
        </p:xfrm>
        <a:graphic>
          <a:graphicData uri="http://schemas.openxmlformats.org/drawingml/2006/table">
            <a:tbl>
              <a:tblPr/>
              <a:tblGrid>
                <a:gridCol w="2905357"/>
                <a:gridCol w="384283"/>
                <a:gridCol w="1644820"/>
                <a:gridCol w="797861"/>
                <a:gridCol w="1133476"/>
                <a:gridCol w="1800198"/>
              </a:tblGrid>
              <a:tr h="944878">
                <a:tc rowSpan="2">
                  <a:txBody>
                    <a:bodyPr/>
                    <a:lstStyle/>
                    <a:p>
                      <a:pPr algn="l" fontAlgn="ctr"/>
                      <a:r>
                        <a:rPr lang="fr-FR" sz="1200" b="1" i="0" u="none" strike="noStrike" dirty="0">
                          <a:solidFill>
                            <a:srgbClr val="000000"/>
                          </a:solidFill>
                          <a:effectLst/>
                          <a:latin typeface="Calibri"/>
                        </a:rPr>
                        <a:t>Taux de prescription incluant le numéro RPPS du prescripteur et le numéro FINESS de l'établissement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6</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Nombre d'ordonnances intra-hospitalières précisant le numéro RPPS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100%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Tableau de bord  SI de l'établissement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&gt;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70 &lt; X ≤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70 %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071345">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total d'ordonnances intra-hospitalières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4169347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sp>
        <p:nvSpPr>
          <p:cNvPr id="4" name="ZoneTexte 3"/>
          <p:cNvSpPr txBox="1"/>
          <p:nvPr/>
        </p:nvSpPr>
        <p:spPr>
          <a:xfrm>
            <a:off x="196636" y="1034152"/>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Informatisation et traçabilité de la prise en charge thérapeutique du patient jusqu'à l'administration du médicament et pour le circuit des produits et prestations mentionnés à l'article D 165-1 du CSS, de la prescription jusqu'à la pose du dispositif </a:t>
            </a:r>
            <a:r>
              <a:rPr lang="fr-FR" sz="1400" b="1" dirty="0" smtClean="0">
                <a:solidFill>
                  <a:schemeClr val="tx2"/>
                </a:solidFill>
              </a:rPr>
              <a:t>médical</a:t>
            </a:r>
          </a:p>
        </p:txBody>
      </p:sp>
      <p:graphicFrame>
        <p:nvGraphicFramePr>
          <p:cNvPr id="10" name="Tableau 9"/>
          <p:cNvGraphicFramePr>
            <a:graphicFrameLocks noGrp="1"/>
          </p:cNvGraphicFramePr>
          <p:nvPr>
            <p:extLst>
              <p:ext uri="{D42A27DB-BD31-4B8C-83A1-F6EECF244321}">
                <p14:modId xmlns:p14="http://schemas.microsoft.com/office/powerpoint/2010/main" val="2364620958"/>
              </p:ext>
            </p:extLst>
          </p:nvPr>
        </p:nvGraphicFramePr>
        <p:xfrm>
          <a:off x="251525" y="378904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4" name="ZoneTexte 13"/>
          <p:cNvSpPr txBox="1"/>
          <p:nvPr/>
        </p:nvSpPr>
        <p:spPr>
          <a:xfrm>
            <a:off x="230350" y="5229200"/>
            <a:ext cx="8662129"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Tx/>
              <a:buChar char="-"/>
            </a:pPr>
            <a:r>
              <a:rPr lang="fr-FR" sz="1400" b="1" dirty="0" smtClean="0"/>
              <a:t>S’applique exclusivement aux lits « sanitaires » : sont exclus les lits d’EHPAD</a:t>
            </a:r>
          </a:p>
          <a:p>
            <a:pPr marL="285750" indent="-285750">
              <a:buFontTx/>
              <a:buChar char="-"/>
            </a:pPr>
            <a:endParaRPr lang="fr-FR" sz="1400" b="1" dirty="0"/>
          </a:p>
          <a:p>
            <a:pPr marL="285750" indent="-285750">
              <a:buFontTx/>
              <a:buChar char="-"/>
            </a:pPr>
            <a:r>
              <a:rPr lang="fr-FR" sz="1400" b="1" dirty="0" smtClean="0"/>
              <a:t>Intègre l’aspect opérationnel de la traçabilité  de l’administration c’est-à-dire sa mise en œuvre effective</a:t>
            </a:r>
          </a:p>
          <a:p>
            <a:pPr marL="285750" indent="-285750">
              <a:buFontTx/>
              <a:buChar char="-"/>
            </a:pPr>
            <a:endParaRPr lang="fr-FR" sz="1400" b="1" dirty="0" smtClean="0"/>
          </a:p>
          <a:p>
            <a:pPr marL="285750" indent="-285750">
              <a:buFontTx/>
              <a:buChar char="-"/>
            </a:pPr>
            <a:r>
              <a:rPr lang="fr-FR" sz="1400" b="1" dirty="0" smtClean="0"/>
              <a:t>Pour les unités de dialyse </a:t>
            </a:r>
            <a:r>
              <a:rPr lang="fr-FR" sz="1400" b="1" dirty="0"/>
              <a:t>: "Lits" </a:t>
            </a:r>
            <a:r>
              <a:rPr lang="fr-FR" sz="1400" b="1" dirty="0" smtClean="0"/>
              <a:t>est remplacé </a:t>
            </a:r>
            <a:r>
              <a:rPr lang="fr-FR" sz="1400" b="1" dirty="0"/>
              <a:t>par Postes </a:t>
            </a:r>
            <a:endParaRPr lang="fr-FR" sz="1400" b="1" dirty="0" smtClean="0"/>
          </a:p>
        </p:txBody>
      </p:sp>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2" name="Tableau 1"/>
          <p:cNvGraphicFramePr>
            <a:graphicFrameLocks noGrp="1"/>
          </p:cNvGraphicFramePr>
          <p:nvPr>
            <p:extLst>
              <p:ext uri="{D42A27DB-BD31-4B8C-83A1-F6EECF244321}">
                <p14:modId xmlns:p14="http://schemas.microsoft.com/office/powerpoint/2010/main" val="1942500929"/>
              </p:ext>
            </p:extLst>
          </p:nvPr>
        </p:nvGraphicFramePr>
        <p:xfrm>
          <a:off x="230348" y="2007809"/>
          <a:ext cx="8662130" cy="1493199"/>
        </p:xfrm>
        <a:graphic>
          <a:graphicData uri="http://schemas.openxmlformats.org/drawingml/2006/table">
            <a:tbl>
              <a:tblPr/>
              <a:tblGrid>
                <a:gridCol w="2206178"/>
                <a:gridCol w="438355"/>
                <a:gridCol w="2206178"/>
                <a:gridCol w="773809"/>
                <a:gridCol w="1070161"/>
                <a:gridCol w="1967449"/>
              </a:tblGrid>
              <a:tr h="770845">
                <a:tc rowSpan="2">
                  <a:txBody>
                    <a:bodyPr/>
                    <a:lstStyle/>
                    <a:p>
                      <a:pPr algn="l" fontAlgn="ctr"/>
                      <a:r>
                        <a:rPr lang="fr-FR" sz="1200" b="1" i="0" u="none" strike="noStrike">
                          <a:solidFill>
                            <a:srgbClr val="000000"/>
                          </a:solidFill>
                          <a:effectLst/>
                          <a:latin typeface="Calibri"/>
                        </a:rPr>
                        <a:t>Traçabilité des médicaments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7</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de lits informatisés de la prescription jusqu'à la traçabilité de l'administration</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100%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Tableau de bord  SI de l'établissement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&gt;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70 &lt; X ≤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70 %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722354">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lits total</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2368950524"/>
              </p:ext>
            </p:extLst>
          </p:nvPr>
        </p:nvGraphicFramePr>
        <p:xfrm>
          <a:off x="230885" y="4653136"/>
          <a:ext cx="8661595" cy="288032"/>
        </p:xfrm>
        <a:graphic>
          <a:graphicData uri="http://schemas.openxmlformats.org/drawingml/2006/table">
            <a:tbl>
              <a:tblPr/>
              <a:tblGrid>
                <a:gridCol w="687638"/>
                <a:gridCol w="687638"/>
                <a:gridCol w="687638"/>
                <a:gridCol w="687638"/>
                <a:gridCol w="780205"/>
                <a:gridCol w="766981"/>
                <a:gridCol w="766981"/>
                <a:gridCol w="766981"/>
                <a:gridCol w="766981"/>
                <a:gridCol w="687638"/>
                <a:gridCol w="687638"/>
                <a:gridCol w="687638"/>
              </a:tblGrid>
              <a:tr h="288032">
                <a:tc>
                  <a:txBody>
                    <a:bodyPr/>
                    <a:lstStyle/>
                    <a:p>
                      <a:pPr algn="ctr" fontAlgn="ctr"/>
                      <a:r>
                        <a:rPr lang="fr-FR" sz="1100" b="0" i="0" u="none" strike="noStrike" dirty="0">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1" i="0" u="none" strike="noStrike" dirty="0" smtClean="0">
                          <a:solidFill>
                            <a:srgbClr val="FF0000"/>
                          </a:solidFill>
                          <a:effectLst/>
                          <a:latin typeface="Calibri"/>
                        </a:rPr>
                        <a:t>NA(2018)</a:t>
                      </a:r>
                      <a:endParaRPr lang="fr-FR" sz="1100" b="1" i="0" u="none" strike="noStrike" dirty="0">
                        <a:solidFill>
                          <a:srgbClr val="FF0000"/>
                        </a:solidFill>
                        <a:effectLst/>
                        <a:latin typeface="Calibri"/>
                      </a:endParaRP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26495355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7"/>
          <p:cNvSpPr txBox="1"/>
          <p:nvPr/>
        </p:nvSpPr>
        <p:spPr>
          <a:xfrm>
            <a:off x="251520" y="1700808"/>
            <a:ext cx="8640960" cy="646331"/>
          </a:xfrm>
          <a:prstGeom prst="rect">
            <a:avLst/>
          </a:prstGeom>
          <a:noFill/>
        </p:spPr>
        <p:txBody>
          <a:bodyPr wrap="square" rtlCol="0">
            <a:spAutoFit/>
          </a:bodyPr>
          <a:lstStyle/>
          <a:p>
            <a:pPr marL="285750" indent="-285750">
              <a:buFontTx/>
              <a:buChar char="-"/>
            </a:pPr>
            <a:endParaRPr lang="fr-FR" b="1" dirty="0">
              <a:solidFill>
                <a:srgbClr val="002060"/>
              </a:solidFill>
            </a:endParaRPr>
          </a:p>
          <a:p>
            <a:endParaRPr lang="fr-FR" b="1" dirty="0" smtClean="0">
              <a:solidFill>
                <a:srgbClr val="002060"/>
              </a:solidFill>
            </a:endParaRPr>
          </a:p>
        </p:txBody>
      </p:sp>
      <p:sp>
        <p:nvSpPr>
          <p:cNvPr id="4" name="ZoneTexte 3"/>
          <p:cNvSpPr txBox="1"/>
          <p:nvPr/>
        </p:nvSpPr>
        <p:spPr>
          <a:xfrm>
            <a:off x="196636" y="1034152"/>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Informatisation et traçabilité de la prise en charge thérapeutique du patient jusqu'à l'administration du médicament et pour le circuit des produits et prestations mentionnés à l'article D 165-1 du CSS, de la prescription jusqu'à la pose du dispositif </a:t>
            </a:r>
            <a:r>
              <a:rPr lang="fr-FR" sz="1400" b="1" dirty="0" smtClean="0">
                <a:solidFill>
                  <a:schemeClr val="tx2"/>
                </a:solidFill>
              </a:rPr>
              <a:t>médical</a:t>
            </a:r>
          </a:p>
        </p:txBody>
      </p:sp>
      <p:graphicFrame>
        <p:nvGraphicFramePr>
          <p:cNvPr id="10" name="Tableau 9"/>
          <p:cNvGraphicFramePr>
            <a:graphicFrameLocks noGrp="1"/>
          </p:cNvGraphicFramePr>
          <p:nvPr>
            <p:extLst>
              <p:ext uri="{D42A27DB-BD31-4B8C-83A1-F6EECF244321}">
                <p14:modId xmlns:p14="http://schemas.microsoft.com/office/powerpoint/2010/main" val="288760501"/>
              </p:ext>
            </p:extLst>
          </p:nvPr>
        </p:nvGraphicFramePr>
        <p:xfrm>
          <a:off x="251525" y="378904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4" name="ZoneTexte 13"/>
          <p:cNvSpPr txBox="1"/>
          <p:nvPr/>
        </p:nvSpPr>
        <p:spPr>
          <a:xfrm>
            <a:off x="230350" y="5157192"/>
            <a:ext cx="8806146" cy="160043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Tx/>
              <a:buChar char="-"/>
            </a:pPr>
            <a:r>
              <a:rPr lang="fr-FR" sz="1400" b="1" dirty="0" smtClean="0"/>
              <a:t>Conformément à l’instruction du </a:t>
            </a:r>
            <a:r>
              <a:rPr lang="fr-FR" sz="1400" b="1" dirty="0"/>
              <a:t>15 juin 2015 : </a:t>
            </a:r>
            <a:r>
              <a:rPr lang="fr-FR" sz="1400" b="1" dirty="0" smtClean="0"/>
              <a:t>la  </a:t>
            </a:r>
            <a:r>
              <a:rPr lang="fr-FR" sz="1400" b="1" dirty="0"/>
              <a:t>traçabilité </a:t>
            </a:r>
            <a:r>
              <a:rPr lang="fr-FR" sz="1400" b="1" dirty="0" smtClean="0"/>
              <a:t>prévoit :</a:t>
            </a:r>
            <a:endParaRPr lang="fr-FR" sz="1400" b="1" dirty="0"/>
          </a:p>
          <a:p>
            <a:pPr marL="742950" lvl="1" indent="-285750">
              <a:buFont typeface="Arial" pitchFamily="34" charset="0"/>
              <a:buChar char="•"/>
            </a:pPr>
            <a:r>
              <a:rPr lang="fr-FR" sz="1400" b="1" dirty="0" smtClean="0"/>
              <a:t>l’identification </a:t>
            </a:r>
            <a:r>
              <a:rPr lang="fr-FR" sz="1400" b="1" dirty="0"/>
              <a:t>du </a:t>
            </a:r>
            <a:r>
              <a:rPr lang="fr-FR" sz="1400" b="1" dirty="0" smtClean="0"/>
              <a:t>DMI </a:t>
            </a:r>
            <a:r>
              <a:rPr lang="fr-FR" sz="1400" b="1" dirty="0"/>
              <a:t>: dénomination, </a:t>
            </a:r>
            <a:r>
              <a:rPr lang="fr-FR" sz="1400" b="1" dirty="0" smtClean="0"/>
              <a:t>numéro </a:t>
            </a:r>
            <a:r>
              <a:rPr lang="fr-FR" sz="1400" b="1" dirty="0"/>
              <a:t>de série ou de lot, nom du fabricant ou de son mandataire, </a:t>
            </a:r>
          </a:p>
          <a:p>
            <a:pPr marL="742950" lvl="1" indent="-285750">
              <a:buFont typeface="Arial" pitchFamily="34" charset="0"/>
              <a:buChar char="•"/>
            </a:pPr>
            <a:r>
              <a:rPr lang="fr-FR" sz="1400" b="1" dirty="0" smtClean="0"/>
              <a:t>date </a:t>
            </a:r>
            <a:r>
              <a:rPr lang="fr-FR" sz="1400" b="1" dirty="0"/>
              <a:t>d'utilisation,</a:t>
            </a:r>
          </a:p>
          <a:p>
            <a:pPr marL="742950" lvl="1" indent="-285750">
              <a:buFont typeface="Arial" pitchFamily="34" charset="0"/>
              <a:buChar char="•"/>
            </a:pPr>
            <a:r>
              <a:rPr lang="fr-FR" sz="1400" b="1" dirty="0" smtClean="0"/>
              <a:t>nom </a:t>
            </a:r>
            <a:r>
              <a:rPr lang="fr-FR" sz="1400" b="1" dirty="0"/>
              <a:t>du médecin ou du chirurgien-dentiste utilisateur</a:t>
            </a:r>
          </a:p>
          <a:p>
            <a:pPr marL="285750" indent="-285750">
              <a:buFontTx/>
              <a:buChar char="-"/>
            </a:pPr>
            <a:endParaRPr lang="fr-FR" sz="1400" b="1" dirty="0"/>
          </a:p>
          <a:p>
            <a:pPr marL="285750" indent="-285750">
              <a:buFontTx/>
              <a:buChar char="-"/>
            </a:pPr>
            <a:r>
              <a:rPr lang="fr-FR" sz="1400" b="1" dirty="0" smtClean="0"/>
              <a:t>Il </a:t>
            </a:r>
            <a:r>
              <a:rPr lang="fr-FR" sz="1400" b="1" dirty="0"/>
              <a:t>est </a:t>
            </a:r>
            <a:r>
              <a:rPr lang="fr-FR" sz="1400" b="1" dirty="0" smtClean="0"/>
              <a:t>indiqué </a:t>
            </a:r>
            <a:r>
              <a:rPr lang="fr-FR" sz="1400" b="1" dirty="0"/>
              <a:t>d'arrêter l'utilisation de fichier bureautiques du type Excel ou Access pour l'enregistrement des données de traçabilité : cet </a:t>
            </a:r>
            <a:r>
              <a:rPr lang="fr-FR" sz="1400" b="1" dirty="0" smtClean="0"/>
              <a:t>indicateur </a:t>
            </a:r>
            <a:r>
              <a:rPr lang="fr-FR" sz="1400" b="1" dirty="0"/>
              <a:t>ne prend pas en compte l'utilisation de ce type de fichier</a:t>
            </a:r>
            <a:endParaRPr lang="fr-FR" sz="1400" b="1" dirty="0" smtClean="0"/>
          </a:p>
        </p:txBody>
      </p:sp>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9" name="Tableau 8"/>
          <p:cNvGraphicFramePr>
            <a:graphicFrameLocks noGrp="1"/>
          </p:cNvGraphicFramePr>
          <p:nvPr>
            <p:extLst>
              <p:ext uri="{D42A27DB-BD31-4B8C-83A1-F6EECF244321}">
                <p14:modId xmlns:p14="http://schemas.microsoft.com/office/powerpoint/2010/main" val="3512776598"/>
              </p:ext>
            </p:extLst>
          </p:nvPr>
        </p:nvGraphicFramePr>
        <p:xfrm>
          <a:off x="251519" y="2000836"/>
          <a:ext cx="8640959" cy="1500172"/>
        </p:xfrm>
        <a:graphic>
          <a:graphicData uri="http://schemas.openxmlformats.org/drawingml/2006/table">
            <a:tbl>
              <a:tblPr/>
              <a:tblGrid>
                <a:gridCol w="2200786"/>
                <a:gridCol w="437283"/>
                <a:gridCol w="2200786"/>
                <a:gridCol w="771918"/>
                <a:gridCol w="1067545"/>
                <a:gridCol w="1962641"/>
              </a:tblGrid>
              <a:tr h="608913">
                <a:tc rowSpan="2">
                  <a:txBody>
                    <a:bodyPr/>
                    <a:lstStyle/>
                    <a:p>
                      <a:pPr algn="l" fontAlgn="ctr"/>
                      <a:r>
                        <a:rPr lang="fr-FR" sz="1200" b="1" i="0" u="none" strike="noStrike" dirty="0">
                          <a:solidFill>
                            <a:srgbClr val="000000"/>
                          </a:solidFill>
                          <a:effectLst/>
                          <a:latin typeface="Calibri"/>
                        </a:rPr>
                        <a:t>Traçabilité des DMI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8</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Nombre d'unités de DMI dont l'implantation est informatiquement tracée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100%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Tableau de bord  SI de l'établissement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&gt;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70 &lt; X ≤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70 %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891259">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total d'unités de DMI implantés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2708369113"/>
              </p:ext>
            </p:extLst>
          </p:nvPr>
        </p:nvGraphicFramePr>
        <p:xfrm>
          <a:off x="246300" y="4653136"/>
          <a:ext cx="8646178" cy="288032"/>
        </p:xfrm>
        <a:graphic>
          <a:graphicData uri="http://schemas.openxmlformats.org/drawingml/2006/table">
            <a:tbl>
              <a:tblPr/>
              <a:tblGrid>
                <a:gridCol w="686414"/>
                <a:gridCol w="686414"/>
                <a:gridCol w="686414"/>
                <a:gridCol w="686414"/>
                <a:gridCol w="778816"/>
                <a:gridCol w="765616"/>
                <a:gridCol w="765616"/>
                <a:gridCol w="765616"/>
                <a:gridCol w="765616"/>
                <a:gridCol w="686414"/>
                <a:gridCol w="686414"/>
                <a:gridCol w="686414"/>
              </a:tblGrid>
              <a:tr h="288032">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1485207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Informatisation et traçabilité de la prise en charge thérapeutique du patient jusqu'à l'administration du médicament et pour le circuit des produits et prestations mentionnés à l'article D 165-1 du CSS, de la prescription jusqu'à la pose du dispositif </a:t>
            </a:r>
            <a:r>
              <a:rPr lang="fr-FR" sz="1400" b="1" dirty="0" smtClean="0">
                <a:solidFill>
                  <a:schemeClr val="tx2"/>
                </a:solidFill>
              </a:rPr>
              <a:t>médical</a:t>
            </a:r>
          </a:p>
        </p:txBody>
      </p:sp>
      <p:graphicFrame>
        <p:nvGraphicFramePr>
          <p:cNvPr id="10" name="Tableau 9"/>
          <p:cNvGraphicFramePr>
            <a:graphicFrameLocks noGrp="1"/>
          </p:cNvGraphicFramePr>
          <p:nvPr>
            <p:extLst>
              <p:ext uri="{D42A27DB-BD31-4B8C-83A1-F6EECF244321}">
                <p14:modId xmlns:p14="http://schemas.microsoft.com/office/powerpoint/2010/main" val="414341842"/>
              </p:ext>
            </p:extLst>
          </p:nvPr>
        </p:nvGraphicFramePr>
        <p:xfrm>
          <a:off x="251525" y="4725144"/>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2" name="Tableau 1"/>
          <p:cNvGraphicFramePr>
            <a:graphicFrameLocks noGrp="1"/>
          </p:cNvGraphicFramePr>
          <p:nvPr>
            <p:extLst>
              <p:ext uri="{D42A27DB-BD31-4B8C-83A1-F6EECF244321}">
                <p14:modId xmlns:p14="http://schemas.microsoft.com/office/powerpoint/2010/main" val="2501732747"/>
              </p:ext>
            </p:extLst>
          </p:nvPr>
        </p:nvGraphicFramePr>
        <p:xfrm>
          <a:off x="206584" y="1972279"/>
          <a:ext cx="8685895" cy="2392825"/>
        </p:xfrm>
        <a:graphic>
          <a:graphicData uri="http://schemas.openxmlformats.org/drawingml/2006/table">
            <a:tbl>
              <a:tblPr/>
              <a:tblGrid>
                <a:gridCol w="2212231"/>
                <a:gridCol w="439557"/>
                <a:gridCol w="2289692"/>
                <a:gridCol w="576064"/>
                <a:gridCol w="1512168"/>
                <a:gridCol w="1656183"/>
              </a:tblGrid>
              <a:tr h="1300067">
                <a:tc rowSpan="2">
                  <a:txBody>
                    <a:bodyPr/>
                    <a:lstStyle/>
                    <a:p>
                      <a:pPr algn="l" fontAlgn="ctr"/>
                      <a:r>
                        <a:rPr lang="fr-FR" sz="1200" b="1" i="0" u="none" strike="noStrike" dirty="0">
                          <a:solidFill>
                            <a:srgbClr val="000000"/>
                          </a:solidFill>
                          <a:effectLst/>
                          <a:latin typeface="Calibri"/>
                        </a:rPr>
                        <a:t>Information du patient en cas d'implantation d'un DMI avec remise d'un document à la sortie incluant le nom, le numéro de lot et le fabricant du DMI ainsi que la date d'implantation, et le nom du médecin </a:t>
                      </a:r>
                      <a:r>
                        <a:rPr lang="fr-FR" sz="1200" b="1" i="0" u="none" strike="noStrike" dirty="0" err="1">
                          <a:solidFill>
                            <a:srgbClr val="000000"/>
                          </a:solidFill>
                          <a:effectLst/>
                          <a:latin typeface="Calibri"/>
                        </a:rPr>
                        <a:t>implanteur</a:t>
                      </a:r>
                      <a:endParaRPr lang="fr-FR" sz="1200" b="1" i="0" u="none" strike="noStrike" dirty="0">
                        <a:solidFill>
                          <a:srgbClr val="000000"/>
                        </a:solidFill>
                        <a:effectLst/>
                        <a:latin typeface="Calibri"/>
                      </a:endParaRP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9</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de patients ayant bénéficié d'une information avec remise d'un document lors de l'implantation d'un DM</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100%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Copie du document remis au patient</a:t>
                      </a:r>
                      <a:br>
                        <a:rPr lang="fr-FR" sz="1200" b="1" i="0" u="none" strike="noStrike">
                          <a:solidFill>
                            <a:srgbClr val="000000"/>
                          </a:solidFill>
                          <a:effectLst/>
                          <a:latin typeface="Calibri"/>
                        </a:rPr>
                      </a:br>
                      <a:r>
                        <a:rPr lang="fr-FR" sz="1200" b="1" i="0" u="none" strike="noStrike">
                          <a:solidFill>
                            <a:srgbClr val="000000"/>
                          </a:solidFill>
                          <a:effectLst/>
                          <a:latin typeface="Calibri"/>
                        </a:rPr>
                        <a:t>Copie d'écran du dossier médical patient </a:t>
                      </a:r>
                      <a:br>
                        <a:rPr lang="fr-FR" sz="1200" b="1" i="0" u="none" strike="noStrike">
                          <a:solidFill>
                            <a:srgbClr val="000000"/>
                          </a:solidFill>
                          <a:effectLst/>
                          <a:latin typeface="Calibri"/>
                        </a:rPr>
                      </a:br>
                      <a:r>
                        <a:rPr lang="fr-FR" sz="1200" b="1" i="0" u="none" strike="noStrike">
                          <a:solidFill>
                            <a:srgbClr val="000000"/>
                          </a:solidFill>
                          <a:effectLst/>
                          <a:latin typeface="Calibri"/>
                        </a:rPr>
                        <a:t>Synthèse de l'audit (méthode, résultat, plan d'action, communication), ou des résultats de la traçabilité de l'information</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&gt;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70 &lt; X ≤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70 %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092758">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patients avec implantation d'un DM</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861183047"/>
              </p:ext>
            </p:extLst>
          </p:nvPr>
        </p:nvGraphicFramePr>
        <p:xfrm>
          <a:off x="244421" y="5589240"/>
          <a:ext cx="8648058" cy="288032"/>
        </p:xfrm>
        <a:graphic>
          <a:graphicData uri="http://schemas.openxmlformats.org/drawingml/2006/table">
            <a:tbl>
              <a:tblPr/>
              <a:tblGrid>
                <a:gridCol w="686563"/>
                <a:gridCol w="686563"/>
                <a:gridCol w="686563"/>
                <a:gridCol w="686563"/>
                <a:gridCol w="778985"/>
                <a:gridCol w="765783"/>
                <a:gridCol w="765783"/>
                <a:gridCol w="765783"/>
                <a:gridCol w="765783"/>
                <a:gridCol w="686563"/>
                <a:gridCol w="686563"/>
                <a:gridCol w="686563"/>
              </a:tblGrid>
              <a:tr h="288032">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9" name="ZoneTexte 8"/>
          <p:cNvSpPr txBox="1"/>
          <p:nvPr/>
        </p:nvSpPr>
        <p:spPr>
          <a:xfrm>
            <a:off x="230350" y="6002704"/>
            <a:ext cx="8878154"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Mode de calcul : requête informatique ou évaluation sur une période définie avec un échantillonnage représentatif des pratiques et un effectif évalué de minimum 15 patients / type de DMI </a:t>
            </a:r>
          </a:p>
          <a:p>
            <a:pPr lvl="1"/>
            <a:r>
              <a:rPr lang="fr-FR" sz="1400" dirty="0" smtClean="0"/>
              <a:t>(n </a:t>
            </a:r>
            <a:r>
              <a:rPr lang="fr-FR" sz="1400" dirty="0"/>
              <a:t>= t² × p × (1-p) / </a:t>
            </a:r>
            <a:r>
              <a:rPr lang="fr-FR" sz="1400" dirty="0" smtClean="0"/>
              <a:t>m² avec p=0,9, IC=t=95% et m=5%)</a:t>
            </a:r>
          </a:p>
        </p:txBody>
      </p:sp>
    </p:spTree>
    <p:extLst>
      <p:ext uri="{BB962C8B-B14F-4D97-AF65-F5344CB8AC3E}">
        <p14:creationId xmlns:p14="http://schemas.microsoft.com/office/powerpoint/2010/main" val="1727839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Informatisation et traçabilité de la prise en charge thérapeutique du patient jusqu'à l'administration du médicament et pour le circuit des produits et prestations mentionnés à l'article D 165-1 du CSS, de la prescription jusqu'à la pose du dispositif </a:t>
            </a:r>
            <a:r>
              <a:rPr lang="fr-FR" sz="1400" b="1" dirty="0" smtClean="0">
                <a:solidFill>
                  <a:schemeClr val="tx2"/>
                </a:solidFill>
              </a:rPr>
              <a:t>médical</a:t>
            </a:r>
          </a:p>
        </p:txBody>
      </p:sp>
      <p:graphicFrame>
        <p:nvGraphicFramePr>
          <p:cNvPr id="10" name="Tableau 9"/>
          <p:cNvGraphicFramePr>
            <a:graphicFrameLocks noGrp="1"/>
          </p:cNvGraphicFramePr>
          <p:nvPr>
            <p:extLst>
              <p:ext uri="{D42A27DB-BD31-4B8C-83A1-F6EECF244321}">
                <p14:modId xmlns:p14="http://schemas.microsoft.com/office/powerpoint/2010/main" val="3624049148"/>
              </p:ext>
            </p:extLst>
          </p:nvPr>
        </p:nvGraphicFramePr>
        <p:xfrm>
          <a:off x="251525" y="450912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EEECE1"/>
                          </a:solidFill>
                          <a:effectLst/>
                          <a:latin typeface="Calibri"/>
                        </a:rPr>
                        <a:t>MCO </a:t>
                      </a:r>
                      <a:r>
                        <a:rPr lang="en-US" sz="1100" b="1" i="0" u="none" strike="noStrike" dirty="0" err="1">
                          <a:solidFill>
                            <a:srgbClr val="EEECE1"/>
                          </a:solidFill>
                          <a:effectLst/>
                          <a:latin typeface="Calibri"/>
                        </a:rPr>
                        <a:t>Privé</a:t>
                      </a:r>
                      <a:r>
                        <a:rPr lang="en-US" sz="1100" b="1" i="0" u="none" strike="noStrike" dirty="0">
                          <a:solidFill>
                            <a:srgbClr val="EEECE1"/>
                          </a:solidFill>
                          <a:effectLst/>
                          <a:latin typeface="Calibri"/>
                        </a:rPr>
                        <a:t>/ESPIC</a:t>
                      </a:r>
                      <a:br>
                        <a:rPr lang="en-US" sz="1100" b="1" i="0" u="none" strike="noStrike" dirty="0">
                          <a:solidFill>
                            <a:srgbClr val="EEECE1"/>
                          </a:solidFill>
                          <a:effectLst/>
                          <a:latin typeface="Calibri"/>
                        </a:rPr>
                      </a:br>
                      <a:r>
                        <a:rPr lang="en-US" sz="1100" b="1" i="0" u="none" strike="noStrike" dirty="0">
                          <a:solidFill>
                            <a:srgbClr val="EEECE1"/>
                          </a:solidFill>
                          <a:effectLst/>
                          <a:latin typeface="Calibri"/>
                        </a:rPr>
                        <a:t>Med. +  </a:t>
                      </a:r>
                      <a:r>
                        <a:rPr lang="en-US" sz="1100" b="1" i="0" u="none" strike="noStrike" dirty="0" err="1">
                          <a:solidFill>
                            <a:srgbClr val="EEECE1"/>
                          </a:solidFill>
                          <a:effectLst/>
                          <a:latin typeface="Calibri"/>
                        </a:rPr>
                        <a:t>Chir</a:t>
                      </a:r>
                      <a:r>
                        <a:rPr lang="en-US" sz="1100" b="1" i="0" u="none" strike="noStrike" dirty="0">
                          <a:solidFill>
                            <a:srgbClr val="EEECE1"/>
                          </a:solidFill>
                          <a:effectLst/>
                          <a:latin typeface="Calibri"/>
                        </a:rPr>
                        <a:t>. + </a:t>
                      </a:r>
                      <a:r>
                        <a:rPr lang="en-US" sz="1100" b="1" i="0" u="none" strike="noStrike" dirty="0" err="1">
                          <a:solidFill>
                            <a:srgbClr val="EEECE1"/>
                          </a:solidFill>
                          <a:effectLst/>
                          <a:latin typeface="Calibri"/>
                        </a:rPr>
                        <a:t>Onco</a:t>
                      </a:r>
                      <a:r>
                        <a:rPr lang="en-US" sz="1100" b="1" i="0" u="none" strike="noStrike" dirty="0">
                          <a:solidFill>
                            <a:srgbClr val="EEECE1"/>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3" name="Tableau 2"/>
          <p:cNvGraphicFramePr>
            <a:graphicFrameLocks noGrp="1"/>
          </p:cNvGraphicFramePr>
          <p:nvPr>
            <p:extLst>
              <p:ext uri="{D42A27DB-BD31-4B8C-83A1-F6EECF244321}">
                <p14:modId xmlns:p14="http://schemas.microsoft.com/office/powerpoint/2010/main" val="4053113474"/>
              </p:ext>
            </p:extLst>
          </p:nvPr>
        </p:nvGraphicFramePr>
        <p:xfrm>
          <a:off x="222361" y="2276872"/>
          <a:ext cx="8670121" cy="1224136"/>
        </p:xfrm>
        <a:graphic>
          <a:graphicData uri="http://schemas.openxmlformats.org/drawingml/2006/table">
            <a:tbl>
              <a:tblPr/>
              <a:tblGrid>
                <a:gridCol w="2208213"/>
                <a:gridCol w="438759"/>
                <a:gridCol w="2208213"/>
                <a:gridCol w="646582"/>
                <a:gridCol w="1199089"/>
                <a:gridCol w="1969265"/>
              </a:tblGrid>
              <a:tr h="732100">
                <a:tc rowSpan="2">
                  <a:txBody>
                    <a:bodyPr/>
                    <a:lstStyle/>
                    <a:p>
                      <a:pPr algn="l" fontAlgn="ctr"/>
                      <a:r>
                        <a:rPr lang="fr-FR" sz="1200" b="1" i="0" u="none" strike="noStrike">
                          <a:solidFill>
                            <a:srgbClr val="000000"/>
                          </a:solidFill>
                          <a:effectLst/>
                          <a:latin typeface="Calibri"/>
                        </a:rPr>
                        <a:t>Déploiement de la classification CLADIMED</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d'unités de DMI stockées enregistrées selon la classification CLADIMED dans l'établissement</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100%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Tableau de bord  SI de l'établissement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&gt;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70 &lt; X ≤ 90 %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10 &lt; X ≤ 70 %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X ≤ 10 % ou absence de mesure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492036">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d'unités de DMI stockées dans l'établissement</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3312542639"/>
              </p:ext>
            </p:extLst>
          </p:nvPr>
        </p:nvGraphicFramePr>
        <p:xfrm>
          <a:off x="230350" y="5373216"/>
          <a:ext cx="8662129" cy="288032"/>
        </p:xfrm>
        <a:graphic>
          <a:graphicData uri="http://schemas.openxmlformats.org/drawingml/2006/table">
            <a:tbl>
              <a:tblPr/>
              <a:tblGrid>
                <a:gridCol w="687680"/>
                <a:gridCol w="687680"/>
                <a:gridCol w="687680"/>
                <a:gridCol w="687680"/>
                <a:gridCol w="780253"/>
                <a:gridCol w="767029"/>
                <a:gridCol w="767029"/>
                <a:gridCol w="767029"/>
                <a:gridCol w="767029"/>
                <a:gridCol w="687680"/>
                <a:gridCol w="687680"/>
                <a:gridCol w="687680"/>
              </a:tblGrid>
              <a:tr h="288032">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2" name="ZoneTexte 11"/>
          <p:cNvSpPr txBox="1"/>
          <p:nvPr/>
        </p:nvSpPr>
        <p:spPr>
          <a:xfrm>
            <a:off x="230350" y="6002704"/>
            <a:ext cx="8878154"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Ne concerne que les DMI ; l’article D 165-1 fait référence aux DM inscrits sur la LPP </a:t>
            </a:r>
            <a:r>
              <a:rPr lang="fr-FR" sz="1400" b="1" dirty="0" smtClean="0">
                <a:solidFill>
                  <a:schemeClr val="tx1"/>
                </a:solidFill>
              </a:rPr>
              <a:t>(différent </a:t>
            </a:r>
            <a:r>
              <a:rPr lang="fr-FR" sz="1400" b="1" dirty="0">
                <a:solidFill>
                  <a:schemeClr val="tx1"/>
                </a:solidFill>
              </a:rPr>
              <a:t> </a:t>
            </a:r>
            <a:r>
              <a:rPr lang="fr-FR" sz="1400" b="1" dirty="0" smtClean="0">
                <a:solidFill>
                  <a:schemeClr val="tx1"/>
                </a:solidFill>
              </a:rPr>
              <a:t>de l’article </a:t>
            </a:r>
            <a:r>
              <a:rPr lang="fr-FR" sz="1400" b="1" dirty="0">
                <a:solidFill>
                  <a:schemeClr val="tx1"/>
                </a:solidFill>
              </a:rPr>
              <a:t>L.162-22-7 du CSS </a:t>
            </a:r>
            <a:r>
              <a:rPr lang="fr-FR" sz="1400" b="1" dirty="0" smtClean="0">
                <a:solidFill>
                  <a:schemeClr val="tx1"/>
                </a:solidFill>
              </a:rPr>
              <a:t>qui fixe la liste en sus)</a:t>
            </a:r>
            <a:endParaRPr lang="fr-FR" sz="1400" b="1" dirty="0">
              <a:solidFill>
                <a:schemeClr val="tx1"/>
              </a:solidFill>
            </a:endParaRPr>
          </a:p>
        </p:txBody>
      </p:sp>
    </p:spTree>
    <p:extLst>
      <p:ext uri="{BB962C8B-B14F-4D97-AF65-F5344CB8AC3E}">
        <p14:creationId xmlns:p14="http://schemas.microsoft.com/office/powerpoint/2010/main" val="40434145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Informatisation et traçabilité de la prise en charge thérapeutique du patient jusqu'à l'administration du médicament et pour le circuit des produits et prestations mentionnés à l'article D 165-1 du CSS, de la prescription jusqu'à la pose du dispositif </a:t>
            </a:r>
            <a:r>
              <a:rPr lang="fr-FR" sz="1400" b="1" dirty="0" smtClean="0">
                <a:solidFill>
                  <a:schemeClr val="tx2"/>
                </a:solidFill>
              </a:rPr>
              <a:t>médical</a:t>
            </a:r>
          </a:p>
        </p:txBody>
      </p:sp>
      <p:graphicFrame>
        <p:nvGraphicFramePr>
          <p:cNvPr id="10" name="Tableau 9"/>
          <p:cNvGraphicFramePr>
            <a:graphicFrameLocks noGrp="1"/>
          </p:cNvGraphicFramePr>
          <p:nvPr>
            <p:extLst>
              <p:ext uri="{D42A27DB-BD31-4B8C-83A1-F6EECF244321}">
                <p14:modId xmlns:p14="http://schemas.microsoft.com/office/powerpoint/2010/main" val="2089824753"/>
              </p:ext>
            </p:extLst>
          </p:nvPr>
        </p:nvGraphicFramePr>
        <p:xfrm>
          <a:off x="251525" y="450912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7" name="Tableau 6"/>
          <p:cNvGraphicFramePr>
            <a:graphicFrameLocks noGrp="1"/>
          </p:cNvGraphicFramePr>
          <p:nvPr>
            <p:extLst>
              <p:ext uri="{D42A27DB-BD31-4B8C-83A1-F6EECF244321}">
                <p14:modId xmlns:p14="http://schemas.microsoft.com/office/powerpoint/2010/main" val="266614238"/>
              </p:ext>
            </p:extLst>
          </p:nvPr>
        </p:nvGraphicFramePr>
        <p:xfrm>
          <a:off x="203354" y="1988840"/>
          <a:ext cx="8689127" cy="2202333"/>
        </p:xfrm>
        <a:graphic>
          <a:graphicData uri="http://schemas.openxmlformats.org/drawingml/2006/table">
            <a:tbl>
              <a:tblPr/>
              <a:tblGrid>
                <a:gridCol w="2213054"/>
                <a:gridCol w="439721"/>
                <a:gridCol w="2213054"/>
                <a:gridCol w="776221"/>
                <a:gridCol w="1073496"/>
                <a:gridCol w="1973581"/>
              </a:tblGrid>
              <a:tr h="542803">
                <a:tc rowSpan="3">
                  <a:txBody>
                    <a:bodyPr/>
                    <a:lstStyle/>
                    <a:p>
                      <a:pPr algn="l" fontAlgn="ctr"/>
                      <a:r>
                        <a:rPr lang="fr-FR" sz="1200" b="1" i="0" u="none" strike="noStrike" dirty="0">
                          <a:solidFill>
                            <a:srgbClr val="000000"/>
                          </a:solidFill>
                          <a:effectLst/>
                          <a:latin typeface="Calibri"/>
                        </a:rPr>
                        <a:t>Développement des prescriptions en DCI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11</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Les prescriptions de sorties sont informatisées et réalisées </a:t>
                      </a:r>
                      <a:r>
                        <a:rPr lang="fr-FR" sz="1200" b="1" i="0" u="none" strike="noStrike" dirty="0" smtClean="0">
                          <a:solidFill>
                            <a:srgbClr val="000000"/>
                          </a:solidFill>
                          <a:effectLst/>
                          <a:latin typeface="Calibri"/>
                        </a:rPr>
                        <a:t>en </a:t>
                      </a:r>
                      <a:r>
                        <a:rPr lang="fr-FR" sz="1200" b="1" i="0" u="none" strike="noStrike" dirty="0">
                          <a:solidFill>
                            <a:srgbClr val="000000"/>
                          </a:solidFill>
                          <a:effectLst/>
                          <a:latin typeface="Calibri"/>
                        </a:rPr>
                        <a:t>DCI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3 réponses "oui"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Livret du médicament</a:t>
                      </a:r>
                      <a:r>
                        <a:rPr lang="fr-FR" sz="1200" b="1" i="0" u="none" strike="noStrike" dirty="0" smtClean="0">
                          <a:solidFill>
                            <a:srgbClr val="000000"/>
                          </a:solidFill>
                          <a:effectLst/>
                          <a:latin typeface="Calibri"/>
                        </a:rPr>
                        <a:t>,</a:t>
                      </a:r>
                    </a:p>
                    <a:p>
                      <a:pPr algn="ctr" fontAlgn="ctr"/>
                      <a:r>
                        <a:rPr lang="fr-FR" sz="1200" b="1" i="0" u="none" strike="noStrike" dirty="0">
                          <a:solidFill>
                            <a:srgbClr val="000000"/>
                          </a:solidFill>
                          <a:effectLst/>
                          <a:latin typeface="Calibri"/>
                        </a:rPr>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Copie écran paramétrage du logiciel pour la prescription en DCI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3">
                  <a:txBody>
                    <a:bodyPr/>
                    <a:lstStyle/>
                    <a:p>
                      <a:pPr algn="l" fontAlgn="ctr"/>
                      <a:r>
                        <a:rPr lang="fr-FR" sz="1200" b="1" i="0" u="none" strike="noStrike" dirty="0">
                          <a:solidFill>
                            <a:srgbClr val="000000"/>
                          </a:solidFill>
                          <a:effectLst/>
                          <a:latin typeface="Calibri"/>
                        </a:rPr>
                        <a:t>Cotation A : Ensemble des critères satisfaits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2 critères satisfaits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 critère satisfait</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réponse ou aucun critère satisfait</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714594">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La dénomination des médicaments inscrits au livret est réalisée en DCI, et autorise une prescription intra-hospitalière et un stockage en DCI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542803">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La politique du médicament du comité du médicament (ou équivalent) est en faveur de la prescription  en DCI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301914483"/>
              </p:ext>
            </p:extLst>
          </p:nvPr>
        </p:nvGraphicFramePr>
        <p:xfrm>
          <a:off x="231414" y="5373216"/>
          <a:ext cx="8661065" cy="360040"/>
        </p:xfrm>
        <a:graphic>
          <a:graphicData uri="http://schemas.openxmlformats.org/drawingml/2006/table">
            <a:tbl>
              <a:tblPr/>
              <a:tblGrid>
                <a:gridCol w="687596"/>
                <a:gridCol w="687596"/>
                <a:gridCol w="687596"/>
                <a:gridCol w="687596"/>
                <a:gridCol w="780157"/>
                <a:gridCol w="766934"/>
                <a:gridCol w="766934"/>
                <a:gridCol w="766934"/>
                <a:gridCol w="766934"/>
                <a:gridCol w="687596"/>
                <a:gridCol w="687596"/>
                <a:gridCol w="687596"/>
              </a:tblGrid>
              <a:tr h="360040">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9" name="ZoneTexte 8"/>
          <p:cNvSpPr txBox="1"/>
          <p:nvPr/>
        </p:nvSpPr>
        <p:spPr>
          <a:xfrm>
            <a:off x="230350" y="6002704"/>
            <a:ext cx="8878154"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Le critère relatif aux prescriptions de sortie ne s’applique pas à l’HAD. La cotation se fera sur le taux de satisfaction aux deux autres critères.</a:t>
            </a:r>
          </a:p>
        </p:txBody>
      </p:sp>
    </p:spTree>
    <p:extLst>
      <p:ext uri="{BB962C8B-B14F-4D97-AF65-F5344CB8AC3E}">
        <p14:creationId xmlns:p14="http://schemas.microsoft.com/office/powerpoint/2010/main" val="6219956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764704"/>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Amélioration des scores IPAQSS en lien avec la prise en charge médicamenteuse</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661469503"/>
              </p:ext>
            </p:extLst>
          </p:nvPr>
        </p:nvGraphicFramePr>
        <p:xfrm>
          <a:off x="251525" y="558924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2" name="Tableau 1"/>
          <p:cNvGraphicFramePr>
            <a:graphicFrameLocks noGrp="1"/>
          </p:cNvGraphicFramePr>
          <p:nvPr>
            <p:extLst>
              <p:ext uri="{D42A27DB-BD31-4B8C-83A1-F6EECF244321}">
                <p14:modId xmlns:p14="http://schemas.microsoft.com/office/powerpoint/2010/main" val="3694075432"/>
              </p:ext>
            </p:extLst>
          </p:nvPr>
        </p:nvGraphicFramePr>
        <p:xfrm>
          <a:off x="203355" y="1196752"/>
          <a:ext cx="8695843" cy="4250417"/>
        </p:xfrm>
        <a:graphic>
          <a:graphicData uri="http://schemas.openxmlformats.org/drawingml/2006/table">
            <a:tbl>
              <a:tblPr/>
              <a:tblGrid>
                <a:gridCol w="2141498"/>
                <a:gridCol w="425503"/>
                <a:gridCol w="2141498"/>
                <a:gridCol w="1038787"/>
                <a:gridCol w="1038787"/>
                <a:gridCol w="1909770"/>
              </a:tblGrid>
              <a:tr h="444528">
                <a:tc rowSpan="3">
                  <a:txBody>
                    <a:bodyPr/>
                    <a:lstStyle/>
                    <a:p>
                      <a:pPr algn="l" fontAlgn="ctr"/>
                      <a:r>
                        <a:rPr lang="fr-FR" sz="1200" b="1" i="0" u="none" strike="noStrike" dirty="0">
                          <a:solidFill>
                            <a:srgbClr val="000000"/>
                          </a:solidFill>
                          <a:effectLst/>
                          <a:latin typeface="Calibri"/>
                        </a:rPr>
                        <a:t>Tenue du dossier patient (TDP) en MCO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7">
                  <a:txBody>
                    <a:bodyPr/>
                    <a:lstStyle/>
                    <a:p>
                      <a:pPr algn="ctr" fontAlgn="ctr"/>
                      <a:r>
                        <a:rPr lang="fr-FR" sz="1200" b="1" i="0" u="none" strike="noStrike">
                          <a:solidFill>
                            <a:srgbClr val="000000"/>
                          </a:solidFill>
                          <a:effectLst/>
                          <a:latin typeface="Calibri"/>
                        </a:rPr>
                        <a:t>12</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Rédaction des prescriptions médicamenteuses établies pendant l'hospitalisation (MCO)</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80%</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7">
                  <a:txBody>
                    <a:bodyPr/>
                    <a:lstStyle/>
                    <a:p>
                      <a:pPr algn="l" fontAlgn="ctr"/>
                      <a:r>
                        <a:rPr lang="fr-FR" sz="1200" b="1" i="0" u="none" strike="noStrike" dirty="0">
                          <a:solidFill>
                            <a:srgbClr val="000000"/>
                          </a:solidFill>
                          <a:effectLst/>
                          <a:latin typeface="Calibri"/>
                        </a:rPr>
                        <a:t>Cotation A : Ensemble des critères conformes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au moins 2/3  des critères conformes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au moins 1/3 des critères conformes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réponse ou moins d'1/3 critère conforme</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58330">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Rédaction d'un traitement de sortie (MCO)</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80%</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590191">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Courrier de fin d'hospitalisation ou compte rendu d'hospitalisation comprenant les éléments nécessaires à la coordination en aval (SSR)</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80%</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444528">
                <a:tc rowSpan="3">
                  <a:txBody>
                    <a:bodyPr/>
                    <a:lstStyle/>
                    <a:p>
                      <a:pPr algn="l" fontAlgn="ctr"/>
                      <a:r>
                        <a:rPr lang="fr-FR" sz="1200" b="1" i="0" u="none" strike="noStrike">
                          <a:solidFill>
                            <a:srgbClr val="000000"/>
                          </a:solidFill>
                          <a:effectLst/>
                          <a:latin typeface="Calibri"/>
                        </a:rPr>
                        <a:t>Tenue du dossier patient (TDP) en SSR</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Rédaction des prescriptions médicamenteuses établies pendant l'hospitalisation (SSR)</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80%</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158330">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Rédaction d'un traitement de sortie (SSR)</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80%</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590191">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Courrier de fin d'hospitalisation ou compte rendu d'hospitalisation comprenant les éléments nécessaires à la coordination en aval (SSR)</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80%</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422214">
                <a:tc>
                  <a:txBody>
                    <a:bodyPr/>
                    <a:lstStyle/>
                    <a:p>
                      <a:pPr algn="l" fontAlgn="ctr"/>
                      <a:r>
                        <a:rPr lang="fr-FR" sz="1200" b="1" i="0" u="none" strike="noStrike" dirty="0">
                          <a:solidFill>
                            <a:srgbClr val="000000"/>
                          </a:solidFill>
                          <a:effectLst/>
                          <a:latin typeface="Calibri"/>
                        </a:rPr>
                        <a:t>Taux de réponses conformes</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Totalité des réponses conforme</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4031704128"/>
              </p:ext>
            </p:extLst>
          </p:nvPr>
        </p:nvGraphicFramePr>
        <p:xfrm>
          <a:off x="251520" y="6453336"/>
          <a:ext cx="8640962" cy="288032"/>
        </p:xfrm>
        <a:graphic>
          <a:graphicData uri="http://schemas.openxmlformats.org/drawingml/2006/table">
            <a:tbl>
              <a:tblPr/>
              <a:tblGrid>
                <a:gridCol w="686000"/>
                <a:gridCol w="686000"/>
                <a:gridCol w="686000"/>
                <a:gridCol w="686000"/>
                <a:gridCol w="778346"/>
                <a:gridCol w="765154"/>
                <a:gridCol w="765154"/>
                <a:gridCol w="765154"/>
                <a:gridCol w="765154"/>
                <a:gridCol w="686000"/>
                <a:gridCol w="686000"/>
                <a:gridCol w="686000"/>
              </a:tblGrid>
              <a:tr h="288032">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42505870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Amélioration des scores IPAQSS en lien avec la prise en charge médicamenteuse</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423281870"/>
              </p:ext>
            </p:extLst>
          </p:nvPr>
        </p:nvGraphicFramePr>
        <p:xfrm>
          <a:off x="196636" y="5085184"/>
          <a:ext cx="8695845" cy="847623"/>
        </p:xfrm>
        <a:graphic>
          <a:graphicData uri="http://schemas.openxmlformats.org/drawingml/2006/table">
            <a:tbl>
              <a:tblPr/>
              <a:tblGrid>
                <a:gridCol w="690357"/>
                <a:gridCol w="690357"/>
                <a:gridCol w="690357"/>
                <a:gridCol w="690357"/>
                <a:gridCol w="783290"/>
                <a:gridCol w="770014"/>
                <a:gridCol w="770014"/>
                <a:gridCol w="770014"/>
                <a:gridCol w="770014"/>
                <a:gridCol w="690357"/>
                <a:gridCol w="690357"/>
                <a:gridCol w="690357"/>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dirty="0">
                          <a:solidFill>
                            <a:srgbClr val="1F497D"/>
                          </a:solidFill>
                          <a:effectLst/>
                          <a:latin typeface="Calibri"/>
                        </a:rPr>
                        <a:t>MCO Public</a:t>
                      </a:r>
                      <a:br>
                        <a:rPr lang="fr-FR" sz="1100" b="1" i="0" u="none" strike="noStrike" dirty="0">
                          <a:solidFill>
                            <a:srgbClr val="1F497D"/>
                          </a:solidFill>
                          <a:effectLst/>
                          <a:latin typeface="Calibri"/>
                        </a:rPr>
                      </a:br>
                      <a:r>
                        <a:rPr lang="fr-FR" sz="1100" b="1" i="0" u="none" strike="noStrike" dirty="0">
                          <a:solidFill>
                            <a:srgbClr val="1F497D"/>
                          </a:solidFill>
                          <a:effectLst/>
                          <a:latin typeface="Calibri"/>
                        </a:rPr>
                        <a:t>Med. + </a:t>
                      </a:r>
                      <a:r>
                        <a:rPr lang="fr-FR" sz="1100" b="1" i="0" u="none" strike="noStrike" dirty="0" err="1">
                          <a:solidFill>
                            <a:srgbClr val="1F497D"/>
                          </a:solidFill>
                          <a:effectLst/>
                          <a:latin typeface="Calibri"/>
                        </a:rPr>
                        <a:t>Chir</a:t>
                      </a:r>
                      <a:r>
                        <a:rPr lang="fr-FR"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3" name="Tableau 2"/>
          <p:cNvGraphicFramePr>
            <a:graphicFrameLocks noGrp="1"/>
          </p:cNvGraphicFramePr>
          <p:nvPr>
            <p:extLst>
              <p:ext uri="{D42A27DB-BD31-4B8C-83A1-F6EECF244321}">
                <p14:modId xmlns:p14="http://schemas.microsoft.com/office/powerpoint/2010/main" val="184146567"/>
              </p:ext>
            </p:extLst>
          </p:nvPr>
        </p:nvGraphicFramePr>
        <p:xfrm>
          <a:off x="196636" y="1484784"/>
          <a:ext cx="8695843" cy="3462810"/>
        </p:xfrm>
        <a:graphic>
          <a:graphicData uri="http://schemas.openxmlformats.org/drawingml/2006/table">
            <a:tbl>
              <a:tblPr/>
              <a:tblGrid>
                <a:gridCol w="1135004"/>
                <a:gridCol w="504056"/>
                <a:gridCol w="3312368"/>
                <a:gridCol w="936104"/>
                <a:gridCol w="898541"/>
                <a:gridCol w="1909770"/>
              </a:tblGrid>
              <a:tr h="483757">
                <a:tc rowSpan="3">
                  <a:txBody>
                    <a:bodyPr/>
                    <a:lstStyle/>
                    <a:p>
                      <a:pPr algn="l" fontAlgn="ctr"/>
                      <a:r>
                        <a:rPr lang="fr-FR" sz="1200" b="1" i="0" u="none" strike="noStrike" dirty="0">
                          <a:solidFill>
                            <a:srgbClr val="000000"/>
                          </a:solidFill>
                          <a:effectLst/>
                          <a:latin typeface="Calibri"/>
                        </a:rPr>
                        <a:t>Tenue du dossier patient (TDP) en Santé Mentale</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7">
                  <a:txBody>
                    <a:bodyPr/>
                    <a:lstStyle/>
                    <a:p>
                      <a:pPr algn="ctr" fontAlgn="ctr"/>
                      <a:r>
                        <a:rPr lang="fr-FR" sz="1200" b="1" i="0" u="none" strike="noStrike">
                          <a:solidFill>
                            <a:srgbClr val="000000"/>
                          </a:solidFill>
                          <a:effectLst/>
                          <a:latin typeface="Calibri"/>
                        </a:rPr>
                        <a:t>12</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Conformité  de  la  rédaction  des  prescriptions  médicamenteuses  établies  au  cours  de  l’hospitalisation (Psychiatrie)</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7">
                  <a:txBody>
                    <a:bodyPr/>
                    <a:lstStyle/>
                    <a:p>
                      <a:pPr algn="l" fontAlgn="ctr"/>
                      <a:r>
                        <a:rPr lang="fr-FR" sz="1200" b="1" i="0" u="none" strike="noStrike" dirty="0">
                          <a:solidFill>
                            <a:srgbClr val="000000"/>
                          </a:solidFill>
                          <a:effectLst/>
                          <a:latin typeface="Calibri"/>
                        </a:rPr>
                        <a:t>Cotation A : Ensemble des critères conformes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au moins 2/3  des critères conformes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au moins 1/3 des critères conformes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réponse ou moins d'1/3 critère conforme</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22504">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Conformité de la rédaction du traitement de sortie  (Psychiatrie)</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452732">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Conformité du courrier de fin d’hospitalisation ou compte rendu d’hospitalisation (Psychiatrie)</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483757">
                <a:tc rowSpan="3">
                  <a:txBody>
                    <a:bodyPr/>
                    <a:lstStyle/>
                    <a:p>
                      <a:pPr algn="l" fontAlgn="ctr"/>
                      <a:r>
                        <a:rPr lang="fr-FR" sz="1200" b="1" i="0" u="none" strike="noStrike">
                          <a:solidFill>
                            <a:srgbClr val="000000"/>
                          </a:solidFill>
                          <a:effectLst/>
                          <a:latin typeface="Calibri"/>
                        </a:rPr>
                        <a:t>Tenue du dossier patient (TDP) en HAD</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Trace des prescriptions médicamenteuses nécessaires au démarrage de la prise en charge (HAD)</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322504">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Trace d’une organisation du traitement médicamenteux à l’admission (HAD)</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601083">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Courrier de fin d’hospitalisation ou compte-rendu d’hospitalisation comportant les éléments nécessaires à la coordination en aval (HAD)</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430006">
                <a:tc>
                  <a:txBody>
                    <a:bodyPr/>
                    <a:lstStyle/>
                    <a:p>
                      <a:pPr algn="l" fontAlgn="ctr"/>
                      <a:r>
                        <a:rPr lang="fr-FR" sz="1200" b="1" i="0" u="none" strike="noStrike">
                          <a:solidFill>
                            <a:srgbClr val="000000"/>
                          </a:solidFill>
                          <a:effectLst/>
                          <a:latin typeface="Calibri"/>
                        </a:rPr>
                        <a:t>Taux de réponses conformes</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Totalité des réponses conforme</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QUALHAS </a:t>
                      </a:r>
                    </a:p>
                  </a:txBody>
                  <a:tcPr marL="6311" marR="6311" marT="63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3395526179"/>
              </p:ext>
            </p:extLst>
          </p:nvPr>
        </p:nvGraphicFramePr>
        <p:xfrm>
          <a:off x="196637" y="5949280"/>
          <a:ext cx="8695845" cy="288032"/>
        </p:xfrm>
        <a:graphic>
          <a:graphicData uri="http://schemas.openxmlformats.org/drawingml/2006/table">
            <a:tbl>
              <a:tblPr/>
              <a:tblGrid>
                <a:gridCol w="690357"/>
                <a:gridCol w="690357"/>
                <a:gridCol w="690357"/>
                <a:gridCol w="690357"/>
                <a:gridCol w="783290"/>
                <a:gridCol w="770014"/>
                <a:gridCol w="770014"/>
                <a:gridCol w="770014"/>
                <a:gridCol w="770014"/>
                <a:gridCol w="690357"/>
                <a:gridCol w="690357"/>
                <a:gridCol w="690357"/>
              </a:tblGrid>
              <a:tr h="288032">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13063218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Politique d'amélioration continue de la qualité et de la sécurité de la prise en charge des patients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723822638"/>
              </p:ext>
            </p:extLst>
          </p:nvPr>
        </p:nvGraphicFramePr>
        <p:xfrm>
          <a:off x="251525" y="4725144"/>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8" name="Tableau 7"/>
          <p:cNvGraphicFramePr>
            <a:graphicFrameLocks noGrp="1"/>
          </p:cNvGraphicFramePr>
          <p:nvPr>
            <p:extLst>
              <p:ext uri="{D42A27DB-BD31-4B8C-83A1-F6EECF244321}">
                <p14:modId xmlns:p14="http://schemas.microsoft.com/office/powerpoint/2010/main" val="1771318839"/>
              </p:ext>
            </p:extLst>
          </p:nvPr>
        </p:nvGraphicFramePr>
        <p:xfrm>
          <a:off x="233481" y="1628801"/>
          <a:ext cx="8659001" cy="2880319"/>
        </p:xfrm>
        <a:graphic>
          <a:graphicData uri="http://schemas.openxmlformats.org/drawingml/2006/table">
            <a:tbl>
              <a:tblPr/>
              <a:tblGrid>
                <a:gridCol w="2826351"/>
                <a:gridCol w="460635"/>
                <a:gridCol w="1643493"/>
                <a:gridCol w="797216"/>
                <a:gridCol w="1131104"/>
                <a:gridCol w="1800202"/>
              </a:tblGrid>
              <a:tr h="2880319">
                <a:tc>
                  <a:txBody>
                    <a:bodyPr/>
                    <a:lstStyle/>
                    <a:p>
                      <a:pPr algn="l" fontAlgn="ctr"/>
                      <a:r>
                        <a:rPr lang="fr-FR" sz="1200" b="1" i="0" u="none" strike="noStrike" dirty="0">
                          <a:solidFill>
                            <a:srgbClr val="000000"/>
                          </a:solidFill>
                          <a:effectLst/>
                          <a:latin typeface="Calibri"/>
                        </a:rPr>
                        <a:t>Mise en place au sein de l'établissement ou du GHT du programme d'action déclinant la politique d'amélioration continue de la qualité et de la sécurité de la prise en charge thérapeutique (médicaments et DM) des patients :</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13</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Actualisation et validation annuelle en instance du programme d'actions, et communication aux professionnels de santé  : </a:t>
                      </a:r>
                      <a:br>
                        <a:rPr lang="fr-FR" sz="1200" b="1" i="0" u="none" strike="noStrike">
                          <a:solidFill>
                            <a:srgbClr val="000000"/>
                          </a:solidFill>
                          <a:effectLst/>
                          <a:latin typeface="Calibri"/>
                        </a:rPr>
                      </a:br>
                      <a:r>
                        <a:rPr lang="fr-FR" sz="1200" b="1" i="0" u="none" strike="noStrike">
                          <a:solidFill>
                            <a:srgbClr val="000000"/>
                          </a:solidFill>
                          <a:effectLst/>
                          <a:latin typeface="Calibri"/>
                        </a:rPr>
                        <a:t>Date d'actualisation du programme d'actions</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&lt; 1 an</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Programme d'action validé </a:t>
                      </a:r>
                      <a:endParaRPr lang="fr-FR" sz="1200" b="1" i="0" u="none" strike="noStrike" dirty="0" smtClean="0">
                        <a:solidFill>
                          <a:srgbClr val="000000"/>
                        </a:solidFill>
                        <a:effectLst/>
                        <a:latin typeface="Calibri"/>
                      </a:endParaRPr>
                    </a:p>
                    <a:p>
                      <a:pPr algn="ctr" fontAlgn="ctr"/>
                      <a:r>
                        <a:rPr lang="fr-FR" sz="1200" b="1" i="0" u="none" strike="noStrike" dirty="0" smtClean="0">
                          <a:solidFill>
                            <a:srgbClr val="000000"/>
                          </a:solidFill>
                          <a:effectLst/>
                          <a:latin typeface="Calibri"/>
                        </a:rPr>
                        <a:t>en </a:t>
                      </a:r>
                      <a:r>
                        <a:rPr lang="fr-FR" sz="1200" b="1" i="0" u="none" strike="noStrike" dirty="0">
                          <a:solidFill>
                            <a:srgbClr val="000000"/>
                          </a:solidFill>
                          <a:effectLst/>
                          <a:latin typeface="Calibri"/>
                        </a:rPr>
                        <a:t>instance</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ctr"/>
                      <a:r>
                        <a:rPr lang="fr-FR" sz="1200" b="1" i="0" u="none" strike="noStrike" dirty="0">
                          <a:solidFill>
                            <a:srgbClr val="000000"/>
                          </a:solidFill>
                          <a:effectLst/>
                          <a:latin typeface="Calibri"/>
                        </a:rPr>
                        <a:t>Cotation A : Moins d'un an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entre 1 </a:t>
                      </a:r>
                      <a:r>
                        <a:rPr lang="fr-FR" sz="1200" b="1" i="0" u="none" strike="noStrike" dirty="0" smtClean="0">
                          <a:solidFill>
                            <a:srgbClr val="000000"/>
                          </a:solidFill>
                          <a:effectLst/>
                          <a:latin typeface="Calibri"/>
                        </a:rPr>
                        <a:t>et </a:t>
                      </a:r>
                      <a:r>
                        <a:rPr lang="fr-FR" sz="1200" b="1" i="0" u="none" strike="noStrike" dirty="0">
                          <a:solidFill>
                            <a:srgbClr val="000000"/>
                          </a:solidFill>
                          <a:effectLst/>
                          <a:latin typeface="Calibri"/>
                        </a:rPr>
                        <a:t>3 ans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plus de 3 ans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programme</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2720524056"/>
              </p:ext>
            </p:extLst>
          </p:nvPr>
        </p:nvGraphicFramePr>
        <p:xfrm>
          <a:off x="251520" y="5589240"/>
          <a:ext cx="8640962" cy="288032"/>
        </p:xfrm>
        <a:graphic>
          <a:graphicData uri="http://schemas.openxmlformats.org/drawingml/2006/table">
            <a:tbl>
              <a:tblPr/>
              <a:tblGrid>
                <a:gridCol w="686000"/>
                <a:gridCol w="686000"/>
                <a:gridCol w="686000"/>
                <a:gridCol w="686000"/>
                <a:gridCol w="778346"/>
                <a:gridCol w="765154"/>
                <a:gridCol w="765154"/>
                <a:gridCol w="765154"/>
                <a:gridCol w="765154"/>
                <a:gridCol w="686000"/>
                <a:gridCol w="686000"/>
                <a:gridCol w="686000"/>
              </a:tblGrid>
              <a:tr h="288032">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2540692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94845"/>
            <a:ext cx="7200800" cy="523220"/>
          </a:xfrm>
          <a:prstGeom prst="rect">
            <a:avLst/>
          </a:prstGeom>
        </p:spPr>
        <p:txBody>
          <a:bodyPr wrap="square">
            <a:spAutoFit/>
          </a:bodyPr>
          <a:lstStyle/>
          <a:p>
            <a:pPr algn="ctr"/>
            <a:r>
              <a:rPr lang="fr-FR" sz="2800" b="1" dirty="0" smtClean="0">
                <a:solidFill>
                  <a:srgbClr val="1F497D"/>
                </a:solidFill>
              </a:rPr>
              <a:t>INTRODUCTION : le plan d’action</a:t>
            </a:r>
            <a:endParaRPr lang="fr-FR" sz="2800" b="1" dirty="0">
              <a:solidFill>
                <a:srgbClr val="1F497D"/>
              </a:solidFill>
            </a:endParaRPr>
          </a:p>
        </p:txBody>
      </p:sp>
      <p:sp>
        <p:nvSpPr>
          <p:cNvPr id="2" name="Espace réservé du contenu 1"/>
          <p:cNvSpPr>
            <a:spLocks noGrp="1"/>
          </p:cNvSpPr>
          <p:nvPr>
            <p:ph idx="1"/>
          </p:nvPr>
        </p:nvSpPr>
        <p:spPr>
          <a:xfrm>
            <a:off x="395536" y="836712"/>
            <a:ext cx="8291264" cy="4917530"/>
          </a:xfrm>
        </p:spPr>
        <p:txBody>
          <a:bodyPr>
            <a:noAutofit/>
          </a:bodyPr>
          <a:lstStyle/>
          <a:p>
            <a:pPr marL="0" indent="0">
              <a:buNone/>
            </a:pPr>
            <a:r>
              <a:rPr lang="fr-FR" sz="2000" b="1" dirty="0" smtClean="0">
                <a:solidFill>
                  <a:schemeClr val="tx2"/>
                </a:solidFill>
              </a:rPr>
              <a:t>1- </a:t>
            </a:r>
            <a:r>
              <a:rPr lang="fr-FR" sz="2000" b="1" dirty="0">
                <a:solidFill>
                  <a:schemeClr val="tx2"/>
                </a:solidFill>
              </a:rPr>
              <a:t>Amélioration de la qualité de la prise en charge </a:t>
            </a:r>
            <a:r>
              <a:rPr lang="fr-FR" sz="2000" b="1" dirty="0" smtClean="0">
                <a:solidFill>
                  <a:schemeClr val="tx2"/>
                </a:solidFill>
              </a:rPr>
              <a:t>médicamenteuse :</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Déploiement d'un système d'identification, signalement et d'apprentissage des incidents de sécurité lié à la prise en charge thérapeutique</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Mise en place d'actions de communication sur les produits de santé dans le cadre du parcours patient (messagerie sécurisée, documents de sortie, conciliation </a:t>
            </a:r>
            <a:r>
              <a:rPr lang="fr-FR" sz="1800" dirty="0" smtClean="0">
                <a:solidFill>
                  <a:schemeClr val="tx2"/>
                </a:solidFill>
              </a:rPr>
              <a:t> </a:t>
            </a:r>
            <a:r>
              <a:rPr lang="fr-FR" sz="1800" dirty="0">
                <a:solidFill>
                  <a:schemeClr val="tx2"/>
                </a:solidFill>
              </a:rPr>
              <a:t>médicamenteuse) </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Organisation de l'aide à la décision clinique, en lien avec la diffusion des référentiels, les systèmes </a:t>
            </a:r>
            <a:r>
              <a:rPr lang="fr-FR" sz="1800" dirty="0" smtClean="0">
                <a:solidFill>
                  <a:schemeClr val="tx2"/>
                </a:solidFill>
              </a:rPr>
              <a:t>d'information</a:t>
            </a:r>
            <a:r>
              <a:rPr lang="fr-FR" sz="1800" dirty="0">
                <a:solidFill>
                  <a:schemeClr val="tx2"/>
                </a:solidFill>
              </a:rPr>
              <a:t>, la formation des personnels</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Accompagnement de la décision patient : Education Thérapeutique du patient, conseils lors de la prescription et dispensation</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Adaptation des organisations et structuration du </a:t>
            </a:r>
            <a:r>
              <a:rPr lang="fr-FR" sz="1800" dirty="0" smtClean="0">
                <a:solidFill>
                  <a:schemeClr val="tx2"/>
                </a:solidFill>
              </a:rPr>
              <a:t>travail </a:t>
            </a:r>
            <a:r>
              <a:rPr lang="fr-FR" sz="1800" dirty="0">
                <a:solidFill>
                  <a:schemeClr val="tx2"/>
                </a:solidFill>
              </a:rPr>
              <a:t>intersectoriels :  filière de soins, Réunion de  Concertation Pluridisciplinaire, Pharmacie clinique</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Utilisation de méthodes d'amélioration continue et d'évaluation : Audit</a:t>
            </a:r>
            <a:r>
              <a:rPr lang="fr-FR" sz="1800" dirty="0" smtClean="0">
                <a:solidFill>
                  <a:schemeClr val="tx2"/>
                </a:solidFill>
              </a:rPr>
              <a:t>, </a:t>
            </a:r>
            <a:r>
              <a:rPr lang="fr-FR" sz="1800" dirty="0">
                <a:solidFill>
                  <a:schemeClr val="tx2"/>
                </a:solidFill>
              </a:rPr>
              <a:t>Evaluation des Pratiques professionnelles, benchmark, action de pertinence</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endParaRPr lang="fr-FR" sz="1800" dirty="0">
              <a:solidFill>
                <a:schemeClr val="tx2"/>
              </a:solidFill>
            </a:endParaRPr>
          </a:p>
        </p:txBody>
      </p:sp>
    </p:spTree>
    <p:extLst>
      <p:ext uri="{BB962C8B-B14F-4D97-AF65-F5344CB8AC3E}">
        <p14:creationId xmlns:p14="http://schemas.microsoft.com/office/powerpoint/2010/main" val="12321404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Politique d'amélioration continue de la qualité et de la sécurité de la prise en charge des patients</a:t>
            </a:r>
            <a:endParaRPr lang="fr-FR" sz="1400" b="1" dirty="0" smtClean="0">
              <a:solidFill>
                <a:schemeClr val="tx2"/>
              </a:solidFill>
            </a:endParaRPr>
          </a:p>
        </p:txBody>
      </p:sp>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3" name="Tableau 2"/>
          <p:cNvGraphicFramePr>
            <a:graphicFrameLocks noGrp="1"/>
          </p:cNvGraphicFramePr>
          <p:nvPr>
            <p:extLst>
              <p:ext uri="{D42A27DB-BD31-4B8C-83A1-F6EECF244321}">
                <p14:modId xmlns:p14="http://schemas.microsoft.com/office/powerpoint/2010/main" val="3921140496"/>
              </p:ext>
            </p:extLst>
          </p:nvPr>
        </p:nvGraphicFramePr>
        <p:xfrm>
          <a:off x="196635" y="1556792"/>
          <a:ext cx="8665006" cy="3550561"/>
        </p:xfrm>
        <a:graphic>
          <a:graphicData uri="http://schemas.openxmlformats.org/drawingml/2006/table">
            <a:tbl>
              <a:tblPr/>
              <a:tblGrid>
                <a:gridCol w="2863197"/>
                <a:gridCol w="426069"/>
                <a:gridCol w="2526259"/>
                <a:gridCol w="648072"/>
                <a:gridCol w="936104"/>
                <a:gridCol w="1265305"/>
              </a:tblGrid>
              <a:tr h="512800">
                <a:tc rowSpan="7">
                  <a:txBody>
                    <a:bodyPr/>
                    <a:lstStyle/>
                    <a:p>
                      <a:pPr algn="l" fontAlgn="ctr"/>
                      <a:r>
                        <a:rPr lang="fr-FR" sz="1100" b="1" i="0" u="none" strike="noStrike" dirty="0">
                          <a:solidFill>
                            <a:srgbClr val="000000"/>
                          </a:solidFill>
                          <a:effectLst/>
                          <a:latin typeface="Calibri"/>
                        </a:rPr>
                        <a:t>Mise en place au sein de l'établissement ou du GHT du programme d'action déclinant la politique d'amélioration continue de la qualité et de la sécurité de la prise en charge thérapeutique (médicaments et DM) des patients :</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7">
                  <a:txBody>
                    <a:bodyPr/>
                    <a:lstStyle/>
                    <a:p>
                      <a:pPr algn="ctr" fontAlgn="ctr"/>
                      <a:r>
                        <a:rPr lang="fr-FR" sz="1100" b="1" i="0" u="none" strike="noStrike">
                          <a:solidFill>
                            <a:srgbClr val="000000"/>
                          </a:solidFill>
                          <a:effectLst/>
                          <a:latin typeface="Calibri"/>
                        </a:rPr>
                        <a:t>14</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100" b="1" i="0" u="none" strike="noStrike">
                          <a:solidFill>
                            <a:srgbClr val="000000"/>
                          </a:solidFill>
                          <a:effectLst/>
                          <a:latin typeface="Calibri"/>
                        </a:rPr>
                        <a:t> Le  programme d'action prend en compte l'ensemble des risques identifiés, notamment  :</a:t>
                      </a:r>
                      <a:br>
                        <a:rPr lang="fr-FR" sz="1100" b="1" i="0" u="none" strike="noStrike">
                          <a:solidFill>
                            <a:srgbClr val="000000"/>
                          </a:solidFill>
                          <a:effectLst/>
                          <a:latin typeface="Calibri"/>
                        </a:rPr>
                      </a:br>
                      <a:r>
                        <a:rPr lang="fr-FR" sz="1100" b="1" i="0" u="none" strike="noStrike">
                          <a:solidFill>
                            <a:srgbClr val="000000"/>
                          </a:solidFill>
                          <a:effectLst/>
                          <a:latin typeface="Calibri"/>
                        </a:rPr>
                        <a:t>cible la qualité, la sécurité et l'efficience de la PCEM et des Dispositifs Médicaux</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7">
                  <a:txBody>
                    <a:bodyPr/>
                    <a:lstStyle/>
                    <a:p>
                      <a:pPr algn="ctr" fontAlgn="ctr"/>
                      <a:r>
                        <a:rPr lang="fr-FR" sz="1100" b="1" i="0" u="none" strike="noStrike">
                          <a:solidFill>
                            <a:srgbClr val="000000"/>
                          </a:solidFill>
                          <a:effectLst/>
                          <a:latin typeface="Calibri"/>
                        </a:rPr>
                        <a:t>14 réponses Oui</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7">
                  <a:txBody>
                    <a:bodyPr/>
                    <a:lstStyle/>
                    <a:p>
                      <a:pPr algn="ctr" fontAlgn="ctr"/>
                      <a:r>
                        <a:rPr lang="fr-FR" sz="1100" b="1" i="0" u="none" strike="noStrike" dirty="0">
                          <a:solidFill>
                            <a:srgbClr val="000000"/>
                          </a:solidFill>
                          <a:effectLst/>
                          <a:latin typeface="Calibri"/>
                        </a:rPr>
                        <a:t>Programme d'action validé en instance</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7">
                  <a:txBody>
                    <a:bodyPr/>
                    <a:lstStyle/>
                    <a:p>
                      <a:pPr algn="l" fontAlgn="ctr"/>
                      <a:r>
                        <a:rPr lang="fr-FR" sz="1100" b="1" i="0" u="none" strike="noStrike" dirty="0">
                          <a:solidFill>
                            <a:srgbClr val="000000"/>
                          </a:solidFill>
                          <a:effectLst/>
                          <a:latin typeface="Calibri"/>
                        </a:rPr>
                        <a:t>Cotation A : Plus de 10 items identifiés</a:t>
                      </a:r>
                      <a:br>
                        <a:rPr lang="fr-FR" sz="1100" b="1" i="0" u="none" strike="noStrike" dirty="0">
                          <a:solidFill>
                            <a:srgbClr val="000000"/>
                          </a:solidFill>
                          <a:effectLst/>
                          <a:latin typeface="Calibri"/>
                        </a:rPr>
                      </a:br>
                      <a:r>
                        <a:rPr lang="fr-FR" sz="1100" b="1" i="0" u="none" strike="noStrike" dirty="0">
                          <a:solidFill>
                            <a:srgbClr val="000000"/>
                          </a:solidFill>
                          <a:effectLst/>
                          <a:latin typeface="Calibri"/>
                        </a:rPr>
                        <a:t>Cotation B : entre 6 et 10 items</a:t>
                      </a:r>
                      <a:br>
                        <a:rPr lang="fr-FR" sz="1100" b="1" i="0" u="none" strike="noStrike" dirty="0">
                          <a:solidFill>
                            <a:srgbClr val="000000"/>
                          </a:solidFill>
                          <a:effectLst/>
                          <a:latin typeface="Calibri"/>
                        </a:rPr>
                      </a:br>
                      <a:r>
                        <a:rPr lang="fr-FR" sz="1100" b="1" i="0" u="none" strike="noStrike" dirty="0">
                          <a:solidFill>
                            <a:srgbClr val="000000"/>
                          </a:solidFill>
                          <a:effectLst/>
                          <a:latin typeface="Calibri"/>
                        </a:rPr>
                        <a:t>Cotation C : entre 1 et 5 items</a:t>
                      </a:r>
                      <a:br>
                        <a:rPr lang="fr-FR" sz="1100" b="1" i="0" u="none" strike="noStrike" dirty="0">
                          <a:solidFill>
                            <a:srgbClr val="000000"/>
                          </a:solidFill>
                          <a:effectLst/>
                          <a:latin typeface="Calibri"/>
                        </a:rPr>
                      </a:br>
                      <a:r>
                        <a:rPr lang="fr-FR" sz="1100" b="1" i="0" u="none" strike="noStrike" dirty="0">
                          <a:solidFill>
                            <a:srgbClr val="000000"/>
                          </a:solidFill>
                          <a:effectLst/>
                          <a:latin typeface="Calibri"/>
                        </a:rPr>
                        <a:t>Cotation D :  absence de programme ou aucun item</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92674">
                <a:tc vMerge="1">
                  <a:txBody>
                    <a:bodyPr/>
                    <a:lstStyle/>
                    <a:p>
                      <a:endParaRPr lang="fr-FR"/>
                    </a:p>
                  </a:txBody>
                  <a:tcPr/>
                </a:tc>
                <a:tc vMerge="1">
                  <a:txBody>
                    <a:bodyPr/>
                    <a:lstStyle/>
                    <a:p>
                      <a:endParaRPr lang="fr-FR"/>
                    </a:p>
                  </a:txBody>
                  <a:tcPr/>
                </a:tc>
                <a:tc>
                  <a:txBody>
                    <a:bodyPr/>
                    <a:lstStyle/>
                    <a:p>
                      <a:pPr algn="l" fontAlgn="ctr"/>
                      <a:r>
                        <a:rPr lang="fr-FR" sz="1100" b="1" i="0" u="none" strike="noStrike" dirty="0">
                          <a:solidFill>
                            <a:srgbClr val="000000"/>
                          </a:solidFill>
                          <a:effectLst/>
                          <a:latin typeface="Calibri"/>
                        </a:rPr>
                        <a:t>s'appuie  sur un état des lieux</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43338">
                <a:tc vMerge="1">
                  <a:txBody>
                    <a:bodyPr/>
                    <a:lstStyle/>
                    <a:p>
                      <a:endParaRPr lang="fr-FR"/>
                    </a:p>
                  </a:txBody>
                  <a:tcPr/>
                </a:tc>
                <a:tc vMerge="1">
                  <a:txBody>
                    <a:bodyPr/>
                    <a:lstStyle/>
                    <a:p>
                      <a:endParaRPr lang="fr-FR"/>
                    </a:p>
                  </a:txBody>
                  <a:tcPr/>
                </a:tc>
                <a:tc>
                  <a:txBody>
                    <a:bodyPr/>
                    <a:lstStyle/>
                    <a:p>
                      <a:pPr algn="l" fontAlgn="ctr"/>
                      <a:r>
                        <a:rPr lang="fr-FR" sz="1100" b="1" i="0" u="none" strike="noStrike">
                          <a:solidFill>
                            <a:srgbClr val="000000"/>
                          </a:solidFill>
                          <a:effectLst/>
                          <a:latin typeface="Calibri"/>
                        </a:rPr>
                        <a:t>prévoit un suivi des actions, un calendrier, des indicateurs de suivi, ainsi que les responsabilités associées</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8607">
                <a:tc vMerge="1">
                  <a:txBody>
                    <a:bodyPr/>
                    <a:lstStyle/>
                    <a:p>
                      <a:endParaRPr lang="fr-FR"/>
                    </a:p>
                  </a:txBody>
                  <a:tcPr/>
                </a:tc>
                <a:tc vMerge="1">
                  <a:txBody>
                    <a:bodyPr/>
                    <a:lstStyle/>
                    <a:p>
                      <a:endParaRPr lang="fr-FR"/>
                    </a:p>
                  </a:txBody>
                  <a:tcPr/>
                </a:tc>
                <a:tc>
                  <a:txBody>
                    <a:bodyPr/>
                    <a:lstStyle/>
                    <a:p>
                      <a:pPr algn="l" fontAlgn="ctr"/>
                      <a:r>
                        <a:rPr lang="fr-FR" sz="1100" b="1" i="0" u="none" strike="noStrike">
                          <a:solidFill>
                            <a:srgbClr val="000000"/>
                          </a:solidFill>
                          <a:effectLst/>
                          <a:latin typeface="Calibri"/>
                        </a:rPr>
                        <a:t>est assorti d'indicateurs d'impact ou d'évaluation de la politique d'amélioration de la qualité</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8607">
                <a:tc vMerge="1">
                  <a:txBody>
                    <a:bodyPr/>
                    <a:lstStyle/>
                    <a:p>
                      <a:endParaRPr lang="fr-FR"/>
                    </a:p>
                  </a:txBody>
                  <a:tcPr/>
                </a:tc>
                <a:tc vMerge="1">
                  <a:txBody>
                    <a:bodyPr/>
                    <a:lstStyle/>
                    <a:p>
                      <a:endParaRPr lang="fr-FR"/>
                    </a:p>
                  </a:txBody>
                  <a:tcPr/>
                </a:tc>
                <a:tc>
                  <a:txBody>
                    <a:bodyPr/>
                    <a:lstStyle/>
                    <a:p>
                      <a:pPr algn="l" fontAlgn="ctr"/>
                      <a:r>
                        <a:rPr lang="fr-FR" sz="1100" b="1" i="0" u="none" strike="noStrike">
                          <a:solidFill>
                            <a:srgbClr val="000000"/>
                          </a:solidFill>
                          <a:effectLst/>
                          <a:latin typeface="Calibri"/>
                        </a:rPr>
                        <a:t>intègre des actions issues des analyses des évènements indésirables des CREX</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512800">
                <a:tc vMerge="1">
                  <a:txBody>
                    <a:bodyPr/>
                    <a:lstStyle/>
                    <a:p>
                      <a:endParaRPr lang="fr-FR"/>
                    </a:p>
                  </a:txBody>
                  <a:tcPr/>
                </a:tc>
                <a:tc vMerge="1">
                  <a:txBody>
                    <a:bodyPr/>
                    <a:lstStyle/>
                    <a:p>
                      <a:endParaRPr lang="fr-FR"/>
                    </a:p>
                  </a:txBody>
                  <a:tcPr/>
                </a:tc>
                <a:tc>
                  <a:txBody>
                    <a:bodyPr/>
                    <a:lstStyle/>
                    <a:p>
                      <a:pPr algn="l" fontAlgn="ctr"/>
                      <a:r>
                        <a:rPr lang="fr-FR" sz="1100" b="1" i="0" u="none" strike="noStrike" dirty="0">
                          <a:solidFill>
                            <a:srgbClr val="000000"/>
                          </a:solidFill>
                          <a:effectLst/>
                          <a:latin typeface="Calibri"/>
                        </a:rPr>
                        <a:t>intègre des actions issues des évaluations internes (étude de risque a priori, audits, EPP) et externes (certification, inspections, indicateurs nationaux, audits croisés…)</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8607">
                <a:tc vMerge="1">
                  <a:txBody>
                    <a:bodyPr/>
                    <a:lstStyle/>
                    <a:p>
                      <a:endParaRPr lang="fr-FR"/>
                    </a:p>
                  </a:txBody>
                  <a:tcPr/>
                </a:tc>
                <a:tc vMerge="1">
                  <a:txBody>
                    <a:bodyPr/>
                    <a:lstStyle/>
                    <a:p>
                      <a:endParaRPr lang="fr-FR"/>
                    </a:p>
                  </a:txBody>
                  <a:tcPr/>
                </a:tc>
                <a:tc>
                  <a:txBody>
                    <a:bodyPr/>
                    <a:lstStyle/>
                    <a:p>
                      <a:pPr algn="l" fontAlgn="ctr"/>
                      <a:r>
                        <a:rPr lang="fr-FR" sz="1100" b="1" i="0" u="none" strike="noStrike" dirty="0">
                          <a:solidFill>
                            <a:srgbClr val="000000"/>
                          </a:solidFill>
                          <a:effectLst/>
                          <a:latin typeface="Calibri"/>
                        </a:rPr>
                        <a:t>prévoit des actions sur le bon usage des dispositifs médicaux (DM) et le circuit des DM</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1313518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Politique d'amélioration continue de la qualité et de la sécurité de la prise en charge des patients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631276674"/>
              </p:ext>
            </p:extLst>
          </p:nvPr>
        </p:nvGraphicFramePr>
        <p:xfrm>
          <a:off x="251525" y="4797152"/>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3" name="Tableau 2"/>
          <p:cNvGraphicFramePr>
            <a:graphicFrameLocks noGrp="1"/>
          </p:cNvGraphicFramePr>
          <p:nvPr>
            <p:extLst>
              <p:ext uri="{D42A27DB-BD31-4B8C-83A1-F6EECF244321}">
                <p14:modId xmlns:p14="http://schemas.microsoft.com/office/powerpoint/2010/main" val="521899312"/>
              </p:ext>
            </p:extLst>
          </p:nvPr>
        </p:nvGraphicFramePr>
        <p:xfrm>
          <a:off x="196635" y="1556792"/>
          <a:ext cx="8665006" cy="3143384"/>
        </p:xfrm>
        <a:graphic>
          <a:graphicData uri="http://schemas.openxmlformats.org/drawingml/2006/table">
            <a:tbl>
              <a:tblPr/>
              <a:tblGrid>
                <a:gridCol w="2863197"/>
                <a:gridCol w="426069"/>
                <a:gridCol w="2454251"/>
                <a:gridCol w="648072"/>
                <a:gridCol w="806748"/>
                <a:gridCol w="1466669"/>
              </a:tblGrid>
              <a:tr h="258607">
                <a:tc rowSpan="8">
                  <a:txBody>
                    <a:bodyPr/>
                    <a:lstStyle/>
                    <a:p>
                      <a:pPr algn="l" fontAlgn="ctr"/>
                      <a:r>
                        <a:rPr lang="fr-FR" sz="1200" b="1" i="0" u="none" strike="noStrike" dirty="0">
                          <a:solidFill>
                            <a:srgbClr val="000000"/>
                          </a:solidFill>
                          <a:effectLst/>
                          <a:latin typeface="Calibri"/>
                        </a:rPr>
                        <a:t>Mise en place au sein de l'établissement ou du GHT du programme d'action déclinant la politique d'amélioration continue de la qualité et de la sécurité de la prise en charge thérapeutique (médicaments et DM) des patients :</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8">
                  <a:txBody>
                    <a:bodyPr/>
                    <a:lstStyle/>
                    <a:p>
                      <a:pPr algn="ctr" fontAlgn="ctr"/>
                      <a:r>
                        <a:rPr lang="fr-FR" sz="1200" b="1" i="0" u="none" strike="noStrike" dirty="0">
                          <a:solidFill>
                            <a:srgbClr val="000000"/>
                          </a:solidFill>
                          <a:effectLst/>
                          <a:latin typeface="Calibri"/>
                        </a:rPr>
                        <a:t>14</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prévoit des actions sur le médicament et la prévention de la iatrogénie médicamenteuse</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8">
                  <a:txBody>
                    <a:bodyPr/>
                    <a:lstStyle/>
                    <a:p>
                      <a:pPr algn="ctr" fontAlgn="ctr"/>
                      <a:r>
                        <a:rPr lang="fr-FR" sz="1200" b="1" i="0" u="none" strike="noStrike">
                          <a:solidFill>
                            <a:srgbClr val="000000"/>
                          </a:solidFill>
                          <a:effectLst/>
                          <a:latin typeface="Calibri"/>
                        </a:rPr>
                        <a:t>14 réponses Oui</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8">
                  <a:txBody>
                    <a:bodyPr/>
                    <a:lstStyle/>
                    <a:p>
                      <a:pPr algn="ctr" fontAlgn="ctr"/>
                      <a:r>
                        <a:rPr lang="fr-FR" sz="1200" b="1" i="0" u="none" strike="noStrike" dirty="0">
                          <a:solidFill>
                            <a:srgbClr val="000000"/>
                          </a:solidFill>
                          <a:effectLst/>
                          <a:latin typeface="Calibri"/>
                        </a:rPr>
                        <a:t>Programme d'action validé en instance</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8">
                  <a:txBody>
                    <a:bodyPr/>
                    <a:lstStyle/>
                    <a:p>
                      <a:pPr algn="l" fontAlgn="ctr"/>
                      <a:r>
                        <a:rPr lang="fr-FR" sz="1200" b="1" i="0" u="none" strike="noStrike" dirty="0">
                          <a:solidFill>
                            <a:srgbClr val="000000"/>
                          </a:solidFill>
                          <a:effectLst/>
                          <a:latin typeface="Calibri"/>
                        </a:rPr>
                        <a:t>Cotation A : Plus de 10 items identifiés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entre 6 et 10 items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entre 1 et 5 items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programme ou aucun item</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85349">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prend en compte des actions de lutte contre l'</a:t>
                      </a:r>
                      <a:r>
                        <a:rPr lang="fr-FR" sz="1200" b="1" i="0" u="none" strike="noStrike" dirty="0" err="1">
                          <a:solidFill>
                            <a:srgbClr val="000000"/>
                          </a:solidFill>
                          <a:effectLst/>
                          <a:latin typeface="Calibri"/>
                        </a:rPr>
                        <a:t>antibio</a:t>
                      </a:r>
                      <a:r>
                        <a:rPr lang="fr-FR" sz="1200" b="1" i="0" u="none" strike="noStrike" dirty="0">
                          <a:solidFill>
                            <a:srgbClr val="000000"/>
                          </a:solidFill>
                          <a:effectLst/>
                          <a:latin typeface="Calibri"/>
                        </a:rPr>
                        <a:t> résistance</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8607">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prévoit un volet sur les achats de médicaments et dispositifs médicaux</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173875">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inclue un volet sur les </a:t>
                      </a:r>
                      <a:r>
                        <a:rPr lang="fr-FR" sz="1200" b="1" i="0" u="none" strike="noStrike" dirty="0" err="1">
                          <a:solidFill>
                            <a:srgbClr val="000000"/>
                          </a:solidFill>
                          <a:effectLst/>
                          <a:latin typeface="Calibri"/>
                        </a:rPr>
                        <a:t>never</a:t>
                      </a:r>
                      <a:r>
                        <a:rPr lang="fr-FR" sz="1200" b="1" i="0" u="none" strike="noStrike" dirty="0">
                          <a:solidFill>
                            <a:srgbClr val="000000"/>
                          </a:solidFill>
                          <a:effectLst/>
                          <a:latin typeface="Calibri"/>
                        </a:rPr>
                        <a:t> </a:t>
                      </a:r>
                      <a:r>
                        <a:rPr lang="fr-FR" sz="1200" b="1" i="0" u="none" strike="noStrike" dirty="0" err="1">
                          <a:solidFill>
                            <a:srgbClr val="000000"/>
                          </a:solidFill>
                          <a:effectLst/>
                          <a:latin typeface="Calibri"/>
                        </a:rPr>
                        <a:t>events</a:t>
                      </a:r>
                      <a:endParaRPr lang="fr-FR" sz="1200" b="1" i="0" u="none" strike="noStrike" dirty="0">
                        <a:solidFill>
                          <a:srgbClr val="000000"/>
                        </a:solidFill>
                        <a:effectLst/>
                        <a:latin typeface="Calibri"/>
                      </a:endParaRP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8607">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 intègre le déploiement de l'informatisation et les risques liés à l'informatisation de la PCEM</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185349">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prend en compte l'ensemble du parcours de soins ville/hôpital</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27420">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prend en compte l'organisation des filières de soins</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8607">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présente une dimension territoriale sur  des objectifs identifiés</a:t>
                      </a:r>
                    </a:p>
                  </a:txBody>
                  <a:tcPr marL="4303" marR="4303" marT="43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dirty="0"/>
                    </a:p>
                  </a:txBody>
                  <a:tcPr/>
                </a:tc>
              </a:tr>
            </a:tbl>
          </a:graphicData>
        </a:graphic>
      </p:graphicFrame>
      <p:graphicFrame>
        <p:nvGraphicFramePr>
          <p:cNvPr id="2" name="Tableau 1"/>
          <p:cNvGraphicFramePr>
            <a:graphicFrameLocks noGrp="1"/>
          </p:cNvGraphicFramePr>
          <p:nvPr>
            <p:extLst>
              <p:ext uri="{D42A27DB-BD31-4B8C-83A1-F6EECF244321}">
                <p14:modId xmlns:p14="http://schemas.microsoft.com/office/powerpoint/2010/main" val="3216183176"/>
              </p:ext>
            </p:extLst>
          </p:nvPr>
        </p:nvGraphicFramePr>
        <p:xfrm>
          <a:off x="251519" y="5661248"/>
          <a:ext cx="8640962" cy="288032"/>
        </p:xfrm>
        <a:graphic>
          <a:graphicData uri="http://schemas.openxmlformats.org/drawingml/2006/table">
            <a:tbl>
              <a:tblPr/>
              <a:tblGrid>
                <a:gridCol w="686000"/>
                <a:gridCol w="686000"/>
                <a:gridCol w="686000"/>
                <a:gridCol w="686000"/>
                <a:gridCol w="778346"/>
                <a:gridCol w="765154"/>
                <a:gridCol w="765154"/>
                <a:gridCol w="765154"/>
                <a:gridCol w="765154"/>
                <a:gridCol w="686000"/>
                <a:gridCol w="686000"/>
                <a:gridCol w="686000"/>
              </a:tblGrid>
              <a:tr h="288032">
                <a:tc>
                  <a:txBody>
                    <a:bodyPr/>
                    <a:lstStyle/>
                    <a:p>
                      <a:pPr algn="ctr" fontAlgn="ctr"/>
                      <a:r>
                        <a:rPr lang="fr-FR" sz="1100" b="0" i="0" u="none" strike="noStrike" dirty="0">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2" name="ZoneTexte 11"/>
          <p:cNvSpPr txBox="1"/>
          <p:nvPr/>
        </p:nvSpPr>
        <p:spPr>
          <a:xfrm>
            <a:off x="230350" y="6074132"/>
            <a:ext cx="8662130"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a:t>On recherchera dans le PAQSS de l'Etablissement les mots clefs pour relier les actions aux différents thèmes cités dans les critères, sachant qu'il faut avoir au moins 10 thèmes reliés sur les 14 cités </a:t>
            </a:r>
            <a:r>
              <a:rPr lang="fr-FR" sz="1400" b="1" dirty="0" smtClean="0"/>
              <a:t>pour </a:t>
            </a:r>
            <a:r>
              <a:rPr lang="fr-FR" sz="1400" b="1" dirty="0"/>
              <a:t>avoir la cotation A</a:t>
            </a:r>
            <a:endParaRPr lang="fr-FR" sz="1400" dirty="0" smtClean="0"/>
          </a:p>
        </p:txBody>
      </p:sp>
    </p:spTree>
    <p:extLst>
      <p:ext uri="{BB962C8B-B14F-4D97-AF65-F5344CB8AC3E}">
        <p14:creationId xmlns:p14="http://schemas.microsoft.com/office/powerpoint/2010/main" val="39157128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Politique d'amélioration continue de la qualité et de la sécurité de la prise en charge des patients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237392253"/>
              </p:ext>
            </p:extLst>
          </p:nvPr>
        </p:nvGraphicFramePr>
        <p:xfrm>
          <a:off x="251525" y="4797152"/>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13" name="Tableau 12"/>
          <p:cNvGraphicFramePr>
            <a:graphicFrameLocks noGrp="1"/>
          </p:cNvGraphicFramePr>
          <p:nvPr>
            <p:extLst>
              <p:ext uri="{D42A27DB-BD31-4B8C-83A1-F6EECF244321}">
                <p14:modId xmlns:p14="http://schemas.microsoft.com/office/powerpoint/2010/main" val="700386144"/>
              </p:ext>
            </p:extLst>
          </p:nvPr>
        </p:nvGraphicFramePr>
        <p:xfrm>
          <a:off x="230350" y="2276872"/>
          <a:ext cx="8662130" cy="1440160"/>
        </p:xfrm>
        <a:graphic>
          <a:graphicData uri="http://schemas.openxmlformats.org/drawingml/2006/table">
            <a:tbl>
              <a:tblPr/>
              <a:tblGrid>
                <a:gridCol w="2901490"/>
                <a:gridCol w="386684"/>
                <a:gridCol w="1845564"/>
                <a:gridCol w="596028"/>
                <a:gridCol w="1204172"/>
                <a:gridCol w="1728192"/>
              </a:tblGrid>
              <a:tr h="817628">
                <a:tc rowSpan="2">
                  <a:txBody>
                    <a:bodyPr/>
                    <a:lstStyle/>
                    <a:p>
                      <a:pPr algn="l" fontAlgn="ctr"/>
                      <a:r>
                        <a:rPr lang="fr-FR" sz="1200" b="1" i="0" u="none" strike="noStrike" dirty="0">
                          <a:solidFill>
                            <a:srgbClr val="000000"/>
                          </a:solidFill>
                          <a:effectLst/>
                          <a:latin typeface="Calibri"/>
                        </a:rPr>
                        <a:t>Une étude des risques a priori a été menée et prend en compte tout le processus de la prise en charge thérapeutique (médicament et DM)</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15</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Actualisation et validation annuelle en instance de l'étude de risque a priori :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&lt; 1 an</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Etude de risque a priori validée en instance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Moins d'un an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entre 1 an et 3 ans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plus de 3 ans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programme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622532">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Date d'actualisation de l'étude de risque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14" name="Tableau 13"/>
          <p:cNvGraphicFramePr>
            <a:graphicFrameLocks noGrp="1"/>
          </p:cNvGraphicFramePr>
          <p:nvPr>
            <p:extLst>
              <p:ext uri="{D42A27DB-BD31-4B8C-83A1-F6EECF244321}">
                <p14:modId xmlns:p14="http://schemas.microsoft.com/office/powerpoint/2010/main" val="302072929"/>
              </p:ext>
            </p:extLst>
          </p:nvPr>
        </p:nvGraphicFramePr>
        <p:xfrm>
          <a:off x="261188" y="5661248"/>
          <a:ext cx="8631291" cy="216024"/>
        </p:xfrm>
        <a:graphic>
          <a:graphicData uri="http://schemas.openxmlformats.org/drawingml/2006/table">
            <a:tbl>
              <a:tblPr/>
              <a:tblGrid>
                <a:gridCol w="685232"/>
                <a:gridCol w="685232"/>
                <a:gridCol w="685232"/>
                <a:gridCol w="685232"/>
                <a:gridCol w="777475"/>
                <a:gridCol w="764298"/>
                <a:gridCol w="764298"/>
                <a:gridCol w="764298"/>
                <a:gridCol w="764298"/>
                <a:gridCol w="685232"/>
                <a:gridCol w="685232"/>
                <a:gridCol w="685232"/>
              </a:tblGrid>
              <a:tr h="216024">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0,5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21410472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Politique d'amélioration continue de la qualité et de la sécurité de la prise en charge des patients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5611922"/>
              </p:ext>
            </p:extLst>
          </p:nvPr>
        </p:nvGraphicFramePr>
        <p:xfrm>
          <a:off x="251525" y="4797152"/>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3" name="Tableau 2"/>
          <p:cNvGraphicFramePr>
            <a:graphicFrameLocks noGrp="1"/>
          </p:cNvGraphicFramePr>
          <p:nvPr>
            <p:extLst>
              <p:ext uri="{D42A27DB-BD31-4B8C-83A1-F6EECF244321}">
                <p14:modId xmlns:p14="http://schemas.microsoft.com/office/powerpoint/2010/main" val="2651371943"/>
              </p:ext>
            </p:extLst>
          </p:nvPr>
        </p:nvGraphicFramePr>
        <p:xfrm>
          <a:off x="196636" y="1484784"/>
          <a:ext cx="8695843" cy="2930968"/>
        </p:xfrm>
        <a:graphic>
          <a:graphicData uri="http://schemas.openxmlformats.org/drawingml/2006/table">
            <a:tbl>
              <a:tblPr/>
              <a:tblGrid>
                <a:gridCol w="2568883"/>
                <a:gridCol w="456525"/>
                <a:gridCol w="2663065"/>
                <a:gridCol w="684788"/>
                <a:gridCol w="850693"/>
                <a:gridCol w="1471889"/>
              </a:tblGrid>
              <a:tr h="588446">
                <a:tc rowSpan="8">
                  <a:txBody>
                    <a:bodyPr/>
                    <a:lstStyle/>
                    <a:p>
                      <a:pPr algn="l" fontAlgn="ctr"/>
                      <a:r>
                        <a:rPr lang="fr-FR" sz="1200" b="1" i="0" u="none" strike="noStrike" dirty="0">
                          <a:solidFill>
                            <a:srgbClr val="000000"/>
                          </a:solidFill>
                          <a:effectLst/>
                          <a:latin typeface="Calibri"/>
                        </a:rPr>
                        <a:t>Une étude des risques a priori a été menée et prend en compte tout le processus de la prise en charge thérapeutique (médicament et DM)</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8">
                  <a:txBody>
                    <a:bodyPr/>
                    <a:lstStyle/>
                    <a:p>
                      <a:pPr algn="ctr" fontAlgn="ctr"/>
                      <a:r>
                        <a:rPr lang="fr-FR" sz="1200" b="1" i="0" u="none" strike="noStrike">
                          <a:solidFill>
                            <a:srgbClr val="000000"/>
                          </a:solidFill>
                          <a:effectLst/>
                          <a:latin typeface="Calibri"/>
                        </a:rPr>
                        <a:t>16</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L'étude porte a minima sur un ou plusieurs de ces items en fonction des priorités de l'établissement  :</a:t>
                      </a:r>
                      <a:br>
                        <a:rPr lang="fr-FR" sz="1200" b="1" i="0" u="none" strike="noStrike">
                          <a:solidFill>
                            <a:srgbClr val="000000"/>
                          </a:solidFill>
                          <a:effectLst/>
                          <a:latin typeface="Calibri"/>
                        </a:rPr>
                      </a:br>
                      <a:r>
                        <a:rPr lang="fr-FR" sz="1200" b="1" i="0" u="none" strike="noStrike">
                          <a:solidFill>
                            <a:srgbClr val="000000"/>
                          </a:solidFill>
                          <a:effectLst/>
                          <a:latin typeface="Calibri"/>
                        </a:rPr>
                        <a:t>les médicaments à risques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8">
                  <a:txBody>
                    <a:bodyPr/>
                    <a:lstStyle/>
                    <a:p>
                      <a:pPr algn="ctr" fontAlgn="ctr"/>
                      <a:r>
                        <a:rPr lang="fr-FR" sz="1200" b="1" i="0" u="none" strike="noStrike">
                          <a:solidFill>
                            <a:srgbClr val="000000"/>
                          </a:solidFill>
                          <a:effectLst/>
                          <a:latin typeface="Calibri"/>
                        </a:rPr>
                        <a:t>8 réponses oui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8">
                  <a:txBody>
                    <a:bodyPr/>
                    <a:lstStyle/>
                    <a:p>
                      <a:pPr algn="ctr" fontAlgn="ctr"/>
                      <a:r>
                        <a:rPr lang="fr-FR" sz="1200" b="1" i="0" u="none" strike="noStrike" dirty="0">
                          <a:solidFill>
                            <a:srgbClr val="000000"/>
                          </a:solidFill>
                          <a:effectLst/>
                          <a:latin typeface="Calibri"/>
                        </a:rPr>
                        <a:t>Etude de risque a priori validée en instance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8">
                  <a:txBody>
                    <a:bodyPr/>
                    <a:lstStyle/>
                    <a:p>
                      <a:pPr algn="l" fontAlgn="ctr"/>
                      <a:r>
                        <a:rPr lang="fr-FR" sz="1200" b="1" i="0" u="none" strike="noStrike" dirty="0">
                          <a:solidFill>
                            <a:srgbClr val="000000"/>
                          </a:solidFill>
                          <a:effectLst/>
                          <a:latin typeface="Calibri"/>
                        </a:rPr>
                        <a:t>Cotation A : Plus de 6 items identifiés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entre 4 et 6 items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entre 1 et 3 items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programme ou aucun item</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60011">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les patients à risque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98005">
                <a:tc vMerge="1">
                  <a:txBody>
                    <a:bodyPr/>
                    <a:lstStyle/>
                    <a:p>
                      <a:endParaRPr lang="fr-FR"/>
                    </a:p>
                  </a:txBody>
                  <a:tcPr/>
                </a:tc>
                <a:tc vMerge="1">
                  <a:txBody>
                    <a:bodyPr/>
                    <a:lstStyle/>
                    <a:p>
                      <a:endParaRPr lang="fr-FR"/>
                    </a:p>
                  </a:txBody>
                  <a:tcPr/>
                </a:tc>
                <a:tc>
                  <a:txBody>
                    <a:bodyPr/>
                    <a:lstStyle/>
                    <a:p>
                      <a:pPr algn="l" fontAlgn="b"/>
                      <a:r>
                        <a:rPr lang="fr-FR" sz="1200" b="1" i="0" u="none" strike="noStrike">
                          <a:solidFill>
                            <a:srgbClr val="000000"/>
                          </a:solidFill>
                          <a:effectLst/>
                          <a:latin typeface="Calibri"/>
                        </a:rPr>
                        <a:t>la gestion des traitements personnels des patients</a:t>
                      </a:r>
                    </a:p>
                  </a:txBody>
                  <a:tcPr marL="6805" marR="6805" marT="68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17670">
                <a:tc vMerge="1">
                  <a:txBody>
                    <a:bodyPr/>
                    <a:lstStyle/>
                    <a:p>
                      <a:endParaRPr lang="fr-FR"/>
                    </a:p>
                  </a:txBody>
                  <a:tcPr/>
                </a:tc>
                <a:tc vMerge="1">
                  <a:txBody>
                    <a:bodyPr/>
                    <a:lstStyle/>
                    <a:p>
                      <a:endParaRPr lang="fr-FR"/>
                    </a:p>
                  </a:txBody>
                  <a:tcPr/>
                </a:tc>
                <a:tc>
                  <a:txBody>
                    <a:bodyPr/>
                    <a:lstStyle/>
                    <a:p>
                      <a:pPr algn="l" fontAlgn="b"/>
                      <a:r>
                        <a:rPr lang="fr-FR" sz="1200" b="1" i="0" u="none" strike="noStrike">
                          <a:solidFill>
                            <a:srgbClr val="000000"/>
                          </a:solidFill>
                          <a:effectLst/>
                          <a:latin typeface="Calibri"/>
                        </a:rPr>
                        <a:t>les risques liés à l’informatisation (notamment identitovigilance)</a:t>
                      </a:r>
                    </a:p>
                  </a:txBody>
                  <a:tcPr marL="6805" marR="6805" marT="68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160011">
                <a:tc vMerge="1">
                  <a:txBody>
                    <a:bodyPr/>
                    <a:lstStyle/>
                    <a:p>
                      <a:endParaRPr lang="fr-FR"/>
                    </a:p>
                  </a:txBody>
                  <a:tcPr/>
                </a:tc>
                <a:tc vMerge="1">
                  <a:txBody>
                    <a:bodyPr/>
                    <a:lstStyle/>
                    <a:p>
                      <a:endParaRPr lang="fr-FR"/>
                    </a:p>
                  </a:txBody>
                  <a:tcPr/>
                </a:tc>
                <a:tc>
                  <a:txBody>
                    <a:bodyPr/>
                    <a:lstStyle/>
                    <a:p>
                      <a:pPr algn="l" fontAlgn="b"/>
                      <a:r>
                        <a:rPr lang="fr-FR" sz="1200" b="1" i="0" u="none" strike="noStrike">
                          <a:solidFill>
                            <a:srgbClr val="000000"/>
                          </a:solidFill>
                          <a:effectLst/>
                          <a:latin typeface="Calibri"/>
                        </a:rPr>
                        <a:t>les conditions de prescription</a:t>
                      </a:r>
                    </a:p>
                  </a:txBody>
                  <a:tcPr marL="6805" marR="6805" marT="68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414091">
                <a:tc vMerge="1">
                  <a:txBody>
                    <a:bodyPr/>
                    <a:lstStyle/>
                    <a:p>
                      <a:endParaRPr lang="fr-FR"/>
                    </a:p>
                  </a:txBody>
                  <a:tcPr/>
                </a:tc>
                <a:tc vMerge="1">
                  <a:txBody>
                    <a:bodyPr/>
                    <a:lstStyle/>
                    <a:p>
                      <a:endParaRPr lang="fr-FR"/>
                    </a:p>
                  </a:txBody>
                  <a:tcPr/>
                </a:tc>
                <a:tc>
                  <a:txBody>
                    <a:bodyPr/>
                    <a:lstStyle/>
                    <a:p>
                      <a:pPr algn="l" fontAlgn="b"/>
                      <a:r>
                        <a:rPr lang="fr-FR" sz="1200" b="1" i="0" u="none" strike="noStrike" dirty="0">
                          <a:solidFill>
                            <a:srgbClr val="000000"/>
                          </a:solidFill>
                          <a:effectLst/>
                          <a:latin typeface="Calibri"/>
                        </a:rPr>
                        <a:t>le stockage dans les unités de soins et dans la PUI</a:t>
                      </a:r>
                    </a:p>
                  </a:txBody>
                  <a:tcPr marL="6805" marR="6805" marT="68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443225">
                <a:tc vMerge="1">
                  <a:txBody>
                    <a:bodyPr/>
                    <a:lstStyle/>
                    <a:p>
                      <a:endParaRPr lang="fr-FR"/>
                    </a:p>
                  </a:txBody>
                  <a:tcPr/>
                </a:tc>
                <a:tc vMerge="1">
                  <a:txBody>
                    <a:bodyPr/>
                    <a:lstStyle/>
                    <a:p>
                      <a:endParaRPr lang="fr-FR"/>
                    </a:p>
                  </a:txBody>
                  <a:tcPr/>
                </a:tc>
                <a:tc>
                  <a:txBody>
                    <a:bodyPr/>
                    <a:lstStyle/>
                    <a:p>
                      <a:pPr algn="l" fontAlgn="b"/>
                      <a:r>
                        <a:rPr lang="fr-FR" sz="1200" b="1" i="0" u="none" strike="noStrike" dirty="0">
                          <a:solidFill>
                            <a:srgbClr val="000000"/>
                          </a:solidFill>
                          <a:effectLst/>
                          <a:latin typeface="Calibri"/>
                        </a:rPr>
                        <a:t>les conditions d’administration (notamment interruptions de taches)</a:t>
                      </a:r>
                    </a:p>
                  </a:txBody>
                  <a:tcPr marL="6805" marR="6805" marT="68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10827">
                <a:tc vMerge="1">
                  <a:txBody>
                    <a:bodyPr/>
                    <a:lstStyle/>
                    <a:p>
                      <a:endParaRPr lang="fr-FR"/>
                    </a:p>
                  </a:txBody>
                  <a:tcPr/>
                </a:tc>
                <a:tc vMerge="1">
                  <a:txBody>
                    <a:bodyPr/>
                    <a:lstStyle/>
                    <a:p>
                      <a:endParaRPr lang="fr-FR"/>
                    </a:p>
                  </a:txBody>
                  <a:tcPr/>
                </a:tc>
                <a:tc>
                  <a:txBody>
                    <a:bodyPr/>
                    <a:lstStyle/>
                    <a:p>
                      <a:pPr algn="l" fontAlgn="b"/>
                      <a:r>
                        <a:rPr lang="fr-FR" sz="1200" b="1" i="0" u="none" strike="noStrike" dirty="0">
                          <a:solidFill>
                            <a:srgbClr val="000000"/>
                          </a:solidFill>
                          <a:effectLst/>
                          <a:latin typeface="Calibri"/>
                        </a:rPr>
                        <a:t>le circuit des dispositifs médicaux</a:t>
                      </a:r>
                    </a:p>
                  </a:txBody>
                  <a:tcPr marL="6805" marR="6805" marT="68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
        <p:nvSpPr>
          <p:cNvPr id="12" name="ZoneTexte 11"/>
          <p:cNvSpPr txBox="1"/>
          <p:nvPr/>
        </p:nvSpPr>
        <p:spPr>
          <a:xfrm>
            <a:off x="230350" y="6074132"/>
            <a:ext cx="8662130"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a:t>On recherchera dans </a:t>
            </a:r>
            <a:r>
              <a:rPr lang="fr-FR" sz="1400" b="1" dirty="0" smtClean="0"/>
              <a:t>l’étude risque de </a:t>
            </a:r>
            <a:r>
              <a:rPr lang="fr-FR" sz="1400" b="1" dirty="0"/>
              <a:t>l'Etablissement les mots clefs pour relier les actions aux différents thèmes cités dans les critères, sachant qu'il faut avoir au moins 6</a:t>
            </a:r>
            <a:r>
              <a:rPr lang="fr-FR" sz="1400" b="1" dirty="0" smtClean="0"/>
              <a:t> </a:t>
            </a:r>
            <a:r>
              <a:rPr lang="fr-FR" sz="1400" b="1" dirty="0"/>
              <a:t>thèmes reliés sur les 8</a:t>
            </a:r>
            <a:r>
              <a:rPr lang="fr-FR" sz="1400" b="1" dirty="0" smtClean="0"/>
              <a:t> </a:t>
            </a:r>
            <a:r>
              <a:rPr lang="fr-FR" sz="1400" b="1" dirty="0"/>
              <a:t>cités </a:t>
            </a:r>
            <a:r>
              <a:rPr lang="fr-FR" sz="1400" b="1" dirty="0" smtClean="0"/>
              <a:t>pour </a:t>
            </a:r>
            <a:r>
              <a:rPr lang="fr-FR" sz="1400" b="1" dirty="0"/>
              <a:t>avoir la cotation </a:t>
            </a:r>
            <a:r>
              <a:rPr lang="fr-FR" sz="1400" b="1" dirty="0" smtClean="0"/>
              <a:t>A</a:t>
            </a:r>
          </a:p>
          <a:p>
            <a:r>
              <a:rPr lang="fr-FR" sz="1400" b="1" dirty="0" smtClean="0"/>
              <a:t>Conditions de prescription = conditions en mode dégradé : panne informatique, ordonnance téléphonique</a:t>
            </a:r>
            <a:endParaRPr lang="fr-FR" sz="1400" dirty="0" smtClean="0"/>
          </a:p>
        </p:txBody>
      </p:sp>
      <p:graphicFrame>
        <p:nvGraphicFramePr>
          <p:cNvPr id="7" name="Tableau 6"/>
          <p:cNvGraphicFramePr>
            <a:graphicFrameLocks noGrp="1"/>
          </p:cNvGraphicFramePr>
          <p:nvPr>
            <p:extLst>
              <p:ext uri="{D42A27DB-BD31-4B8C-83A1-F6EECF244321}">
                <p14:modId xmlns:p14="http://schemas.microsoft.com/office/powerpoint/2010/main" val="2183426857"/>
              </p:ext>
            </p:extLst>
          </p:nvPr>
        </p:nvGraphicFramePr>
        <p:xfrm>
          <a:off x="241012" y="5661248"/>
          <a:ext cx="8651467" cy="216024"/>
        </p:xfrm>
        <a:graphic>
          <a:graphicData uri="http://schemas.openxmlformats.org/drawingml/2006/table">
            <a:tbl>
              <a:tblPr/>
              <a:tblGrid>
                <a:gridCol w="686834"/>
                <a:gridCol w="686834"/>
                <a:gridCol w="686834"/>
                <a:gridCol w="686834"/>
                <a:gridCol w="779293"/>
                <a:gridCol w="766084"/>
                <a:gridCol w="766084"/>
                <a:gridCol w="766084"/>
                <a:gridCol w="766084"/>
                <a:gridCol w="686834"/>
                <a:gridCol w="686834"/>
                <a:gridCol w="686834"/>
              </a:tblGrid>
              <a:tr h="216024">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1,5</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11062864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Politique d'amélioration continue de la qualité et de la sécurité de la prise en charge des patients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87224463"/>
              </p:ext>
            </p:extLst>
          </p:nvPr>
        </p:nvGraphicFramePr>
        <p:xfrm>
          <a:off x="251525" y="450912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dirty="0">
                          <a:solidFill>
                            <a:srgbClr val="1F497D"/>
                          </a:solidFill>
                          <a:effectLst/>
                          <a:latin typeface="Calibri"/>
                        </a:rPr>
                        <a:t>MCO Public</a:t>
                      </a:r>
                      <a:br>
                        <a:rPr lang="fr-FR" sz="1100" b="1" i="0" u="none" strike="noStrike" dirty="0">
                          <a:solidFill>
                            <a:srgbClr val="1F497D"/>
                          </a:solidFill>
                          <a:effectLst/>
                          <a:latin typeface="Calibri"/>
                        </a:rPr>
                      </a:br>
                      <a:r>
                        <a:rPr lang="fr-FR" sz="1100" b="1" i="0" u="none" strike="noStrike" dirty="0">
                          <a:solidFill>
                            <a:srgbClr val="1F497D"/>
                          </a:solidFill>
                          <a:effectLst/>
                          <a:latin typeface="Calibri"/>
                        </a:rPr>
                        <a:t>Med. + </a:t>
                      </a:r>
                      <a:r>
                        <a:rPr lang="fr-FR" sz="1100" b="1" i="0" u="none" strike="noStrike" dirty="0" err="1">
                          <a:solidFill>
                            <a:srgbClr val="1F497D"/>
                          </a:solidFill>
                          <a:effectLst/>
                          <a:latin typeface="Calibri"/>
                        </a:rPr>
                        <a:t>Chir</a:t>
                      </a:r>
                      <a:r>
                        <a:rPr lang="fr-FR"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8" name="Tableau 7"/>
          <p:cNvGraphicFramePr>
            <a:graphicFrameLocks noGrp="1"/>
          </p:cNvGraphicFramePr>
          <p:nvPr>
            <p:extLst>
              <p:ext uri="{D42A27DB-BD31-4B8C-83A1-F6EECF244321}">
                <p14:modId xmlns:p14="http://schemas.microsoft.com/office/powerpoint/2010/main" val="3755509114"/>
              </p:ext>
            </p:extLst>
          </p:nvPr>
        </p:nvGraphicFramePr>
        <p:xfrm>
          <a:off x="253658" y="1628801"/>
          <a:ext cx="8638821" cy="2304256"/>
        </p:xfrm>
        <a:graphic>
          <a:graphicData uri="http://schemas.openxmlformats.org/drawingml/2006/table">
            <a:tbl>
              <a:tblPr/>
              <a:tblGrid>
                <a:gridCol w="2200241"/>
                <a:gridCol w="437175"/>
                <a:gridCol w="2200241"/>
                <a:gridCol w="771727"/>
                <a:gridCol w="1067281"/>
                <a:gridCol w="1962156"/>
              </a:tblGrid>
              <a:tr h="1495311">
                <a:tc rowSpan="2">
                  <a:txBody>
                    <a:bodyPr/>
                    <a:lstStyle/>
                    <a:p>
                      <a:pPr algn="l" fontAlgn="ctr"/>
                      <a:r>
                        <a:rPr lang="fr-FR" sz="1200" b="1" i="0" u="none" strike="noStrike" dirty="0">
                          <a:solidFill>
                            <a:srgbClr val="000000"/>
                          </a:solidFill>
                          <a:effectLst/>
                          <a:latin typeface="Calibri"/>
                        </a:rPr>
                        <a:t>Le plan de formation de l'établissement propose et met en œuvre des formations ciblées sur la qualité et la sécurité de la prise en charge médicamenteuse en fonction des responsabilités et missions exécutées par les agents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17</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fr-FR" sz="1200" b="1" i="0" u="none" strike="noStrike" dirty="0">
                          <a:solidFill>
                            <a:srgbClr val="000000"/>
                          </a:solidFill>
                          <a:effectLst/>
                          <a:latin typeface="Calibri"/>
                        </a:rPr>
                        <a:t>Taux de couverture de la formation des professionnels identifiés, sur 3 ans, sur la thématique PCEM </a:t>
                      </a:r>
                      <a:r>
                        <a:rPr lang="fr-FR" sz="1200" b="1" i="0" u="none" strike="noStrike" dirty="0" smtClean="0">
                          <a:solidFill>
                            <a:srgbClr val="000000"/>
                          </a:solidFill>
                          <a:effectLst/>
                          <a:latin typeface="Calibri"/>
                        </a:rPr>
                        <a:t>:</a:t>
                      </a:r>
                    </a:p>
                    <a:p>
                      <a:pPr algn="l" fontAlgn="b"/>
                      <a:r>
                        <a:rPr lang="fr-FR" sz="1200" b="1" i="0" u="none" strike="noStrike" dirty="0">
                          <a:solidFill>
                            <a:srgbClr val="000000"/>
                          </a:solidFill>
                          <a:effectLst/>
                          <a:latin typeface="Calibri"/>
                        </a:rPr>
                        <a:t/>
                      </a:r>
                      <a:br>
                        <a:rPr lang="fr-FR" sz="1200" b="1" i="0" u="none" strike="noStrike" dirty="0">
                          <a:solidFill>
                            <a:srgbClr val="000000"/>
                          </a:solidFill>
                          <a:effectLst/>
                          <a:latin typeface="Calibri"/>
                        </a:rPr>
                      </a:br>
                      <a:r>
                        <a:rPr lang="fr-FR" sz="1200" b="1" i="0" u="none" strike="noStrike" dirty="0" smtClean="0">
                          <a:solidFill>
                            <a:srgbClr val="000000"/>
                          </a:solidFill>
                          <a:effectLst/>
                          <a:latin typeface="Calibri"/>
                        </a:rPr>
                        <a:t>Nombre </a:t>
                      </a:r>
                      <a:r>
                        <a:rPr lang="fr-FR" sz="1200" b="1" i="0" u="none" strike="noStrike" dirty="0">
                          <a:solidFill>
                            <a:srgbClr val="000000"/>
                          </a:solidFill>
                          <a:effectLst/>
                          <a:latin typeface="Calibri"/>
                        </a:rPr>
                        <a:t>de professionnels formés sur 3 ans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Supérieur à 95 %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Plan de formation </a:t>
                      </a:r>
                      <a:endParaRPr lang="fr-FR" sz="1200" b="1" i="0" u="none" strike="noStrike" dirty="0" smtClean="0">
                        <a:solidFill>
                          <a:srgbClr val="000000"/>
                        </a:solidFill>
                        <a:effectLst/>
                        <a:latin typeface="Calibri"/>
                      </a:endParaRPr>
                    </a:p>
                    <a:p>
                      <a:pPr algn="ctr" fontAlgn="ctr"/>
                      <a:r>
                        <a:rPr lang="fr-FR" sz="1200" b="1" i="0" u="none" strike="noStrike" dirty="0" smtClean="0">
                          <a:solidFill>
                            <a:srgbClr val="000000"/>
                          </a:solidFill>
                          <a:effectLst/>
                          <a:latin typeface="Calibri"/>
                        </a:rPr>
                        <a:t>des 3 </a:t>
                      </a:r>
                      <a:r>
                        <a:rPr lang="fr-FR" sz="1200" b="1" i="0" u="none" strike="noStrike" dirty="0">
                          <a:solidFill>
                            <a:srgbClr val="000000"/>
                          </a:solidFill>
                          <a:effectLst/>
                          <a:latin typeface="Calibri"/>
                        </a:rPr>
                        <a:t>dernières années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Plus de 90 % de professionnels formés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Entre 50 et 90 % de professionnels formés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Entre 5% et 50 % de professionnels formés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programme ou moins de 5 % de professionnels formés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808945">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professionnels identifiés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4010727553"/>
              </p:ext>
            </p:extLst>
          </p:nvPr>
        </p:nvGraphicFramePr>
        <p:xfrm>
          <a:off x="230350" y="5373216"/>
          <a:ext cx="8662129" cy="216024"/>
        </p:xfrm>
        <a:graphic>
          <a:graphicData uri="http://schemas.openxmlformats.org/drawingml/2006/table">
            <a:tbl>
              <a:tblPr/>
              <a:tblGrid>
                <a:gridCol w="687680"/>
                <a:gridCol w="687680"/>
                <a:gridCol w="687680"/>
                <a:gridCol w="687680"/>
                <a:gridCol w="780253"/>
                <a:gridCol w="767029"/>
                <a:gridCol w="767029"/>
                <a:gridCol w="767029"/>
                <a:gridCol w="767029"/>
                <a:gridCol w="687680"/>
                <a:gridCol w="687680"/>
                <a:gridCol w="687680"/>
              </a:tblGrid>
              <a:tr h="216024">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36605498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Politique d'amélioration continue de la qualité et de la sécurité de la prise en charge des patients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288057880"/>
              </p:ext>
            </p:extLst>
          </p:nvPr>
        </p:nvGraphicFramePr>
        <p:xfrm>
          <a:off x="251525" y="4797152"/>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3" name="Tableau 2"/>
          <p:cNvGraphicFramePr>
            <a:graphicFrameLocks noGrp="1"/>
          </p:cNvGraphicFramePr>
          <p:nvPr>
            <p:extLst>
              <p:ext uri="{D42A27DB-BD31-4B8C-83A1-F6EECF244321}">
                <p14:modId xmlns:p14="http://schemas.microsoft.com/office/powerpoint/2010/main" val="1779321116"/>
              </p:ext>
            </p:extLst>
          </p:nvPr>
        </p:nvGraphicFramePr>
        <p:xfrm>
          <a:off x="196636" y="1628800"/>
          <a:ext cx="8695845" cy="2808312"/>
        </p:xfrm>
        <a:graphic>
          <a:graphicData uri="http://schemas.openxmlformats.org/drawingml/2006/table">
            <a:tbl>
              <a:tblPr/>
              <a:tblGrid>
                <a:gridCol w="2214765"/>
                <a:gridCol w="440061"/>
                <a:gridCol w="2214765"/>
                <a:gridCol w="776821"/>
                <a:gridCol w="1074326"/>
                <a:gridCol w="1975107"/>
              </a:tblGrid>
              <a:tr h="1700096">
                <a:tc rowSpan="2">
                  <a:txBody>
                    <a:bodyPr/>
                    <a:lstStyle/>
                    <a:p>
                      <a:pPr algn="l" fontAlgn="ctr"/>
                      <a:r>
                        <a:rPr lang="fr-FR" sz="1200" b="1" i="0" u="none" strike="noStrike" dirty="0">
                          <a:solidFill>
                            <a:srgbClr val="000000"/>
                          </a:solidFill>
                          <a:effectLst/>
                          <a:latin typeface="Calibri"/>
                        </a:rPr>
                        <a:t>Mise en œuvre d'une politique de prévention des événements évitables potentiellement graves, voire mortels et "qui ne devraient jamais arriver" (</a:t>
                      </a:r>
                      <a:r>
                        <a:rPr lang="fr-FR" sz="1200" b="1" i="0" u="none" strike="noStrike" dirty="0" err="1">
                          <a:solidFill>
                            <a:srgbClr val="000000"/>
                          </a:solidFill>
                          <a:effectLst/>
                          <a:latin typeface="Calibri"/>
                        </a:rPr>
                        <a:t>never</a:t>
                      </a:r>
                      <a:r>
                        <a:rPr lang="fr-FR" sz="1200" b="1" i="0" u="none" strike="noStrike" dirty="0">
                          <a:solidFill>
                            <a:srgbClr val="000000"/>
                          </a:solidFill>
                          <a:effectLst/>
                          <a:latin typeface="Calibri"/>
                        </a:rPr>
                        <a:t> </a:t>
                      </a:r>
                      <a:r>
                        <a:rPr lang="fr-FR" sz="1200" b="1" i="0" u="none" strike="noStrike" dirty="0" err="1">
                          <a:solidFill>
                            <a:srgbClr val="000000"/>
                          </a:solidFill>
                          <a:effectLst/>
                          <a:latin typeface="Calibri"/>
                        </a:rPr>
                        <a:t>events</a:t>
                      </a:r>
                      <a:r>
                        <a:rPr lang="fr-FR" sz="1200" b="1" i="0" u="none" strike="noStrike" dirty="0">
                          <a:solidFill>
                            <a:srgbClr val="000000"/>
                          </a:solidFill>
                          <a:effectLst/>
                          <a:latin typeface="Calibri"/>
                        </a:rPr>
                        <a:t>)  définis dans la circulaire DGOS/PF2 no 2012-72 du 14 février 2012</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18</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Existence d'une autoévaluation des risques validée par le responsable du système de management de la qualité pour le repérage des « never events » </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2 réponses Oui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Procédure de repérage des "</a:t>
                      </a:r>
                      <a:r>
                        <a:rPr lang="fr-FR" sz="1200" b="1" i="0" u="none" strike="noStrike" dirty="0" err="1">
                          <a:solidFill>
                            <a:srgbClr val="000000"/>
                          </a:solidFill>
                          <a:effectLst/>
                          <a:latin typeface="Calibri"/>
                        </a:rPr>
                        <a:t>never</a:t>
                      </a:r>
                      <a:r>
                        <a:rPr lang="fr-FR" sz="1200" b="1" i="0" u="none" strike="noStrike" dirty="0">
                          <a:solidFill>
                            <a:srgbClr val="000000"/>
                          </a:solidFill>
                          <a:effectLst/>
                          <a:latin typeface="Calibri"/>
                        </a:rPr>
                        <a:t> </a:t>
                      </a:r>
                      <a:r>
                        <a:rPr lang="fr-FR" sz="1200" b="1" i="0" u="none" strike="noStrike" dirty="0" err="1">
                          <a:solidFill>
                            <a:srgbClr val="000000"/>
                          </a:solidFill>
                          <a:effectLst/>
                          <a:latin typeface="Calibri"/>
                        </a:rPr>
                        <a:t>events</a:t>
                      </a:r>
                      <a:r>
                        <a:rPr lang="fr-FR" sz="1200" b="1" i="0" u="none" strike="noStrike" dirty="0">
                          <a:solidFill>
                            <a:srgbClr val="000000"/>
                          </a:solidFill>
                          <a:effectLst/>
                          <a:latin typeface="Calibri"/>
                        </a:rPr>
                        <a:t>" et programme d'action</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2 réponse "Oui"</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1 réponse Oui et 1 réponse Partiellement</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 réponse Non et 1 réponse Partiellement</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réponse ou deux réponses Non</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108216">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Mise en place d'un programme d'actions de gestion des risques pour chacun des "</a:t>
                      </a:r>
                      <a:r>
                        <a:rPr lang="fr-FR" sz="1200" b="1" i="0" u="none" strike="noStrike" dirty="0" err="1">
                          <a:solidFill>
                            <a:srgbClr val="000000"/>
                          </a:solidFill>
                          <a:effectLst/>
                          <a:latin typeface="Calibri"/>
                        </a:rPr>
                        <a:t>never</a:t>
                      </a:r>
                      <a:r>
                        <a:rPr lang="fr-FR" sz="1200" b="1" i="0" u="none" strike="noStrike" dirty="0">
                          <a:solidFill>
                            <a:srgbClr val="000000"/>
                          </a:solidFill>
                          <a:effectLst/>
                          <a:latin typeface="Calibri"/>
                        </a:rPr>
                        <a:t> </a:t>
                      </a:r>
                      <a:r>
                        <a:rPr lang="fr-FR" sz="1200" b="1" i="0" u="none" strike="noStrike" dirty="0" err="1">
                          <a:solidFill>
                            <a:srgbClr val="000000"/>
                          </a:solidFill>
                          <a:effectLst/>
                          <a:latin typeface="Calibri"/>
                        </a:rPr>
                        <a:t>events</a:t>
                      </a:r>
                      <a:r>
                        <a:rPr lang="fr-FR" sz="1200" b="1" i="0" u="none" strike="noStrike" dirty="0">
                          <a:solidFill>
                            <a:srgbClr val="000000"/>
                          </a:solidFill>
                          <a:effectLst/>
                          <a:latin typeface="Calibri"/>
                        </a:rPr>
                        <a:t>" applicable à la prise en charge médicamenteuse de l'établissement</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350279745"/>
              </p:ext>
            </p:extLst>
          </p:nvPr>
        </p:nvGraphicFramePr>
        <p:xfrm>
          <a:off x="216891" y="5661248"/>
          <a:ext cx="8675588" cy="288032"/>
        </p:xfrm>
        <a:graphic>
          <a:graphicData uri="http://schemas.openxmlformats.org/drawingml/2006/table">
            <a:tbl>
              <a:tblPr/>
              <a:tblGrid>
                <a:gridCol w="688749"/>
                <a:gridCol w="688749"/>
                <a:gridCol w="688749"/>
                <a:gridCol w="688749"/>
                <a:gridCol w="781465"/>
                <a:gridCol w="768220"/>
                <a:gridCol w="768220"/>
                <a:gridCol w="768220"/>
                <a:gridCol w="768220"/>
                <a:gridCol w="688749"/>
                <a:gridCol w="688749"/>
                <a:gridCol w="688749"/>
              </a:tblGrid>
              <a:tr h="288032">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2" name="ZoneTexte 11"/>
          <p:cNvSpPr txBox="1"/>
          <p:nvPr/>
        </p:nvSpPr>
        <p:spPr>
          <a:xfrm>
            <a:off x="230350" y="6074132"/>
            <a:ext cx="8662130"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Des grilles d’autoévaluation des risques pour 6 nerver </a:t>
            </a:r>
            <a:r>
              <a:rPr lang="fr-FR" sz="1400" b="1" dirty="0" err="1" smtClean="0"/>
              <a:t>events</a:t>
            </a:r>
            <a:r>
              <a:rPr lang="fr-FR" sz="1400" b="1" dirty="0" smtClean="0"/>
              <a:t> sont disponibles </a:t>
            </a:r>
            <a:r>
              <a:rPr lang="fr-FR" sz="1400" b="1" dirty="0"/>
              <a:t>sur www.omeditbretagne.fr</a:t>
            </a:r>
            <a:endParaRPr lang="fr-FR" sz="1400" dirty="0" smtClean="0"/>
          </a:p>
        </p:txBody>
      </p:sp>
    </p:spTree>
    <p:extLst>
      <p:ext uri="{BB962C8B-B14F-4D97-AF65-F5344CB8AC3E}">
        <p14:creationId xmlns:p14="http://schemas.microsoft.com/office/powerpoint/2010/main" val="40159091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Politique d'amélioration continue de la qualité et de la sécurité de la prise en charge des patients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803177061"/>
              </p:ext>
            </p:extLst>
          </p:nvPr>
        </p:nvGraphicFramePr>
        <p:xfrm>
          <a:off x="251525" y="458112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graphicFrame>
        <p:nvGraphicFramePr>
          <p:cNvPr id="7" name="Tableau 6"/>
          <p:cNvGraphicFramePr>
            <a:graphicFrameLocks noGrp="1"/>
          </p:cNvGraphicFramePr>
          <p:nvPr>
            <p:extLst>
              <p:ext uri="{D42A27DB-BD31-4B8C-83A1-F6EECF244321}">
                <p14:modId xmlns:p14="http://schemas.microsoft.com/office/powerpoint/2010/main" val="1907927316"/>
              </p:ext>
            </p:extLst>
          </p:nvPr>
        </p:nvGraphicFramePr>
        <p:xfrm>
          <a:off x="216891" y="5445224"/>
          <a:ext cx="8675588" cy="288032"/>
        </p:xfrm>
        <a:graphic>
          <a:graphicData uri="http://schemas.openxmlformats.org/drawingml/2006/table">
            <a:tbl>
              <a:tblPr/>
              <a:tblGrid>
                <a:gridCol w="688749"/>
                <a:gridCol w="688749"/>
                <a:gridCol w="688749"/>
                <a:gridCol w="688749"/>
                <a:gridCol w="781465"/>
                <a:gridCol w="768220"/>
                <a:gridCol w="768220"/>
                <a:gridCol w="768220"/>
                <a:gridCol w="768220"/>
                <a:gridCol w="688749"/>
                <a:gridCol w="688749"/>
                <a:gridCol w="688749"/>
              </a:tblGrid>
              <a:tr h="288032">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2" name="ZoneTexte 11"/>
          <p:cNvSpPr txBox="1"/>
          <p:nvPr/>
        </p:nvSpPr>
        <p:spPr>
          <a:xfrm>
            <a:off x="230350" y="5858108"/>
            <a:ext cx="8662130"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Les EIG sont déclarés à l’ARS et à compter de 2017 sur le portail des vigilances :</a:t>
            </a:r>
          </a:p>
          <a:p>
            <a:r>
              <a:rPr lang="fr-FR" sz="1400" dirty="0">
                <a:hlinkClick r:id="rId5"/>
              </a:rPr>
              <a:t>https://</a:t>
            </a:r>
            <a:r>
              <a:rPr lang="fr-FR" sz="1400" dirty="0" smtClean="0">
                <a:hlinkClick r:id="rId5"/>
              </a:rPr>
              <a:t>signalement.social-sante.gouv.fr</a:t>
            </a:r>
            <a:endParaRPr lang="fr-FR" sz="1400" dirty="0" smtClean="0"/>
          </a:p>
          <a:p>
            <a:r>
              <a:rPr lang="fr-FR" sz="1400" dirty="0" smtClean="0"/>
              <a:t>Pour le 1</a:t>
            </a:r>
            <a:r>
              <a:rPr lang="fr-FR" sz="1400" baseline="30000" dirty="0" smtClean="0"/>
              <a:t>er</a:t>
            </a:r>
            <a:r>
              <a:rPr lang="fr-FR" sz="1400" dirty="0" smtClean="0"/>
              <a:t> critère la mise en œuvre de la déclaration implique la définition  et la communication du processus de déclaration</a:t>
            </a:r>
          </a:p>
        </p:txBody>
      </p:sp>
      <p:graphicFrame>
        <p:nvGraphicFramePr>
          <p:cNvPr id="2" name="Tableau 1"/>
          <p:cNvGraphicFramePr>
            <a:graphicFrameLocks noGrp="1"/>
          </p:cNvGraphicFramePr>
          <p:nvPr>
            <p:extLst>
              <p:ext uri="{D42A27DB-BD31-4B8C-83A1-F6EECF244321}">
                <p14:modId xmlns:p14="http://schemas.microsoft.com/office/powerpoint/2010/main" val="1286566472"/>
              </p:ext>
            </p:extLst>
          </p:nvPr>
        </p:nvGraphicFramePr>
        <p:xfrm>
          <a:off x="230350" y="1556792"/>
          <a:ext cx="8662131" cy="2912791"/>
        </p:xfrm>
        <a:graphic>
          <a:graphicData uri="http://schemas.openxmlformats.org/drawingml/2006/table">
            <a:tbl>
              <a:tblPr/>
              <a:tblGrid>
                <a:gridCol w="2206178"/>
                <a:gridCol w="438355"/>
                <a:gridCol w="2206178"/>
                <a:gridCol w="773809"/>
                <a:gridCol w="1070161"/>
                <a:gridCol w="1967450"/>
              </a:tblGrid>
              <a:tr h="1254495">
                <a:tc rowSpan="3">
                  <a:txBody>
                    <a:bodyPr/>
                    <a:lstStyle/>
                    <a:p>
                      <a:pPr algn="l" fontAlgn="ctr"/>
                      <a:r>
                        <a:rPr lang="fr-FR" sz="1200" b="1" i="0" u="none" strike="noStrike" dirty="0">
                          <a:solidFill>
                            <a:srgbClr val="000000"/>
                          </a:solidFill>
                          <a:effectLst/>
                          <a:latin typeface="Calibri"/>
                        </a:rPr>
                        <a:t>Mise en œuvre d'une politique de déclaration systématique des évènements indésirables graves impliquant des produits de santé</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19</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Mise en œuvre de la déclaration systématique des évènements indésirables graves (EIG) : Nombre d’EIG relatifs aux produits de santé déclarés à l’ARS via le portail des vigilances :</a:t>
                      </a:r>
                      <a:br>
                        <a:rPr lang="fr-FR" sz="1200" b="1" i="0" u="none" strike="noStrike" dirty="0">
                          <a:solidFill>
                            <a:srgbClr val="000000"/>
                          </a:solidFill>
                          <a:effectLst/>
                          <a:latin typeface="Calibri"/>
                        </a:rPr>
                      </a:br>
                      <a:r>
                        <a:rPr lang="fr-FR" sz="1200" b="1" i="0" u="none" strike="noStrike" dirty="0">
                          <a:solidFill>
                            <a:srgbClr val="FF0000"/>
                          </a:solidFill>
                          <a:effectLst/>
                          <a:latin typeface="Calibri"/>
                        </a:rPr>
                        <a:t>Durant la dernière année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3 réponses "Non nul"</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Relevé de déclaration des EIG</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ctr"/>
                      <a:r>
                        <a:rPr lang="fr-FR" sz="1200" b="1" i="0" u="none" strike="noStrike" dirty="0">
                          <a:solidFill>
                            <a:srgbClr val="000000"/>
                          </a:solidFill>
                          <a:effectLst/>
                          <a:latin typeface="Calibri"/>
                        </a:rPr>
                        <a:t>Cotation A : 3 réponses "Non nul"</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2 réponses "Non nul"</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 réponse "Non nul"</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réponse ou trois réponses "Nul"</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812913">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FF0000"/>
                          </a:solidFill>
                          <a:effectLst/>
                          <a:latin typeface="Calibri"/>
                        </a:rPr>
                        <a:t>Année N-1</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812913">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FF0000"/>
                          </a:solidFill>
                          <a:effectLst/>
                          <a:latin typeface="Calibri"/>
                        </a:rPr>
                        <a:t>Année N-2</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14105248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Politique d'amélioration continue de la qualité et de la sécurité de la prise en charge des patients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751951422"/>
              </p:ext>
            </p:extLst>
          </p:nvPr>
        </p:nvGraphicFramePr>
        <p:xfrm>
          <a:off x="179512" y="422108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r>
              <a:rPr lang="fr-FR" b="1" dirty="0">
                <a:solidFill>
                  <a:schemeClr val="tx2"/>
                </a:solidFill>
              </a:rPr>
              <a:t>Article 10-1 Amélioration et sécurisation de la prise en charge thérapeutique du patient et du circuit des produits et prestations</a:t>
            </a:r>
          </a:p>
        </p:txBody>
      </p:sp>
      <p:sp>
        <p:nvSpPr>
          <p:cNvPr id="12" name="ZoneTexte 11"/>
          <p:cNvSpPr txBox="1"/>
          <p:nvPr/>
        </p:nvSpPr>
        <p:spPr>
          <a:xfrm>
            <a:off x="230350" y="6074132"/>
            <a:ext cx="8662130"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Pour les  HAD sans PUI, le taux de dispensation est de 100 % dès lors que l’analyse pharmaceutique est réalisée et associée à la dispensation des médicaments par patient.</a:t>
            </a:r>
            <a:endParaRPr lang="fr-FR" sz="1400" dirty="0" smtClean="0"/>
          </a:p>
        </p:txBody>
      </p:sp>
      <p:graphicFrame>
        <p:nvGraphicFramePr>
          <p:cNvPr id="3" name="Tableau 2"/>
          <p:cNvGraphicFramePr>
            <a:graphicFrameLocks noGrp="1"/>
          </p:cNvGraphicFramePr>
          <p:nvPr>
            <p:extLst>
              <p:ext uri="{D42A27DB-BD31-4B8C-83A1-F6EECF244321}">
                <p14:modId xmlns:p14="http://schemas.microsoft.com/office/powerpoint/2010/main" val="3038793104"/>
              </p:ext>
            </p:extLst>
          </p:nvPr>
        </p:nvGraphicFramePr>
        <p:xfrm>
          <a:off x="213493" y="1885003"/>
          <a:ext cx="8662130" cy="2001141"/>
        </p:xfrm>
        <a:graphic>
          <a:graphicData uri="http://schemas.openxmlformats.org/drawingml/2006/table">
            <a:tbl>
              <a:tblPr/>
              <a:tblGrid>
                <a:gridCol w="1832242"/>
                <a:gridCol w="510041"/>
                <a:gridCol w="2520280"/>
                <a:gridCol w="504056"/>
                <a:gridCol w="1368152"/>
                <a:gridCol w="1927359"/>
              </a:tblGrid>
              <a:tr h="1240053">
                <a:tc rowSpan="3">
                  <a:txBody>
                    <a:bodyPr/>
                    <a:lstStyle/>
                    <a:p>
                      <a:pPr algn="l" fontAlgn="ctr"/>
                      <a:r>
                        <a:rPr lang="fr-FR" sz="1200" b="1" i="0" u="none" strike="noStrike" dirty="0">
                          <a:solidFill>
                            <a:srgbClr val="000000"/>
                          </a:solidFill>
                          <a:effectLst/>
                          <a:latin typeface="Calibri"/>
                        </a:rPr>
                        <a:t>Amélioration de la dispensation nominative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20</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Déploiement de la dispensation nominative de la prescription complète des patients à partir d'une cartographie des risques à l'échelle de l'établissement ou du GHT</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Non nul</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Cartographie des risques pour la pharmacie clinique</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et bilan d'activité de la PUI</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3">
                  <a:txBody>
                    <a:bodyPr/>
                    <a:lstStyle/>
                    <a:p>
                      <a:pPr algn="l" fontAlgn="ctr"/>
                      <a:r>
                        <a:rPr lang="fr-FR" sz="1200" b="1" i="0" u="none" strike="noStrike" dirty="0">
                          <a:solidFill>
                            <a:srgbClr val="000000"/>
                          </a:solidFill>
                          <a:effectLst/>
                          <a:latin typeface="Calibri"/>
                        </a:rPr>
                        <a:t>Cotation A : Cartographie définie et taux de DIN &gt; 80 %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Cartographie définie et taux de DIN &gt; 50 %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Cartographie définie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réponse ou absence de cartographie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503331">
                <a:tc vMerge="1">
                  <a:txBody>
                    <a:bodyPr/>
                    <a:lstStyle/>
                    <a:p>
                      <a:endParaRPr lang="fr-FR"/>
                    </a:p>
                  </a:txBody>
                  <a:tcPr/>
                </a:tc>
                <a:tc rowSpan="2">
                  <a:txBody>
                    <a:bodyPr/>
                    <a:lstStyle/>
                    <a:p>
                      <a:pPr algn="ctr" fontAlgn="ctr"/>
                      <a:r>
                        <a:rPr lang="fr-FR" sz="1200" b="1" i="0" u="none" strike="noStrike">
                          <a:solidFill>
                            <a:srgbClr val="000000"/>
                          </a:solidFill>
                          <a:effectLst/>
                          <a:latin typeface="Calibri"/>
                        </a:rPr>
                        <a:t>21</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de lits et places en dispensation nominative</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Non nul</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257757">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lits et places</a:t>
                      </a:r>
                    </a:p>
                  </a:txBody>
                  <a:tcPr marL="6805" marR="6805" marT="68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553546571"/>
              </p:ext>
            </p:extLst>
          </p:nvPr>
        </p:nvGraphicFramePr>
        <p:xfrm>
          <a:off x="167414" y="5085184"/>
          <a:ext cx="8653056" cy="216024"/>
        </p:xfrm>
        <a:graphic>
          <a:graphicData uri="http://schemas.openxmlformats.org/drawingml/2006/table">
            <a:tbl>
              <a:tblPr/>
              <a:tblGrid>
                <a:gridCol w="686960"/>
                <a:gridCol w="686960"/>
                <a:gridCol w="686960"/>
                <a:gridCol w="686960"/>
                <a:gridCol w="779436"/>
                <a:gridCol w="766225"/>
                <a:gridCol w="766225"/>
                <a:gridCol w="766225"/>
                <a:gridCol w="766225"/>
                <a:gridCol w="686960"/>
                <a:gridCol w="686960"/>
                <a:gridCol w="686960"/>
              </a:tblGrid>
              <a:tr h="216024">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NA</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0" i="0" u="none" strike="noStrike" dirty="0">
                          <a:solidFill>
                            <a:srgbClr val="000000"/>
                          </a:solidFill>
                          <a:effectLst/>
                          <a:latin typeface="Calibri"/>
                        </a:rPr>
                        <a:t>1</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41166053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1034152"/>
            <a:ext cx="8695844"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Développement du partage d'informations et sécurisation selon des solutions adaptées aux organisations professionnelles et pluri-professionnelles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145749335"/>
              </p:ext>
            </p:extLst>
          </p:nvPr>
        </p:nvGraphicFramePr>
        <p:xfrm>
          <a:off x="179512" y="422108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230350" y="6074132"/>
            <a:ext cx="8662130"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Chaque critère de l’indicateur justifie d’un élément de preuve</a:t>
            </a:r>
            <a:endParaRPr lang="fr-FR" sz="1400" dirty="0" smtClean="0"/>
          </a:p>
        </p:txBody>
      </p:sp>
      <p:graphicFrame>
        <p:nvGraphicFramePr>
          <p:cNvPr id="7" name="Tableau 6"/>
          <p:cNvGraphicFramePr>
            <a:graphicFrameLocks noGrp="1"/>
          </p:cNvGraphicFramePr>
          <p:nvPr>
            <p:extLst>
              <p:ext uri="{D42A27DB-BD31-4B8C-83A1-F6EECF244321}">
                <p14:modId xmlns:p14="http://schemas.microsoft.com/office/powerpoint/2010/main" val="3435493885"/>
              </p:ext>
            </p:extLst>
          </p:nvPr>
        </p:nvGraphicFramePr>
        <p:xfrm>
          <a:off x="196636" y="1916832"/>
          <a:ext cx="8623837" cy="1870544"/>
        </p:xfrm>
        <a:graphic>
          <a:graphicData uri="http://schemas.openxmlformats.org/drawingml/2006/table">
            <a:tbl>
              <a:tblPr/>
              <a:tblGrid>
                <a:gridCol w="2196565"/>
                <a:gridCol w="440860"/>
                <a:gridCol w="2196565"/>
                <a:gridCol w="765704"/>
                <a:gridCol w="1067344"/>
                <a:gridCol w="1956799"/>
              </a:tblGrid>
              <a:tr h="599945">
                <a:tc rowSpan="3">
                  <a:txBody>
                    <a:bodyPr/>
                    <a:lstStyle/>
                    <a:p>
                      <a:pPr algn="l" fontAlgn="ctr"/>
                      <a:r>
                        <a:rPr lang="fr-FR" sz="1200" b="1" i="0" u="none" strike="noStrike">
                          <a:solidFill>
                            <a:srgbClr val="000000"/>
                          </a:solidFill>
                          <a:effectLst/>
                          <a:latin typeface="Calibri"/>
                        </a:rPr>
                        <a:t>le partage d'information entre la ville et l'hôpital d'une part, auprès du patient d'autre part est organisé et évalué</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22</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Existence et utilisation d'outils de partage d'information sécurisés et collaboratifs (exemple : messagerie sécurisée)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3 réponses positives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Procédure et Evaluation des pratiques validées en instance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3">
                  <a:txBody>
                    <a:bodyPr/>
                    <a:lstStyle/>
                    <a:p>
                      <a:pPr algn="l" fontAlgn="ctr"/>
                      <a:r>
                        <a:rPr lang="fr-FR" sz="1200" b="1" i="0" u="none" strike="noStrike" dirty="0">
                          <a:solidFill>
                            <a:srgbClr val="000000"/>
                          </a:solidFill>
                          <a:effectLst/>
                          <a:latin typeface="Calibri"/>
                        </a:rPr>
                        <a:t>Cotation A : 3 réponses positives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2 réponses positives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1 réponse positive</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réponse ou trois réponses négatives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473195">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Existence d'une organisation permettant la continuité de la prise en charge thérapeutique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583044">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La prescription de tout médicament s’accompagne d’une information adaptée au patient</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2966073205"/>
              </p:ext>
            </p:extLst>
          </p:nvPr>
        </p:nvGraphicFramePr>
        <p:xfrm>
          <a:off x="196636" y="5085184"/>
          <a:ext cx="8623834" cy="216024"/>
        </p:xfrm>
        <a:graphic>
          <a:graphicData uri="http://schemas.openxmlformats.org/drawingml/2006/table">
            <a:tbl>
              <a:tblPr/>
              <a:tblGrid>
                <a:gridCol w="686412"/>
                <a:gridCol w="686412"/>
                <a:gridCol w="686412"/>
                <a:gridCol w="686412"/>
                <a:gridCol w="773774"/>
                <a:gridCol w="761294"/>
                <a:gridCol w="761294"/>
                <a:gridCol w="761294"/>
                <a:gridCol w="761294"/>
                <a:gridCol w="686412"/>
                <a:gridCol w="686412"/>
                <a:gridCol w="686412"/>
              </a:tblGrid>
              <a:tr h="216024">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36227826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02446"/>
            <a:ext cx="8695844"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Mise en œuvre d'une stratégie de déploiement de la pharmacie clinique intégrée à la politique de management de la PCEM et de la conciliation médicamenteuse, à l'échelle de l'établissement ou du GHT</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014310219"/>
              </p:ext>
            </p:extLst>
          </p:nvPr>
        </p:nvGraphicFramePr>
        <p:xfrm>
          <a:off x="179512" y="370135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3" y="4797152"/>
            <a:ext cx="8662130" cy="181588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La cartographie permet d’identifier le niveau d’analyse pharmaceutique attendu par unité de soins. </a:t>
            </a:r>
            <a:endParaRPr lang="fr-FR" sz="1400" b="1" dirty="0"/>
          </a:p>
          <a:p>
            <a:r>
              <a:rPr lang="fr-FR" sz="1400" b="1" dirty="0" smtClean="0"/>
              <a:t>Elle permet un échange avec les médecins sur les priorités attendues :  exhaustivité ou ciblage des prescriptions, niveau d’attente de l’analyse pharmaceutique, la fréquence de révision de l’analyse (entrée, modification de traitement, sortie).</a:t>
            </a:r>
          </a:p>
          <a:p>
            <a:r>
              <a:rPr lang="fr-FR" sz="1400" b="1" dirty="0" smtClean="0"/>
              <a:t>Elle autorise une adaptation du niveau d’analyse (niveau 1 a minima, niveau 1 à 3 en fonction des risques identifiés) en fonction des risques identifiés, du moment d’analyse (semaine, astreinte/garde)</a:t>
            </a:r>
          </a:p>
          <a:p>
            <a:r>
              <a:rPr lang="fr-FR" sz="1400" b="1" dirty="0" smtClean="0"/>
              <a:t>Lorsque </a:t>
            </a:r>
            <a:r>
              <a:rPr lang="fr-FR" sz="1400" b="1" dirty="0"/>
              <a:t>l'activité de l'établissement de santé justifie une typologie de séjours unique ou d'un profil homogène pour les patients il convient de cocher "oui" pour ces </a:t>
            </a:r>
            <a:r>
              <a:rPr lang="fr-FR" sz="1400" b="1" dirty="0" smtClean="0"/>
              <a:t> 3 critères </a:t>
            </a:r>
            <a:r>
              <a:rPr lang="fr-FR" sz="1400" b="1" dirty="0"/>
              <a:t>(exemple Dialyse)</a:t>
            </a:r>
            <a:endParaRPr lang="fr-FR" sz="1400" dirty="0" smtClean="0"/>
          </a:p>
        </p:txBody>
      </p:sp>
      <p:graphicFrame>
        <p:nvGraphicFramePr>
          <p:cNvPr id="9" name="Tableau 8"/>
          <p:cNvGraphicFramePr>
            <a:graphicFrameLocks noGrp="1"/>
          </p:cNvGraphicFramePr>
          <p:nvPr>
            <p:extLst>
              <p:ext uri="{D42A27DB-BD31-4B8C-83A1-F6EECF244321}">
                <p14:modId xmlns:p14="http://schemas.microsoft.com/office/powerpoint/2010/main" val="1029034319"/>
              </p:ext>
            </p:extLst>
          </p:nvPr>
        </p:nvGraphicFramePr>
        <p:xfrm>
          <a:off x="196636" y="4509120"/>
          <a:ext cx="8623834" cy="216024"/>
        </p:xfrm>
        <a:graphic>
          <a:graphicData uri="http://schemas.openxmlformats.org/drawingml/2006/table">
            <a:tbl>
              <a:tblPr/>
              <a:tblGrid>
                <a:gridCol w="686412"/>
                <a:gridCol w="686412"/>
                <a:gridCol w="686412"/>
                <a:gridCol w="686412"/>
                <a:gridCol w="773774"/>
                <a:gridCol w="761294"/>
                <a:gridCol w="761294"/>
                <a:gridCol w="761294"/>
                <a:gridCol w="761294"/>
                <a:gridCol w="686412"/>
                <a:gridCol w="686412"/>
                <a:gridCol w="686412"/>
              </a:tblGrid>
              <a:tr h="216024">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graphicFrame>
        <p:nvGraphicFramePr>
          <p:cNvPr id="2" name="Tableau 1"/>
          <p:cNvGraphicFramePr>
            <a:graphicFrameLocks noGrp="1"/>
          </p:cNvGraphicFramePr>
          <p:nvPr>
            <p:extLst>
              <p:ext uri="{D42A27DB-BD31-4B8C-83A1-F6EECF244321}">
                <p14:modId xmlns:p14="http://schemas.microsoft.com/office/powerpoint/2010/main" val="1270363526"/>
              </p:ext>
            </p:extLst>
          </p:nvPr>
        </p:nvGraphicFramePr>
        <p:xfrm>
          <a:off x="230349" y="1397094"/>
          <a:ext cx="8662131" cy="2198230"/>
        </p:xfrm>
        <a:graphic>
          <a:graphicData uri="http://schemas.openxmlformats.org/drawingml/2006/table">
            <a:tbl>
              <a:tblPr/>
              <a:tblGrid>
                <a:gridCol w="2206319"/>
                <a:gridCol w="442818"/>
                <a:gridCol w="1476490"/>
                <a:gridCol w="792088"/>
                <a:gridCol w="1296144"/>
                <a:gridCol w="2448272"/>
              </a:tblGrid>
              <a:tr h="1296144">
                <a:tc rowSpan="3">
                  <a:txBody>
                    <a:bodyPr/>
                    <a:lstStyle/>
                    <a:p>
                      <a:pPr algn="l" fontAlgn="ctr"/>
                      <a:r>
                        <a:rPr lang="fr-FR" sz="1200" b="1" i="0" u="none" strike="noStrike" dirty="0">
                          <a:solidFill>
                            <a:srgbClr val="000000"/>
                          </a:solidFill>
                          <a:effectLst/>
                          <a:latin typeface="Calibri"/>
                        </a:rPr>
                        <a:t>Adaptation du niveau d'analyse pharmaceutique de la prescription complète du patient à la typologie des patients(pédiatrie, personnes âgées), la typologie des séjours, la nature des produits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23</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Adaptation aux risques liés aux patients (pédiatrie, personnes âgées..)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Au moins une adaptation</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Cartographie des risques pour la pharmacie clinique à l'échelle de l'établissement ou du GHT</a:t>
                      </a:r>
                      <a:br>
                        <a:rPr lang="fr-FR" sz="1200" b="1" i="0" u="none" strike="noStrike" dirty="0">
                          <a:solidFill>
                            <a:srgbClr val="000000"/>
                          </a:solidFill>
                          <a:effectLst/>
                          <a:latin typeface="Calibri"/>
                        </a:rPr>
                      </a:br>
                      <a:endParaRPr lang="fr-FR" sz="1200" b="1" i="0" u="none" strike="noStrike" dirty="0">
                        <a:solidFill>
                          <a:srgbClr val="000000"/>
                        </a:solidFill>
                        <a:effectLst/>
                        <a:latin typeface="Calibri"/>
                      </a:endParaRP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3">
                  <a:txBody>
                    <a:bodyPr/>
                    <a:lstStyle/>
                    <a:p>
                      <a:pPr algn="l" fontAlgn="ctr"/>
                      <a:r>
                        <a:rPr lang="fr-FR" sz="1200" b="1" i="0" u="none" strike="noStrike" dirty="0">
                          <a:solidFill>
                            <a:srgbClr val="000000"/>
                          </a:solidFill>
                          <a:effectLst/>
                          <a:latin typeface="Calibri"/>
                        </a:rPr>
                        <a:t>Cotation A : Adaptation de l'analyse pharmaceutique en fonction d'au moins trois critères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Adaptation de l'analyse pharmaceutique en fonction d'au moins deux critères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Adaptation de l'analyse pharmaceutique en fonction d'au moins un critère</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critère pour l'analyse pharmaceutique ou absence de définition</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507392">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Adaptation à la typologie des séjours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0">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Adaptation à la nature des produits prescrits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355951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94845"/>
            <a:ext cx="7200800" cy="523220"/>
          </a:xfrm>
          <a:prstGeom prst="rect">
            <a:avLst/>
          </a:prstGeom>
        </p:spPr>
        <p:txBody>
          <a:bodyPr wrap="square">
            <a:spAutoFit/>
          </a:bodyPr>
          <a:lstStyle/>
          <a:p>
            <a:pPr algn="ctr"/>
            <a:r>
              <a:rPr lang="fr-FR" sz="2800" b="1" dirty="0" smtClean="0">
                <a:solidFill>
                  <a:srgbClr val="1F497D"/>
                </a:solidFill>
              </a:rPr>
              <a:t>INTRODUCTION : le plan d’action</a:t>
            </a:r>
            <a:endParaRPr lang="fr-FR" sz="2800" b="1" dirty="0">
              <a:solidFill>
                <a:srgbClr val="1F497D"/>
              </a:solidFill>
            </a:endParaRPr>
          </a:p>
        </p:txBody>
      </p:sp>
      <p:sp>
        <p:nvSpPr>
          <p:cNvPr id="2" name="Espace réservé du contenu 1"/>
          <p:cNvSpPr>
            <a:spLocks noGrp="1"/>
          </p:cNvSpPr>
          <p:nvPr>
            <p:ph idx="1"/>
          </p:nvPr>
        </p:nvSpPr>
        <p:spPr>
          <a:xfrm>
            <a:off x="395536" y="908720"/>
            <a:ext cx="8291264" cy="4917530"/>
          </a:xfrm>
        </p:spPr>
        <p:txBody>
          <a:bodyPr>
            <a:noAutofit/>
          </a:bodyPr>
          <a:lstStyle/>
          <a:p>
            <a:pPr marL="0" indent="0">
              <a:buNone/>
            </a:pPr>
            <a:r>
              <a:rPr lang="fr-FR" sz="1800" b="1" dirty="0" smtClean="0">
                <a:solidFill>
                  <a:schemeClr val="tx2"/>
                </a:solidFill>
              </a:rPr>
              <a:t>2- </a:t>
            </a:r>
            <a:r>
              <a:rPr lang="fr-FR" sz="1800" b="1" dirty="0">
                <a:solidFill>
                  <a:schemeClr val="tx2"/>
                </a:solidFill>
              </a:rPr>
              <a:t>Maîtrise des dépenses de santé avec des critères de mesures sur </a:t>
            </a:r>
            <a:r>
              <a:rPr lang="fr-FR" sz="1800" b="1"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Les listes en sus, les Prescriptions Hospitalières Exécutées en Ville : </a:t>
            </a:r>
            <a:endParaRPr lang="fr-FR" sz="1800" dirty="0" smtClean="0">
              <a:solidFill>
                <a:schemeClr val="tx2"/>
              </a:solidFill>
            </a:endParaRP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La promotion de l'usage des </a:t>
            </a:r>
            <a:r>
              <a:rPr lang="fr-FR" sz="1800" dirty="0" err="1">
                <a:solidFill>
                  <a:schemeClr val="tx2"/>
                </a:solidFill>
              </a:rPr>
              <a:t>biosimilaires</a:t>
            </a:r>
            <a:r>
              <a:rPr lang="fr-FR" sz="1800" dirty="0">
                <a:solidFill>
                  <a:schemeClr val="tx2"/>
                </a:solidFill>
              </a:rPr>
              <a:t> et des génériques</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La performance des politiques d'achat</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Le respect des référentiels</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b="1" dirty="0">
                <a:solidFill>
                  <a:schemeClr val="tx2"/>
                </a:solidFill>
              </a:rPr>
              <a:t>3- Projets régionaux </a:t>
            </a:r>
            <a:r>
              <a:rPr lang="fr-FR" sz="1800" b="1"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Lutte contre l'</a:t>
            </a:r>
            <a:r>
              <a:rPr lang="fr-FR" sz="1800" dirty="0" err="1">
                <a:solidFill>
                  <a:schemeClr val="tx2"/>
                </a:solidFill>
              </a:rPr>
              <a:t>antibiorésistance</a:t>
            </a:r>
            <a:r>
              <a:rPr lang="fr-FR" sz="1800" dirty="0">
                <a:solidFill>
                  <a:schemeClr val="tx2"/>
                </a:solidFill>
              </a:rPr>
              <a:t> </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Amélioration du recours aux soins palliatifs</a:t>
            </a:r>
            <a:r>
              <a:rPr lang="fr-FR" sz="1800" dirty="0" smtClean="0">
                <a:solidFill>
                  <a:schemeClr val="tx2"/>
                </a:solidFill>
              </a:rPr>
              <a: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Déploiement des mesures barrière sur les ' Never </a:t>
            </a:r>
            <a:r>
              <a:rPr lang="fr-FR" sz="1800" dirty="0" smtClean="0">
                <a:solidFill>
                  <a:schemeClr val="tx2"/>
                </a:solidFill>
              </a:rPr>
              <a:t>Event‘</a:t>
            </a:r>
          </a:p>
          <a:p>
            <a:pPr marL="0" indent="0">
              <a:buNone/>
            </a:pPr>
            <a:r>
              <a:rPr lang="fr-FR" sz="1800" dirty="0">
                <a:solidFill>
                  <a:schemeClr val="tx2"/>
                </a:solidFill>
              </a:rPr>
              <a:t/>
            </a:r>
            <a:br>
              <a:rPr lang="fr-FR" sz="1800" dirty="0">
                <a:solidFill>
                  <a:schemeClr val="tx2"/>
                </a:solidFill>
              </a:rPr>
            </a:br>
            <a:r>
              <a:rPr lang="fr-FR" sz="1800" dirty="0">
                <a:solidFill>
                  <a:schemeClr val="tx2"/>
                </a:solidFill>
              </a:rPr>
              <a:t>          - Participation au dispositif régional de gestion des antidotes (SLOGAN</a:t>
            </a:r>
            <a:r>
              <a:rPr lang="fr-FR" sz="1800" dirty="0" smtClean="0">
                <a:solidFill>
                  <a:schemeClr val="tx2"/>
                </a:solidFill>
              </a:rPr>
              <a:t>)</a:t>
            </a:r>
            <a:endParaRPr lang="fr-FR" sz="1800" dirty="0">
              <a:solidFill>
                <a:schemeClr val="tx2"/>
              </a:solidFill>
            </a:endParaRPr>
          </a:p>
        </p:txBody>
      </p:sp>
    </p:spTree>
    <p:extLst>
      <p:ext uri="{BB962C8B-B14F-4D97-AF65-F5344CB8AC3E}">
        <p14:creationId xmlns:p14="http://schemas.microsoft.com/office/powerpoint/2010/main" val="19537295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097" y="575188"/>
            <a:ext cx="8568952"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 4"/>
          <p:cNvPicPr/>
          <p:nvPr/>
        </p:nvPicPr>
        <p:blipFill>
          <a:blip r:embed="rId4"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sp>
        <p:nvSpPr>
          <p:cNvPr id="6" name="Rectangle 5"/>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7" name="ZoneTexte 6"/>
          <p:cNvSpPr txBox="1"/>
          <p:nvPr/>
        </p:nvSpPr>
        <p:spPr>
          <a:xfrm>
            <a:off x="189760" y="4293096"/>
            <a:ext cx="8842753" cy="246221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dirty="0" smtClean="0"/>
              <a:t>.Exemples de cartographie de l’analyse pharmaceutique :</a:t>
            </a:r>
          </a:p>
          <a:p>
            <a:r>
              <a:rPr lang="fr-FR" sz="1400" u="sng" dirty="0" smtClean="0"/>
              <a:t>En semaine :</a:t>
            </a:r>
          </a:p>
          <a:p>
            <a:r>
              <a:rPr lang="fr-FR" sz="1400" dirty="0" smtClean="0"/>
              <a:t>Services sans dispensation de médicament : absence d’analyse pharmaceutique</a:t>
            </a:r>
          </a:p>
          <a:p>
            <a:r>
              <a:rPr lang="fr-FR" sz="1400" dirty="0" smtClean="0"/>
              <a:t>Hospitalisation de semaine  : niveau 2 à l’entrée</a:t>
            </a:r>
          </a:p>
          <a:p>
            <a:r>
              <a:rPr lang="fr-FR" sz="1400" dirty="0" smtClean="0"/>
              <a:t>HC médecine spécialisée en dispensation globale  : niveau 1 à 2  (si facteurs de risque) pour toutes les entrées</a:t>
            </a:r>
          </a:p>
          <a:p>
            <a:r>
              <a:rPr lang="fr-FR" sz="1400" dirty="0"/>
              <a:t>HC médecine spécialisée en dispensation </a:t>
            </a:r>
            <a:r>
              <a:rPr lang="fr-FR" sz="1400" dirty="0" smtClean="0"/>
              <a:t>nominative  </a:t>
            </a:r>
            <a:r>
              <a:rPr lang="fr-FR" sz="1400" dirty="0"/>
              <a:t>: niveau </a:t>
            </a:r>
            <a:r>
              <a:rPr lang="fr-FR" sz="1400" dirty="0" smtClean="0"/>
              <a:t>1 à 2 </a:t>
            </a:r>
            <a:r>
              <a:rPr lang="fr-FR" sz="1400" dirty="0"/>
              <a:t>pour </a:t>
            </a:r>
            <a:r>
              <a:rPr lang="fr-FR" sz="1400" dirty="0" smtClean="0"/>
              <a:t>toute modification de traitement</a:t>
            </a:r>
          </a:p>
          <a:p>
            <a:r>
              <a:rPr lang="fr-FR" sz="1400" dirty="0" smtClean="0"/>
              <a:t>Pédiatrie, Néphrologie : niveau 2 pour toute modification de traitement</a:t>
            </a:r>
          </a:p>
          <a:p>
            <a:r>
              <a:rPr lang="fr-FR" sz="1400" dirty="0" smtClean="0"/>
              <a:t>Gériatrie, Addictologie, Chirurgie, HAD : niveau 3 associé à la conciliation médicamenteuse d’entrée </a:t>
            </a:r>
            <a:endParaRPr lang="fr-FR" sz="1400" dirty="0"/>
          </a:p>
          <a:p>
            <a:r>
              <a:rPr lang="fr-FR" sz="1400" dirty="0" smtClean="0"/>
              <a:t>Réanimation, UHCD,  : niveau 1 pour toute modification de traitement</a:t>
            </a:r>
          </a:p>
          <a:p>
            <a:r>
              <a:rPr lang="fr-FR" sz="1400" u="sng" dirty="0" smtClean="0"/>
              <a:t>Le samedi </a:t>
            </a:r>
            <a:r>
              <a:rPr lang="fr-FR" sz="1400" dirty="0" smtClean="0"/>
              <a:t>: niveau 2 pour les entrées</a:t>
            </a:r>
          </a:p>
          <a:p>
            <a:r>
              <a:rPr lang="fr-FR" sz="1400" u="sng" dirty="0" smtClean="0"/>
              <a:t>Dimanche et garde ; grève des personnels </a:t>
            </a:r>
            <a:r>
              <a:rPr lang="fr-FR" sz="1400" dirty="0" smtClean="0"/>
              <a:t>: niveau 1</a:t>
            </a:r>
          </a:p>
        </p:txBody>
      </p:sp>
    </p:spTree>
    <p:extLst>
      <p:ext uri="{BB962C8B-B14F-4D97-AF65-F5344CB8AC3E}">
        <p14:creationId xmlns:p14="http://schemas.microsoft.com/office/powerpoint/2010/main" val="22632954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02446"/>
            <a:ext cx="883986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Mise en œuvre d'une stratégie de déploiement de la pharmacie clinique intégrée à la politique de management de la PCEM et de la conciliation médicamenteuse, à l'échelle de l'établissement ou du GHT</a:t>
            </a:r>
            <a:endParaRPr lang="fr-FR" sz="1400" b="1" dirty="0" smtClean="0">
              <a:solidFill>
                <a:schemeClr val="tx2"/>
              </a:solidFill>
            </a:endParaRPr>
          </a:p>
        </p:txBody>
      </p:sp>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2" y="4293096"/>
            <a:ext cx="8842753" cy="160043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Le taux cible est défini unité par unité. Il peut faire l’objet d’une contractualisation avec les pôles.</a:t>
            </a:r>
          </a:p>
          <a:p>
            <a:r>
              <a:rPr lang="fr-FR" sz="1400" b="1" dirty="0" smtClean="0"/>
              <a:t>Si le niveau d’analyse pharmaceutique varie de 1 à 2 en fonction du patient ou des thérapeutiques prescrites dans une unité, une mesure de la répartition est nécessaire sur un échantillonnage représentatif (environ </a:t>
            </a:r>
            <a:r>
              <a:rPr lang="fr-FR" sz="1400" b="1" dirty="0"/>
              <a:t>3</a:t>
            </a:r>
            <a:r>
              <a:rPr lang="fr-FR" sz="1400" b="1" dirty="0" smtClean="0"/>
              <a:t>0 analyses)</a:t>
            </a:r>
          </a:p>
          <a:p>
            <a:endParaRPr lang="fr-FR" sz="1400" b="1" dirty="0" smtClean="0"/>
          </a:p>
          <a:p>
            <a:r>
              <a:rPr lang="fr-FR" sz="1400" b="1" dirty="0" smtClean="0"/>
              <a:t>Pour chaque unité, il convient de définir le nombre d’analyse moyen par jour et le niveau d’analyse,</a:t>
            </a:r>
          </a:p>
          <a:p>
            <a:r>
              <a:rPr lang="fr-FR" sz="1400" b="1" dirty="0" smtClean="0"/>
              <a:t>par requête informatique ou par étude observationnelle sur une période définie et représentative  (de 2 à 5 jours) </a:t>
            </a:r>
          </a:p>
          <a:p>
            <a:endParaRPr lang="fr-FR" sz="1400" dirty="0" smtClean="0"/>
          </a:p>
        </p:txBody>
      </p:sp>
      <p:graphicFrame>
        <p:nvGraphicFramePr>
          <p:cNvPr id="14" name="Tableau 13"/>
          <p:cNvGraphicFramePr>
            <a:graphicFrameLocks noGrp="1"/>
          </p:cNvGraphicFramePr>
          <p:nvPr>
            <p:extLst>
              <p:ext uri="{D42A27DB-BD31-4B8C-83A1-F6EECF244321}">
                <p14:modId xmlns:p14="http://schemas.microsoft.com/office/powerpoint/2010/main" val="2460807089"/>
              </p:ext>
            </p:extLst>
          </p:nvPr>
        </p:nvGraphicFramePr>
        <p:xfrm>
          <a:off x="196636" y="1628800"/>
          <a:ext cx="8767852" cy="2381110"/>
        </p:xfrm>
        <a:graphic>
          <a:graphicData uri="http://schemas.openxmlformats.org/drawingml/2006/table">
            <a:tbl>
              <a:tblPr/>
              <a:tblGrid>
                <a:gridCol w="2162517"/>
                <a:gridCol w="434026"/>
                <a:gridCol w="2282877"/>
                <a:gridCol w="648072"/>
                <a:gridCol w="1036203"/>
                <a:gridCol w="2204157"/>
              </a:tblGrid>
              <a:tr h="427571">
                <a:tc rowSpan="3">
                  <a:txBody>
                    <a:bodyPr/>
                    <a:lstStyle/>
                    <a:p>
                      <a:pPr algn="ctr" fontAlgn="ctr"/>
                      <a:r>
                        <a:rPr lang="fr-FR" sz="1200" b="1" i="0" u="none" strike="noStrike" dirty="0">
                          <a:solidFill>
                            <a:srgbClr val="000000"/>
                          </a:solidFill>
                          <a:effectLst/>
                          <a:latin typeface="Calibri"/>
                        </a:rPr>
                        <a:t>Définition d'un taux cible d'ordonnances intra hospitalières avec validation pharmaceutique tracée de niveau 1, 2 ou 3 (SFPC), adapté à la cartographie des risques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24</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Taux cible d'analyse d'ordonnances intra hospitalières avec validation pharmaceutique tracée avec un objectif de niveau 1 (SFPC)</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Taux cible défini</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Tableau de bord  SI de l'établissement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3">
                  <a:txBody>
                    <a:bodyPr/>
                    <a:lstStyle/>
                    <a:p>
                      <a:pPr algn="l" fontAlgn="ctr"/>
                      <a:r>
                        <a:rPr lang="fr-FR" sz="1200" b="1" i="0" u="none" strike="noStrike" dirty="0">
                          <a:solidFill>
                            <a:srgbClr val="000000"/>
                          </a:solidFill>
                          <a:effectLst/>
                          <a:latin typeface="Calibri"/>
                        </a:rPr>
                        <a:t>Cotation A : Taux d'analyse de niveau 2 et 3 supérieur à 80% et taux de satisfaction de 80%</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d'analyse de niveau 2 et 3 supérieur à 50% et taux de satisfaction de 80%</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d'analyse de niveau 2 et 3 supérieur à 20% et taux de satisfaction de 80%</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mesure ou absence de niveau cible ou taux d'analyse de niveau 2 ou 3 inférieur à 20 %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88631">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Taux cible d'analyse d'ordonnances intra hospitalières avec validation pharmaceutique tracée de niveau 2</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447613">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Taux cible d'analyse d'ordonnances intra hospitalières avec validation pharmaceutique tracée de niveau 3</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278809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02446"/>
            <a:ext cx="883986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Mise en œuvre d'une stratégie de déploiement de la pharmacie clinique intégrée à la politique de management de la PCEM et de la conciliation médicamenteuse, à l'échelle de l'établissement ou du GHT</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618001524"/>
              </p:ext>
            </p:extLst>
          </p:nvPr>
        </p:nvGraphicFramePr>
        <p:xfrm>
          <a:off x="179512" y="486916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2" y="5877272"/>
            <a:ext cx="8842753"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En 2017, si le taux cible n’a pas été défini, il convient d’effectuer une première mesure par requête informatique ou </a:t>
            </a:r>
            <a:r>
              <a:rPr lang="fr-FR" sz="1400" b="1" dirty="0"/>
              <a:t>p</a:t>
            </a:r>
            <a:r>
              <a:rPr lang="fr-FR" sz="1400" b="1" dirty="0" smtClean="0"/>
              <a:t>ar étude observationnelle et qui constitue le TO, puis de l’extrapoler sur une année</a:t>
            </a:r>
          </a:p>
          <a:p>
            <a:r>
              <a:rPr lang="fr-FR" sz="1400" b="1" dirty="0" smtClean="0"/>
              <a:t>En place du nombre d’ordonnance, il faut comprendre comme dans l’indicateur 24, le nombre d’analyses d’ordonnances</a:t>
            </a:r>
          </a:p>
        </p:txBody>
      </p:sp>
      <p:graphicFrame>
        <p:nvGraphicFramePr>
          <p:cNvPr id="9" name="Tableau 8"/>
          <p:cNvGraphicFramePr>
            <a:graphicFrameLocks noGrp="1"/>
          </p:cNvGraphicFramePr>
          <p:nvPr>
            <p:extLst>
              <p:ext uri="{D42A27DB-BD31-4B8C-83A1-F6EECF244321}">
                <p14:modId xmlns:p14="http://schemas.microsoft.com/office/powerpoint/2010/main" val="2829397201"/>
              </p:ext>
            </p:extLst>
          </p:nvPr>
        </p:nvGraphicFramePr>
        <p:xfrm>
          <a:off x="196636" y="5676930"/>
          <a:ext cx="8623834" cy="216024"/>
        </p:xfrm>
        <a:graphic>
          <a:graphicData uri="http://schemas.openxmlformats.org/drawingml/2006/table">
            <a:tbl>
              <a:tblPr/>
              <a:tblGrid>
                <a:gridCol w="686412"/>
                <a:gridCol w="686412"/>
                <a:gridCol w="686412"/>
                <a:gridCol w="686412"/>
                <a:gridCol w="773774"/>
                <a:gridCol w="761294"/>
                <a:gridCol w="761294"/>
                <a:gridCol w="761294"/>
                <a:gridCol w="761294"/>
                <a:gridCol w="686412"/>
                <a:gridCol w="686412"/>
                <a:gridCol w="686412"/>
              </a:tblGrid>
              <a:tr h="216024">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3125587997"/>
              </p:ext>
            </p:extLst>
          </p:nvPr>
        </p:nvGraphicFramePr>
        <p:xfrm>
          <a:off x="196636" y="1412776"/>
          <a:ext cx="8767852" cy="3372936"/>
        </p:xfrm>
        <a:graphic>
          <a:graphicData uri="http://schemas.openxmlformats.org/drawingml/2006/table">
            <a:tbl>
              <a:tblPr/>
              <a:tblGrid>
                <a:gridCol w="2162517"/>
                <a:gridCol w="434026"/>
                <a:gridCol w="2282877"/>
                <a:gridCol w="648072"/>
                <a:gridCol w="1036203"/>
                <a:gridCol w="2204157"/>
              </a:tblGrid>
              <a:tr h="614633">
                <a:tc rowSpan="7">
                  <a:txBody>
                    <a:bodyPr/>
                    <a:lstStyle/>
                    <a:p>
                      <a:pPr algn="ctr" fontAlgn="ctr"/>
                      <a:r>
                        <a:rPr lang="fr-FR" sz="1200" b="1" i="0" u="none" strike="noStrike" dirty="0">
                          <a:solidFill>
                            <a:srgbClr val="000000"/>
                          </a:solidFill>
                          <a:effectLst/>
                          <a:latin typeface="Calibri"/>
                        </a:rPr>
                        <a:t>Mesure du taux d'ordonnances intra hospitalières avec validation pharmaceutique tracée de niveau 1, 2 ou 3 (classification SFPC) :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7">
                  <a:txBody>
                    <a:bodyPr/>
                    <a:lstStyle/>
                    <a:p>
                      <a:pPr algn="ctr" fontAlgn="ctr"/>
                      <a:r>
                        <a:rPr lang="fr-FR" sz="1200" b="1" i="0" u="none" strike="noStrike" dirty="0">
                          <a:solidFill>
                            <a:srgbClr val="000000"/>
                          </a:solidFill>
                          <a:effectLst/>
                          <a:latin typeface="Calibri"/>
                        </a:rPr>
                        <a:t>25</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d'ordonnances intra hospitalière avec validation pharmaceutique tracée de niveau 1</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a:solidFill>
                            <a:srgbClr val="000000"/>
                          </a:solidFill>
                          <a:effectLst/>
                          <a:latin typeface="Calibri"/>
                        </a:rPr>
                        <a:t>Taux mesuré</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7">
                  <a:txBody>
                    <a:bodyPr/>
                    <a:lstStyle/>
                    <a:p>
                      <a:pPr algn="ctr" fontAlgn="ctr"/>
                      <a:r>
                        <a:rPr lang="fr-FR" sz="1200" b="1" i="0" u="none" strike="noStrike" dirty="0">
                          <a:solidFill>
                            <a:srgbClr val="000000"/>
                          </a:solidFill>
                          <a:effectLst/>
                          <a:latin typeface="Calibri"/>
                        </a:rPr>
                        <a:t>Tableau de bord  SI de l'établissement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7">
                  <a:txBody>
                    <a:bodyPr/>
                    <a:lstStyle/>
                    <a:p>
                      <a:pPr algn="l" fontAlgn="ctr"/>
                      <a:r>
                        <a:rPr lang="fr-FR" sz="1200" b="1" i="0" u="none" strike="noStrike" dirty="0">
                          <a:solidFill>
                            <a:srgbClr val="000000"/>
                          </a:solidFill>
                          <a:effectLst/>
                          <a:latin typeface="Calibri"/>
                        </a:rPr>
                        <a:t>Cotation A : Taux d'analyse de niveau 2 et 3 supérieur à 80% et taux de satisfaction de 80%</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d'analyse de niveau 2 et 3 supérieur à 50% et taux de satisfaction de 80%</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d'analyse de niveau 2 et 3 supérieur à 20% et taux de satisfaction de 80%</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mesure ou absence de niveau cible ou taux d'analyse de niveau 2 ou 3 inférieur à 20 %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654717">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d'ordonnances intra hospitalière avec validation pharmaceutique tracée de niveau 2</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534463">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d'ordonnances intra hospitalière avec validation pharmaceutique tracée de niveau 3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442986">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d'ordonnances intra hospitalières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9660">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Satisfaction du taux cible d'analyse de niveau 1</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Atteinte de 80% de l'objectif</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259660">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Satisfaction du taux cible d'analyse de niveau 2</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9660">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Satisfaction du taux cible d'analyse de niveau 3</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34136437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02446"/>
            <a:ext cx="883986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Mise en œuvre d'une stratégie de déploiement de la pharmacie clinique intégrée à la politique de management de la PCEM et de la conciliation médicamenteuse, à l'échelle de l'établissement ou du GHT</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649783356"/>
              </p:ext>
            </p:extLst>
          </p:nvPr>
        </p:nvGraphicFramePr>
        <p:xfrm>
          <a:off x="179512" y="442143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2" y="5642084"/>
            <a:ext cx="8842753"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Des fiches d’intervention pharmaceutique sont disponibles sur le lien suivant :</a:t>
            </a:r>
          </a:p>
          <a:p>
            <a:r>
              <a:rPr lang="fr-FR" sz="1400" b="1" dirty="0">
                <a:hlinkClick r:id="rId5"/>
              </a:rPr>
              <a:t>http://</a:t>
            </a:r>
            <a:r>
              <a:rPr lang="fr-FR" sz="1400" b="1" dirty="0" smtClean="0">
                <a:hlinkClick r:id="rId5"/>
              </a:rPr>
              <a:t>actip.sfpc.eu/docs/fiche-intervention-pharmaceutique.pdf</a:t>
            </a:r>
            <a:r>
              <a:rPr lang="fr-FR" sz="1400" b="1" dirty="0" smtClean="0"/>
              <a:t> ou en outil informatique </a:t>
            </a:r>
            <a:r>
              <a:rPr lang="fr-FR" sz="1400" b="1" dirty="0" err="1" smtClean="0"/>
              <a:t>actip</a:t>
            </a:r>
            <a:r>
              <a:rPr lang="fr-FR" sz="1400" b="1" dirty="0" smtClean="0"/>
              <a:t> sur le site de la </a:t>
            </a:r>
            <a:r>
              <a:rPr lang="fr-FR" sz="1400" b="1" dirty="0" err="1" smtClean="0"/>
              <a:t>sfpc</a:t>
            </a:r>
            <a:endParaRPr lang="fr-FR" sz="1400" b="1" dirty="0" smtClean="0"/>
          </a:p>
          <a:p>
            <a:endParaRPr lang="fr-FR" sz="1400" b="1" dirty="0"/>
          </a:p>
          <a:p>
            <a:r>
              <a:rPr lang="fr-FR" sz="1400" b="1" dirty="0" smtClean="0"/>
              <a:t>L’indicateur peut être mesuré sur une période définie a priori et représentative s’il n’existe pas de requête informatisée.</a:t>
            </a:r>
          </a:p>
        </p:txBody>
      </p:sp>
      <p:graphicFrame>
        <p:nvGraphicFramePr>
          <p:cNvPr id="3" name="Tableau 2"/>
          <p:cNvGraphicFramePr>
            <a:graphicFrameLocks noGrp="1"/>
          </p:cNvGraphicFramePr>
          <p:nvPr>
            <p:extLst>
              <p:ext uri="{D42A27DB-BD31-4B8C-83A1-F6EECF244321}">
                <p14:modId xmlns:p14="http://schemas.microsoft.com/office/powerpoint/2010/main" val="357891229"/>
              </p:ext>
            </p:extLst>
          </p:nvPr>
        </p:nvGraphicFramePr>
        <p:xfrm>
          <a:off x="251520" y="1556792"/>
          <a:ext cx="8568952" cy="2563990"/>
        </p:xfrm>
        <a:graphic>
          <a:graphicData uri="http://schemas.openxmlformats.org/drawingml/2006/table">
            <a:tbl>
              <a:tblPr/>
              <a:tblGrid>
                <a:gridCol w="2182585"/>
                <a:gridCol w="438054"/>
                <a:gridCol w="2182585"/>
                <a:gridCol w="760831"/>
                <a:gridCol w="1060552"/>
                <a:gridCol w="1944345"/>
              </a:tblGrid>
              <a:tr h="1145626">
                <a:tc rowSpan="2">
                  <a:txBody>
                    <a:bodyPr/>
                    <a:lstStyle/>
                    <a:p>
                      <a:pPr algn="l" fontAlgn="ctr"/>
                      <a:r>
                        <a:rPr lang="fr-FR" sz="1200" b="1" i="0" u="none" strike="noStrike" dirty="0">
                          <a:solidFill>
                            <a:srgbClr val="000000"/>
                          </a:solidFill>
                          <a:effectLst/>
                          <a:latin typeface="Calibri"/>
                        </a:rPr>
                        <a:t>Traçabilité des interventions pharmaceutiques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26</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d’interventions pharmaceutiques acceptées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Atteinte de </a:t>
                      </a:r>
                      <a:r>
                        <a:rPr lang="fr-FR" sz="1200" b="1" i="0" u="none" strike="noStrike" dirty="0" smtClean="0">
                          <a:solidFill>
                            <a:srgbClr val="000000"/>
                          </a:solidFill>
                          <a:effectLst/>
                          <a:latin typeface="Calibri"/>
                        </a:rPr>
                        <a:t>80 </a:t>
                      </a:r>
                      <a:r>
                        <a:rPr lang="fr-FR" sz="1200" b="1" i="0" u="none" strike="noStrike" dirty="0">
                          <a:solidFill>
                            <a:srgbClr val="000000"/>
                          </a:solidFill>
                          <a:effectLst/>
                          <a:latin typeface="Calibri"/>
                        </a:rPr>
                        <a:t>% de l'objectif</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fr-FR" sz="1200" b="1" i="0" u="none" strike="noStrike" dirty="0" smtClean="0">
                          <a:solidFill>
                            <a:srgbClr val="000000"/>
                          </a:solidFill>
                          <a:effectLst/>
                          <a:latin typeface="+mn-lt"/>
                        </a:rPr>
                        <a:t>Tableau de bord  SI de l'établissement </a:t>
                      </a:r>
                    </a:p>
                    <a:p>
                      <a:pPr algn="ctr" fontAlgn="ctr"/>
                      <a:r>
                        <a:rPr lang="fr-FR" sz="1200" b="1" i="0" u="none" strike="noStrike" dirty="0">
                          <a:solidFill>
                            <a:srgbClr val="000000"/>
                          </a:solidFill>
                          <a:effectLst/>
                          <a:latin typeface="Calibri"/>
                        </a:rPr>
                        <a:t>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Taux de suivi des interventions pharmaceutiques &gt; 80 %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de suivi des interventions pharmaceutiques &gt; 50 %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de suivi des interventions pharmaceutiques &gt; 10 %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mesure ou absence de niveau cible ou Taux de suivi des interventions pharmaceutiques &lt; 10 %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230638">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d’interventions pharmaceutiques proposées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1109664502"/>
              </p:ext>
            </p:extLst>
          </p:nvPr>
        </p:nvGraphicFramePr>
        <p:xfrm>
          <a:off x="128150" y="5301208"/>
          <a:ext cx="8692323" cy="157504"/>
        </p:xfrm>
        <a:graphic>
          <a:graphicData uri="http://schemas.openxmlformats.org/drawingml/2006/table">
            <a:tbl>
              <a:tblPr/>
              <a:tblGrid>
                <a:gridCol w="691864"/>
                <a:gridCol w="691864"/>
                <a:gridCol w="691864"/>
                <a:gridCol w="691864"/>
                <a:gridCol w="779919"/>
                <a:gridCol w="767339"/>
                <a:gridCol w="767339"/>
                <a:gridCol w="767339"/>
                <a:gridCol w="767339"/>
                <a:gridCol w="691864"/>
                <a:gridCol w="691864"/>
                <a:gridCol w="691864"/>
              </a:tblGrid>
              <a:tr h="144016">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3793440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02446"/>
            <a:ext cx="883986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Mise en œuvre d'une stratégie de déploiement de la pharmacie clinique intégrée à la politique de management de la PCEM et de la conciliation médicamenteuse, à l'échelle de l'établissement ou du GHT</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36094160"/>
              </p:ext>
            </p:extLst>
          </p:nvPr>
        </p:nvGraphicFramePr>
        <p:xfrm>
          <a:off x="179512" y="442143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2" y="5642084"/>
            <a:ext cx="8842753"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Par la définition des risques, la cartographie de la pharmacie clinique permet d’identifier les patients priorisés pour la conciliation médicamenteuse, l’identification des unités de soins à cibler et les modes d’organisation (conciliation d’entrée ou de sortie).</a:t>
            </a:r>
          </a:p>
          <a:p>
            <a:r>
              <a:rPr lang="fr-FR" sz="1400" b="1" dirty="0" smtClean="0"/>
              <a:t>Il est important de mettre en regard la capacité de conciliation (potentiel de conciliation)</a:t>
            </a:r>
          </a:p>
        </p:txBody>
      </p:sp>
      <p:graphicFrame>
        <p:nvGraphicFramePr>
          <p:cNvPr id="7" name="Tableau 6"/>
          <p:cNvGraphicFramePr>
            <a:graphicFrameLocks noGrp="1"/>
          </p:cNvGraphicFramePr>
          <p:nvPr>
            <p:extLst>
              <p:ext uri="{D42A27DB-BD31-4B8C-83A1-F6EECF244321}">
                <p14:modId xmlns:p14="http://schemas.microsoft.com/office/powerpoint/2010/main" val="437359535"/>
              </p:ext>
            </p:extLst>
          </p:nvPr>
        </p:nvGraphicFramePr>
        <p:xfrm>
          <a:off x="165536" y="1412776"/>
          <a:ext cx="8794243" cy="2787418"/>
        </p:xfrm>
        <a:graphic>
          <a:graphicData uri="http://schemas.openxmlformats.org/drawingml/2006/table">
            <a:tbl>
              <a:tblPr/>
              <a:tblGrid>
                <a:gridCol w="1814176"/>
                <a:gridCol w="360040"/>
                <a:gridCol w="1944216"/>
                <a:gridCol w="936104"/>
                <a:gridCol w="1080120"/>
                <a:gridCol w="2659587"/>
              </a:tblGrid>
              <a:tr h="684076">
                <a:tc rowSpan="4">
                  <a:txBody>
                    <a:bodyPr/>
                    <a:lstStyle/>
                    <a:p>
                      <a:pPr algn="l" fontAlgn="ctr"/>
                      <a:r>
                        <a:rPr lang="fr-FR" sz="1200" b="1" i="0" u="none" strike="noStrike" dirty="0">
                          <a:solidFill>
                            <a:srgbClr val="000000"/>
                          </a:solidFill>
                          <a:effectLst/>
                          <a:latin typeface="Calibri"/>
                        </a:rPr>
                        <a:t>Déploiement de la conciliation médicamenteuse chez les patients priorisés sur la base d'une analyse des risques à l'échelle de l'établissement ou du GHT</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a:solidFill>
                            <a:srgbClr val="000000"/>
                          </a:solidFill>
                          <a:effectLst/>
                          <a:latin typeface="Calibri"/>
                        </a:rPr>
                        <a:t>27</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Existence d'une analyse des risques permettant la priorisation des patients conciliés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Non nul</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dirty="0">
                          <a:solidFill>
                            <a:srgbClr val="000000"/>
                          </a:solidFill>
                          <a:effectLst/>
                          <a:latin typeface="Calibri"/>
                        </a:rPr>
                        <a:t>Cartographie des risques pour la pharmacie clinique</a:t>
                      </a:r>
                      <a:br>
                        <a:rPr lang="fr-FR" sz="1200" b="1" i="0" u="none" strike="noStrike" dirty="0">
                          <a:solidFill>
                            <a:srgbClr val="000000"/>
                          </a:solidFill>
                          <a:effectLst/>
                          <a:latin typeface="Calibri"/>
                        </a:rPr>
                      </a:br>
                      <a:endParaRPr lang="fr-FR" sz="1200" b="1" i="0" u="none" strike="noStrike" dirty="0">
                        <a:solidFill>
                          <a:srgbClr val="000000"/>
                        </a:solidFill>
                        <a:effectLst/>
                        <a:latin typeface="Calibri"/>
                      </a:endParaRP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4">
                  <a:txBody>
                    <a:bodyPr/>
                    <a:lstStyle/>
                    <a:p>
                      <a:pPr algn="l" fontAlgn="ctr"/>
                      <a:r>
                        <a:rPr lang="fr-FR" sz="1200" b="1" i="0" u="none" strike="noStrike" dirty="0">
                          <a:solidFill>
                            <a:srgbClr val="000000"/>
                          </a:solidFill>
                          <a:effectLst/>
                          <a:latin typeface="Calibri"/>
                        </a:rPr>
                        <a:t>Cotation A : Adaptation de la conciliation médicamenteuse en fonction d'au moins trois critères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Adaptation de la conciliation médicamenteuse en fonction d'au moins deux critères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Adaptation de </a:t>
                      </a:r>
                      <a:r>
                        <a:rPr lang="fr-FR" sz="1200" b="1" i="0" u="none" strike="noStrike" dirty="0" smtClean="0">
                          <a:solidFill>
                            <a:srgbClr val="000000"/>
                          </a:solidFill>
                          <a:effectLst/>
                          <a:latin typeface="Calibri"/>
                        </a:rPr>
                        <a:t>la </a:t>
                      </a:r>
                      <a:r>
                        <a:rPr lang="fr-FR" sz="1200" b="1" i="0" u="none" strike="noStrike" dirty="0">
                          <a:solidFill>
                            <a:srgbClr val="000000"/>
                          </a:solidFill>
                          <a:effectLst/>
                          <a:latin typeface="Calibri"/>
                        </a:rPr>
                        <a:t>conciliation médicamenteuse en fonction d'au moins un critère</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d'analyse des risques permettant la </a:t>
                      </a:r>
                      <a:r>
                        <a:rPr lang="fr-FR" sz="1200" b="1" i="0" u="none" strike="noStrike" dirty="0" smtClean="0">
                          <a:solidFill>
                            <a:srgbClr val="000000"/>
                          </a:solidFill>
                          <a:effectLst/>
                          <a:latin typeface="Calibri"/>
                        </a:rPr>
                        <a:t>priorisation </a:t>
                      </a:r>
                      <a:r>
                        <a:rPr lang="fr-FR" sz="1200" b="1" i="0" u="none" strike="noStrike" dirty="0">
                          <a:solidFill>
                            <a:srgbClr val="000000"/>
                          </a:solidFill>
                          <a:effectLst/>
                          <a:latin typeface="Calibri"/>
                        </a:rPr>
                        <a:t>des patients conciliés ou absence de critère de priorisation</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684076">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Adaptation en fonction de la typologie des patients (pédiatrie, personnes âgées)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Au moins une adaptation</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684076">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Adaptation à la typologie des séjours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684076">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Adaptation à la nature des services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1772916094"/>
              </p:ext>
            </p:extLst>
          </p:nvPr>
        </p:nvGraphicFramePr>
        <p:xfrm>
          <a:off x="193742" y="5301208"/>
          <a:ext cx="8687979" cy="157504"/>
        </p:xfrm>
        <a:graphic>
          <a:graphicData uri="http://schemas.openxmlformats.org/drawingml/2006/table">
            <a:tbl>
              <a:tblPr/>
              <a:tblGrid>
                <a:gridCol w="691518"/>
                <a:gridCol w="691518"/>
                <a:gridCol w="691518"/>
                <a:gridCol w="691518"/>
                <a:gridCol w="779529"/>
                <a:gridCol w="766956"/>
                <a:gridCol w="766956"/>
                <a:gridCol w="766956"/>
                <a:gridCol w="766956"/>
                <a:gridCol w="691518"/>
                <a:gridCol w="691518"/>
                <a:gridCol w="691518"/>
              </a:tblGrid>
              <a:tr h="144016">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3287501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02446"/>
            <a:ext cx="883986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Mise en œuvre d'une stratégie de déploiement de la pharmacie clinique intégrée à la politique de management de la PCEM et de la conciliation médicamenteuse, à l'échelle de l'établissement ou du GHT</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325541749"/>
              </p:ext>
            </p:extLst>
          </p:nvPr>
        </p:nvGraphicFramePr>
        <p:xfrm>
          <a:off x="179512" y="4293096"/>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2" y="5642084"/>
            <a:ext cx="8842753"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Mesure : la traçabilité de la conciliation permet la définition du numérateur</a:t>
            </a:r>
          </a:p>
          <a:p>
            <a:r>
              <a:rPr lang="fr-FR" sz="1400" b="1" dirty="0" smtClean="0"/>
              <a:t>Le dénominateur est défini par requête informatique (exemple : nombre de patient avec traitement antiparkinsonien en HC de Gériatrie hospitalisés) ou par suivi observationnel sur une période défini et représentative  (2 à 5 jours)</a:t>
            </a:r>
          </a:p>
        </p:txBody>
      </p:sp>
      <p:graphicFrame>
        <p:nvGraphicFramePr>
          <p:cNvPr id="8" name="Tableau 7"/>
          <p:cNvGraphicFramePr>
            <a:graphicFrameLocks noGrp="1"/>
          </p:cNvGraphicFramePr>
          <p:nvPr>
            <p:extLst>
              <p:ext uri="{D42A27DB-BD31-4B8C-83A1-F6EECF244321}">
                <p14:modId xmlns:p14="http://schemas.microsoft.com/office/powerpoint/2010/main" val="3037097869"/>
              </p:ext>
            </p:extLst>
          </p:nvPr>
        </p:nvGraphicFramePr>
        <p:xfrm>
          <a:off x="199498" y="1541690"/>
          <a:ext cx="8836998" cy="2391366"/>
        </p:xfrm>
        <a:graphic>
          <a:graphicData uri="http://schemas.openxmlformats.org/drawingml/2006/table">
            <a:tbl>
              <a:tblPr/>
              <a:tblGrid>
                <a:gridCol w="2250859"/>
                <a:gridCol w="451757"/>
                <a:gridCol w="1669886"/>
                <a:gridCol w="648072"/>
                <a:gridCol w="1080120"/>
                <a:gridCol w="2736304"/>
              </a:tblGrid>
              <a:tr h="1595378">
                <a:tc rowSpan="2">
                  <a:txBody>
                    <a:bodyPr/>
                    <a:lstStyle/>
                    <a:p>
                      <a:pPr algn="l" fontAlgn="ctr"/>
                      <a:r>
                        <a:rPr lang="fr-FR" sz="1200" b="1" i="0" u="none" strike="noStrike" dirty="0">
                          <a:solidFill>
                            <a:srgbClr val="000000"/>
                          </a:solidFill>
                          <a:effectLst/>
                          <a:latin typeface="Calibri"/>
                        </a:rPr>
                        <a:t>Taux de déploiement de la conciliation médicamenteuse chez les patients priorisés sur la base d'une analyse de risques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28</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de patients priorisés et bénéficiant d'une conciliation médicamenteuse d'entrée et/ou de sortie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supérieur à 80%</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Cartographie des risques pour la pharmacie clinique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 Bilan d'activité de la pharmacie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Taux de conciliation chez les patients priorisés &gt; 80 %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de conciliation chez les patients priorisés &gt; 50 %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de conciliation chez les patients priorisés &gt; 10 %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mesure ou absence de niveau cible ou taux de conciliation chez les patients priorisés&lt; </a:t>
                      </a:r>
                      <a:r>
                        <a:rPr lang="fr-FR" sz="1200" b="1" i="0" u="none" strike="noStrike" dirty="0" smtClean="0">
                          <a:solidFill>
                            <a:srgbClr val="000000"/>
                          </a:solidFill>
                          <a:effectLst/>
                          <a:latin typeface="Calibri"/>
                        </a:rPr>
                        <a:t>10%</a:t>
                      </a:r>
                      <a:endParaRPr lang="fr-FR" sz="1200" b="1" i="0" u="none" strike="noStrike" dirty="0">
                        <a:solidFill>
                          <a:srgbClr val="000000"/>
                        </a:solidFill>
                        <a:effectLst/>
                        <a:latin typeface="Calibri"/>
                      </a:endParaRP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795988">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patients hospitalisés priorisés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2" name="Tableau 1"/>
          <p:cNvGraphicFramePr>
            <a:graphicFrameLocks noGrp="1"/>
          </p:cNvGraphicFramePr>
          <p:nvPr>
            <p:extLst>
              <p:ext uri="{D42A27DB-BD31-4B8C-83A1-F6EECF244321}">
                <p14:modId xmlns:p14="http://schemas.microsoft.com/office/powerpoint/2010/main" val="2528465803"/>
              </p:ext>
            </p:extLst>
          </p:nvPr>
        </p:nvGraphicFramePr>
        <p:xfrm>
          <a:off x="180321" y="5157192"/>
          <a:ext cx="8640151" cy="157504"/>
        </p:xfrm>
        <a:graphic>
          <a:graphicData uri="http://schemas.openxmlformats.org/drawingml/2006/table">
            <a:tbl>
              <a:tblPr/>
              <a:tblGrid>
                <a:gridCol w="687711"/>
                <a:gridCol w="687711"/>
                <a:gridCol w="687711"/>
                <a:gridCol w="687711"/>
                <a:gridCol w="775238"/>
                <a:gridCol w="762734"/>
                <a:gridCol w="762734"/>
                <a:gridCol w="762734"/>
                <a:gridCol w="762734"/>
                <a:gridCol w="687711"/>
                <a:gridCol w="687711"/>
                <a:gridCol w="687711"/>
              </a:tblGrid>
              <a:tr h="144016">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30135607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02446"/>
            <a:ext cx="883986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Mise en œuvre d'une stratégie de déploiement de la pharmacie clinique intégrée à la politique de management de la PCEM et de la conciliation médicamenteuse, à l'échelle de l'établissement ou du GHT</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771520373"/>
              </p:ext>
            </p:extLst>
          </p:nvPr>
        </p:nvGraphicFramePr>
        <p:xfrm>
          <a:off x="179512" y="4293096"/>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2" y="5642084"/>
            <a:ext cx="8842753"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Les définitions et le processus de la conciliation médicamenteuse sont disponibles dans le </a:t>
            </a:r>
            <a:r>
              <a:rPr lang="fr-FR" sz="1400" b="1" dirty="0"/>
              <a:t>guide </a:t>
            </a:r>
            <a:r>
              <a:rPr lang="fr-FR" sz="1400" b="1" dirty="0" smtClean="0"/>
              <a:t>« Mettre </a:t>
            </a:r>
            <a:r>
              <a:rPr lang="fr-FR" sz="1400" b="1" dirty="0"/>
              <a:t>en œuvre la </a:t>
            </a:r>
            <a:r>
              <a:rPr lang="fr-FR" sz="1400" b="1" dirty="0" smtClean="0"/>
              <a:t>conciliation » de l’HAS (</a:t>
            </a:r>
            <a:r>
              <a:rPr lang="fr-FR" sz="1400" b="1" dirty="0" err="1" smtClean="0"/>
              <a:t>dec</a:t>
            </a:r>
            <a:r>
              <a:rPr lang="fr-FR" sz="1400" b="1" dirty="0" smtClean="0"/>
              <a:t> 2016):</a:t>
            </a:r>
          </a:p>
          <a:p>
            <a:r>
              <a:rPr lang="fr-FR" sz="1400" b="1" dirty="0"/>
              <a:t>https://www.has-sante.fr//</a:t>
            </a:r>
            <a:r>
              <a:rPr lang="fr-FR" sz="1400" b="1" dirty="0" smtClean="0"/>
              <a:t>portail/upload/docs/application/pdf/2017-01/dir1/guide_conciliation_des_traitements_medicamenteux_en_etablissement_de_sante.pdf</a:t>
            </a:r>
          </a:p>
        </p:txBody>
      </p:sp>
      <p:graphicFrame>
        <p:nvGraphicFramePr>
          <p:cNvPr id="2" name="Tableau 1"/>
          <p:cNvGraphicFramePr>
            <a:graphicFrameLocks noGrp="1"/>
          </p:cNvGraphicFramePr>
          <p:nvPr>
            <p:extLst>
              <p:ext uri="{D42A27DB-BD31-4B8C-83A1-F6EECF244321}">
                <p14:modId xmlns:p14="http://schemas.microsoft.com/office/powerpoint/2010/main" val="2473316684"/>
              </p:ext>
            </p:extLst>
          </p:nvPr>
        </p:nvGraphicFramePr>
        <p:xfrm>
          <a:off x="196636" y="1484784"/>
          <a:ext cx="8767853" cy="2448272"/>
        </p:xfrm>
        <a:graphic>
          <a:graphicData uri="http://schemas.openxmlformats.org/drawingml/2006/table">
            <a:tbl>
              <a:tblPr/>
              <a:tblGrid>
                <a:gridCol w="2233247"/>
                <a:gridCol w="448222"/>
                <a:gridCol w="1909919"/>
                <a:gridCol w="648072"/>
                <a:gridCol w="1224136"/>
                <a:gridCol w="2304257"/>
              </a:tblGrid>
              <a:tr h="1224136">
                <a:tc rowSpan="2">
                  <a:txBody>
                    <a:bodyPr/>
                    <a:lstStyle/>
                    <a:p>
                      <a:pPr algn="l" fontAlgn="ctr"/>
                      <a:r>
                        <a:rPr lang="fr-FR" sz="1200" b="1" i="0" u="none" strike="noStrike" dirty="0">
                          <a:solidFill>
                            <a:srgbClr val="000000"/>
                          </a:solidFill>
                          <a:effectLst/>
                          <a:latin typeface="Calibri"/>
                        </a:rPr>
                        <a:t>Repérage et analyse des divergences intentionnelles et non intensionnelles des patients ayant bénéficié d'une conciliation médicamenteuse, à l'entrée, à la sortie, ou à l'entrée et à la sortie :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29</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de divergences non intentionnelles + Nombre de divergences intentionnelles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supérieur à 80%</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Cartographie des risques pour la pharmacie clinique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 Bilan d'activité de la pharmacie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1" i="0" u="none" strike="noStrike" dirty="0">
                          <a:solidFill>
                            <a:srgbClr val="000000"/>
                          </a:solidFill>
                          <a:effectLst/>
                          <a:latin typeface="Calibri"/>
                        </a:rPr>
                        <a:t>Cotation A : Taux de divergence chez les patients conciliés &gt; 80 %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de divergence chez les patients conciliés  &gt; 50 %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de divergence chez les patients conciliés  &gt; 10 %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mesure ou taux de divergence chez les patients conciliés &lt; 10 %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224136">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séjours de patients conciliés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807361229"/>
              </p:ext>
            </p:extLst>
          </p:nvPr>
        </p:nvGraphicFramePr>
        <p:xfrm>
          <a:off x="193742" y="5157192"/>
          <a:ext cx="8626731" cy="216024"/>
        </p:xfrm>
        <a:graphic>
          <a:graphicData uri="http://schemas.openxmlformats.org/drawingml/2006/table">
            <a:tbl>
              <a:tblPr/>
              <a:tblGrid>
                <a:gridCol w="686643"/>
                <a:gridCol w="686643"/>
                <a:gridCol w="686643"/>
                <a:gridCol w="686643"/>
                <a:gridCol w="774034"/>
                <a:gridCol w="761549"/>
                <a:gridCol w="761549"/>
                <a:gridCol w="761549"/>
                <a:gridCol w="761549"/>
                <a:gridCol w="686643"/>
                <a:gridCol w="686643"/>
                <a:gridCol w="686643"/>
              </a:tblGrid>
              <a:tr h="216024">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1" i="0" u="none" strike="noStrike" dirty="0" smtClean="0">
                          <a:solidFill>
                            <a:srgbClr val="FF0000"/>
                          </a:solidFill>
                          <a:effectLst/>
                          <a:latin typeface="Calibri"/>
                        </a:rPr>
                        <a:t>NA</a:t>
                      </a:r>
                      <a:endParaRPr lang="fr-FR" sz="1000" b="1" i="0" u="none" strike="noStrike" dirty="0">
                        <a:solidFill>
                          <a:srgbClr val="FF0000"/>
                        </a:solidFill>
                        <a:effectLst/>
                        <a:latin typeface="Calibri"/>
                      </a:endParaRP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35073954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02446"/>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Vigilance et bon usage des antibiotiques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475084525"/>
              </p:ext>
            </p:extLst>
          </p:nvPr>
        </p:nvGraphicFramePr>
        <p:xfrm>
          <a:off x="179512" y="4293096"/>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2" y="5642084"/>
            <a:ext cx="8842753"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Méthodologie pour l’évaluation de la pertinence des prescription d’antibiotiques de plus de 7 jours sera proposée en janvier/février 2018</a:t>
            </a:r>
          </a:p>
          <a:p>
            <a:r>
              <a:rPr lang="fr-FR" sz="1400" b="1" dirty="0" smtClean="0"/>
              <a:t>Favoriser les démarches territoriales dans l’évaluation des pratiques</a:t>
            </a:r>
          </a:p>
          <a:p>
            <a:r>
              <a:rPr lang="fr-FR" sz="1400" b="1" dirty="0" smtClean="0"/>
              <a:t>L’évaluation cible les prescriptions internes à l’établissement.</a:t>
            </a:r>
          </a:p>
        </p:txBody>
      </p:sp>
      <p:graphicFrame>
        <p:nvGraphicFramePr>
          <p:cNvPr id="7" name="Tableau 6"/>
          <p:cNvGraphicFramePr>
            <a:graphicFrameLocks noGrp="1"/>
          </p:cNvGraphicFramePr>
          <p:nvPr>
            <p:extLst>
              <p:ext uri="{D42A27DB-BD31-4B8C-83A1-F6EECF244321}">
                <p14:modId xmlns:p14="http://schemas.microsoft.com/office/powerpoint/2010/main" val="895336720"/>
              </p:ext>
            </p:extLst>
          </p:nvPr>
        </p:nvGraphicFramePr>
        <p:xfrm>
          <a:off x="196637" y="1635394"/>
          <a:ext cx="8839859" cy="1649590"/>
        </p:xfrm>
        <a:graphic>
          <a:graphicData uri="http://schemas.openxmlformats.org/drawingml/2006/table">
            <a:tbl>
              <a:tblPr/>
              <a:tblGrid>
                <a:gridCol w="2251588"/>
                <a:gridCol w="451903"/>
                <a:gridCol w="2251588"/>
                <a:gridCol w="784884"/>
                <a:gridCol w="1094081"/>
                <a:gridCol w="2005815"/>
              </a:tblGrid>
              <a:tr h="936103">
                <a:tc rowSpan="2">
                  <a:txBody>
                    <a:bodyPr/>
                    <a:lstStyle/>
                    <a:p>
                      <a:pPr algn="l" fontAlgn="ctr"/>
                      <a:r>
                        <a:rPr lang="fr-FR" sz="1200" b="0" i="0" u="none" strike="noStrike" dirty="0">
                          <a:solidFill>
                            <a:srgbClr val="000000"/>
                          </a:solidFill>
                          <a:effectLst/>
                          <a:latin typeface="Calibri"/>
                        </a:rPr>
                        <a:t>Taux de traitement de plus de 7 jours non justifiés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0" i="0" u="none" strike="noStrike">
                          <a:solidFill>
                            <a:srgbClr val="000000"/>
                          </a:solidFill>
                          <a:effectLst/>
                          <a:latin typeface="Calibri"/>
                        </a:rPr>
                        <a:t>30</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0" i="0" u="none" strike="noStrike" dirty="0">
                          <a:solidFill>
                            <a:srgbClr val="000000"/>
                          </a:solidFill>
                          <a:effectLst/>
                          <a:latin typeface="Calibri"/>
                        </a:rPr>
                        <a:t>Nombre de traitements par ATB prescrits pour une durée de plus de 7 jours non justifié</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0" i="0" u="none" strike="noStrike">
                          <a:solidFill>
                            <a:srgbClr val="000000"/>
                          </a:solidFill>
                          <a:effectLst/>
                          <a:latin typeface="Calibri"/>
                        </a:rPr>
                        <a:t>Inférieur à 20%</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0" i="0" u="none" strike="noStrike" dirty="0">
                          <a:solidFill>
                            <a:srgbClr val="000000"/>
                          </a:solidFill>
                          <a:effectLst/>
                          <a:latin typeface="Calibri"/>
                        </a:rPr>
                        <a:t>Rapport d'audit ou CR de la commission anti-infectieux</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l" fontAlgn="ctr"/>
                      <a:r>
                        <a:rPr lang="fr-FR" sz="1200" b="0" i="0" u="none" strike="noStrike" dirty="0">
                          <a:solidFill>
                            <a:srgbClr val="000000"/>
                          </a:solidFill>
                          <a:effectLst/>
                          <a:latin typeface="Calibri"/>
                        </a:rPr>
                        <a:t>Cotation A : Taux de traitement non justifié  &lt; 20 %</a:t>
                      </a:r>
                      <a:br>
                        <a:rPr lang="fr-FR" sz="1200" b="0" i="0" u="none" strike="noStrike" dirty="0">
                          <a:solidFill>
                            <a:srgbClr val="000000"/>
                          </a:solidFill>
                          <a:effectLst/>
                          <a:latin typeface="Calibri"/>
                        </a:rPr>
                      </a:br>
                      <a:r>
                        <a:rPr lang="fr-FR" sz="1200" b="0" i="0" u="none" strike="noStrike" dirty="0">
                          <a:solidFill>
                            <a:srgbClr val="000000"/>
                          </a:solidFill>
                          <a:effectLst/>
                          <a:latin typeface="Calibri"/>
                        </a:rPr>
                        <a:t>Cotation B :  Taux de traitement non justifié  &lt; 30 %</a:t>
                      </a:r>
                      <a:br>
                        <a:rPr lang="fr-FR" sz="1200" b="0" i="0" u="none" strike="noStrike" dirty="0">
                          <a:solidFill>
                            <a:srgbClr val="000000"/>
                          </a:solidFill>
                          <a:effectLst/>
                          <a:latin typeface="Calibri"/>
                        </a:rPr>
                      </a:br>
                      <a:r>
                        <a:rPr lang="fr-FR" sz="1200" b="0" i="0" u="none" strike="noStrike" dirty="0">
                          <a:solidFill>
                            <a:srgbClr val="000000"/>
                          </a:solidFill>
                          <a:effectLst/>
                          <a:latin typeface="Calibri"/>
                        </a:rPr>
                        <a:t>Cotation C :  Taux de traitement non justifié  &lt; 50 %</a:t>
                      </a:r>
                      <a:br>
                        <a:rPr lang="fr-FR" sz="1200" b="0" i="0" u="none" strike="noStrike" dirty="0">
                          <a:solidFill>
                            <a:srgbClr val="000000"/>
                          </a:solidFill>
                          <a:effectLst/>
                          <a:latin typeface="Calibri"/>
                        </a:rPr>
                      </a:br>
                      <a:r>
                        <a:rPr lang="fr-FR" sz="1200" b="0" i="0" u="none" strike="noStrike" dirty="0">
                          <a:solidFill>
                            <a:srgbClr val="000000"/>
                          </a:solidFill>
                          <a:effectLst/>
                          <a:latin typeface="Calibri"/>
                        </a:rPr>
                        <a:t>Cotation D :  absence de mesure ou taux  traitement non justifié  &gt; 50 %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604471">
                <a:tc vMerge="1">
                  <a:txBody>
                    <a:bodyPr/>
                    <a:lstStyle/>
                    <a:p>
                      <a:endParaRPr lang="fr-FR"/>
                    </a:p>
                  </a:txBody>
                  <a:tcPr/>
                </a:tc>
                <a:tc vMerge="1">
                  <a:txBody>
                    <a:bodyPr/>
                    <a:lstStyle/>
                    <a:p>
                      <a:endParaRPr lang="fr-FR"/>
                    </a:p>
                  </a:txBody>
                  <a:tcPr/>
                </a:tc>
                <a:tc>
                  <a:txBody>
                    <a:bodyPr/>
                    <a:lstStyle/>
                    <a:p>
                      <a:pPr algn="l" fontAlgn="ctr"/>
                      <a:r>
                        <a:rPr lang="fr-FR" sz="1200" b="0" i="0" u="none" strike="noStrike" dirty="0">
                          <a:solidFill>
                            <a:srgbClr val="000000"/>
                          </a:solidFill>
                          <a:effectLst/>
                          <a:latin typeface="Calibri"/>
                        </a:rPr>
                        <a:t>Nombre de traitements par ATB prescrits pour une durée de plus de 7 jours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891286323"/>
              </p:ext>
            </p:extLst>
          </p:nvPr>
        </p:nvGraphicFramePr>
        <p:xfrm>
          <a:off x="193742" y="5157192"/>
          <a:ext cx="8626731" cy="216024"/>
        </p:xfrm>
        <a:graphic>
          <a:graphicData uri="http://schemas.openxmlformats.org/drawingml/2006/table">
            <a:tbl>
              <a:tblPr/>
              <a:tblGrid>
                <a:gridCol w="686643"/>
                <a:gridCol w="686643"/>
                <a:gridCol w="686643"/>
                <a:gridCol w="686643"/>
                <a:gridCol w="774034"/>
                <a:gridCol w="761549"/>
                <a:gridCol w="761549"/>
                <a:gridCol w="761549"/>
                <a:gridCol w="761549"/>
                <a:gridCol w="686643"/>
                <a:gridCol w="686643"/>
                <a:gridCol w="686643"/>
              </a:tblGrid>
              <a:tr h="216024">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12666239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02446"/>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Vigilance et bon usage des antibiotiques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412561466"/>
              </p:ext>
            </p:extLst>
          </p:nvPr>
        </p:nvGraphicFramePr>
        <p:xfrm>
          <a:off x="179512" y="3717032"/>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79512" y="4797152"/>
            <a:ext cx="8842753"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 Méthodologie pour l’EPP « Prise en charge des Bactériuries chez la personne âgée » sera mise sur le site internet en Décembre avec proposition de mise en place coordonnée en région au 1</a:t>
            </a:r>
            <a:r>
              <a:rPr lang="fr-FR" sz="1400" b="1" baseline="30000" dirty="0" smtClean="0"/>
              <a:t>er</a:t>
            </a:r>
            <a:r>
              <a:rPr lang="fr-FR" sz="1400" b="1" dirty="0" smtClean="0"/>
              <a:t> trimestre</a:t>
            </a:r>
          </a:p>
          <a:p>
            <a:r>
              <a:rPr lang="fr-FR" sz="1400" b="1" dirty="0" smtClean="0"/>
              <a:t>- Suivi </a:t>
            </a:r>
            <a:r>
              <a:rPr lang="fr-FR" sz="1400" b="1" dirty="0"/>
              <a:t>et réévaluation de l’ATB 48/72h : </a:t>
            </a:r>
            <a:r>
              <a:rPr lang="fr-FR" sz="1400" b="1" dirty="0">
                <a:hlinkClick r:id="rId5"/>
              </a:rPr>
              <a:t>https://www.cpias-nouvelle-aquitaine.fr/epp/antibiotherapie-a-48-72-heures-medqual-2011</a:t>
            </a:r>
            <a:r>
              <a:rPr lang="fr-FR" sz="1400" b="1" dirty="0" smtClean="0">
                <a:hlinkClick r:id="rId5"/>
              </a:rPr>
              <a:t>/</a:t>
            </a:r>
            <a:endParaRPr lang="fr-FR" sz="1400" b="1" dirty="0" smtClean="0"/>
          </a:p>
          <a:p>
            <a:r>
              <a:rPr lang="fr-FR" sz="1400" b="1" dirty="0" smtClean="0"/>
              <a:t>- Liste des </a:t>
            </a:r>
            <a:r>
              <a:rPr lang="fr-FR" sz="1400" b="1" dirty="0"/>
              <a:t>antibiotiques critiques : </a:t>
            </a:r>
            <a:r>
              <a:rPr lang="fr-FR" sz="1400" b="1" dirty="0">
                <a:hlinkClick r:id="rId6"/>
              </a:rPr>
              <a:t>http://</a:t>
            </a:r>
            <a:r>
              <a:rPr lang="fr-FR" sz="1400" b="1" dirty="0" smtClean="0">
                <a:hlinkClick r:id="rId6"/>
              </a:rPr>
              <a:t>ansm.sante.fr/S-informer/Points-d-information-Points-d-information/Les-antibiotiques-consideres-comme-critiques-premieres-reflexions-sur-leur-caracterisation-Point-d-information</a:t>
            </a:r>
            <a:endParaRPr lang="fr-FR" sz="1400" b="1" dirty="0">
              <a:hlinkClick r:id="rId6"/>
            </a:endParaRPr>
          </a:p>
          <a:p>
            <a:r>
              <a:rPr lang="fr-FR" sz="1400" b="1" dirty="0" smtClean="0"/>
              <a:t>- Favoriser </a:t>
            </a:r>
            <a:r>
              <a:rPr lang="fr-FR" sz="1400" b="1" dirty="0"/>
              <a:t>les démarches territoriales dans l’évaluation des pratiques ; </a:t>
            </a:r>
            <a:endParaRPr lang="fr-FR" sz="1400" b="1" dirty="0" smtClean="0"/>
          </a:p>
          <a:p>
            <a:r>
              <a:rPr lang="fr-FR" sz="1400" b="1" dirty="0" smtClean="0"/>
              <a:t>La </a:t>
            </a:r>
            <a:r>
              <a:rPr lang="fr-FR" sz="1400" b="1" dirty="0"/>
              <a:t>cotation en A est atteinte dès l'atteinte de 3 objectifs cibles, afin de d'autoriser la cotation en A des établissements dont l'un des objectifs est non applicable (exemple : évaluation des bactériuries chez la personne âgée en dialyse)</a:t>
            </a:r>
          </a:p>
        </p:txBody>
      </p:sp>
      <p:graphicFrame>
        <p:nvGraphicFramePr>
          <p:cNvPr id="8" name="Tableau 7"/>
          <p:cNvGraphicFramePr>
            <a:graphicFrameLocks noGrp="1"/>
          </p:cNvGraphicFramePr>
          <p:nvPr>
            <p:extLst>
              <p:ext uri="{D42A27DB-BD31-4B8C-83A1-F6EECF244321}">
                <p14:modId xmlns:p14="http://schemas.microsoft.com/office/powerpoint/2010/main" val="905548011"/>
              </p:ext>
            </p:extLst>
          </p:nvPr>
        </p:nvGraphicFramePr>
        <p:xfrm>
          <a:off x="193742" y="4581128"/>
          <a:ext cx="8626731" cy="216024"/>
        </p:xfrm>
        <a:graphic>
          <a:graphicData uri="http://schemas.openxmlformats.org/drawingml/2006/table">
            <a:tbl>
              <a:tblPr/>
              <a:tblGrid>
                <a:gridCol w="686643"/>
                <a:gridCol w="686643"/>
                <a:gridCol w="686643"/>
                <a:gridCol w="686643"/>
                <a:gridCol w="774034"/>
                <a:gridCol w="761549"/>
                <a:gridCol w="761549"/>
                <a:gridCol w="761549"/>
                <a:gridCol w="761549"/>
                <a:gridCol w="686643"/>
                <a:gridCol w="686643"/>
                <a:gridCol w="686643"/>
              </a:tblGrid>
              <a:tr h="216024">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graphicFrame>
        <p:nvGraphicFramePr>
          <p:cNvPr id="2" name="Tableau 1"/>
          <p:cNvGraphicFramePr>
            <a:graphicFrameLocks noGrp="1"/>
          </p:cNvGraphicFramePr>
          <p:nvPr>
            <p:extLst>
              <p:ext uri="{D42A27DB-BD31-4B8C-83A1-F6EECF244321}">
                <p14:modId xmlns:p14="http://schemas.microsoft.com/office/powerpoint/2010/main" val="2575847884"/>
              </p:ext>
            </p:extLst>
          </p:nvPr>
        </p:nvGraphicFramePr>
        <p:xfrm>
          <a:off x="197383" y="1196752"/>
          <a:ext cx="8839111" cy="2520279"/>
        </p:xfrm>
        <a:graphic>
          <a:graphicData uri="http://schemas.openxmlformats.org/drawingml/2006/table">
            <a:tbl>
              <a:tblPr/>
              <a:tblGrid>
                <a:gridCol w="1566305"/>
                <a:gridCol w="432048"/>
                <a:gridCol w="2956306"/>
                <a:gridCol w="784818"/>
                <a:gridCol w="1093988"/>
                <a:gridCol w="2005646"/>
              </a:tblGrid>
              <a:tr h="658115">
                <a:tc rowSpan="4">
                  <a:txBody>
                    <a:bodyPr/>
                    <a:lstStyle/>
                    <a:p>
                      <a:pPr algn="l" fontAlgn="ctr"/>
                      <a:r>
                        <a:rPr lang="fr-FR" sz="1200" b="1" i="0" u="none" strike="noStrike" dirty="0">
                          <a:solidFill>
                            <a:srgbClr val="000000"/>
                          </a:solidFill>
                          <a:effectLst/>
                          <a:latin typeface="Calibri"/>
                        </a:rPr>
                        <a:t>Respect des recommandations régionales ou nationales de bon usage des antibiotiques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dirty="0">
                          <a:solidFill>
                            <a:srgbClr val="000000"/>
                          </a:solidFill>
                          <a:effectLst/>
                          <a:latin typeface="Calibri"/>
                        </a:rPr>
                        <a:t>31</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Evaluation de la prise en charge thérapeutique des bactériuries chez la personne âgée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dirty="0">
                          <a:solidFill>
                            <a:srgbClr val="000000"/>
                          </a:solidFill>
                          <a:effectLst/>
                          <a:latin typeface="Calibri"/>
                        </a:rPr>
                        <a:t>4 réponses positives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dirty="0">
                          <a:solidFill>
                            <a:srgbClr val="000000"/>
                          </a:solidFill>
                          <a:effectLst/>
                          <a:latin typeface="Calibri"/>
                        </a:rPr>
                        <a:t>Procédure et Evaluation des pratiques validées en instance, Fiche de poste signée du référent antibiotique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4">
                  <a:txBody>
                    <a:bodyPr/>
                    <a:lstStyle/>
                    <a:p>
                      <a:pPr algn="l" fontAlgn="ctr"/>
                      <a:r>
                        <a:rPr lang="fr-FR" sz="1200" b="1" i="0" u="none" strike="noStrike" dirty="0">
                          <a:solidFill>
                            <a:srgbClr val="000000"/>
                          </a:solidFill>
                          <a:effectLst/>
                          <a:latin typeface="Calibri"/>
                        </a:rPr>
                        <a:t>Cotation A : 3 ou 4 réponses positives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au moins 2 réponses positives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au moins 1 réponse positive</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réponse ou trois réponses négatives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784984">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Identification d'un référent antibiotique disposant d'une fiche de poste précisant ses missions et d'un temps dédié pour le déploiement de la politique d'antibiothérapie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486992">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Suivi et évaluation du taux de réévaluation de l’antibiothérapie  à J3 et à J7</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590188">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Suivi et/ou analyse des prescriptions d'antibiotiques critiques, en particulier les </a:t>
                      </a:r>
                      <a:r>
                        <a:rPr lang="fr-FR" sz="1200" b="1" i="0" u="none" strike="noStrike" dirty="0" err="1">
                          <a:solidFill>
                            <a:srgbClr val="000000"/>
                          </a:solidFill>
                          <a:effectLst/>
                          <a:latin typeface="Calibri"/>
                        </a:rPr>
                        <a:t>carbapénèmes</a:t>
                      </a:r>
                      <a:endParaRPr lang="fr-FR" sz="1200" b="1" i="0" u="none" strike="noStrike" dirty="0">
                        <a:solidFill>
                          <a:srgbClr val="000000"/>
                        </a:solidFill>
                        <a:effectLst/>
                        <a:latin typeface="Calibri"/>
                      </a:endParaRP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14118638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Vigilance et bon usage des antibiotiques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402690969"/>
              </p:ext>
            </p:extLst>
          </p:nvPr>
        </p:nvGraphicFramePr>
        <p:xfrm>
          <a:off x="179512" y="386104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2" y="5157192"/>
            <a:ext cx="8842753"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a:t>Indicateurs non applicables en Dialyse</a:t>
            </a:r>
          </a:p>
          <a:p>
            <a:r>
              <a:rPr lang="fr-FR" sz="1400" b="1" dirty="0"/>
              <a:t>Indicateur ICATB2 non applicable en HAD et PSY</a:t>
            </a:r>
          </a:p>
          <a:p>
            <a:r>
              <a:rPr lang="fr-FR" sz="1400" b="1" dirty="0"/>
              <a:t>Indicateur ICABMR non applicable en PSY</a:t>
            </a:r>
          </a:p>
          <a:p>
            <a:r>
              <a:rPr lang="fr-FR" sz="1400" b="1" dirty="0"/>
              <a:t>Indicateur ICALISO non applicable en HAD, SSR et </a:t>
            </a:r>
            <a:r>
              <a:rPr lang="fr-FR" sz="1400" b="1" dirty="0" smtClean="0"/>
              <a:t>PSY et MCO sans chirurgie</a:t>
            </a:r>
            <a:endParaRPr lang="fr-FR" sz="1400" b="1" dirty="0"/>
          </a:p>
        </p:txBody>
      </p:sp>
      <p:graphicFrame>
        <p:nvGraphicFramePr>
          <p:cNvPr id="9" name="Tableau 8"/>
          <p:cNvGraphicFramePr>
            <a:graphicFrameLocks noGrp="1"/>
          </p:cNvGraphicFramePr>
          <p:nvPr>
            <p:extLst>
              <p:ext uri="{D42A27DB-BD31-4B8C-83A1-F6EECF244321}">
                <p14:modId xmlns:p14="http://schemas.microsoft.com/office/powerpoint/2010/main" val="2408939986"/>
              </p:ext>
            </p:extLst>
          </p:nvPr>
        </p:nvGraphicFramePr>
        <p:xfrm>
          <a:off x="196636" y="1412776"/>
          <a:ext cx="8767853" cy="1981776"/>
        </p:xfrm>
        <a:graphic>
          <a:graphicData uri="http://schemas.openxmlformats.org/drawingml/2006/table">
            <a:tbl>
              <a:tblPr/>
              <a:tblGrid>
                <a:gridCol w="1207012"/>
                <a:gridCol w="432048"/>
                <a:gridCol w="1872208"/>
                <a:gridCol w="1008112"/>
                <a:gridCol w="1440160"/>
                <a:gridCol w="2808313"/>
              </a:tblGrid>
              <a:tr h="504056">
                <a:tc rowSpan="5">
                  <a:txBody>
                    <a:bodyPr/>
                    <a:lstStyle/>
                    <a:p>
                      <a:pPr algn="l" fontAlgn="ctr"/>
                      <a:r>
                        <a:rPr lang="fr-FR" sz="1200" b="1" i="0" u="none" strike="noStrike" dirty="0">
                          <a:solidFill>
                            <a:srgbClr val="000000"/>
                          </a:solidFill>
                          <a:effectLst/>
                          <a:latin typeface="Calibri"/>
                        </a:rPr>
                        <a:t>Indicateurs IQSS du </a:t>
                      </a:r>
                      <a:r>
                        <a:rPr lang="fr-FR" sz="1200" b="1" i="0" u="none" strike="noStrike" dirty="0" err="1">
                          <a:solidFill>
                            <a:srgbClr val="000000"/>
                          </a:solidFill>
                          <a:effectLst/>
                          <a:latin typeface="Calibri"/>
                        </a:rPr>
                        <a:t>TdBIN</a:t>
                      </a:r>
                      <a:r>
                        <a:rPr lang="fr-FR" sz="1200" b="1" i="0" u="none" strike="noStrike" dirty="0">
                          <a:solidFill>
                            <a:srgbClr val="000000"/>
                          </a:solidFill>
                          <a:effectLst/>
                          <a:latin typeface="Calibri"/>
                        </a:rPr>
                        <a:t>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5">
                  <a:txBody>
                    <a:bodyPr/>
                    <a:lstStyle/>
                    <a:p>
                      <a:pPr algn="ctr" fontAlgn="ctr"/>
                      <a:r>
                        <a:rPr lang="fr-FR" sz="1200" b="1" i="0" u="none" strike="noStrike" dirty="0">
                          <a:solidFill>
                            <a:srgbClr val="000000"/>
                          </a:solidFill>
                          <a:effectLst/>
                          <a:latin typeface="Calibri"/>
                        </a:rPr>
                        <a:t>32</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ICSHA.2 est en progression</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5">
                  <a:txBody>
                    <a:bodyPr/>
                    <a:lstStyle/>
                    <a:p>
                      <a:pPr algn="ctr" fontAlgn="ctr"/>
                      <a:r>
                        <a:rPr lang="fr-FR" sz="1200" b="1" i="0" u="none" strike="noStrike" dirty="0">
                          <a:solidFill>
                            <a:srgbClr val="000000"/>
                          </a:solidFill>
                          <a:effectLst/>
                          <a:latin typeface="Calibri"/>
                        </a:rPr>
                        <a:t>Classe A ou B</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5">
                  <a:txBody>
                    <a:bodyPr/>
                    <a:lstStyle/>
                    <a:p>
                      <a:pPr algn="ctr" fontAlgn="ctr"/>
                      <a:r>
                        <a:rPr lang="fr-FR" sz="1200" b="1" i="0" u="none" strike="noStrike" dirty="0">
                          <a:solidFill>
                            <a:srgbClr val="000000"/>
                          </a:solidFill>
                          <a:effectLst/>
                          <a:latin typeface="Calibri"/>
                        </a:rPr>
                        <a:t>Rapport ICSHA, ICATB2, ICA-BMR, ICA-LISO Base QUALHAS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5">
                  <a:txBody>
                    <a:bodyPr/>
                    <a:lstStyle/>
                    <a:p>
                      <a:pPr algn="l" fontAlgn="ctr"/>
                      <a:r>
                        <a:rPr lang="fr-FR" sz="1200" b="1" i="0" u="none" strike="noStrike" dirty="0">
                          <a:solidFill>
                            <a:srgbClr val="000000"/>
                          </a:solidFill>
                          <a:effectLst/>
                          <a:latin typeface="Calibri"/>
                        </a:rPr>
                        <a:t>Cotation A : classe A ou B pour la totalité des  critères applicables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classe A ou B pour au moins 75 % des critères applicables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classe A ou B pour moins de 75 % des critères applicables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aucun critère applicable en classe A ou B</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6238">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ICATB.2 a atteint la classe de performance A ou B</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60738">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ICA-BMR a atteint la classe de performance A ou B</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33234">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ICA-LISO a atteint la classe de performance A ou B</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33234">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d'indicateurs applicables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3375174209"/>
              </p:ext>
            </p:extLst>
          </p:nvPr>
        </p:nvGraphicFramePr>
        <p:xfrm>
          <a:off x="193742" y="4725144"/>
          <a:ext cx="8626731" cy="216024"/>
        </p:xfrm>
        <a:graphic>
          <a:graphicData uri="http://schemas.openxmlformats.org/drawingml/2006/table">
            <a:tbl>
              <a:tblPr/>
              <a:tblGrid>
                <a:gridCol w="686643"/>
                <a:gridCol w="686643"/>
                <a:gridCol w="686643"/>
                <a:gridCol w="686643"/>
                <a:gridCol w="774034"/>
                <a:gridCol w="761549"/>
                <a:gridCol w="761549"/>
                <a:gridCol w="761549"/>
                <a:gridCol w="761549"/>
                <a:gridCol w="686643"/>
                <a:gridCol w="686643"/>
                <a:gridCol w="686643"/>
              </a:tblGrid>
              <a:tr h="216024">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723172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94845"/>
            <a:ext cx="7200800" cy="523220"/>
          </a:xfrm>
          <a:prstGeom prst="rect">
            <a:avLst/>
          </a:prstGeom>
        </p:spPr>
        <p:txBody>
          <a:bodyPr wrap="square">
            <a:spAutoFit/>
          </a:bodyPr>
          <a:lstStyle/>
          <a:p>
            <a:pPr algn="ctr"/>
            <a:r>
              <a:rPr lang="fr-FR" sz="2800" b="1" dirty="0" smtClean="0">
                <a:solidFill>
                  <a:srgbClr val="1F497D"/>
                </a:solidFill>
              </a:rPr>
              <a:t>INTRODUCTION</a:t>
            </a:r>
            <a:endParaRPr lang="fr-FR" sz="2800" b="1" dirty="0">
              <a:solidFill>
                <a:srgbClr val="1F497D"/>
              </a:solidFill>
            </a:endParaRPr>
          </a:p>
        </p:txBody>
      </p:sp>
      <p:sp>
        <p:nvSpPr>
          <p:cNvPr id="2" name="Espace réservé du contenu 1"/>
          <p:cNvSpPr>
            <a:spLocks noGrp="1"/>
          </p:cNvSpPr>
          <p:nvPr>
            <p:ph idx="1"/>
          </p:nvPr>
        </p:nvSpPr>
        <p:spPr/>
        <p:txBody>
          <a:bodyPr>
            <a:normAutofit/>
          </a:bodyPr>
          <a:lstStyle/>
          <a:p>
            <a:pPr marL="0" indent="0">
              <a:buNone/>
            </a:pPr>
            <a:endParaRPr lang="fr-FR" b="1" dirty="0">
              <a:solidFill>
                <a:srgbClr val="1F497D"/>
              </a:solidFill>
            </a:endParaRPr>
          </a:p>
          <a:p>
            <a:pPr>
              <a:buFont typeface="Wingdings" pitchFamily="2" charset="2"/>
              <a:buChar char="§"/>
            </a:pPr>
            <a:r>
              <a:rPr lang="fr-FR" b="1" dirty="0" smtClean="0">
                <a:solidFill>
                  <a:srgbClr val="1F497D"/>
                </a:solidFill>
              </a:rPr>
              <a:t>Introduction</a:t>
            </a:r>
          </a:p>
          <a:p>
            <a:pPr>
              <a:buFont typeface="Wingdings" pitchFamily="2" charset="2"/>
              <a:buChar char="§"/>
            </a:pPr>
            <a:endParaRPr lang="fr-FR" b="1" dirty="0">
              <a:solidFill>
                <a:srgbClr val="1F497D"/>
              </a:solidFill>
            </a:endParaRPr>
          </a:p>
          <a:p>
            <a:pPr>
              <a:buFont typeface="Wingdings" pitchFamily="2" charset="2"/>
              <a:buChar char="§"/>
            </a:pPr>
            <a:r>
              <a:rPr lang="fr-FR" b="1" dirty="0" smtClean="0">
                <a:solidFill>
                  <a:srgbClr val="FF0000"/>
                </a:solidFill>
              </a:rPr>
              <a:t>Présentation du contrat</a:t>
            </a:r>
          </a:p>
          <a:p>
            <a:pPr>
              <a:buFont typeface="Wingdings" pitchFamily="2" charset="2"/>
              <a:buChar char="§"/>
            </a:pPr>
            <a:endParaRPr lang="fr-FR" b="1" dirty="0">
              <a:solidFill>
                <a:srgbClr val="1F497D"/>
              </a:solidFill>
            </a:endParaRPr>
          </a:p>
          <a:p>
            <a:pPr>
              <a:buFont typeface="Wingdings" pitchFamily="2" charset="2"/>
              <a:buChar char="§"/>
            </a:pPr>
            <a:r>
              <a:rPr lang="fr-FR" b="1" dirty="0" smtClean="0">
                <a:solidFill>
                  <a:srgbClr val="1F497D"/>
                </a:solidFill>
              </a:rPr>
              <a:t>Les indicateurs</a:t>
            </a:r>
            <a:endParaRPr lang="fr-FR" b="1" dirty="0">
              <a:solidFill>
                <a:srgbClr val="1F497D"/>
              </a:solidFill>
            </a:endParaRPr>
          </a:p>
          <a:p>
            <a:pPr marL="0" indent="0">
              <a:buNone/>
            </a:pPr>
            <a:endParaRPr lang="fr-FR" dirty="0"/>
          </a:p>
        </p:txBody>
      </p:sp>
    </p:spTree>
    <p:extLst>
      <p:ext uri="{BB962C8B-B14F-4D97-AF65-F5344CB8AC3E}">
        <p14:creationId xmlns:p14="http://schemas.microsoft.com/office/powerpoint/2010/main" val="14947644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Vigilance et bon usage des antibiotiques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874087531"/>
              </p:ext>
            </p:extLst>
          </p:nvPr>
        </p:nvGraphicFramePr>
        <p:xfrm>
          <a:off x="179512" y="386104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graphicFrame>
        <p:nvGraphicFramePr>
          <p:cNvPr id="2" name="Tableau 1"/>
          <p:cNvGraphicFramePr>
            <a:graphicFrameLocks noGrp="1"/>
          </p:cNvGraphicFramePr>
          <p:nvPr>
            <p:extLst>
              <p:ext uri="{D42A27DB-BD31-4B8C-83A1-F6EECF244321}">
                <p14:modId xmlns:p14="http://schemas.microsoft.com/office/powerpoint/2010/main" val="287167472"/>
              </p:ext>
            </p:extLst>
          </p:nvPr>
        </p:nvGraphicFramePr>
        <p:xfrm>
          <a:off x="196635" y="1628800"/>
          <a:ext cx="8839859" cy="1728192"/>
        </p:xfrm>
        <a:graphic>
          <a:graphicData uri="http://schemas.openxmlformats.org/drawingml/2006/table">
            <a:tbl>
              <a:tblPr/>
              <a:tblGrid>
                <a:gridCol w="1678155"/>
                <a:gridCol w="608978"/>
                <a:gridCol w="2232248"/>
                <a:gridCol w="864096"/>
                <a:gridCol w="1296144"/>
                <a:gridCol w="2160238"/>
              </a:tblGrid>
              <a:tr h="746908">
                <a:tc rowSpan="3">
                  <a:txBody>
                    <a:bodyPr/>
                    <a:lstStyle/>
                    <a:p>
                      <a:pPr algn="l" fontAlgn="ctr"/>
                      <a:r>
                        <a:rPr lang="fr-FR" sz="1200" b="1" i="0" u="none" strike="noStrike" dirty="0">
                          <a:solidFill>
                            <a:srgbClr val="000000"/>
                          </a:solidFill>
                          <a:effectLst/>
                          <a:latin typeface="Calibri"/>
                        </a:rPr>
                        <a:t>Indicateurs du PROPIAS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33</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Stabilisation ou réduction de la consommation d’antibiotiques (en nombre de DDJ/1000JH)</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Stabilisation ou réduction</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Saisie dans </a:t>
                      </a:r>
                      <a:r>
                        <a:rPr lang="fr-FR" sz="1200" b="1" i="0" u="none" strike="noStrike" dirty="0" err="1">
                          <a:solidFill>
                            <a:srgbClr val="000000"/>
                          </a:solidFill>
                          <a:effectLst/>
                          <a:latin typeface="Calibri"/>
                        </a:rPr>
                        <a:t>Consores</a:t>
                      </a:r>
                      <a:r>
                        <a:rPr lang="fr-FR" sz="1200" b="1" i="0" u="none" strike="noStrike" dirty="0">
                          <a:solidFill>
                            <a:srgbClr val="000000"/>
                          </a:solidFill>
                          <a:effectLst/>
                          <a:latin typeface="Calibri"/>
                        </a:rPr>
                        <a:t> et CR de la commission anti-infectieux</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3">
                  <a:txBody>
                    <a:bodyPr/>
                    <a:lstStyle/>
                    <a:p>
                      <a:pPr algn="l" fontAlgn="ctr"/>
                      <a:r>
                        <a:rPr lang="fr-FR" sz="1200" b="1" i="0" u="none" strike="noStrike" dirty="0">
                          <a:solidFill>
                            <a:srgbClr val="000000"/>
                          </a:solidFill>
                          <a:effectLst/>
                          <a:latin typeface="Calibri"/>
                        </a:rPr>
                        <a:t>Cotation A : Réduction de la consommation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Stabilité de la consommation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Augmentation de la consommation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mesure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71448">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DDJ/1000 JH Année N</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709836">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DDJ/1000 JH Année N-1</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3796462868"/>
              </p:ext>
            </p:extLst>
          </p:nvPr>
        </p:nvGraphicFramePr>
        <p:xfrm>
          <a:off x="192325" y="4725144"/>
          <a:ext cx="8628146" cy="157504"/>
        </p:xfrm>
        <a:graphic>
          <a:graphicData uri="http://schemas.openxmlformats.org/drawingml/2006/table">
            <a:tbl>
              <a:tblPr/>
              <a:tblGrid>
                <a:gridCol w="686755"/>
                <a:gridCol w="686755"/>
                <a:gridCol w="686755"/>
                <a:gridCol w="686755"/>
                <a:gridCol w="774161"/>
                <a:gridCol w="761675"/>
                <a:gridCol w="761675"/>
                <a:gridCol w="761675"/>
                <a:gridCol w="761675"/>
                <a:gridCol w="686755"/>
                <a:gridCol w="686755"/>
                <a:gridCol w="686755"/>
              </a:tblGrid>
              <a:tr h="144016">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1" i="0" u="none" strike="noStrike" dirty="0" smtClean="0">
                          <a:solidFill>
                            <a:srgbClr val="FF0000"/>
                          </a:solidFill>
                          <a:effectLst/>
                          <a:latin typeface="Calibri"/>
                        </a:rPr>
                        <a:t>NA</a:t>
                      </a:r>
                      <a:endParaRPr lang="fr-FR" sz="1000" b="1" i="0" u="none" strike="noStrike" dirty="0">
                        <a:solidFill>
                          <a:srgbClr val="FF0000"/>
                        </a:solidFill>
                        <a:effectLst/>
                        <a:latin typeface="Calibri"/>
                      </a:endParaRP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254008388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Vigilance et bon usage des antibiotiques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805850988"/>
              </p:ext>
            </p:extLst>
          </p:nvPr>
        </p:nvGraphicFramePr>
        <p:xfrm>
          <a:off x="179512" y="386104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r>
                        <a:rPr lang="fr-FR" sz="1100" b="1" i="0" u="none" strike="noStrike" dirty="0">
                          <a:solidFill>
                            <a:srgbClr val="1F497D"/>
                          </a:solidFill>
                          <a:effectLst/>
                          <a:latin typeface="Calibri"/>
                        </a:rPr>
                        <a:t>MCO Public</a:t>
                      </a:r>
                      <a:br>
                        <a:rPr lang="fr-FR" sz="1100" b="1" i="0" u="none" strike="noStrike" dirty="0">
                          <a:solidFill>
                            <a:srgbClr val="1F497D"/>
                          </a:solidFill>
                          <a:effectLst/>
                          <a:latin typeface="Calibri"/>
                        </a:rPr>
                      </a:br>
                      <a:r>
                        <a:rPr lang="fr-FR" sz="1100" b="1" i="0" u="none" strike="noStrike" dirty="0">
                          <a:solidFill>
                            <a:srgbClr val="1F497D"/>
                          </a:solidFill>
                          <a:effectLst/>
                          <a:latin typeface="Calibri"/>
                        </a:rPr>
                        <a:t>Med. + </a:t>
                      </a:r>
                      <a:r>
                        <a:rPr lang="fr-FR" sz="1100" b="1" i="0" u="none" strike="noStrike" dirty="0" err="1">
                          <a:solidFill>
                            <a:srgbClr val="1F497D"/>
                          </a:solidFill>
                          <a:effectLst/>
                          <a:latin typeface="Calibri"/>
                        </a:rPr>
                        <a:t>Chir</a:t>
                      </a:r>
                      <a:r>
                        <a:rPr lang="fr-FR" sz="1100" b="1" i="0" u="none" strike="noStrike" dirty="0">
                          <a:solidFill>
                            <a:srgbClr val="1F497D"/>
                          </a:solidFill>
                          <a:effectLst/>
                          <a:latin typeface="Calibri"/>
                        </a:rPr>
                        <a:t>.</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r>
                        <a:rPr lang="fr-FR" sz="1100" b="1" i="0" u="none" strike="noStrike" dirty="0">
                          <a:solidFill>
                            <a:srgbClr val="1F497D"/>
                          </a:solidFill>
                          <a:effectLst/>
                          <a:latin typeface="Calibri"/>
                        </a:rPr>
                        <a:t>MCO Public</a:t>
                      </a:r>
                      <a:br>
                        <a:rPr lang="fr-FR" sz="1100" b="1" i="0" u="none" strike="noStrike" dirty="0">
                          <a:solidFill>
                            <a:srgbClr val="1F497D"/>
                          </a:solidFill>
                          <a:effectLst/>
                          <a:latin typeface="Calibri"/>
                        </a:rPr>
                      </a:br>
                      <a:r>
                        <a:rPr lang="fr-FR" sz="1100" b="1" i="0" u="none" strike="noStrike" dirty="0">
                          <a:solidFill>
                            <a:srgbClr val="1F497D"/>
                          </a:solidFill>
                          <a:effectLst/>
                          <a:latin typeface="Calibri"/>
                        </a:rPr>
                        <a:t>Med. + </a:t>
                      </a:r>
                      <a:r>
                        <a:rPr lang="fr-FR" sz="1100" b="1" i="0" u="none" strike="noStrike" dirty="0" err="1">
                          <a:solidFill>
                            <a:srgbClr val="1F497D"/>
                          </a:solidFill>
                          <a:effectLst/>
                          <a:latin typeface="Calibri"/>
                        </a:rPr>
                        <a:t>Onco</a:t>
                      </a:r>
                      <a:r>
                        <a:rPr lang="fr-FR" sz="1100" b="1" i="0" u="none" strike="noStrike" dirty="0">
                          <a:solidFill>
                            <a:srgbClr val="1F497D"/>
                          </a:solidFill>
                          <a:effectLst/>
                          <a:latin typeface="Calibri"/>
                        </a:rPr>
                        <a:t>.</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r>
                        <a:rPr lang="fr-FR" sz="1100" b="1" i="0" u="none" strike="noStrike" dirty="0">
                          <a:solidFill>
                            <a:srgbClr val="1F497D"/>
                          </a:solidFill>
                          <a:effectLst/>
                          <a:latin typeface="Calibri"/>
                        </a:rPr>
                        <a:t>MCO Public</a:t>
                      </a:r>
                      <a:br>
                        <a:rPr lang="fr-FR" sz="1100" b="1" i="0" u="none" strike="noStrike" dirty="0">
                          <a:solidFill>
                            <a:srgbClr val="1F497D"/>
                          </a:solidFill>
                          <a:effectLst/>
                          <a:latin typeface="Calibri"/>
                        </a:rPr>
                      </a:br>
                      <a:r>
                        <a:rPr lang="fr-FR" sz="1100" b="1" i="0" u="none" strike="noStrike" dirty="0">
                          <a:solidFill>
                            <a:srgbClr val="1F497D"/>
                          </a:solidFill>
                          <a:effectLst/>
                          <a:latin typeface="Calibri"/>
                        </a:rPr>
                        <a:t>Med.</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r>
                        <a:rPr lang="en-US" sz="1100" b="1" i="0" u="none" strike="noStrike" dirty="0">
                          <a:solidFill>
                            <a:srgbClr val="EEECE1"/>
                          </a:solidFill>
                          <a:effectLst/>
                          <a:latin typeface="Calibri"/>
                        </a:rPr>
                        <a:t>MCO </a:t>
                      </a:r>
                      <a:r>
                        <a:rPr lang="en-US" sz="1100" b="1" i="0" u="none" strike="noStrike" dirty="0" err="1">
                          <a:solidFill>
                            <a:srgbClr val="EEECE1"/>
                          </a:solidFill>
                          <a:effectLst/>
                          <a:latin typeface="Calibri"/>
                        </a:rPr>
                        <a:t>Privé</a:t>
                      </a:r>
                      <a:r>
                        <a:rPr lang="en-US" sz="1100" b="1" i="0" u="none" strike="noStrike" dirty="0">
                          <a:solidFill>
                            <a:srgbClr val="EEECE1"/>
                          </a:solidFill>
                          <a:effectLst/>
                          <a:latin typeface="Calibri"/>
                        </a:rPr>
                        <a:t>/ESPIC</a:t>
                      </a:r>
                      <a:br>
                        <a:rPr lang="en-US" sz="1100" b="1" i="0" u="none" strike="noStrike" dirty="0">
                          <a:solidFill>
                            <a:srgbClr val="EEECE1"/>
                          </a:solidFill>
                          <a:effectLst/>
                          <a:latin typeface="Calibri"/>
                        </a:rPr>
                      </a:br>
                      <a:r>
                        <a:rPr lang="en-US" sz="1100" b="1" i="0" u="none" strike="noStrike" dirty="0">
                          <a:solidFill>
                            <a:srgbClr val="EEECE1"/>
                          </a:solidFill>
                          <a:effectLst/>
                          <a:latin typeface="Calibri"/>
                        </a:rPr>
                        <a:t>Med. +  </a:t>
                      </a:r>
                      <a:r>
                        <a:rPr lang="en-US" sz="1100" b="1" i="0" u="none" strike="noStrike" dirty="0" err="1">
                          <a:solidFill>
                            <a:srgbClr val="EEECE1"/>
                          </a:solidFill>
                          <a:effectLst/>
                          <a:latin typeface="Calibri"/>
                        </a:rPr>
                        <a:t>Chir</a:t>
                      </a:r>
                      <a:r>
                        <a:rPr lang="en-US" sz="1100" b="1" i="0" u="none" strike="noStrike" dirty="0">
                          <a:solidFill>
                            <a:srgbClr val="EEECE1"/>
                          </a:solidFill>
                          <a:effectLst/>
                          <a:latin typeface="Calibri"/>
                        </a:rPr>
                        <a:t>. + </a:t>
                      </a:r>
                      <a:r>
                        <a:rPr lang="en-US" sz="1100" b="1" i="0" u="none" strike="noStrike" dirty="0" err="1">
                          <a:solidFill>
                            <a:srgbClr val="EEECE1"/>
                          </a:solidFill>
                          <a:effectLst/>
                          <a:latin typeface="Calibri"/>
                        </a:rPr>
                        <a:t>Onco</a:t>
                      </a:r>
                      <a:r>
                        <a:rPr lang="en-US" sz="1100" b="1" i="0" u="none" strike="noStrike" dirty="0">
                          <a:solidFill>
                            <a:srgbClr val="EEECE1"/>
                          </a:solidFill>
                          <a:effectLst/>
                          <a:latin typeface="Calibri"/>
                        </a:rPr>
                        <a:t>.</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ctr"/>
                      <a:r>
                        <a:rPr lang="fr-FR" sz="1100" b="1" i="0" u="none" strike="noStrike" dirty="0">
                          <a:solidFill>
                            <a:srgbClr val="EEECE1"/>
                          </a:solidFill>
                          <a:effectLst/>
                          <a:latin typeface="Calibri"/>
                        </a:rPr>
                        <a:t>MCO Privé/ESPIC</a:t>
                      </a:r>
                      <a:br>
                        <a:rPr lang="fr-FR" sz="1100" b="1" i="0" u="none" strike="noStrike" dirty="0">
                          <a:solidFill>
                            <a:srgbClr val="EEECE1"/>
                          </a:solidFill>
                          <a:effectLst/>
                          <a:latin typeface="Calibri"/>
                        </a:rPr>
                      </a:br>
                      <a:r>
                        <a:rPr lang="fr-FR" sz="1100" b="1" i="0" u="none" strike="noStrike" dirty="0">
                          <a:solidFill>
                            <a:srgbClr val="EEECE1"/>
                          </a:solidFill>
                          <a:effectLst/>
                          <a:latin typeface="Calibri"/>
                        </a:rPr>
                        <a:t>Med. + </a:t>
                      </a:r>
                      <a:r>
                        <a:rPr lang="fr-FR" sz="1100" b="1" i="0" u="none" strike="noStrike" dirty="0" err="1">
                          <a:solidFill>
                            <a:srgbClr val="EEECE1"/>
                          </a:solidFill>
                          <a:effectLst/>
                          <a:latin typeface="Calibri"/>
                        </a:rPr>
                        <a:t>Chir</a:t>
                      </a:r>
                      <a:r>
                        <a:rPr lang="fr-FR" sz="1100" b="1" i="0" u="none" strike="noStrike" dirty="0">
                          <a:solidFill>
                            <a:srgbClr val="EEECE1"/>
                          </a:solidFill>
                          <a:effectLst/>
                          <a:latin typeface="Calibri"/>
                        </a:rPr>
                        <a:t>.</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ctr"/>
                      <a:r>
                        <a:rPr lang="fr-FR" sz="1100" b="1" i="0" u="none" strike="noStrike" dirty="0">
                          <a:solidFill>
                            <a:srgbClr val="EEECE1"/>
                          </a:solidFill>
                          <a:effectLst/>
                          <a:latin typeface="Calibri"/>
                        </a:rPr>
                        <a:t>MCO Privé/ESPIC</a:t>
                      </a:r>
                      <a:br>
                        <a:rPr lang="fr-FR" sz="1100" b="1" i="0" u="none" strike="noStrike" dirty="0">
                          <a:solidFill>
                            <a:srgbClr val="EEECE1"/>
                          </a:solidFill>
                          <a:effectLst/>
                          <a:latin typeface="Calibri"/>
                        </a:rPr>
                      </a:br>
                      <a:r>
                        <a:rPr lang="fr-FR" sz="1100" b="1" i="0" u="none" strike="noStrike" dirty="0">
                          <a:solidFill>
                            <a:srgbClr val="EEECE1"/>
                          </a:solidFill>
                          <a:effectLst/>
                          <a:latin typeface="Calibri"/>
                        </a:rPr>
                        <a:t>Med. + </a:t>
                      </a:r>
                      <a:r>
                        <a:rPr lang="fr-FR" sz="1100" b="1" i="0" u="none" strike="noStrike" dirty="0" err="1">
                          <a:solidFill>
                            <a:srgbClr val="EEECE1"/>
                          </a:solidFill>
                          <a:effectLst/>
                          <a:latin typeface="Calibri"/>
                        </a:rPr>
                        <a:t>Onco</a:t>
                      </a:r>
                      <a:r>
                        <a:rPr lang="fr-FR" sz="1100" b="1" i="0" u="none" strike="noStrike" dirty="0">
                          <a:solidFill>
                            <a:srgbClr val="EEECE1"/>
                          </a:solidFill>
                          <a:effectLst/>
                          <a:latin typeface="Calibri"/>
                        </a:rPr>
                        <a:t>.</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ctr"/>
                      <a:r>
                        <a:rPr lang="fr-FR" sz="1100" b="1" i="0" u="none" strike="noStrike" dirty="0">
                          <a:solidFill>
                            <a:srgbClr val="EEECE1"/>
                          </a:solidFill>
                          <a:effectLst/>
                          <a:latin typeface="Calibri"/>
                        </a:rPr>
                        <a:t>MCO Privé/ESPIC</a:t>
                      </a:r>
                      <a:br>
                        <a:rPr lang="fr-FR" sz="1100" b="1" i="0" u="none" strike="noStrike" dirty="0">
                          <a:solidFill>
                            <a:srgbClr val="EEECE1"/>
                          </a:solidFill>
                          <a:effectLst/>
                          <a:latin typeface="Calibri"/>
                        </a:rPr>
                      </a:br>
                      <a:r>
                        <a:rPr lang="fr-FR" sz="1100" b="1" i="0" u="none" strike="noStrike" dirty="0">
                          <a:solidFill>
                            <a:srgbClr val="EEECE1"/>
                          </a:solidFill>
                          <a:effectLst/>
                          <a:latin typeface="Calibri"/>
                        </a:rPr>
                        <a:t>Med.</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ctr"/>
                      <a:r>
                        <a:rPr lang="fr-FR" sz="1100" b="1" i="0" u="none" strike="noStrike" dirty="0">
                          <a:solidFill>
                            <a:srgbClr val="EEECE1"/>
                          </a:solidFill>
                          <a:effectLst/>
                          <a:latin typeface="Calibri"/>
                        </a:rPr>
                        <a:t>Dialyse</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ctr"/>
                      <a:r>
                        <a:rPr lang="fr-FR" sz="1100" b="1" i="0" u="none" strike="noStrike" dirty="0">
                          <a:solidFill>
                            <a:srgbClr val="EEECE1"/>
                          </a:solidFill>
                          <a:effectLst/>
                          <a:latin typeface="Calibri"/>
                        </a:rPr>
                        <a:t>HAD</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6B0A"/>
                    </a:solidFill>
                  </a:tcPr>
                </a:tc>
                <a:tc>
                  <a:txBody>
                    <a:bodyPr/>
                    <a:lstStyle/>
                    <a:p>
                      <a:pPr algn="ctr" fontAlgn="ctr"/>
                      <a:r>
                        <a:rPr lang="fr-FR" sz="1100" b="1" i="0" u="none" strike="noStrike" dirty="0">
                          <a:solidFill>
                            <a:srgbClr val="EEECE1"/>
                          </a:solidFill>
                          <a:effectLst/>
                          <a:latin typeface="Calibri"/>
                        </a:rPr>
                        <a:t>SSR et PSY Public</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graphicFrame>
        <p:nvGraphicFramePr>
          <p:cNvPr id="9" name="Tableau 8"/>
          <p:cNvGraphicFramePr>
            <a:graphicFrameLocks noGrp="1"/>
          </p:cNvGraphicFramePr>
          <p:nvPr>
            <p:extLst>
              <p:ext uri="{D42A27DB-BD31-4B8C-83A1-F6EECF244321}">
                <p14:modId xmlns:p14="http://schemas.microsoft.com/office/powerpoint/2010/main" val="754916165"/>
              </p:ext>
            </p:extLst>
          </p:nvPr>
        </p:nvGraphicFramePr>
        <p:xfrm>
          <a:off x="170608" y="1340768"/>
          <a:ext cx="8865888" cy="2304256"/>
        </p:xfrm>
        <a:graphic>
          <a:graphicData uri="http://schemas.openxmlformats.org/drawingml/2006/table">
            <a:tbl>
              <a:tblPr/>
              <a:tblGrid>
                <a:gridCol w="1683097"/>
                <a:gridCol w="414039"/>
                <a:gridCol w="2232248"/>
                <a:gridCol w="648072"/>
                <a:gridCol w="1944216"/>
                <a:gridCol w="1944216"/>
              </a:tblGrid>
              <a:tr h="777347">
                <a:tc rowSpan="3">
                  <a:txBody>
                    <a:bodyPr/>
                    <a:lstStyle/>
                    <a:p>
                      <a:pPr algn="l" fontAlgn="ctr"/>
                      <a:r>
                        <a:rPr lang="fr-FR" sz="1200" b="1" i="0" u="none" strike="noStrike" dirty="0">
                          <a:solidFill>
                            <a:srgbClr val="000000"/>
                          </a:solidFill>
                          <a:effectLst/>
                          <a:latin typeface="Calibri"/>
                        </a:rPr>
                        <a:t>Indicateurs du PROPIAS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34</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Proportion d’antibioprophylaxies péri-opératoires de plus de 24h ≤ 10% : date d'évaluation</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&lt; 3 ans</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dirty="0">
                          <a:solidFill>
                            <a:srgbClr val="000000"/>
                          </a:solidFill>
                          <a:effectLst/>
                          <a:latin typeface="Calibri"/>
                        </a:rPr>
                        <a:t>Résultat d'audit sur l'antibioprophylaxie de moins de trois ans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3">
                  <a:txBody>
                    <a:bodyPr/>
                    <a:lstStyle/>
                    <a:p>
                      <a:pPr algn="l" fontAlgn="ctr"/>
                      <a:r>
                        <a:rPr lang="fr-FR" sz="1200" b="1" i="0" u="none" strike="noStrike" dirty="0">
                          <a:solidFill>
                            <a:srgbClr val="000000"/>
                          </a:solidFill>
                          <a:effectLst/>
                          <a:latin typeface="Calibri"/>
                        </a:rPr>
                        <a:t>Cotation A : Réduction de la consommation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Stabilité de la consommation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Mesure datant de plus de trois ans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mesure </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833581">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prescription d'antibioprophylaxie de plus de 24h</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&lt;=10%</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693328">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prescription d'antibioprophylaxie</a:t>
                      </a:r>
                    </a:p>
                  </a:txBody>
                  <a:tcPr marL="3670" marR="3670" marT="36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
        <p:nvSpPr>
          <p:cNvPr id="13" name="ZoneTexte 12"/>
          <p:cNvSpPr txBox="1"/>
          <p:nvPr/>
        </p:nvSpPr>
        <p:spPr>
          <a:xfrm>
            <a:off x="193742" y="5157192"/>
            <a:ext cx="8842753"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fontAlgn="ctr"/>
            <a:r>
              <a:rPr lang="fr-FR" sz="1400" b="1" dirty="0">
                <a:solidFill>
                  <a:srgbClr val="000000"/>
                </a:solidFill>
              </a:rPr>
              <a:t>le nombre de dossiers à analyser correspond à au moins 10% du nombre de lits et places de chirurgie</a:t>
            </a:r>
          </a:p>
        </p:txBody>
      </p:sp>
      <p:graphicFrame>
        <p:nvGraphicFramePr>
          <p:cNvPr id="19" name="Tableau 18"/>
          <p:cNvGraphicFramePr>
            <a:graphicFrameLocks noGrp="1"/>
          </p:cNvGraphicFramePr>
          <p:nvPr>
            <p:extLst>
              <p:ext uri="{D42A27DB-BD31-4B8C-83A1-F6EECF244321}">
                <p14:modId xmlns:p14="http://schemas.microsoft.com/office/powerpoint/2010/main" val="557004610"/>
              </p:ext>
            </p:extLst>
          </p:nvPr>
        </p:nvGraphicFramePr>
        <p:xfrm>
          <a:off x="193742" y="4711656"/>
          <a:ext cx="8626732" cy="157504"/>
        </p:xfrm>
        <a:graphic>
          <a:graphicData uri="http://schemas.openxmlformats.org/drawingml/2006/table">
            <a:tbl>
              <a:tblPr/>
              <a:tblGrid>
                <a:gridCol w="674159"/>
                <a:gridCol w="674159"/>
                <a:gridCol w="653676"/>
                <a:gridCol w="720080"/>
                <a:gridCol w="786048"/>
                <a:gridCol w="726120"/>
                <a:gridCol w="792088"/>
                <a:gridCol w="792088"/>
                <a:gridCol w="720080"/>
                <a:gridCol w="720080"/>
                <a:gridCol w="681511"/>
                <a:gridCol w="686643"/>
              </a:tblGrid>
              <a:tr h="157504">
                <a:tc>
                  <a:txBody>
                    <a:bodyPr/>
                    <a:lstStyle/>
                    <a:p>
                      <a:pPr algn="ctr" fontAlgn="ctr"/>
                      <a:r>
                        <a:rPr lang="fr-FR" sz="1000" b="0" i="0" u="none" strike="noStrike" dirty="0">
                          <a:solidFill>
                            <a:srgbClr val="000000"/>
                          </a:solidFill>
                          <a:effectLst/>
                          <a:latin typeface="Calibri"/>
                        </a:rPr>
                        <a:t>1,0</a:t>
                      </a: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1,0</a:t>
                      </a: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marL="0" algn="ctr" defTabSz="914400" rtl="0" eaLnBrk="1" fontAlgn="ctr" latinLnBrk="0" hangingPunct="1"/>
                      <a:r>
                        <a:rPr lang="fr-FR" sz="1000" b="0" i="0" u="none" strike="noStrike" kern="1200" dirty="0" smtClean="0">
                          <a:solidFill>
                            <a:srgbClr val="000000"/>
                          </a:solidFill>
                          <a:effectLst/>
                          <a:latin typeface="Calibri"/>
                          <a:ea typeface="+mn-ea"/>
                          <a:cs typeface="+mn-cs"/>
                        </a:rPr>
                        <a:t>NA</a:t>
                      </a:r>
                      <a:endParaRPr lang="fr-FR" sz="1000" b="0" i="0" u="none" strike="noStrike" kern="1200" dirty="0">
                        <a:solidFill>
                          <a:srgbClr val="000000"/>
                        </a:solidFill>
                        <a:effectLst/>
                        <a:latin typeface="Calibri"/>
                        <a:ea typeface="+mn-ea"/>
                        <a:cs typeface="+mn-cs"/>
                      </a:endParaRP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fr-FR" sz="1000" b="0" i="0" u="none" strike="noStrike" dirty="0" smtClean="0">
                          <a:solidFill>
                            <a:srgbClr val="000000"/>
                          </a:solidFill>
                          <a:effectLst/>
                          <a:latin typeface="Calibri"/>
                        </a:rPr>
                        <a:t>NA</a:t>
                      </a:r>
                      <a:endParaRPr lang="fr-FR" sz="1000" b="0" i="0" u="none" strike="noStrike" dirty="0">
                        <a:solidFill>
                          <a:srgbClr val="000000"/>
                        </a:solidFill>
                        <a:effectLst/>
                        <a:latin typeface="Calibri"/>
                      </a:endParaRP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D9F1"/>
                    </a:solidFill>
                  </a:tcPr>
                </a:tc>
                <a:tc>
                  <a:txBody>
                    <a:bodyPr/>
                    <a:lstStyle/>
                    <a:p>
                      <a:pPr algn="ctr" fontAlgn="ctr"/>
                      <a:r>
                        <a:rPr lang="fr-FR" sz="1000" b="0" i="0" u="none" strike="noStrike" dirty="0">
                          <a:solidFill>
                            <a:srgbClr val="000000"/>
                          </a:solidFill>
                          <a:effectLst/>
                          <a:latin typeface="Calibri"/>
                        </a:rPr>
                        <a:t>1,0</a:t>
                      </a: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1,0</a:t>
                      </a: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fr-FR" sz="1000" b="0" i="0" u="none" strike="noStrike" dirty="0" smtClean="0">
                          <a:solidFill>
                            <a:srgbClr val="000000"/>
                          </a:solidFill>
                          <a:effectLst/>
                          <a:latin typeface="Calibri"/>
                        </a:rPr>
                        <a:t>NA</a:t>
                      </a:r>
                      <a:endParaRPr lang="fr-FR" sz="1000" b="0" i="0" u="none" strike="noStrike" dirty="0">
                        <a:solidFill>
                          <a:srgbClr val="000000"/>
                        </a:solidFill>
                        <a:effectLst/>
                        <a:latin typeface="Calibri"/>
                      </a:endParaRP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000" b="0" i="0" u="none" strike="noStrike" dirty="0" smtClean="0">
                          <a:solidFill>
                            <a:srgbClr val="000000"/>
                          </a:solidFill>
                          <a:effectLst/>
                          <a:latin typeface="Calibri"/>
                        </a:rPr>
                        <a:t>NA</a:t>
                      </a:r>
                      <a:endParaRPr kumimoji="0" lang="fr-FR" sz="1000" b="0" i="0" u="none" strike="noStrike" kern="1200" cap="none" spc="0" normalizeH="0" baseline="0" noProof="0" dirty="0" smtClean="0">
                        <a:ln>
                          <a:noFill/>
                        </a:ln>
                        <a:solidFill>
                          <a:srgbClr val="000000"/>
                        </a:solidFill>
                        <a:effectLst/>
                        <a:uLnTx/>
                        <a:uFillTx/>
                        <a:latin typeface="+mn-lt"/>
                        <a:ea typeface="+mn-ea"/>
                        <a:cs typeface="+mn-cs"/>
                      </a:endParaRP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fr-FR" sz="1000" b="0" i="0" u="none" strike="noStrike" dirty="0" smtClean="0">
                          <a:solidFill>
                            <a:srgbClr val="000000"/>
                          </a:solidFill>
                          <a:effectLst/>
                          <a:latin typeface="Calibri"/>
                        </a:rPr>
                        <a:t>NA</a:t>
                      </a:r>
                      <a:endParaRPr lang="fr-FR" sz="1000" b="0" i="0" u="none" strike="noStrike" dirty="0">
                        <a:solidFill>
                          <a:srgbClr val="000000"/>
                        </a:solidFill>
                        <a:effectLst/>
                        <a:latin typeface="Calibri"/>
                      </a:endParaRP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fr-FR" sz="1000" b="0" i="0" u="none" strike="noStrike" dirty="0" smtClean="0">
                          <a:solidFill>
                            <a:srgbClr val="000000"/>
                          </a:solidFill>
                          <a:effectLst/>
                          <a:latin typeface="Calibri"/>
                        </a:rPr>
                        <a:t>NA</a:t>
                      </a:r>
                      <a:endParaRPr lang="fr-FR" sz="1000" b="0" i="0" u="none" strike="noStrike" dirty="0">
                        <a:solidFill>
                          <a:srgbClr val="000000"/>
                        </a:solidFill>
                        <a:effectLst/>
                        <a:latin typeface="Calibri"/>
                      </a:endParaRP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fr-FR" sz="1000" b="0" i="0" u="none" strike="noStrike" dirty="0" smtClean="0">
                          <a:solidFill>
                            <a:srgbClr val="000000"/>
                          </a:solidFill>
                          <a:effectLst/>
                          <a:latin typeface="Calibri"/>
                        </a:rPr>
                        <a:t>NA</a:t>
                      </a:r>
                      <a:endParaRPr lang="fr-FR" sz="1000" b="0" i="0" u="none" strike="noStrike" dirty="0">
                        <a:solidFill>
                          <a:srgbClr val="000000"/>
                        </a:solidFill>
                        <a:effectLst/>
                        <a:latin typeface="Calibri"/>
                      </a:endParaRP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c>
                  <a:txBody>
                    <a:bodyPr/>
                    <a:lstStyle/>
                    <a:p>
                      <a:pPr algn="ctr" fontAlgn="ctr"/>
                      <a:r>
                        <a:rPr lang="fr-FR" sz="1000" b="0" i="0" u="none" strike="noStrike" dirty="0" smtClean="0">
                          <a:solidFill>
                            <a:srgbClr val="000000"/>
                          </a:solidFill>
                          <a:effectLst/>
                          <a:latin typeface="Calibri"/>
                        </a:rPr>
                        <a:t>NA</a:t>
                      </a:r>
                      <a:endParaRPr lang="fr-FR" sz="1000" b="0" i="0" u="none" strike="noStrike" dirty="0">
                        <a:solidFill>
                          <a:srgbClr val="000000"/>
                        </a:solidFill>
                        <a:effectLst/>
                        <a:latin typeface="Calibri"/>
                      </a:endParaRPr>
                    </a:p>
                  </a:txBody>
                  <a:tcPr marL="5104" marR="5104" marT="51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21082327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Engagements de l’établissement pour les situations visées par un plan national de santé publique</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822991558"/>
              </p:ext>
            </p:extLst>
          </p:nvPr>
        </p:nvGraphicFramePr>
        <p:xfrm>
          <a:off x="179512" y="3861048"/>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graphicFrame>
        <p:nvGraphicFramePr>
          <p:cNvPr id="7" name="Tableau 6"/>
          <p:cNvGraphicFramePr>
            <a:graphicFrameLocks noGrp="1"/>
          </p:cNvGraphicFramePr>
          <p:nvPr>
            <p:extLst>
              <p:ext uri="{D42A27DB-BD31-4B8C-83A1-F6EECF244321}">
                <p14:modId xmlns:p14="http://schemas.microsoft.com/office/powerpoint/2010/main" val="1929551618"/>
              </p:ext>
            </p:extLst>
          </p:nvPr>
        </p:nvGraphicFramePr>
        <p:xfrm>
          <a:off x="196637" y="1340767"/>
          <a:ext cx="8839859" cy="2016224"/>
        </p:xfrm>
        <a:graphic>
          <a:graphicData uri="http://schemas.openxmlformats.org/drawingml/2006/table">
            <a:tbl>
              <a:tblPr/>
              <a:tblGrid>
                <a:gridCol w="1855084"/>
                <a:gridCol w="432048"/>
                <a:gridCol w="2160240"/>
                <a:gridCol w="792088"/>
                <a:gridCol w="1152128"/>
                <a:gridCol w="2448271"/>
              </a:tblGrid>
              <a:tr h="474838">
                <a:tc rowSpan="3">
                  <a:txBody>
                    <a:bodyPr/>
                    <a:lstStyle/>
                    <a:p>
                      <a:pPr algn="l" fontAlgn="ctr"/>
                      <a:r>
                        <a:rPr lang="fr-FR" sz="1200" b="1" i="0" u="none" strike="noStrike" dirty="0">
                          <a:solidFill>
                            <a:srgbClr val="000000"/>
                          </a:solidFill>
                          <a:effectLst/>
                          <a:latin typeface="Calibri"/>
                        </a:rPr>
                        <a:t>Mise en place du Projet Personnalisé de Soins après RCP</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rowSpan="3">
                  <a:txBody>
                    <a:bodyPr/>
                    <a:lstStyle/>
                    <a:p>
                      <a:pPr algn="ctr" fontAlgn="ctr"/>
                      <a:r>
                        <a:rPr lang="fr-FR" sz="1200" b="1" i="0" u="none" strike="noStrike">
                          <a:solidFill>
                            <a:srgbClr val="000000"/>
                          </a:solidFill>
                          <a:effectLst/>
                          <a:latin typeface="Calibri"/>
                        </a:rPr>
                        <a:t>35</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fr-FR" sz="1200" b="1" i="0" u="none" strike="noStrike" dirty="0">
                          <a:solidFill>
                            <a:srgbClr val="000000"/>
                          </a:solidFill>
                          <a:effectLst/>
                          <a:latin typeface="Calibri"/>
                        </a:rPr>
                        <a:t>Activité de cancérologie</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rowSpan="3">
                  <a:txBody>
                    <a:bodyPr/>
                    <a:lstStyle/>
                    <a:p>
                      <a:pPr algn="ctr" fontAlgn="ctr"/>
                      <a:r>
                        <a:rPr lang="fr-FR" sz="1200" b="1" i="0" u="none" strike="noStrike">
                          <a:solidFill>
                            <a:srgbClr val="000000"/>
                          </a:solidFill>
                          <a:effectLst/>
                          <a:latin typeface="Calibri"/>
                        </a:rPr>
                        <a:t>Non connu</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rowSpan="3">
                  <a:txBody>
                    <a:bodyPr/>
                    <a:lstStyle/>
                    <a:p>
                      <a:pPr algn="ctr" fontAlgn="ctr"/>
                      <a:r>
                        <a:rPr lang="fr-FR" sz="1200" b="1" i="0" u="none" strike="noStrike" dirty="0">
                          <a:solidFill>
                            <a:srgbClr val="000000"/>
                          </a:solidFill>
                          <a:effectLst/>
                          <a:latin typeface="Calibri"/>
                        </a:rPr>
                        <a:t>Bilan d'activité de la cancérologie</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3">
                  <a:txBody>
                    <a:bodyPr/>
                    <a:lstStyle/>
                    <a:p>
                      <a:pPr algn="l" fontAlgn="ctr"/>
                      <a:r>
                        <a:rPr lang="fr-FR" sz="1200" b="1" i="0" u="none" strike="noStrike" dirty="0">
                          <a:solidFill>
                            <a:srgbClr val="000000"/>
                          </a:solidFill>
                          <a:effectLst/>
                          <a:latin typeface="Calibri"/>
                        </a:rPr>
                        <a:t>Cotation A : Taux de PPS &gt; 80 % ou Non Applicable</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de PPS &gt; 50 %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de PPS &gt; 10 %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absence de réponse ou de PPS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688857">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projets personnalisés de soins (PPS</a:t>
                      </a:r>
                      <a:r>
                        <a:rPr lang="fr-FR" sz="1200" b="1" i="0" u="none" strike="noStrike" dirty="0" smtClean="0">
                          <a:solidFill>
                            <a:srgbClr val="000000"/>
                          </a:solidFill>
                          <a:effectLst/>
                          <a:latin typeface="Calibri"/>
                        </a:rPr>
                        <a:t>)</a:t>
                      </a:r>
                      <a:endParaRPr lang="fr-FR" sz="1200" b="1" i="0" u="none" strike="noStrike" dirty="0">
                        <a:solidFill>
                          <a:srgbClr val="000000"/>
                        </a:solidFill>
                        <a:effectLst/>
                        <a:latin typeface="Calibri"/>
                      </a:endParaRP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852529">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patients suivis pour cancer dans l'établissement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3161134977"/>
              </p:ext>
            </p:extLst>
          </p:nvPr>
        </p:nvGraphicFramePr>
        <p:xfrm>
          <a:off x="193742" y="4725144"/>
          <a:ext cx="8626731" cy="157504"/>
        </p:xfrm>
        <a:graphic>
          <a:graphicData uri="http://schemas.openxmlformats.org/drawingml/2006/table">
            <a:tbl>
              <a:tblPr/>
              <a:tblGrid>
                <a:gridCol w="686643"/>
                <a:gridCol w="686643"/>
                <a:gridCol w="686643"/>
                <a:gridCol w="686643"/>
                <a:gridCol w="774034"/>
                <a:gridCol w="761549"/>
                <a:gridCol w="761549"/>
                <a:gridCol w="761549"/>
                <a:gridCol w="761549"/>
                <a:gridCol w="686643"/>
                <a:gridCol w="686643"/>
                <a:gridCol w="686643"/>
              </a:tblGrid>
              <a:tr h="144016">
                <a:tc>
                  <a:txBody>
                    <a:bodyPr/>
                    <a:lstStyle/>
                    <a:p>
                      <a:pPr algn="ctr" fontAlgn="ctr"/>
                      <a:r>
                        <a:rPr lang="fr-FR" sz="1000" b="0" i="0" u="none" strike="noStrike" dirty="0" smtClean="0">
                          <a:solidFill>
                            <a:srgbClr val="000000"/>
                          </a:solidFill>
                          <a:effectLst/>
                          <a:latin typeface="Calibri"/>
                        </a:rPr>
                        <a:t>1 </a:t>
                      </a:r>
                      <a:r>
                        <a:rPr lang="fr-FR" sz="1000" b="1" i="0" u="none" strike="noStrike" dirty="0" smtClean="0">
                          <a:solidFill>
                            <a:srgbClr val="FF0000"/>
                          </a:solidFill>
                          <a:effectLst/>
                          <a:latin typeface="Calibri"/>
                        </a:rPr>
                        <a:t>(NA 2018</a:t>
                      </a:r>
                      <a:r>
                        <a:rPr lang="fr-FR" sz="1000" b="0" i="0" u="none" strike="noStrike" dirty="0" smtClean="0">
                          <a:solidFill>
                            <a:srgbClr val="000000"/>
                          </a:solidFill>
                          <a:effectLst/>
                          <a:latin typeface="Calibri"/>
                        </a:rPr>
                        <a:t>)</a:t>
                      </a:r>
                      <a:endParaRPr lang="fr-FR" sz="1000" b="0" i="0" u="none" strike="noStrike" dirty="0">
                        <a:solidFill>
                          <a:srgbClr val="000000"/>
                        </a:solidFill>
                        <a:effectLst/>
                        <a:latin typeface="Calibri"/>
                      </a:endParaRP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dirty="0" smtClean="0">
                          <a:solidFill>
                            <a:srgbClr val="000000"/>
                          </a:solidFill>
                          <a:effectLst/>
                          <a:latin typeface="Calibri"/>
                        </a:rPr>
                        <a:t>1 </a:t>
                      </a:r>
                      <a:r>
                        <a:rPr lang="fr-FR" sz="1000" b="1" i="0" u="none" strike="noStrike" dirty="0" smtClean="0">
                          <a:solidFill>
                            <a:srgbClr val="FF0000"/>
                          </a:solidFill>
                          <a:effectLst/>
                          <a:latin typeface="+mn-lt"/>
                        </a:rPr>
                        <a:t>(NA 2018)</a:t>
                      </a:r>
                      <a:endParaRPr lang="fr-FR" sz="1000" b="0" i="0" u="none" strike="noStrike" dirty="0">
                        <a:solidFill>
                          <a:srgbClr val="000000"/>
                        </a:solidFill>
                        <a:effectLst/>
                        <a:latin typeface="Calibri"/>
                      </a:endParaRP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dirty="0" smtClean="0">
                          <a:solidFill>
                            <a:srgbClr val="000000"/>
                          </a:solidFill>
                          <a:effectLst/>
                          <a:latin typeface="Calibri"/>
                        </a:rPr>
                        <a:t>1 </a:t>
                      </a:r>
                      <a:r>
                        <a:rPr lang="fr-FR" sz="1000" b="1" i="0" u="none" strike="noStrike" dirty="0" smtClean="0">
                          <a:solidFill>
                            <a:srgbClr val="FF0000"/>
                          </a:solidFill>
                          <a:effectLst/>
                          <a:latin typeface="Calibri"/>
                        </a:rPr>
                        <a:t>(NA 2018)</a:t>
                      </a:r>
                      <a:endParaRPr lang="fr-FR" sz="1000" b="1" i="0" u="none" strike="noStrike" dirty="0">
                        <a:solidFill>
                          <a:srgbClr val="FF0000"/>
                        </a:solidFill>
                        <a:effectLst/>
                        <a:latin typeface="Calibri"/>
                      </a:endParaRP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000" b="0" i="0" u="none" strike="noStrike" dirty="0">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bl>
          </a:graphicData>
        </a:graphic>
      </p:graphicFrame>
    </p:spTree>
    <p:extLst>
      <p:ext uri="{BB962C8B-B14F-4D97-AF65-F5344CB8AC3E}">
        <p14:creationId xmlns:p14="http://schemas.microsoft.com/office/powerpoint/2010/main" val="41586462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Participation aux enquêtes et actions  relatives aux produits de santé</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938545692"/>
              </p:ext>
            </p:extLst>
          </p:nvPr>
        </p:nvGraphicFramePr>
        <p:xfrm>
          <a:off x="179512" y="4777407"/>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369332"/>
          </a:xfrm>
          <a:prstGeom prst="rect">
            <a:avLst/>
          </a:prstGeom>
        </p:spPr>
        <p:txBody>
          <a:bodyPr wrap="square">
            <a:spAutoFit/>
          </a:bodyPr>
          <a:lstStyle/>
          <a:p>
            <a:r>
              <a:rPr lang="fr-FR" b="1" dirty="0">
                <a:solidFill>
                  <a:schemeClr val="tx2"/>
                </a:solidFill>
              </a:rPr>
              <a:t>Article 10-2 Développement des pratiques pluridisciplinaires et en réseau</a:t>
            </a:r>
          </a:p>
        </p:txBody>
      </p:sp>
      <p:sp>
        <p:nvSpPr>
          <p:cNvPr id="12" name="ZoneTexte 11"/>
          <p:cNvSpPr txBox="1"/>
          <p:nvPr/>
        </p:nvSpPr>
        <p:spPr>
          <a:xfrm>
            <a:off x="193742" y="6073551"/>
            <a:ext cx="8842753"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Slogan applicable aux établissements disposant d’un SAU</a:t>
            </a:r>
          </a:p>
          <a:p>
            <a:r>
              <a:rPr lang="fr-FR" sz="1400" b="1" dirty="0" err="1" smtClean="0"/>
              <a:t>Palliachim</a:t>
            </a:r>
            <a:r>
              <a:rPr lang="fr-FR" sz="1400" b="1" dirty="0" smtClean="0"/>
              <a:t> applicable aux établissements de santé avec </a:t>
            </a:r>
            <a:r>
              <a:rPr lang="fr-FR" sz="1400" b="1" dirty="0" smtClean="0">
                <a:solidFill>
                  <a:srgbClr val="FF0000"/>
                </a:solidFill>
              </a:rPr>
              <a:t>activité</a:t>
            </a:r>
            <a:r>
              <a:rPr lang="fr-FR" sz="1400" b="1" dirty="0" smtClean="0"/>
              <a:t> de cancérologie</a:t>
            </a:r>
            <a:endParaRPr lang="fr-FR" sz="1400" b="1" dirty="0"/>
          </a:p>
        </p:txBody>
      </p:sp>
      <p:graphicFrame>
        <p:nvGraphicFramePr>
          <p:cNvPr id="7" name="Tableau 6"/>
          <p:cNvGraphicFramePr>
            <a:graphicFrameLocks noGrp="1"/>
          </p:cNvGraphicFramePr>
          <p:nvPr>
            <p:extLst>
              <p:ext uri="{D42A27DB-BD31-4B8C-83A1-F6EECF244321}">
                <p14:modId xmlns:p14="http://schemas.microsoft.com/office/powerpoint/2010/main" val="1698923886"/>
              </p:ext>
            </p:extLst>
          </p:nvPr>
        </p:nvGraphicFramePr>
        <p:xfrm>
          <a:off x="193743" y="1340768"/>
          <a:ext cx="8842754" cy="3251249"/>
        </p:xfrm>
        <a:graphic>
          <a:graphicData uri="http://schemas.openxmlformats.org/drawingml/2006/table">
            <a:tbl>
              <a:tblPr/>
              <a:tblGrid>
                <a:gridCol w="1522114"/>
                <a:gridCol w="507371"/>
                <a:gridCol w="3044226"/>
                <a:gridCol w="547143"/>
                <a:gridCol w="1264897"/>
                <a:gridCol w="1957003"/>
              </a:tblGrid>
              <a:tr h="432048">
                <a:tc rowSpan="8">
                  <a:txBody>
                    <a:bodyPr/>
                    <a:lstStyle/>
                    <a:p>
                      <a:pPr algn="ctr" fontAlgn="ctr"/>
                      <a:r>
                        <a:rPr lang="fr-FR" sz="1200" b="1" i="0" u="none" strike="noStrike" dirty="0">
                          <a:solidFill>
                            <a:srgbClr val="000000"/>
                          </a:solidFill>
                          <a:effectLst/>
                          <a:latin typeface="Calibri"/>
                        </a:rPr>
                        <a:t>Lorsqu’il est sollicité, l’établissement participe aux enquêtes ou actions régionales et nationales portant sur les produits de santé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8">
                  <a:txBody>
                    <a:bodyPr/>
                    <a:lstStyle/>
                    <a:p>
                      <a:pPr algn="ctr" fontAlgn="ctr"/>
                      <a:r>
                        <a:rPr lang="fr-FR" sz="1200" b="1" i="0" u="none" strike="noStrike">
                          <a:solidFill>
                            <a:srgbClr val="000000"/>
                          </a:solidFill>
                          <a:effectLst/>
                          <a:latin typeface="Calibri"/>
                        </a:rPr>
                        <a:t>36</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Participation au suivi des stocks régionaux d'antidotes sur l'e outil SLOGAN</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8">
                  <a:txBody>
                    <a:bodyPr/>
                    <a:lstStyle/>
                    <a:p>
                      <a:pPr algn="ctr" fontAlgn="ctr"/>
                      <a:r>
                        <a:rPr lang="fr-FR" sz="1200" b="1" i="0" u="none" strike="noStrike">
                          <a:solidFill>
                            <a:srgbClr val="000000"/>
                          </a:solidFill>
                          <a:effectLst/>
                          <a:latin typeface="Calibri"/>
                        </a:rPr>
                        <a:t>Réponse positive à l'ensemble des indicateurs applicables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Stocks saisis et suivis sur Slogan</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8">
                  <a:txBody>
                    <a:bodyPr/>
                    <a:lstStyle/>
                    <a:p>
                      <a:pPr algn="l" fontAlgn="ctr"/>
                      <a:r>
                        <a:rPr lang="fr-FR" sz="1200" b="1" i="0" u="none" strike="noStrike" dirty="0">
                          <a:solidFill>
                            <a:srgbClr val="000000"/>
                          </a:solidFill>
                          <a:effectLst/>
                          <a:latin typeface="Calibri"/>
                        </a:rPr>
                        <a:t>Cotation A : Participation pour la totalité des  critères applicables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Participation pour au moins 75 % des critères applicables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Participation pour moins de 75 % des critères applicables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Aucun </a:t>
                      </a:r>
                      <a:r>
                        <a:rPr lang="fr-FR" sz="1200" b="1" i="0" u="none" strike="noStrike" dirty="0" smtClean="0">
                          <a:solidFill>
                            <a:srgbClr val="000000"/>
                          </a:solidFill>
                          <a:effectLst/>
                          <a:latin typeface="Calibri"/>
                        </a:rPr>
                        <a:t>participation </a:t>
                      </a:r>
                      <a:endParaRPr lang="fr-FR" sz="1200" b="1" i="0" u="none" strike="noStrike" dirty="0">
                        <a:solidFill>
                          <a:srgbClr val="000000"/>
                        </a:solidFill>
                        <a:effectLst/>
                        <a:latin typeface="Calibri"/>
                      </a:endParaRP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414468">
                <a:tc vMerge="1">
                  <a:txBody>
                    <a:bodyPr/>
                    <a:lstStyle/>
                    <a:p>
                      <a:endParaRPr lang="fr-FR"/>
                    </a:p>
                  </a:txBody>
                  <a:tcPr/>
                </a:tc>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Participation au programme régional permettant d'optimiser la prise en charge des patients atteints de maladie cancéreuse en phase palliative (Palliachim)</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77620">
                <a:tc vMerge="1">
                  <a:txBody>
                    <a:bodyPr/>
                    <a:lstStyle/>
                    <a:p>
                      <a:endParaRPr lang="fr-FR"/>
                    </a:p>
                  </a:txBody>
                  <a:tcPr/>
                </a:tc>
                <a:tc vMerge="1">
                  <a:txBody>
                    <a:bodyPr/>
                    <a:lstStyle/>
                    <a:p>
                      <a:endParaRPr lang="fr-FR"/>
                    </a:p>
                  </a:txBody>
                  <a:tcPr/>
                </a:tc>
                <a:tc vMerge="1">
                  <a:txBody>
                    <a:bodyPr/>
                    <a:lstStyle/>
                    <a:p>
                      <a:pPr algn="l" fontAlgn="ctr"/>
                      <a:endParaRPr lang="fr-FR" sz="1200" b="1" i="0" u="none" strike="noStrike">
                        <a:solidFill>
                          <a:srgbClr val="000000"/>
                        </a:solidFill>
                        <a:effectLst/>
                        <a:latin typeface="Calibri"/>
                      </a:endParaRP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rowSpan="2">
                  <a:txBody>
                    <a:bodyPr/>
                    <a:lstStyle/>
                    <a:p>
                      <a:pPr algn="ctr" fontAlgn="ctr"/>
                      <a:r>
                        <a:rPr lang="fr-FR" sz="1200" b="1" i="0" u="none" strike="noStrike">
                          <a:solidFill>
                            <a:srgbClr val="000000"/>
                          </a:solidFill>
                          <a:effectLst/>
                          <a:latin typeface="Calibri"/>
                        </a:rPr>
                        <a:t>Evaluation Observatoire dédié au cancer</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174601">
                <a:tc vMerge="1">
                  <a:txBody>
                    <a:bodyPr/>
                    <a:lstStyle/>
                    <a:p>
                      <a:endParaRPr lang="fr-FR"/>
                    </a:p>
                  </a:txBody>
                  <a:tcPr/>
                </a:tc>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Participation aux travaux, réunions d'information de l'ARS, l'Assurance Maladie et l'OMéDIT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8847">
                <a:tc vMerge="1">
                  <a:txBody>
                    <a:bodyPr/>
                    <a:lstStyle/>
                    <a:p>
                      <a:endParaRPr lang="fr-FR"/>
                    </a:p>
                  </a:txBody>
                  <a:tcPr/>
                </a:tc>
                <a:tc vMerge="1">
                  <a:txBody>
                    <a:bodyPr/>
                    <a:lstStyle/>
                    <a:p>
                      <a:endParaRPr lang="fr-FR"/>
                    </a:p>
                  </a:txBody>
                  <a:tcPr/>
                </a:tc>
                <a:tc vMerge="1">
                  <a:txBody>
                    <a:bodyPr/>
                    <a:lstStyle/>
                    <a:p>
                      <a:pPr algn="l" fontAlgn="ctr"/>
                      <a:endParaRPr lang="fr-FR" sz="1200" b="1" i="0" u="none" strike="noStrike">
                        <a:solidFill>
                          <a:srgbClr val="000000"/>
                        </a:solidFill>
                        <a:effectLst/>
                        <a:latin typeface="Calibri"/>
                      </a:endParaRP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ctr" fontAlgn="ctr"/>
                      <a:r>
                        <a:rPr lang="fr-FR" sz="1200" b="1" i="0" u="none" strike="noStrike">
                          <a:solidFill>
                            <a:srgbClr val="000000"/>
                          </a:solidFill>
                          <a:effectLst/>
                          <a:latin typeface="Calibri"/>
                        </a:rPr>
                        <a:t>Evaluation ARS, AM et OMéDIT</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303864">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Participation aux enquêtes régionales sur la politique d'achat et le bon usage des produits de santé et mise en œuvre des recommandations sur le parcours thérapeutique du patient</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rowSpan="2">
                  <a:txBody>
                    <a:bodyPr/>
                    <a:lstStyle/>
                    <a:p>
                      <a:pPr algn="ctr" fontAlgn="ctr"/>
                      <a:r>
                        <a:rPr lang="fr-FR" sz="1200" b="1" i="0" u="none" strike="noStrike" dirty="0">
                          <a:solidFill>
                            <a:srgbClr val="000000"/>
                          </a:solidFill>
                          <a:effectLst/>
                          <a:latin typeface="Calibri"/>
                        </a:rPr>
                        <a:t>Résultat enregistré dans la base ATIH</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vMerge="1">
                  <a:txBody>
                    <a:bodyPr/>
                    <a:lstStyle/>
                    <a:p>
                      <a:endParaRPr lang="fr-FR"/>
                    </a:p>
                  </a:txBody>
                  <a:tcPr/>
                </a:tc>
              </a:tr>
              <a:tr h="187570">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Saisie des données de consommation de médicament de l'année 2016 sur la base ATIH</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187570">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critères applicables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ctr" fontAlgn="ctr"/>
                      <a:r>
                        <a:rPr lang="fr-FR" sz="1200" b="1" i="0" u="none" strike="noStrike" dirty="0">
                          <a:solidFill>
                            <a:srgbClr val="000000"/>
                          </a:solidFill>
                          <a:effectLst/>
                          <a:latin typeface="Calibri"/>
                        </a:rPr>
                        <a:t>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31923314"/>
              </p:ext>
            </p:extLst>
          </p:nvPr>
        </p:nvGraphicFramePr>
        <p:xfrm>
          <a:off x="196636" y="5661248"/>
          <a:ext cx="8623834" cy="157504"/>
        </p:xfrm>
        <a:graphic>
          <a:graphicData uri="http://schemas.openxmlformats.org/drawingml/2006/table">
            <a:tbl>
              <a:tblPr/>
              <a:tblGrid>
                <a:gridCol w="686412"/>
                <a:gridCol w="686412"/>
                <a:gridCol w="686412"/>
                <a:gridCol w="686412"/>
                <a:gridCol w="773774"/>
                <a:gridCol w="761294"/>
                <a:gridCol w="761294"/>
                <a:gridCol w="761294"/>
                <a:gridCol w="761294"/>
                <a:gridCol w="686412"/>
                <a:gridCol w="686412"/>
                <a:gridCol w="686412"/>
              </a:tblGrid>
              <a:tr h="144016">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1</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21937656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Promotion de la prescription de médicaments dans le répertoire générique</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998531236"/>
              </p:ext>
            </p:extLst>
          </p:nvPr>
        </p:nvGraphicFramePr>
        <p:xfrm>
          <a:off x="179512" y="4437112"/>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pPr algn="ctr"/>
            <a:r>
              <a:rPr lang="fr-FR" b="1" dirty="0">
                <a:solidFill>
                  <a:schemeClr val="tx2"/>
                </a:solidFill>
              </a:rPr>
              <a:t>Article 10-3 Engagements relatifs aux prescriptions de médicaments dans le répertoire générique et </a:t>
            </a:r>
            <a:r>
              <a:rPr lang="fr-FR" b="1" dirty="0" err="1">
                <a:solidFill>
                  <a:schemeClr val="tx2"/>
                </a:solidFill>
              </a:rPr>
              <a:t>biosimilaires</a:t>
            </a:r>
            <a:endParaRPr lang="fr-FR" b="1" dirty="0">
              <a:solidFill>
                <a:schemeClr val="tx2"/>
              </a:solidFill>
            </a:endParaRPr>
          </a:p>
        </p:txBody>
      </p:sp>
      <p:sp>
        <p:nvSpPr>
          <p:cNvPr id="12" name="ZoneTexte 11"/>
          <p:cNvSpPr txBox="1"/>
          <p:nvPr/>
        </p:nvSpPr>
        <p:spPr>
          <a:xfrm>
            <a:off x="193742" y="5805264"/>
            <a:ext cx="8842753"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a:t>Pour les PHEV, la pondération est diminuée pour les établissements privés (hors SSR et PSY en 2018) ; les calculs sur les PHEV sont réalisés par une méthode annexée au contrat qui associe les PHEV avec les séjours </a:t>
            </a:r>
            <a:r>
              <a:rPr lang="fr-FR" sz="1400" b="1" dirty="0" smtClean="0"/>
              <a:t>réalisés</a:t>
            </a:r>
          </a:p>
          <a:p>
            <a:r>
              <a:rPr lang="fr-FR" sz="1400" b="1" dirty="0" smtClean="0"/>
              <a:t>Liste des médicaments inscrits </a:t>
            </a:r>
            <a:r>
              <a:rPr lang="fr-FR" sz="1400" b="1" dirty="0"/>
              <a:t>au répertoire : http://ansm.sante.fr/var/ansm_site/storage/original/text/0e9fe51860df27eb4715ecd74f297eb1.txt</a:t>
            </a:r>
          </a:p>
        </p:txBody>
      </p:sp>
      <p:graphicFrame>
        <p:nvGraphicFramePr>
          <p:cNvPr id="2" name="Tableau 1"/>
          <p:cNvGraphicFramePr>
            <a:graphicFrameLocks noGrp="1"/>
          </p:cNvGraphicFramePr>
          <p:nvPr>
            <p:extLst>
              <p:ext uri="{D42A27DB-BD31-4B8C-83A1-F6EECF244321}">
                <p14:modId xmlns:p14="http://schemas.microsoft.com/office/powerpoint/2010/main" val="1522054188"/>
              </p:ext>
            </p:extLst>
          </p:nvPr>
        </p:nvGraphicFramePr>
        <p:xfrm>
          <a:off x="206799" y="1340768"/>
          <a:ext cx="8829697" cy="2952328"/>
        </p:xfrm>
        <a:graphic>
          <a:graphicData uri="http://schemas.openxmlformats.org/drawingml/2006/table">
            <a:tbl>
              <a:tblPr/>
              <a:tblGrid>
                <a:gridCol w="1196849"/>
                <a:gridCol w="1440160"/>
                <a:gridCol w="504056"/>
                <a:gridCol w="1800200"/>
                <a:gridCol w="720080"/>
                <a:gridCol w="936104"/>
                <a:gridCol w="2232248"/>
              </a:tblGrid>
              <a:tr h="632147">
                <a:tc rowSpan="5">
                  <a:txBody>
                    <a:bodyPr/>
                    <a:lstStyle/>
                    <a:p>
                      <a:pPr algn="l" fontAlgn="ctr"/>
                      <a:r>
                        <a:rPr lang="fr-FR" sz="1200" b="1" i="0" u="none" strike="noStrike" dirty="0">
                          <a:solidFill>
                            <a:srgbClr val="000000"/>
                          </a:solidFill>
                          <a:effectLst/>
                          <a:latin typeface="Calibri"/>
                        </a:rPr>
                        <a:t>Promotion de la prescription de médicaments dans le répertoire générique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ctr"/>
                      <a:r>
                        <a:rPr lang="fr-FR" sz="1200" b="1" i="0" u="none" strike="noStrike">
                          <a:solidFill>
                            <a:srgbClr val="000000"/>
                          </a:solidFill>
                          <a:effectLst/>
                          <a:latin typeface="Calibri"/>
                        </a:rPr>
                        <a:t>L'établissement fait la promotion de la politique  nationale des médicaments inscrits au répertoire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5">
                  <a:txBody>
                    <a:bodyPr/>
                    <a:lstStyle/>
                    <a:p>
                      <a:pPr algn="ctr" fontAlgn="ctr"/>
                      <a:r>
                        <a:rPr lang="fr-FR" sz="1200" b="1" i="0" u="none" strike="noStrike">
                          <a:solidFill>
                            <a:srgbClr val="000000"/>
                          </a:solidFill>
                          <a:effectLst/>
                          <a:latin typeface="Calibri"/>
                        </a:rPr>
                        <a:t>37</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L'établissement met en place un programme d'action favorisant la prescriptions des médicaments dans le répertoire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Présence d'un plan d'action</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Programme d'action validé en instance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9694"/>
                    </a:solidFill>
                  </a:tcPr>
                </a:tc>
                <a:tc rowSpan="5">
                  <a:txBody>
                    <a:bodyPr/>
                    <a:lstStyle/>
                    <a:p>
                      <a:pPr algn="l" fontAlgn="ctr"/>
                      <a:r>
                        <a:rPr lang="fr-FR" sz="1200" b="1" i="0" u="none" strike="noStrike" dirty="0">
                          <a:solidFill>
                            <a:srgbClr val="000000"/>
                          </a:solidFill>
                          <a:effectLst/>
                          <a:latin typeface="Calibri"/>
                        </a:rPr>
                        <a:t>Cotation A : Taux de prescription dans le répertoire &gt;= taux fixé par arrêté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de prescription &lt; taux fixé par arrêté  et existence d'un programme d'action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de prescription &gt; taux fixé par arrêté  et absence d'un programme d'action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Taux de prescription &lt; taux fixé par arrêté  et absence de programme d'action</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27163">
                <a:tc vMerge="1">
                  <a:txBody>
                    <a:bodyPr/>
                    <a:lstStyle/>
                    <a:p>
                      <a:endParaRPr lang="fr-FR"/>
                    </a:p>
                  </a:txBody>
                  <a:tcPr/>
                </a:tc>
                <a:tc vMerge="1">
                  <a:txBody>
                    <a:bodyPr/>
                    <a:lstStyle/>
                    <a:p>
                      <a:endParaRPr lang="fr-FR"/>
                    </a:p>
                  </a:txBody>
                  <a:tcPr/>
                </a:tc>
                <a:tc vMerge="1">
                  <a:txBody>
                    <a:bodyPr/>
                    <a:lstStyle/>
                    <a:p>
                      <a:endParaRPr lang="fr-FR"/>
                    </a:p>
                  </a:txBody>
                  <a:tcPr/>
                </a:tc>
                <a:tc rowSpan="3">
                  <a:txBody>
                    <a:bodyPr/>
                    <a:lstStyle/>
                    <a:p>
                      <a:pPr algn="l" fontAlgn="ctr"/>
                      <a:r>
                        <a:rPr lang="fr-FR" sz="1200" b="1" i="0" u="none" strike="noStrike">
                          <a:solidFill>
                            <a:srgbClr val="000000"/>
                          </a:solidFill>
                          <a:effectLst/>
                          <a:latin typeface="Calibri"/>
                        </a:rPr>
                        <a:t>Nombre de boites (en excluant le paracétamol du calcul) dans le répertoire des génériques prescrites en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a:solidFill>
                            <a:srgbClr val="000000"/>
                          </a:solidFill>
                          <a:effectLst/>
                          <a:latin typeface="Calibri"/>
                        </a:rPr>
                        <a:t>&gt;= taux fixé par arrêté</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515481">
                <a:tc vMerge="1">
                  <a:txBody>
                    <a:bodyPr/>
                    <a:lstStyle/>
                    <a:p>
                      <a:endParaRPr lang="fr-FR"/>
                    </a:p>
                  </a:txBody>
                  <a:tcPr/>
                </a:tc>
                <a:tc rowSpan="3">
                  <a:txBody>
                    <a:bodyPr/>
                    <a:lstStyle/>
                    <a:p>
                      <a:pPr algn="l" fontAlgn="ctr"/>
                      <a:r>
                        <a:rPr lang="fr-FR" sz="1200" b="1" i="0" u="none" strike="noStrike">
                          <a:solidFill>
                            <a:srgbClr val="000000"/>
                          </a:solidFill>
                          <a:effectLst/>
                          <a:latin typeface="Calibri"/>
                        </a:rPr>
                        <a:t>Taux de prescription dans le répertoire des génériques pour les PHEV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pPr algn="l" fontAlgn="ctr"/>
                      <a:endParaRPr lang="fr-FR" sz="1200" b="1" i="0" u="none" strike="noStrike">
                        <a:solidFill>
                          <a:srgbClr val="000000"/>
                        </a:solidFill>
                        <a:effectLst/>
                        <a:latin typeface="Calibri"/>
                      </a:endParaRP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ctr" fontAlgn="ctr"/>
                      <a:endParaRPr lang="fr-FR" sz="1200" b="1" i="0" u="none" strike="noStrike">
                        <a:solidFill>
                          <a:srgbClr val="000000"/>
                        </a:solidFill>
                        <a:effectLst/>
                        <a:latin typeface="Calibri"/>
                      </a:endParaRP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ctr" fontAlgn="ctr"/>
                      <a:endParaRPr lang="fr-FR" sz="1200" b="1" i="0" u="none" strike="noStrike" dirty="0">
                        <a:solidFill>
                          <a:srgbClr val="000000"/>
                        </a:solidFill>
                        <a:effectLst/>
                        <a:latin typeface="Calibri"/>
                      </a:endParaRP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322818">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pPr algn="l" fontAlgn="ctr"/>
                      <a:endParaRPr lang="fr-FR" sz="1200" b="1" i="0" u="none" strike="noStrike" dirty="0">
                        <a:solidFill>
                          <a:srgbClr val="000000"/>
                        </a:solidFill>
                        <a:effectLst/>
                        <a:latin typeface="Calibri"/>
                      </a:endParaRP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rowSpan="2">
                  <a:txBody>
                    <a:bodyPr/>
                    <a:lstStyle/>
                    <a:p>
                      <a:pPr algn="ctr" fontAlgn="ctr"/>
                      <a:r>
                        <a:rPr lang="fr-FR" sz="1200" b="1" i="0" u="none" strike="noStrike" dirty="0">
                          <a:solidFill>
                            <a:srgbClr val="000000"/>
                          </a:solidFill>
                          <a:effectLst/>
                          <a:latin typeface="Calibri"/>
                        </a:rPr>
                        <a:t>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786368">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total de boites prescrites en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1947355630"/>
              </p:ext>
            </p:extLst>
          </p:nvPr>
        </p:nvGraphicFramePr>
        <p:xfrm>
          <a:off x="193742" y="5320953"/>
          <a:ext cx="8626731" cy="157504"/>
        </p:xfrm>
        <a:graphic>
          <a:graphicData uri="http://schemas.openxmlformats.org/drawingml/2006/table">
            <a:tbl>
              <a:tblPr/>
              <a:tblGrid>
                <a:gridCol w="686643"/>
                <a:gridCol w="686643"/>
                <a:gridCol w="686643"/>
                <a:gridCol w="686643"/>
                <a:gridCol w="774034"/>
                <a:gridCol w="761549"/>
                <a:gridCol w="761549"/>
                <a:gridCol w="761549"/>
                <a:gridCol w="761549"/>
                <a:gridCol w="686643"/>
                <a:gridCol w="686643"/>
                <a:gridCol w="686643"/>
              </a:tblGrid>
              <a:tr h="144016">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41899049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L'établissement décline les politiques de promotion des </a:t>
            </a:r>
            <a:r>
              <a:rPr lang="fr-FR" sz="1400" b="1" dirty="0" err="1">
                <a:solidFill>
                  <a:schemeClr val="tx2"/>
                </a:solidFill>
              </a:rPr>
              <a:t>biosimilaires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266415762"/>
              </p:ext>
            </p:extLst>
          </p:nvPr>
        </p:nvGraphicFramePr>
        <p:xfrm>
          <a:off x="179512" y="5772031"/>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pPr algn="ctr"/>
            <a:r>
              <a:rPr lang="fr-FR" b="1" dirty="0">
                <a:solidFill>
                  <a:schemeClr val="tx2"/>
                </a:solidFill>
              </a:rPr>
              <a:t>Article 10-3 Engagements relatifs aux prescriptions de médicaments dans le répertoire générique et </a:t>
            </a:r>
            <a:r>
              <a:rPr lang="fr-FR" b="1" dirty="0" err="1">
                <a:solidFill>
                  <a:schemeClr val="tx2"/>
                </a:solidFill>
              </a:rPr>
              <a:t>biosimilaires</a:t>
            </a:r>
            <a:endParaRPr lang="fr-FR" b="1" dirty="0">
              <a:solidFill>
                <a:schemeClr val="tx2"/>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3932892043"/>
              </p:ext>
            </p:extLst>
          </p:nvPr>
        </p:nvGraphicFramePr>
        <p:xfrm>
          <a:off x="193742" y="6655872"/>
          <a:ext cx="8626731" cy="157504"/>
        </p:xfrm>
        <a:graphic>
          <a:graphicData uri="http://schemas.openxmlformats.org/drawingml/2006/table">
            <a:tbl>
              <a:tblPr/>
              <a:tblGrid>
                <a:gridCol w="686643"/>
                <a:gridCol w="686643"/>
                <a:gridCol w="686643"/>
                <a:gridCol w="686643"/>
                <a:gridCol w="774034"/>
                <a:gridCol w="761549"/>
                <a:gridCol w="761549"/>
                <a:gridCol w="761549"/>
                <a:gridCol w="761549"/>
                <a:gridCol w="686643"/>
                <a:gridCol w="686643"/>
                <a:gridCol w="686643"/>
              </a:tblGrid>
              <a:tr h="144016">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553370467"/>
              </p:ext>
            </p:extLst>
          </p:nvPr>
        </p:nvGraphicFramePr>
        <p:xfrm>
          <a:off x="124629" y="1276839"/>
          <a:ext cx="8767851" cy="4384409"/>
        </p:xfrm>
        <a:graphic>
          <a:graphicData uri="http://schemas.openxmlformats.org/drawingml/2006/table">
            <a:tbl>
              <a:tblPr/>
              <a:tblGrid>
                <a:gridCol w="990988"/>
                <a:gridCol w="1152128"/>
                <a:gridCol w="288032"/>
                <a:gridCol w="3096344"/>
                <a:gridCol w="648072"/>
                <a:gridCol w="792088"/>
                <a:gridCol w="1800199"/>
              </a:tblGrid>
              <a:tr h="648072">
                <a:tc rowSpan="11">
                  <a:txBody>
                    <a:bodyPr/>
                    <a:lstStyle/>
                    <a:p>
                      <a:pPr algn="l" fontAlgn="ctr"/>
                      <a:r>
                        <a:rPr lang="fr-FR" sz="1200" b="1" i="0" u="none" strike="noStrike" dirty="0">
                          <a:solidFill>
                            <a:srgbClr val="000000"/>
                          </a:solidFill>
                          <a:effectLst/>
                          <a:latin typeface="Calibri"/>
                        </a:rPr>
                        <a:t>Promouvoir la prescription de médicaments </a:t>
                      </a:r>
                      <a:r>
                        <a:rPr lang="fr-FR" sz="1200" b="1" i="0" u="none" strike="noStrike" dirty="0" err="1">
                          <a:solidFill>
                            <a:srgbClr val="000000"/>
                          </a:solidFill>
                          <a:effectLst/>
                          <a:latin typeface="Calibri"/>
                        </a:rPr>
                        <a:t>biosimialires</a:t>
                      </a:r>
                      <a:r>
                        <a:rPr lang="fr-FR" sz="1200" b="1" i="0" u="none" strike="noStrike" dirty="0">
                          <a:solidFill>
                            <a:srgbClr val="000000"/>
                          </a:solidFill>
                          <a:effectLst/>
                          <a:latin typeface="Calibri"/>
                        </a:rPr>
                        <a:t> dans les classes autant que possible, pour les prescriptions exécutées en ville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smtClean="0">
                          <a:solidFill>
                            <a:srgbClr val="000000"/>
                          </a:solidFill>
                          <a:effectLst/>
                          <a:latin typeface="Calibri"/>
                        </a:rPr>
                        <a:t>L‘ES décline </a:t>
                      </a:r>
                      <a:r>
                        <a:rPr lang="fr-FR" sz="1200" b="1" i="0" u="none" strike="noStrike" dirty="0">
                          <a:solidFill>
                            <a:srgbClr val="000000"/>
                          </a:solidFill>
                          <a:effectLst/>
                          <a:latin typeface="Calibri"/>
                        </a:rPr>
                        <a:t>les politiques de promotion des </a:t>
                      </a:r>
                      <a:r>
                        <a:rPr lang="fr-FR" sz="1200" b="1" i="0" u="none" strike="noStrike" dirty="0" err="1">
                          <a:solidFill>
                            <a:srgbClr val="000000"/>
                          </a:solidFill>
                          <a:effectLst/>
                          <a:latin typeface="Calibri"/>
                        </a:rPr>
                        <a:t>biosimilaires</a:t>
                      </a:r>
                      <a:endParaRPr lang="fr-FR" sz="1200" b="1" i="0" u="none" strike="noStrike" dirty="0">
                        <a:solidFill>
                          <a:srgbClr val="000000"/>
                        </a:solidFill>
                        <a:effectLst/>
                        <a:latin typeface="Calibri"/>
                      </a:endParaRP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11">
                  <a:txBody>
                    <a:bodyPr/>
                    <a:lstStyle/>
                    <a:p>
                      <a:pPr algn="ctr" fontAlgn="ctr"/>
                      <a:r>
                        <a:rPr lang="fr-FR" sz="1200" b="1" i="0" u="none" strike="noStrike" dirty="0">
                          <a:solidFill>
                            <a:srgbClr val="000000"/>
                          </a:solidFill>
                          <a:effectLst/>
                          <a:latin typeface="Calibri"/>
                        </a:rPr>
                        <a:t>38</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dirty="0">
                          <a:solidFill>
                            <a:srgbClr val="000000"/>
                          </a:solidFill>
                          <a:effectLst/>
                          <a:latin typeface="Calibri"/>
                        </a:rPr>
                        <a:t>L'établissement met en place un programme d'action favorisant la prescriptions des </a:t>
                      </a:r>
                      <a:r>
                        <a:rPr lang="fr-FR" sz="1200" b="1" i="0" u="none" strike="noStrike" dirty="0" err="1">
                          <a:solidFill>
                            <a:srgbClr val="000000"/>
                          </a:solidFill>
                          <a:effectLst/>
                          <a:latin typeface="Calibri"/>
                        </a:rPr>
                        <a:t>biosimilaires</a:t>
                      </a:r>
                      <a:r>
                        <a:rPr lang="fr-FR" sz="1200" b="1" i="0" u="none" strike="noStrike" dirty="0">
                          <a:solidFill>
                            <a:srgbClr val="000000"/>
                          </a:solidFill>
                          <a:effectLst/>
                          <a:latin typeface="Calibri"/>
                        </a:rPr>
                        <a:t> pour les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Présence d'un plan d'action</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a:solidFill>
                            <a:srgbClr val="000000"/>
                          </a:solidFill>
                          <a:effectLst/>
                          <a:latin typeface="Calibri"/>
                        </a:rPr>
                        <a:t>Programme d'action validé en instance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11">
                  <a:txBody>
                    <a:bodyPr/>
                    <a:lstStyle/>
                    <a:p>
                      <a:pPr algn="l" fontAlgn="ctr"/>
                      <a:r>
                        <a:rPr lang="fr-FR" sz="1200" b="1" i="0" u="none" strike="noStrike" dirty="0">
                          <a:solidFill>
                            <a:srgbClr val="000000"/>
                          </a:solidFill>
                          <a:effectLst/>
                          <a:latin typeface="Calibri"/>
                        </a:rPr>
                        <a:t>Cotation A : Taux de prescription de </a:t>
                      </a:r>
                      <a:r>
                        <a:rPr lang="fr-FR" sz="1200" b="1" i="0" u="none" strike="noStrike" dirty="0" err="1">
                          <a:solidFill>
                            <a:srgbClr val="000000"/>
                          </a:solidFill>
                          <a:effectLst/>
                          <a:latin typeface="Calibri"/>
                        </a:rPr>
                        <a:t>biosimailaire</a:t>
                      </a:r>
                      <a:r>
                        <a:rPr lang="fr-FR" sz="1200" b="1" i="0" u="none" strike="noStrike" dirty="0">
                          <a:solidFill>
                            <a:srgbClr val="000000"/>
                          </a:solidFill>
                          <a:effectLst/>
                          <a:latin typeface="Calibri"/>
                        </a:rPr>
                        <a:t> &gt;=75% pour au moins 3 critères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de prescription &gt;= 75% pour au moins 1 critère</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Cotation inférieure à 75% pour les 5 critères mais présence d'un programme d'action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Cotation inférieure à 75% pour les 5 critères et absence de programme d'action</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450534">
                <a:tc vMerge="1">
                  <a:txBody>
                    <a:bodyPr/>
                    <a:lstStyle/>
                    <a:p>
                      <a:endParaRPr lang="fr-FR"/>
                    </a:p>
                  </a:txBody>
                  <a:tcPr/>
                </a:tc>
                <a:tc rowSpan="2">
                  <a:txBody>
                    <a:bodyPr/>
                    <a:lstStyle/>
                    <a:p>
                      <a:pPr algn="l" fontAlgn="ctr"/>
                      <a:r>
                        <a:rPr lang="fr-FR" sz="1200" b="1" i="0" u="none" strike="noStrike" dirty="0">
                          <a:solidFill>
                            <a:srgbClr val="000000"/>
                          </a:solidFill>
                          <a:effectLst/>
                          <a:latin typeface="Calibri"/>
                        </a:rPr>
                        <a:t>Taux de prescription des </a:t>
                      </a:r>
                      <a:r>
                        <a:rPr lang="fr-FR" sz="1200" b="1" i="0" u="none" strike="noStrike" dirty="0" err="1">
                          <a:solidFill>
                            <a:srgbClr val="000000"/>
                          </a:solidFill>
                          <a:effectLst/>
                          <a:latin typeface="Calibri"/>
                        </a:rPr>
                        <a:t>biosimilaires</a:t>
                      </a:r>
                      <a:endParaRPr lang="fr-FR" sz="1200" b="1" i="0" u="none" strike="noStrike" dirty="0">
                        <a:solidFill>
                          <a:srgbClr val="000000"/>
                        </a:solidFill>
                        <a:effectLst/>
                        <a:latin typeface="Calibri"/>
                      </a:endParaRP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boîtes de médicaments </a:t>
                      </a:r>
                      <a:r>
                        <a:rPr lang="fr-FR" sz="1200" b="1" i="0" u="none" strike="noStrike" dirty="0" err="1">
                          <a:solidFill>
                            <a:srgbClr val="000000"/>
                          </a:solidFill>
                          <a:effectLst/>
                          <a:latin typeface="Calibri"/>
                        </a:rPr>
                        <a:t>biosimilaires</a:t>
                      </a:r>
                      <a:r>
                        <a:rPr lang="fr-FR" sz="1200" b="1" i="0" u="none" strike="noStrike" dirty="0">
                          <a:solidFill>
                            <a:srgbClr val="000000"/>
                          </a:solidFill>
                          <a:effectLst/>
                          <a:latin typeface="Calibri"/>
                        </a:rPr>
                        <a:t> prescrites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10">
                  <a:txBody>
                    <a:bodyPr/>
                    <a:lstStyle/>
                    <a:p>
                      <a:pPr algn="ctr" fontAlgn="ctr"/>
                      <a:r>
                        <a:rPr lang="fr-FR" sz="1200" b="1" i="0" u="none" strike="noStrike" dirty="0">
                          <a:solidFill>
                            <a:srgbClr val="000000"/>
                          </a:solidFill>
                          <a:effectLst/>
                          <a:latin typeface="Calibri"/>
                        </a:rPr>
                        <a:t>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49739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boîtes prescrites de médicaments biologiques appartenant à la liste de référence des groupes biosimilaires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7144">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Taux de prescription d'EPO similaire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boîtes d'EPO similaire prescrites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136286">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boîtes d'EPO prescrites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7144">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Taux de prescription d'anti-TNF similaire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boîtes d'anti-TNF similaire prescrites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250531">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boîtes d'anti-TNF prescrites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7144">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Taux de prescription d'insuline glargine similaire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boîtes d'insuline glargine similaire prescrites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250531">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boîtes d'insuline glargine prescrites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250531">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Taux de prescription d'G-CSF similaire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de boîtes de G-CSF similaire prescrites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250531">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de boîtes de G-CSF prescrites d(PHEV)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dirty="0"/>
                    </a:p>
                  </a:txBody>
                  <a:tcPr/>
                </a:tc>
              </a:tr>
            </a:tbl>
          </a:graphicData>
        </a:graphic>
      </p:graphicFrame>
    </p:spTree>
    <p:extLst>
      <p:ext uri="{BB962C8B-B14F-4D97-AF65-F5344CB8AC3E}">
        <p14:creationId xmlns:p14="http://schemas.microsoft.com/office/powerpoint/2010/main" val="210169143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Tableau 9"/>
          <p:cNvGraphicFramePr>
            <a:graphicFrameLocks noGrp="1"/>
          </p:cNvGraphicFramePr>
          <p:nvPr>
            <p:extLst>
              <p:ext uri="{D42A27DB-BD31-4B8C-83A1-F6EECF244321}">
                <p14:modId xmlns:p14="http://schemas.microsoft.com/office/powerpoint/2010/main" val="360634888"/>
              </p:ext>
            </p:extLst>
          </p:nvPr>
        </p:nvGraphicFramePr>
        <p:xfrm>
          <a:off x="179512" y="5772031"/>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523220"/>
          </a:xfrm>
          <a:prstGeom prst="rect">
            <a:avLst/>
          </a:prstGeom>
        </p:spPr>
        <p:txBody>
          <a:bodyPr wrap="square">
            <a:spAutoFit/>
          </a:bodyPr>
          <a:lstStyle/>
          <a:p>
            <a:r>
              <a:rPr lang="fr-FR" sz="1400" b="1" dirty="0">
                <a:solidFill>
                  <a:schemeClr val="tx2"/>
                </a:solidFill>
              </a:rPr>
              <a:t>Promouvoir la prescription de médicaments </a:t>
            </a:r>
            <a:r>
              <a:rPr lang="fr-FR" sz="1400" b="1" dirty="0" err="1">
                <a:solidFill>
                  <a:schemeClr val="tx2"/>
                </a:solidFill>
              </a:rPr>
              <a:t>biosimialires</a:t>
            </a:r>
            <a:r>
              <a:rPr lang="fr-FR" sz="1400" b="1" dirty="0">
                <a:solidFill>
                  <a:schemeClr val="tx2"/>
                </a:solidFill>
              </a:rPr>
              <a:t> dans les classes autant que possible, pour les prescriptions intra hospitalières</a:t>
            </a:r>
          </a:p>
        </p:txBody>
      </p:sp>
      <p:graphicFrame>
        <p:nvGraphicFramePr>
          <p:cNvPr id="9" name="Tableau 8"/>
          <p:cNvGraphicFramePr>
            <a:graphicFrameLocks noGrp="1"/>
          </p:cNvGraphicFramePr>
          <p:nvPr>
            <p:extLst>
              <p:ext uri="{D42A27DB-BD31-4B8C-83A1-F6EECF244321}">
                <p14:modId xmlns:p14="http://schemas.microsoft.com/office/powerpoint/2010/main" val="1079557888"/>
              </p:ext>
            </p:extLst>
          </p:nvPr>
        </p:nvGraphicFramePr>
        <p:xfrm>
          <a:off x="212739" y="764704"/>
          <a:ext cx="8823757" cy="4893498"/>
        </p:xfrm>
        <a:graphic>
          <a:graphicData uri="http://schemas.openxmlformats.org/drawingml/2006/table">
            <a:tbl>
              <a:tblPr/>
              <a:tblGrid>
                <a:gridCol w="1046893"/>
                <a:gridCol w="1440160"/>
                <a:gridCol w="360040"/>
                <a:gridCol w="2880320"/>
                <a:gridCol w="591652"/>
                <a:gridCol w="776500"/>
                <a:gridCol w="1728192"/>
              </a:tblGrid>
              <a:tr h="691650">
                <a:tc rowSpan="11">
                  <a:txBody>
                    <a:bodyPr/>
                    <a:lstStyle/>
                    <a:p>
                      <a:pPr algn="l" fontAlgn="ctr"/>
                      <a:r>
                        <a:rPr lang="fr-FR" sz="1200" b="1" i="0" u="none" strike="noStrike" dirty="0">
                          <a:solidFill>
                            <a:srgbClr val="000000"/>
                          </a:solidFill>
                          <a:effectLst/>
                          <a:latin typeface="Calibri"/>
                        </a:rPr>
                        <a:t>Promouvoir la prescription de médicaments </a:t>
                      </a:r>
                      <a:r>
                        <a:rPr lang="fr-FR" sz="1200" b="1" i="0" u="none" strike="noStrike" dirty="0" err="1">
                          <a:solidFill>
                            <a:srgbClr val="000000"/>
                          </a:solidFill>
                          <a:effectLst/>
                          <a:latin typeface="Calibri"/>
                        </a:rPr>
                        <a:t>biosimialires</a:t>
                      </a:r>
                      <a:r>
                        <a:rPr lang="fr-FR" sz="1200" b="1" i="0" u="none" strike="noStrike" dirty="0">
                          <a:solidFill>
                            <a:srgbClr val="000000"/>
                          </a:solidFill>
                          <a:effectLst/>
                          <a:latin typeface="Calibri"/>
                        </a:rPr>
                        <a:t> dans les classes autant que possible, pour les prescriptions intra hospitalières</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L'établissement décline les politiques de promotion des biosimilaires</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11">
                  <a:txBody>
                    <a:bodyPr/>
                    <a:lstStyle/>
                    <a:p>
                      <a:pPr algn="ctr" fontAlgn="ctr"/>
                      <a:r>
                        <a:rPr lang="fr-FR" sz="1200" b="1" i="0" u="none" strike="noStrike">
                          <a:solidFill>
                            <a:srgbClr val="000000"/>
                          </a:solidFill>
                          <a:effectLst/>
                          <a:latin typeface="Calibri"/>
                        </a:rPr>
                        <a:t>39</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L'établissement met en place un programme d'action favorisant la prescriptions des biosimilaires pour les prescriptions intra hospitalières</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Présence d'un plan d'action</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Programme d'action validé en instance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11">
                  <a:txBody>
                    <a:bodyPr/>
                    <a:lstStyle/>
                    <a:p>
                      <a:pPr algn="l" fontAlgn="ctr"/>
                      <a:r>
                        <a:rPr lang="fr-FR" sz="1200" b="1" i="0" u="none" strike="noStrike" dirty="0">
                          <a:solidFill>
                            <a:srgbClr val="000000"/>
                          </a:solidFill>
                          <a:effectLst/>
                          <a:latin typeface="Calibri"/>
                        </a:rPr>
                        <a:t>Cotation A : Taux de prescription de </a:t>
                      </a:r>
                      <a:r>
                        <a:rPr lang="fr-FR" sz="1200" b="1" i="0" u="none" strike="noStrike" dirty="0" err="1">
                          <a:solidFill>
                            <a:srgbClr val="000000"/>
                          </a:solidFill>
                          <a:effectLst/>
                          <a:latin typeface="Calibri"/>
                        </a:rPr>
                        <a:t>biosimailaire</a:t>
                      </a:r>
                      <a:r>
                        <a:rPr lang="fr-FR" sz="1200" b="1" i="0" u="none" strike="noStrike" dirty="0">
                          <a:solidFill>
                            <a:srgbClr val="000000"/>
                          </a:solidFill>
                          <a:effectLst/>
                          <a:latin typeface="Calibri"/>
                        </a:rPr>
                        <a:t> &gt;=75% pour au moins 2 </a:t>
                      </a:r>
                      <a:r>
                        <a:rPr lang="fr-FR" sz="1200" b="1" i="0" u="none" strike="noStrike" dirty="0" smtClean="0">
                          <a:solidFill>
                            <a:srgbClr val="000000"/>
                          </a:solidFill>
                          <a:effectLst/>
                          <a:latin typeface="Calibri"/>
                        </a:rPr>
                        <a:t>critères</a:t>
                      </a:r>
                    </a:p>
                    <a:p>
                      <a:pPr algn="l" fontAlgn="ctr"/>
                      <a:r>
                        <a:rPr lang="fr-FR" sz="1200" b="1" i="0" u="none" strike="noStrike" dirty="0">
                          <a:solidFill>
                            <a:srgbClr val="000000"/>
                          </a:solidFill>
                          <a:effectLst/>
                          <a:latin typeface="Calibri"/>
                        </a:rPr>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de prescription &gt;= 75% pour au moins 1 </a:t>
                      </a:r>
                      <a:r>
                        <a:rPr lang="fr-FR" sz="1200" b="1" i="0" u="none" strike="noStrike" dirty="0" smtClean="0">
                          <a:solidFill>
                            <a:srgbClr val="000000"/>
                          </a:solidFill>
                          <a:effectLst/>
                          <a:latin typeface="Calibri"/>
                        </a:rPr>
                        <a:t>critère</a:t>
                      </a:r>
                    </a:p>
                    <a:p>
                      <a:pPr algn="l" fontAlgn="ctr"/>
                      <a:r>
                        <a:rPr lang="fr-FR" sz="1200" b="1" i="0" u="none" strike="noStrike" dirty="0">
                          <a:solidFill>
                            <a:srgbClr val="000000"/>
                          </a:solidFill>
                          <a:effectLst/>
                          <a:latin typeface="Calibri"/>
                        </a:rPr>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Cotation inférieure à 75% pour les 5 critères mais présence d'un programme </a:t>
                      </a:r>
                      <a:r>
                        <a:rPr lang="fr-FR" sz="1200" b="1" i="0" u="none" strike="noStrike" dirty="0" smtClean="0">
                          <a:solidFill>
                            <a:srgbClr val="000000"/>
                          </a:solidFill>
                          <a:effectLst/>
                          <a:latin typeface="Calibri"/>
                        </a:rPr>
                        <a:t>d'action</a:t>
                      </a:r>
                    </a:p>
                    <a:p>
                      <a:pPr algn="l" fontAlgn="ctr"/>
                      <a:r>
                        <a:rPr lang="fr-FR" sz="1200" b="1" i="0" u="none" strike="noStrike" dirty="0">
                          <a:solidFill>
                            <a:srgbClr val="000000"/>
                          </a:solidFill>
                          <a:effectLst/>
                          <a:latin typeface="Calibri"/>
                        </a:rPr>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Cotation inférieure à 75% pour les 5 critères et absence de programme d'action</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559908">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Taux de prescription des biosimilaires</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de médicaments biosimilaires prescrites par les praticiens de l'établissement</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10">
                  <a:txBody>
                    <a:bodyPr/>
                    <a:lstStyle/>
                    <a:p>
                      <a:pPr algn="ctr" fontAlgn="ctr"/>
                      <a:r>
                        <a:rPr lang="fr-FR" sz="1200" b="1" i="0" u="none" strike="noStrike" dirty="0">
                          <a:solidFill>
                            <a:srgbClr val="000000"/>
                          </a:solidFill>
                          <a:effectLst/>
                          <a:latin typeface="Calibri"/>
                        </a:rPr>
                        <a:t>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vMerge="1">
                  <a:txBody>
                    <a:bodyPr/>
                    <a:lstStyle/>
                    <a:p>
                      <a:endParaRPr lang="fr-FR"/>
                    </a:p>
                  </a:txBody>
                  <a:tcPr/>
                </a:tc>
              </a:tr>
              <a:tr h="637072">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prescrites de médicaments biologiques appartenant à la liste de référence des groupes biosimilaires, pour les prescriptions intra-hospitalières</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29358">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Taux de prescription d'EPO similaire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d'EPO similaire prescrites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320888">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d'EPO prescrites dans l'établissement</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29358">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Taux de prescription d'anti-TNF similaire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d'anti-TNF similaire prescrites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3485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d'anti-TNF prescrites dans l'établissement</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29358">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Taux de prescription d'insuline glargine similaire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d'insuline glargine similaire prescrites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3485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d'insuline glargine prescrites dans l'établissement</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20888">
                <a:tc vMerge="1">
                  <a:txBody>
                    <a:bodyPr/>
                    <a:lstStyle/>
                    <a:p>
                      <a:endParaRPr lang="fr-FR"/>
                    </a:p>
                  </a:txBody>
                  <a:tcPr/>
                </a:tc>
                <a:tc rowSpan="2">
                  <a:txBody>
                    <a:bodyPr/>
                    <a:lstStyle/>
                    <a:p>
                      <a:pPr algn="l" fontAlgn="ctr"/>
                      <a:r>
                        <a:rPr lang="fr-FR" sz="1200" b="1" i="0" u="none" strike="noStrike">
                          <a:solidFill>
                            <a:srgbClr val="000000"/>
                          </a:solidFill>
                          <a:effectLst/>
                          <a:latin typeface="Calibri"/>
                        </a:rPr>
                        <a:t>Taux de prescription d'G-CSF similaire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de G-CSF similaire prescrites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&gt;=75%</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r>
              <a:tr h="320888">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d'UCD  de G-CSF prescrites dans l'établissement</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14" name="Tableau 13"/>
          <p:cNvGraphicFramePr>
            <a:graphicFrameLocks noGrp="1"/>
          </p:cNvGraphicFramePr>
          <p:nvPr>
            <p:extLst>
              <p:ext uri="{D42A27DB-BD31-4B8C-83A1-F6EECF244321}">
                <p14:modId xmlns:p14="http://schemas.microsoft.com/office/powerpoint/2010/main" val="2632937005"/>
              </p:ext>
            </p:extLst>
          </p:nvPr>
        </p:nvGraphicFramePr>
        <p:xfrm>
          <a:off x="179512" y="6597352"/>
          <a:ext cx="8640956" cy="216024"/>
        </p:xfrm>
        <a:graphic>
          <a:graphicData uri="http://schemas.openxmlformats.org/drawingml/2006/table">
            <a:tbl>
              <a:tblPr/>
              <a:tblGrid>
                <a:gridCol w="687775"/>
                <a:gridCol w="687775"/>
                <a:gridCol w="687775"/>
                <a:gridCol w="687775"/>
                <a:gridCol w="775311"/>
                <a:gridCol w="762805"/>
                <a:gridCol w="762805"/>
                <a:gridCol w="762805"/>
                <a:gridCol w="762805"/>
                <a:gridCol w="687775"/>
                <a:gridCol w="687775"/>
                <a:gridCol w="687775"/>
              </a:tblGrid>
              <a:tr h="216024">
                <a:tc>
                  <a:txBody>
                    <a:bodyPr/>
                    <a:lstStyle/>
                    <a:p>
                      <a:pPr algn="ctr" fontAlgn="ctr"/>
                      <a:r>
                        <a:rPr lang="fr-FR" sz="1000" b="0" i="0" u="none" strike="noStrike" dirty="0">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0,5</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394963676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Part d'achat de génériques et </a:t>
            </a:r>
            <a:r>
              <a:rPr lang="fr-FR" sz="1400" b="1" dirty="0" err="1">
                <a:solidFill>
                  <a:schemeClr val="tx2"/>
                </a:solidFill>
              </a:rPr>
              <a:t>biosimilaires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358306669"/>
              </p:ext>
            </p:extLst>
          </p:nvPr>
        </p:nvGraphicFramePr>
        <p:xfrm>
          <a:off x="179512" y="4835927"/>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691680" y="117513"/>
            <a:ext cx="7200800" cy="646331"/>
          </a:xfrm>
          <a:prstGeom prst="rect">
            <a:avLst/>
          </a:prstGeom>
        </p:spPr>
        <p:txBody>
          <a:bodyPr wrap="square">
            <a:spAutoFit/>
          </a:bodyPr>
          <a:lstStyle/>
          <a:p>
            <a:pPr algn="ctr"/>
            <a:r>
              <a:rPr lang="fr-FR" b="1" dirty="0">
                <a:solidFill>
                  <a:schemeClr val="tx2"/>
                </a:solidFill>
              </a:rPr>
              <a:t>Article 10-3 Engagements relatifs aux prescriptions de médicaments dans le répertoire générique et </a:t>
            </a:r>
            <a:r>
              <a:rPr lang="fr-FR" b="1" dirty="0" err="1">
                <a:solidFill>
                  <a:schemeClr val="tx2"/>
                </a:solidFill>
              </a:rPr>
              <a:t>biosimilaires</a:t>
            </a:r>
            <a:endParaRPr lang="fr-FR" b="1" dirty="0">
              <a:solidFill>
                <a:schemeClr val="tx2"/>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3216858160"/>
              </p:ext>
            </p:extLst>
          </p:nvPr>
        </p:nvGraphicFramePr>
        <p:xfrm>
          <a:off x="205710" y="1268760"/>
          <a:ext cx="8830787" cy="3405117"/>
        </p:xfrm>
        <a:graphic>
          <a:graphicData uri="http://schemas.openxmlformats.org/drawingml/2006/table">
            <a:tbl>
              <a:tblPr/>
              <a:tblGrid>
                <a:gridCol w="2128984"/>
                <a:gridCol w="427296"/>
                <a:gridCol w="2128984"/>
                <a:gridCol w="1034507"/>
                <a:gridCol w="1034507"/>
                <a:gridCol w="2076509"/>
              </a:tblGrid>
              <a:tr h="864096">
                <a:tc rowSpan="4">
                  <a:txBody>
                    <a:bodyPr/>
                    <a:lstStyle/>
                    <a:p>
                      <a:pPr algn="l" fontAlgn="ctr"/>
                      <a:r>
                        <a:rPr lang="fr-FR" sz="1200" b="1" i="0" u="none" strike="noStrike" dirty="0">
                          <a:solidFill>
                            <a:srgbClr val="000000"/>
                          </a:solidFill>
                          <a:effectLst/>
                          <a:latin typeface="Calibri"/>
                        </a:rPr>
                        <a:t>Part d'achat de génériques et </a:t>
                      </a:r>
                      <a:r>
                        <a:rPr lang="fr-FR" sz="1200" b="1" i="0" u="none" strike="noStrike" dirty="0" err="1">
                          <a:solidFill>
                            <a:srgbClr val="000000"/>
                          </a:solidFill>
                          <a:effectLst/>
                          <a:latin typeface="Calibri"/>
                        </a:rPr>
                        <a:t>biosimilaires</a:t>
                      </a:r>
                      <a:endParaRPr lang="fr-FR" sz="1200" b="1" i="0" u="none" strike="noStrike" dirty="0">
                        <a:solidFill>
                          <a:srgbClr val="000000"/>
                        </a:solidFill>
                        <a:effectLst/>
                        <a:latin typeface="Calibri"/>
                      </a:endParaRP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a:solidFill>
                            <a:srgbClr val="000000"/>
                          </a:solidFill>
                          <a:effectLst/>
                          <a:latin typeface="Calibri"/>
                        </a:rPr>
                        <a:t>40</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Nombre d'UCD délivrées appartenant au répertoire des génériques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&gt;=85%</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4">
                  <a:txBody>
                    <a:bodyPr/>
                    <a:lstStyle/>
                    <a:p>
                      <a:pPr algn="l" fontAlgn="ctr"/>
                      <a:r>
                        <a:rPr lang="fr-FR" sz="1200" b="1" i="0" u="none" strike="noStrike" dirty="0">
                          <a:solidFill>
                            <a:srgbClr val="000000"/>
                          </a:solidFill>
                          <a:effectLst/>
                          <a:latin typeface="Calibri"/>
                        </a:rPr>
                        <a:t>Cotation A : Taux d'UCD délivrées &gt;=85% pour les 2 critères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d'UCD délivrées &gt;=85% pour au moins un critère</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d'UCD délivrées &gt;=50% pour au moins un critère</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Taux d'UCD délivrées &lt; 50% pour les deux critères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864096">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d'UCD totales délivrées aux services de l'établissement de santé</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ctr" fontAlgn="ctr"/>
                      <a:r>
                        <a:rPr lang="fr-FR" sz="1200" b="1" i="0" u="none" strike="noStrike" dirty="0">
                          <a:solidFill>
                            <a:srgbClr val="000000"/>
                          </a:solidFill>
                          <a:effectLst/>
                          <a:latin typeface="Calibri"/>
                        </a:rPr>
                        <a:t>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vMerge="1">
                  <a:txBody>
                    <a:bodyPr/>
                    <a:lstStyle/>
                    <a:p>
                      <a:endParaRPr lang="fr-FR"/>
                    </a:p>
                  </a:txBody>
                  <a:tcPr/>
                </a:tc>
              </a:tr>
              <a:tr h="576064">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d'UCD délivrées de médicaments biosimilaires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&gt;=85%</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endParaRPr lang="fr-FR" sz="1200" b="1" i="0" u="none" strike="noStrike" dirty="0">
                        <a:solidFill>
                          <a:srgbClr val="000000"/>
                        </a:solidFill>
                        <a:effectLst/>
                        <a:latin typeface="Calibri"/>
                      </a:endParaRP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vMerge="1">
                  <a:txBody>
                    <a:bodyPr/>
                    <a:lstStyle/>
                    <a:p>
                      <a:endParaRPr lang="fr-FR"/>
                    </a:p>
                  </a:txBody>
                  <a:tcPr/>
                </a:tc>
              </a:tr>
              <a:tr h="831345">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d'UCD de médicaments biologiques appartenant à </a:t>
                      </a:r>
                      <a:r>
                        <a:rPr lang="fr-FR" sz="1200" b="1" i="0" u="none" strike="noStrike" dirty="0" smtClean="0">
                          <a:solidFill>
                            <a:srgbClr val="000000"/>
                          </a:solidFill>
                          <a:effectLst/>
                          <a:latin typeface="Calibri"/>
                        </a:rPr>
                        <a:t>la</a:t>
                      </a:r>
                      <a:r>
                        <a:rPr lang="fr-FR" sz="1200" b="1" i="0" u="none" strike="noStrike" baseline="0" dirty="0" smtClean="0">
                          <a:solidFill>
                            <a:srgbClr val="000000"/>
                          </a:solidFill>
                          <a:effectLst/>
                          <a:latin typeface="Calibri"/>
                        </a:rPr>
                        <a:t> </a:t>
                      </a:r>
                      <a:r>
                        <a:rPr lang="fr-FR" sz="1200" b="1" i="0" u="none" strike="noStrike" dirty="0" smtClean="0">
                          <a:solidFill>
                            <a:srgbClr val="000000"/>
                          </a:solidFill>
                          <a:effectLst/>
                          <a:latin typeface="Calibri"/>
                        </a:rPr>
                        <a:t>liste </a:t>
                      </a:r>
                      <a:r>
                        <a:rPr lang="fr-FR" sz="1200" b="1" i="0" u="none" strike="noStrike" dirty="0">
                          <a:solidFill>
                            <a:srgbClr val="000000"/>
                          </a:solidFill>
                          <a:effectLst/>
                          <a:latin typeface="Calibri"/>
                        </a:rPr>
                        <a:t>de référence des groupes biologiques similaires délivrées aux services de l'établissement de santé</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ctr" fontAlgn="ctr"/>
                      <a:endParaRPr lang="fr-FR" sz="1200" b="1" i="0" u="none" strike="noStrike" dirty="0">
                        <a:solidFill>
                          <a:srgbClr val="000000"/>
                        </a:solidFill>
                        <a:effectLst/>
                        <a:latin typeface="Calibri"/>
                      </a:endParaRP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vMerge="1">
                  <a:txBody>
                    <a:bodyPr/>
                    <a:lstStyle/>
                    <a:p>
                      <a:endParaRPr lang="fr-FR"/>
                    </a:p>
                  </a:txBody>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3264722524"/>
              </p:ext>
            </p:extLst>
          </p:nvPr>
        </p:nvGraphicFramePr>
        <p:xfrm>
          <a:off x="190870" y="5733256"/>
          <a:ext cx="8557595" cy="216024"/>
        </p:xfrm>
        <a:graphic>
          <a:graphicData uri="http://schemas.openxmlformats.org/drawingml/2006/table">
            <a:tbl>
              <a:tblPr/>
              <a:tblGrid>
                <a:gridCol w="681140"/>
                <a:gridCol w="681140"/>
                <a:gridCol w="681140"/>
                <a:gridCol w="681140"/>
                <a:gridCol w="767831"/>
                <a:gridCol w="755446"/>
                <a:gridCol w="755446"/>
                <a:gridCol w="755446"/>
                <a:gridCol w="755446"/>
                <a:gridCol w="681140"/>
                <a:gridCol w="681140"/>
                <a:gridCol w="681140"/>
              </a:tblGrid>
              <a:tr h="216024">
                <a:tc>
                  <a:txBody>
                    <a:bodyPr/>
                    <a:lstStyle/>
                    <a:p>
                      <a:pPr algn="ctr" fontAlgn="ctr"/>
                      <a:r>
                        <a:rPr lang="fr-FR" sz="1000" b="0" i="0" u="none" strike="noStrike" dirty="0">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1" i="0" u="none" strike="noStrike" dirty="0" smtClean="0">
                          <a:solidFill>
                            <a:srgbClr val="FF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2" name="ZoneTexte 11"/>
          <p:cNvSpPr txBox="1"/>
          <p:nvPr/>
        </p:nvSpPr>
        <p:spPr>
          <a:xfrm>
            <a:off x="179512" y="6093296"/>
            <a:ext cx="8842753"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smtClean="0"/>
              <a:t>Pour les HAD, comptabiliser le nombre de boites en non le nombre d’UCD.</a:t>
            </a:r>
          </a:p>
        </p:txBody>
      </p:sp>
    </p:spTree>
    <p:extLst>
      <p:ext uri="{BB962C8B-B14F-4D97-AF65-F5344CB8AC3E}">
        <p14:creationId xmlns:p14="http://schemas.microsoft.com/office/powerpoint/2010/main" val="6793475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Mettre en œuvre l'ensemble des actions d'amélioration de la qualité des pratiques hospitalières en termes de prescription et d'organisation de ces prescriptions nécessaires pour assurer le respect du taux d'évolution des dépenses des PHEV des produits de santé</a:t>
            </a:r>
            <a:endParaRPr lang="fr-FR" sz="1400" b="1" dirty="0" smtClean="0">
              <a:solidFill>
                <a:schemeClr val="tx2"/>
              </a:solidFill>
            </a:endParaRPr>
          </a:p>
        </p:txBody>
      </p:sp>
      <p:sp>
        <p:nvSpPr>
          <p:cNvPr id="11" name="Rectangle 10"/>
          <p:cNvSpPr/>
          <p:nvPr/>
        </p:nvSpPr>
        <p:spPr>
          <a:xfrm>
            <a:off x="1187624" y="117513"/>
            <a:ext cx="7848872" cy="646331"/>
          </a:xfrm>
          <a:prstGeom prst="rect">
            <a:avLst/>
          </a:prstGeom>
        </p:spPr>
        <p:txBody>
          <a:bodyPr wrap="square">
            <a:spAutoFit/>
          </a:bodyPr>
          <a:lstStyle/>
          <a:p>
            <a:pPr algn="ctr"/>
            <a:r>
              <a:rPr lang="fr-FR" b="1" dirty="0">
                <a:solidFill>
                  <a:schemeClr val="tx2"/>
                </a:solidFill>
              </a:rPr>
              <a:t>Article 10-4 Engagements relatifs aux médicaments et produits et prestations prescrits en établissements de santé et remboursés sur l'enveloppe ville</a:t>
            </a:r>
          </a:p>
        </p:txBody>
      </p:sp>
      <p:graphicFrame>
        <p:nvGraphicFramePr>
          <p:cNvPr id="3" name="Tableau 2"/>
          <p:cNvGraphicFramePr>
            <a:graphicFrameLocks noGrp="1"/>
          </p:cNvGraphicFramePr>
          <p:nvPr>
            <p:extLst>
              <p:ext uri="{D42A27DB-BD31-4B8C-83A1-F6EECF244321}">
                <p14:modId xmlns:p14="http://schemas.microsoft.com/office/powerpoint/2010/main" val="1844272730"/>
              </p:ext>
            </p:extLst>
          </p:nvPr>
        </p:nvGraphicFramePr>
        <p:xfrm>
          <a:off x="52620" y="1772816"/>
          <a:ext cx="8839860" cy="4033014"/>
        </p:xfrm>
        <a:graphic>
          <a:graphicData uri="http://schemas.openxmlformats.org/drawingml/2006/table">
            <a:tbl>
              <a:tblPr/>
              <a:tblGrid>
                <a:gridCol w="1717182"/>
                <a:gridCol w="1362038"/>
                <a:gridCol w="360040"/>
                <a:gridCol w="2105356"/>
                <a:gridCol w="785981"/>
                <a:gridCol w="834405"/>
                <a:gridCol w="1674858"/>
              </a:tblGrid>
              <a:tr h="1123364">
                <a:tc rowSpan="3">
                  <a:txBody>
                    <a:bodyPr/>
                    <a:lstStyle/>
                    <a:p>
                      <a:pPr algn="l" fontAlgn="ctr"/>
                      <a:r>
                        <a:rPr lang="fr-FR" sz="1200" b="1" i="0" u="none" strike="noStrike" dirty="0">
                          <a:solidFill>
                            <a:srgbClr val="000000"/>
                          </a:solidFill>
                          <a:effectLst/>
                          <a:latin typeface="Calibri"/>
                        </a:rPr>
                        <a:t>Mettre en œuvre l'ensemble des actions d'amélioration de la qualité des pratiques hospitalières en termes de prescription et d'organisation de ces prescriptions nécessaires pour assurer le respect du taux d'évolution des dépenses des PHEV des produits de santé</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Développer les actions en faveur de la maîtrise des dépenses des PHEV</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fr-FR" sz="1200" b="1" i="0" u="none" strike="noStrike">
                          <a:solidFill>
                            <a:srgbClr val="000000"/>
                          </a:solidFill>
                          <a:effectLst/>
                          <a:latin typeface="Calibri"/>
                        </a:rPr>
                        <a:t>41</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Existence d'un programme d'action permettant d'assurer la qualité des prescriptions de PHEV, intégrant en particulier la mise en place d'une charte avec les prestataires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Présence d'un plan d'action validant la mise en place d'un charte avec les prestataires</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9694"/>
                    </a:solidFill>
                  </a:tcPr>
                </a:tc>
                <a:tc rowSpan="3">
                  <a:txBody>
                    <a:bodyPr/>
                    <a:lstStyle/>
                    <a:p>
                      <a:pPr algn="ctr" fontAlgn="ctr"/>
                      <a:r>
                        <a:rPr lang="fr-FR" sz="1200" b="1" i="0" u="none" strike="noStrike">
                          <a:solidFill>
                            <a:srgbClr val="000000"/>
                          </a:solidFill>
                          <a:effectLst/>
                          <a:latin typeface="Calibri"/>
                        </a:rPr>
                        <a:t>Programme d'action validé en instance et liste des prestataires signataires de la charte si ces derniers interviennent au sein de l’ETS</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ctr"/>
                      <a:r>
                        <a:rPr lang="fr-FR" sz="1200" b="1" i="0" u="none" strike="noStrike" dirty="0">
                          <a:solidFill>
                            <a:srgbClr val="000000"/>
                          </a:solidFill>
                          <a:effectLst/>
                          <a:latin typeface="Calibri"/>
                        </a:rPr>
                        <a:t>Cotation A : Taux d'évolution &lt; taux régional et satisfaction des trois critères (plan d'action et taux de prestataires signataires)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d'évolution &gt; taux régional et satisfaction des trois critères (plan d'action et taux de prestataires signataires)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d'évolution &lt; taux régional mais absence de satisfaction des trois critères du plan d'action</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Taux évolution &gt; taux régional et absence de satisfaction des trois  critères du plan d'action</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457093">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 Taux de prestataires signataires de la charte = nb de prestataires signataires/nb de prestataires intervenant dans l’ETS</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100% de signataires</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vMerge="1">
                  <a:txBody>
                    <a:bodyPr/>
                    <a:lstStyle/>
                    <a:p>
                      <a:endParaRPr lang="fr-FR"/>
                    </a:p>
                  </a:txBody>
                  <a:tcPr/>
                </a:tc>
                <a:tc vMerge="1">
                  <a:txBody>
                    <a:bodyPr/>
                    <a:lstStyle/>
                    <a:p>
                      <a:endParaRPr lang="fr-FR"/>
                    </a:p>
                  </a:txBody>
                  <a:tcPr/>
                </a:tc>
              </a:tr>
              <a:tr h="104589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Existence d'un programme d'action permettant d'assurer la qualité des prescriptions de PHEV, intégrant en particulier la mise en place  de mesures en faveur de la prescription de sortie en DCI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a:rPr>
                        <a:t>Présence d'un plan d'action validé en instance favorisant la prescription de sortie en DCI</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25975705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Mettre en œuvre l'ensemble des actions d'amélioration de la qualité des pratiques hospitalières en termes de prescription et d'organisation de ces prescriptions nécessaires pour assurer le respect du taux d'évolution des dépenses des PHEV des produits de santé</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061332611"/>
              </p:ext>
            </p:extLst>
          </p:nvPr>
        </p:nvGraphicFramePr>
        <p:xfrm>
          <a:off x="179512" y="5229200"/>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187624" y="117513"/>
            <a:ext cx="7848872" cy="646331"/>
          </a:xfrm>
          <a:prstGeom prst="rect">
            <a:avLst/>
          </a:prstGeom>
        </p:spPr>
        <p:txBody>
          <a:bodyPr wrap="square">
            <a:spAutoFit/>
          </a:bodyPr>
          <a:lstStyle/>
          <a:p>
            <a:pPr algn="ctr"/>
            <a:r>
              <a:rPr lang="fr-FR" b="1" dirty="0">
                <a:solidFill>
                  <a:schemeClr val="tx2"/>
                </a:solidFill>
              </a:rPr>
              <a:t>Article 10-4 Engagements relatifs aux médicaments et produits et prestations prescrits en établissements de santé et remboursés sur l'enveloppe ville</a:t>
            </a:r>
          </a:p>
        </p:txBody>
      </p:sp>
      <p:graphicFrame>
        <p:nvGraphicFramePr>
          <p:cNvPr id="2" name="Tableau 1"/>
          <p:cNvGraphicFramePr>
            <a:graphicFrameLocks noGrp="1"/>
          </p:cNvGraphicFramePr>
          <p:nvPr>
            <p:extLst>
              <p:ext uri="{D42A27DB-BD31-4B8C-83A1-F6EECF244321}">
                <p14:modId xmlns:p14="http://schemas.microsoft.com/office/powerpoint/2010/main" val="1018067084"/>
              </p:ext>
            </p:extLst>
          </p:nvPr>
        </p:nvGraphicFramePr>
        <p:xfrm>
          <a:off x="196635" y="1700810"/>
          <a:ext cx="8839860" cy="3112178"/>
        </p:xfrm>
        <a:graphic>
          <a:graphicData uri="http://schemas.openxmlformats.org/drawingml/2006/table">
            <a:tbl>
              <a:tblPr/>
              <a:tblGrid>
                <a:gridCol w="1717182"/>
                <a:gridCol w="1717182"/>
                <a:gridCol w="344646"/>
                <a:gridCol w="1717182"/>
                <a:gridCol w="535357"/>
                <a:gridCol w="288032"/>
                <a:gridCol w="2520279"/>
              </a:tblGrid>
              <a:tr h="418355">
                <a:tc rowSpan="2">
                  <a:txBody>
                    <a:bodyPr/>
                    <a:lstStyle/>
                    <a:p>
                      <a:pPr algn="l" fontAlgn="ctr"/>
                      <a:r>
                        <a:rPr lang="fr-FR" sz="1200" b="1" i="0" u="none" strike="noStrike" dirty="0">
                          <a:solidFill>
                            <a:srgbClr val="000000"/>
                          </a:solidFill>
                          <a:effectLst/>
                          <a:latin typeface="Calibri"/>
                        </a:rPr>
                        <a:t>Mettre en œuvre l'ensemble des actions d'amélioration de la qualité des pratiques hospitalières en termes de prescription et d'organisation de ces prescriptions nécessaires pour assurer le respect du taux d'évolution des dépenses des PHEV des produits de santé</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Taux d'évolution des dépenses de médicaments et produits et prestations prescrits en établissements de santé et remboursés sur l'enveloppe se soin de ville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41</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Montant des dépenses remboursées de l'année évaluée</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&lt; taux régional</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fr-FR" sz="1200" b="1" i="0" u="none" strike="noStrike" dirty="0">
                          <a:solidFill>
                            <a:srgbClr val="000000"/>
                          </a:solidFill>
                          <a:effectLst/>
                          <a:latin typeface="Calibri"/>
                        </a:rPr>
                        <a:t> </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ctr"/>
                      <a:r>
                        <a:rPr lang="fr-FR" sz="1200" b="1" i="0" u="none" strike="noStrike" dirty="0">
                          <a:solidFill>
                            <a:srgbClr val="000000"/>
                          </a:solidFill>
                          <a:effectLst/>
                          <a:latin typeface="Calibri"/>
                        </a:rPr>
                        <a:t>Cotation A : Taux d'évolution &lt; taux régional et satisfaction des trois critères (plan d'action et taux de prestataires signataires</a:t>
                      </a:r>
                      <a:r>
                        <a:rPr lang="fr-FR" sz="1200" b="1" i="0" u="none" strike="noStrike" dirty="0" smtClean="0">
                          <a:solidFill>
                            <a:srgbClr val="000000"/>
                          </a:solidFill>
                          <a:effectLst/>
                          <a:latin typeface="Calibri"/>
                        </a:rPr>
                        <a:t>)</a:t>
                      </a:r>
                    </a:p>
                    <a:p>
                      <a:pPr algn="l" fontAlgn="ctr"/>
                      <a:r>
                        <a:rPr lang="fr-FR" sz="1200" b="1" i="0" u="none" strike="noStrike" dirty="0">
                          <a:solidFill>
                            <a:srgbClr val="000000"/>
                          </a:solidFill>
                          <a:effectLst/>
                          <a:latin typeface="Calibri"/>
                        </a:rPr>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d'évolution &gt; taux régional et satisfaction des trois critères (plan d'action et taux de prestataires signataires</a:t>
                      </a:r>
                      <a:r>
                        <a:rPr lang="fr-FR" sz="1200" b="1" i="0" u="none" strike="noStrike" dirty="0" smtClean="0">
                          <a:solidFill>
                            <a:srgbClr val="000000"/>
                          </a:solidFill>
                          <a:effectLst/>
                          <a:latin typeface="Calibri"/>
                        </a:rPr>
                        <a:t>)</a:t>
                      </a:r>
                    </a:p>
                    <a:p>
                      <a:pPr algn="l" fontAlgn="ctr"/>
                      <a:r>
                        <a:rPr lang="fr-FR" sz="1200" b="1" i="0" u="none" strike="noStrike" dirty="0">
                          <a:solidFill>
                            <a:srgbClr val="000000"/>
                          </a:solidFill>
                          <a:effectLst/>
                          <a:latin typeface="Calibri"/>
                        </a:rPr>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d'évolution &lt; taux régional mais absence de satisfaction des trois critères du plan </a:t>
                      </a:r>
                      <a:r>
                        <a:rPr lang="fr-FR" sz="1200" b="1" i="0" u="none" strike="noStrike" dirty="0" smtClean="0">
                          <a:solidFill>
                            <a:srgbClr val="000000"/>
                          </a:solidFill>
                          <a:effectLst/>
                          <a:latin typeface="Calibri"/>
                        </a:rPr>
                        <a:t>d'action</a:t>
                      </a:r>
                    </a:p>
                    <a:p>
                      <a:pPr algn="l" fontAlgn="ctr"/>
                      <a:r>
                        <a:rPr lang="fr-FR" sz="1200" b="1" i="0" u="none" strike="noStrike" dirty="0">
                          <a:solidFill>
                            <a:srgbClr val="000000"/>
                          </a:solidFill>
                          <a:effectLst/>
                          <a:latin typeface="Calibri"/>
                        </a:rPr>
                        <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Taux évolution &gt; taux régional et absence de satisfaction des trois  critères du plan d'action</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891479">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Montant des dépenses remboursées de l'année précédent celle de l'évaluation -1 (hors rétrocession et hépatite C)</a:t>
                      </a:r>
                    </a:p>
                  </a:txBody>
                  <a:tcPr marL="3218" marR="3218" marT="32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4192853669"/>
              </p:ext>
            </p:extLst>
          </p:nvPr>
        </p:nvGraphicFramePr>
        <p:xfrm>
          <a:off x="196636" y="6093296"/>
          <a:ext cx="8623834" cy="157504"/>
        </p:xfrm>
        <a:graphic>
          <a:graphicData uri="http://schemas.openxmlformats.org/drawingml/2006/table">
            <a:tbl>
              <a:tblPr/>
              <a:tblGrid>
                <a:gridCol w="686412"/>
                <a:gridCol w="686412"/>
                <a:gridCol w="686412"/>
                <a:gridCol w="686412"/>
                <a:gridCol w="773774"/>
                <a:gridCol w="761294"/>
                <a:gridCol w="761294"/>
                <a:gridCol w="761294"/>
                <a:gridCol w="761294"/>
                <a:gridCol w="686412"/>
                <a:gridCol w="686412"/>
                <a:gridCol w="686412"/>
              </a:tblGrid>
              <a:tr h="144016">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3</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r>
            </a:tbl>
          </a:graphicData>
        </a:graphic>
      </p:graphicFrame>
    </p:spTree>
    <p:extLst>
      <p:ext uri="{BB962C8B-B14F-4D97-AF65-F5344CB8AC3E}">
        <p14:creationId xmlns:p14="http://schemas.microsoft.com/office/powerpoint/2010/main" val="4059808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94845"/>
            <a:ext cx="7200800" cy="523220"/>
          </a:xfrm>
          <a:prstGeom prst="rect">
            <a:avLst/>
          </a:prstGeom>
        </p:spPr>
        <p:txBody>
          <a:bodyPr wrap="square">
            <a:spAutoFit/>
          </a:bodyPr>
          <a:lstStyle/>
          <a:p>
            <a:pPr algn="ctr"/>
            <a:r>
              <a:rPr lang="fr-FR" sz="2800" b="1" dirty="0" smtClean="0">
                <a:solidFill>
                  <a:srgbClr val="1F497D"/>
                </a:solidFill>
              </a:rPr>
              <a:t>LES ELEMENTS REGLEMENTAIRES</a:t>
            </a:r>
            <a:endParaRPr lang="fr-FR" sz="2800" b="1" dirty="0">
              <a:solidFill>
                <a:srgbClr val="1F497D"/>
              </a:solidFill>
            </a:endParaRPr>
          </a:p>
        </p:txBody>
      </p:sp>
      <p:sp>
        <p:nvSpPr>
          <p:cNvPr id="8" name="ZoneTexte 7"/>
          <p:cNvSpPr txBox="1"/>
          <p:nvPr/>
        </p:nvSpPr>
        <p:spPr>
          <a:xfrm>
            <a:off x="251520" y="1700808"/>
            <a:ext cx="8640960" cy="4524315"/>
          </a:xfrm>
          <a:prstGeom prst="rect">
            <a:avLst/>
          </a:prstGeom>
          <a:noFill/>
        </p:spPr>
        <p:txBody>
          <a:bodyPr wrap="square" rtlCol="0">
            <a:spAutoFit/>
          </a:bodyPr>
          <a:lstStyle/>
          <a:p>
            <a:r>
              <a:rPr lang="fr-FR" b="1" dirty="0" smtClean="0">
                <a:solidFill>
                  <a:srgbClr val="002060"/>
                </a:solidFill>
              </a:rPr>
              <a:t>Le CAQES : Contrat d’Amélioration de la Qualité et de l’Efficience des soins</a:t>
            </a:r>
          </a:p>
          <a:p>
            <a:endParaRPr lang="fr-FR" b="1" dirty="0">
              <a:solidFill>
                <a:srgbClr val="002060"/>
              </a:solidFill>
            </a:endParaRPr>
          </a:p>
          <a:p>
            <a:r>
              <a:rPr lang="fr-FR" b="1" dirty="0">
                <a:solidFill>
                  <a:srgbClr val="002060"/>
                </a:solidFill>
              </a:rPr>
              <a:t>N</a:t>
            </a:r>
            <a:r>
              <a:rPr lang="fr-FR" b="1" dirty="0" smtClean="0">
                <a:solidFill>
                  <a:srgbClr val="002060"/>
                </a:solidFill>
              </a:rPr>
              <a:t>ouveautés réglementaires</a:t>
            </a:r>
          </a:p>
          <a:p>
            <a:endParaRPr lang="fr-FR" b="1" dirty="0" smtClean="0">
              <a:solidFill>
                <a:srgbClr val="002060"/>
              </a:solidFill>
            </a:endParaRPr>
          </a:p>
          <a:p>
            <a:pPr marL="285750" indent="-285750">
              <a:buFontTx/>
              <a:buChar char="-"/>
            </a:pPr>
            <a:r>
              <a:rPr lang="fr-FR" dirty="0" smtClean="0">
                <a:solidFill>
                  <a:srgbClr val="002060"/>
                </a:solidFill>
              </a:rPr>
              <a:t>Décret du 20 avril fixant les modalités d’application du contrat d’amélioration de la qualité et de l’efficience</a:t>
            </a:r>
          </a:p>
          <a:p>
            <a:pPr marL="285750" indent="-285750">
              <a:buFontTx/>
              <a:buChar char="-"/>
            </a:pPr>
            <a:endParaRPr lang="fr-FR" dirty="0" smtClean="0">
              <a:solidFill>
                <a:srgbClr val="002060"/>
              </a:solidFill>
            </a:endParaRPr>
          </a:p>
          <a:p>
            <a:pPr marL="285750" indent="-285750">
              <a:buFontTx/>
              <a:buChar char="-"/>
            </a:pPr>
            <a:r>
              <a:rPr lang="fr-FR" dirty="0" smtClean="0">
                <a:solidFill>
                  <a:srgbClr val="002060"/>
                </a:solidFill>
              </a:rPr>
              <a:t>Arrêté du 27 avril 2017 relatif au contrat type + annexe 1 (liste des indicateurs fixé au niveau national pour le volet produits de santé)</a:t>
            </a:r>
          </a:p>
          <a:p>
            <a:pPr marL="285750" indent="-285750">
              <a:buFontTx/>
              <a:buChar char="-"/>
            </a:pPr>
            <a:endParaRPr lang="fr-FR" dirty="0" smtClean="0">
              <a:solidFill>
                <a:srgbClr val="002060"/>
              </a:solidFill>
            </a:endParaRPr>
          </a:p>
          <a:p>
            <a:pPr marL="285750" indent="-285750">
              <a:buFontTx/>
              <a:buChar char="-"/>
            </a:pPr>
            <a:r>
              <a:rPr lang="fr-FR" dirty="0" smtClean="0">
                <a:solidFill>
                  <a:srgbClr val="002060"/>
                </a:solidFill>
              </a:rPr>
              <a:t>Arrêté du 27 avril fixant les référentiels de pertinence, qualité, de sécurité des soins ou les seuils en dépenses d’assurances maladies mentionnés à l’article L 162-30-3 du CSS</a:t>
            </a:r>
          </a:p>
          <a:p>
            <a:pPr marL="285750" indent="-285750">
              <a:buFontTx/>
              <a:buChar char="-"/>
            </a:pPr>
            <a:endParaRPr lang="fr-FR" dirty="0" smtClean="0">
              <a:solidFill>
                <a:srgbClr val="002060"/>
              </a:solidFill>
            </a:endParaRPr>
          </a:p>
          <a:p>
            <a:pPr marL="285750" indent="-285750">
              <a:buFontTx/>
              <a:buChar char="-"/>
            </a:pPr>
            <a:r>
              <a:rPr lang="fr-FR" b="1" dirty="0" smtClean="0">
                <a:solidFill>
                  <a:srgbClr val="FF0000"/>
                </a:solidFill>
              </a:rPr>
              <a:t>Instruction interministérielle du 26 juillet relative à la mise en œuvre du CAQES</a:t>
            </a:r>
          </a:p>
          <a:p>
            <a:pPr marL="285750" indent="-285750">
              <a:buFontTx/>
              <a:buChar char="-"/>
            </a:pPr>
            <a:endParaRPr lang="fr-FR" b="1" dirty="0">
              <a:solidFill>
                <a:srgbClr val="002060"/>
              </a:solidFill>
            </a:endParaRPr>
          </a:p>
          <a:p>
            <a:endParaRPr lang="fr-FR" b="1" dirty="0" smtClean="0">
              <a:solidFill>
                <a:srgbClr val="002060"/>
              </a:solidFill>
            </a:endParaRPr>
          </a:p>
        </p:txBody>
      </p:sp>
    </p:spTree>
    <p:extLst>
      <p:ext uri="{BB962C8B-B14F-4D97-AF65-F5344CB8AC3E}">
        <p14:creationId xmlns:p14="http://schemas.microsoft.com/office/powerpoint/2010/main" val="18826954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Suivi des dépenses  et analyse de la pertinence des indications des médicaments et DMI de la liste en sus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19644873"/>
              </p:ext>
            </p:extLst>
          </p:nvPr>
        </p:nvGraphicFramePr>
        <p:xfrm>
          <a:off x="179512" y="5013176"/>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259632" y="117513"/>
            <a:ext cx="7848872" cy="646331"/>
          </a:xfrm>
          <a:prstGeom prst="rect">
            <a:avLst/>
          </a:prstGeom>
        </p:spPr>
        <p:txBody>
          <a:bodyPr wrap="square">
            <a:spAutoFit/>
          </a:bodyPr>
          <a:lstStyle/>
          <a:p>
            <a:pPr algn="ctr"/>
            <a:r>
              <a:rPr lang="fr-FR" b="1" dirty="0">
                <a:solidFill>
                  <a:schemeClr val="tx2"/>
                </a:solidFill>
              </a:rPr>
              <a:t>Article 10-5 Engagements spécifiques relatifs aux spécialités pharmaceutiques et aux produits et prestations pris en charge en sus des </a:t>
            </a:r>
            <a:r>
              <a:rPr lang="fr-FR" b="1" dirty="0" smtClean="0">
                <a:solidFill>
                  <a:schemeClr val="tx2"/>
                </a:solidFill>
              </a:rPr>
              <a:t>prestations</a:t>
            </a:r>
            <a:endParaRPr lang="fr-FR" b="1" dirty="0">
              <a:solidFill>
                <a:schemeClr val="tx2"/>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783005405"/>
              </p:ext>
            </p:extLst>
          </p:nvPr>
        </p:nvGraphicFramePr>
        <p:xfrm>
          <a:off x="216204" y="1196753"/>
          <a:ext cx="8820292" cy="3744415"/>
        </p:xfrm>
        <a:graphic>
          <a:graphicData uri="http://schemas.openxmlformats.org/drawingml/2006/table">
            <a:tbl>
              <a:tblPr/>
              <a:tblGrid>
                <a:gridCol w="1691500"/>
                <a:gridCol w="360040"/>
                <a:gridCol w="3240360"/>
                <a:gridCol w="720080"/>
                <a:gridCol w="663254"/>
                <a:gridCol w="2145058"/>
              </a:tblGrid>
              <a:tr h="502367">
                <a:tc rowSpan="2">
                  <a:txBody>
                    <a:bodyPr/>
                    <a:lstStyle/>
                    <a:p>
                      <a:pPr algn="l" fontAlgn="ctr"/>
                      <a:r>
                        <a:rPr lang="fr-FR" sz="1200" b="1" i="0" u="none" strike="noStrike" dirty="0">
                          <a:solidFill>
                            <a:srgbClr val="000000"/>
                          </a:solidFill>
                          <a:effectLst/>
                          <a:latin typeface="Calibri"/>
                        </a:rPr>
                        <a:t>Taux d'évolution des dépenses de médicaments inscrits sur la liste en sus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6">
                  <a:txBody>
                    <a:bodyPr/>
                    <a:lstStyle/>
                    <a:p>
                      <a:pPr algn="ctr" fontAlgn="ctr"/>
                      <a:r>
                        <a:rPr lang="fr-FR" sz="1200" b="1" i="0" u="none" strike="noStrike">
                          <a:solidFill>
                            <a:srgbClr val="000000"/>
                          </a:solidFill>
                          <a:effectLst/>
                          <a:latin typeface="Calibri"/>
                        </a:rPr>
                        <a:t>42</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Montant des dépenses de médicaments de la liste en sus remboursés l'année évaluée</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&lt; taux régional</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6">
                  <a:txBody>
                    <a:bodyPr/>
                    <a:lstStyle/>
                    <a:p>
                      <a:pPr algn="l" fontAlgn="ctr"/>
                      <a:r>
                        <a:rPr lang="fr-FR" sz="1200" b="1" i="0" u="none" strike="noStrike" dirty="0">
                          <a:solidFill>
                            <a:srgbClr val="000000"/>
                          </a:solidFill>
                          <a:effectLst/>
                          <a:latin typeface="Calibri"/>
                        </a:rPr>
                        <a:t>Cotation A : Taux d'évolution &lt; taux régional et présence d'une évaluation validée et transmise aux tutelles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d'évolution &gt; taux régional et présence d'une évaluation validée et transmise aux tutelles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d'évolution &lt; taux régional mais absence d'une évaluation validée et transmise aux tutelles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Taux évolution &gt; taux régional et absence d'évaluation validée et transmise aux tutelles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663012">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Montant des dépenses de médicaments de la liste en sus remboursées l'année précédent celle de l'évaluation -1</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717130">
                <a:tc rowSpan="2">
                  <a:txBody>
                    <a:bodyPr/>
                    <a:lstStyle/>
                    <a:p>
                      <a:pPr algn="l" fontAlgn="ctr"/>
                      <a:r>
                        <a:rPr lang="fr-FR" sz="1200" b="1" i="0" u="none" strike="noStrike">
                          <a:solidFill>
                            <a:srgbClr val="000000"/>
                          </a:solidFill>
                          <a:effectLst/>
                          <a:latin typeface="Calibri"/>
                        </a:rPr>
                        <a:t>Suivi et analyse de la pertinence et des indications de médicaments inscrits sur la liste en sus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L’établissement présente le suivi semestriel et l'analyse de la répartition des prescriptions des médicaments hors GHS, accompagnées le cas échéant de leur argumentaire, à la CME / CfME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a:solidFill>
                            <a:srgbClr val="000000"/>
                          </a:solidFill>
                          <a:effectLst/>
                          <a:latin typeface="Calibri"/>
                        </a:rPr>
                        <a:t>Existence d'un suivi et analyse semestriel validé en instance, adressé à l'ARS, l'OMéDIT et l'AM</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dirty="0">
                          <a:solidFill>
                            <a:srgbClr val="000000"/>
                          </a:solidFill>
                          <a:effectLst/>
                          <a:latin typeface="Calibri"/>
                        </a:rPr>
                        <a:t>Suivi et analyse semestriel validé en instance</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vMerge="1">
                  <a:txBody>
                    <a:bodyPr/>
                    <a:lstStyle/>
                    <a:p>
                      <a:endParaRPr lang="fr-FR"/>
                    </a:p>
                  </a:txBody>
                  <a:tcPr/>
                </a:tc>
              </a:tr>
              <a:tr h="900287">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L’établissement adresse le suivi semestriel de la répartition des prescriptions des médicaments hors GHS, accompagnées le cas échéant de leur argumentaire, à l’ARS, à l’OMEDIT et à l'organisme local d'assurance maladie</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360312">
                <a:tc rowSpan="2">
                  <a:txBody>
                    <a:bodyPr/>
                    <a:lstStyle/>
                    <a:p>
                      <a:pPr algn="l" fontAlgn="ctr"/>
                      <a:r>
                        <a:rPr lang="fr-FR" sz="1200" b="1" i="0" u="none" strike="noStrike">
                          <a:solidFill>
                            <a:srgbClr val="000000"/>
                          </a:solidFill>
                          <a:effectLst/>
                          <a:latin typeface="Calibri"/>
                        </a:rPr>
                        <a:t>Taux de prescription hors référentiels (RTU, AMM) pour les médicaments et produits et prestations de la liste en sus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Nombre d'initiation de traitement hors référentiel (Patients)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556613">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Nombre d'initiation de traitement (patients) total</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2499337288"/>
              </p:ext>
            </p:extLst>
          </p:nvPr>
        </p:nvGraphicFramePr>
        <p:xfrm>
          <a:off x="186175" y="5890760"/>
          <a:ext cx="8634296" cy="216024"/>
        </p:xfrm>
        <a:graphic>
          <a:graphicData uri="http://schemas.openxmlformats.org/drawingml/2006/table">
            <a:tbl>
              <a:tblPr/>
              <a:tblGrid>
                <a:gridCol w="687245"/>
                <a:gridCol w="687245"/>
                <a:gridCol w="687245"/>
                <a:gridCol w="687245"/>
                <a:gridCol w="774713"/>
                <a:gridCol w="762217"/>
                <a:gridCol w="762217"/>
                <a:gridCol w="762217"/>
                <a:gridCol w="762217"/>
                <a:gridCol w="687245"/>
                <a:gridCol w="687245"/>
                <a:gridCol w="687245"/>
              </a:tblGrid>
              <a:tr h="216024">
                <a:tc>
                  <a:txBody>
                    <a:bodyPr/>
                    <a:lstStyle/>
                    <a:p>
                      <a:pPr algn="ctr" fontAlgn="ctr"/>
                      <a:r>
                        <a:rPr lang="fr-FR" sz="1000" b="0" i="0" u="none" strike="noStrike" dirty="0">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1" i="0" u="none" strike="noStrike" dirty="0" smtClean="0">
                          <a:solidFill>
                            <a:srgbClr val="FF0000"/>
                          </a:solidFill>
                          <a:effectLst/>
                          <a:latin typeface="Calibri"/>
                        </a:rPr>
                        <a:t>NA 2018</a:t>
                      </a:r>
                      <a:endParaRPr lang="fr-FR" sz="1000" b="1" i="0" u="none" strike="noStrike" dirty="0">
                        <a:solidFill>
                          <a:srgbClr val="FF0000"/>
                        </a:solidFill>
                        <a:effectLst/>
                        <a:latin typeface="Calibri"/>
                      </a:endParaRP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2" name="ZoneTexte 11"/>
          <p:cNvSpPr txBox="1"/>
          <p:nvPr/>
        </p:nvSpPr>
        <p:spPr>
          <a:xfrm>
            <a:off x="179512" y="6093296"/>
            <a:ext cx="8842753"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a:t>Le suivi et l'analyse des consommations de molécules onéreuses adressés à l'ARS, l'assurance maladie et l'</a:t>
            </a:r>
            <a:r>
              <a:rPr lang="fr-FR" sz="1400" b="1" dirty="0" err="1"/>
              <a:t>OMéDIT</a:t>
            </a:r>
            <a:r>
              <a:rPr lang="fr-FR" sz="1400" b="1" dirty="0"/>
              <a:t> peut être un suivi semestriel ou annualisé, global ou ciblé sur certaines molécules, en fonction des demandes établies par l'ARS par courrier auprès des directions d'établissement</a:t>
            </a:r>
            <a:endParaRPr lang="fr-FR" sz="1400" b="1" dirty="0" smtClean="0"/>
          </a:p>
        </p:txBody>
      </p:sp>
    </p:spTree>
    <p:extLst>
      <p:ext uri="{BB962C8B-B14F-4D97-AF65-F5344CB8AC3E}">
        <p14:creationId xmlns:p14="http://schemas.microsoft.com/office/powerpoint/2010/main" val="276594605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196636" y="816967"/>
            <a:ext cx="883986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400" b="1" dirty="0">
                <a:solidFill>
                  <a:schemeClr val="tx2"/>
                </a:solidFill>
              </a:rPr>
              <a:t>Suivi des dépenses  et analyse de la pertinence des indications des médicaments et DMI de la liste en sus</a:t>
            </a:r>
            <a:endParaRPr lang="fr-FR" sz="1400" b="1" dirty="0" smtClean="0">
              <a:solidFill>
                <a:schemeClr val="tx2"/>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58705667"/>
              </p:ext>
            </p:extLst>
          </p:nvPr>
        </p:nvGraphicFramePr>
        <p:xfrm>
          <a:off x="179512" y="5013176"/>
          <a:ext cx="8640955" cy="847623"/>
        </p:xfrm>
        <a:graphic>
          <a:graphicData uri="http://schemas.openxmlformats.org/drawingml/2006/table">
            <a:tbl>
              <a:tblPr/>
              <a:tblGrid>
                <a:gridCol w="685999"/>
                <a:gridCol w="685999"/>
                <a:gridCol w="685999"/>
                <a:gridCol w="685999"/>
                <a:gridCol w="778346"/>
                <a:gridCol w="765154"/>
                <a:gridCol w="765154"/>
                <a:gridCol w="765154"/>
                <a:gridCol w="765154"/>
                <a:gridCol w="685999"/>
                <a:gridCol w="685999"/>
                <a:gridCol w="685999"/>
              </a:tblGrid>
              <a:tr h="576063">
                <a:tc>
                  <a:txBody>
                    <a:bodyPr/>
                    <a:lstStyle/>
                    <a:p>
                      <a:pPr algn="ctr" fontAlgn="ctr"/>
                      <a:r>
                        <a:rPr lang="en-US" sz="1100" b="1" i="0" u="none" strike="noStrike" dirty="0">
                          <a:solidFill>
                            <a:srgbClr val="1F497D"/>
                          </a:solidFill>
                          <a:effectLst/>
                          <a:latin typeface="Calibri"/>
                        </a:rPr>
                        <a:t>MCO Public</a:t>
                      </a:r>
                      <a:br>
                        <a:rPr lang="en-US" sz="1100" b="1" i="0" u="none" strike="noStrike" dirty="0">
                          <a:solidFill>
                            <a:srgbClr val="1F497D"/>
                          </a:solidFill>
                          <a:effectLst/>
                          <a:latin typeface="Calibri"/>
                        </a:rPr>
                      </a:br>
                      <a:r>
                        <a:rPr lang="en-US" sz="1100" b="1" i="0" u="none" strike="noStrike" dirty="0">
                          <a:solidFill>
                            <a:srgbClr val="1F497D"/>
                          </a:solidFill>
                          <a:effectLst/>
                          <a:latin typeface="Calibri"/>
                        </a:rPr>
                        <a:t>Med. +  </a:t>
                      </a:r>
                      <a:r>
                        <a:rPr lang="en-US" sz="1100" b="1" i="0" u="none" strike="noStrike" dirty="0" err="1">
                          <a:solidFill>
                            <a:srgbClr val="1F497D"/>
                          </a:solidFill>
                          <a:effectLst/>
                          <a:latin typeface="Calibri"/>
                        </a:rPr>
                        <a:t>Chir</a:t>
                      </a:r>
                      <a:r>
                        <a:rPr lang="en-US" sz="1100" b="1" i="0" u="none" strike="noStrike" dirty="0">
                          <a:solidFill>
                            <a:srgbClr val="1F497D"/>
                          </a:solidFill>
                          <a:effectLst/>
                          <a:latin typeface="Calibri"/>
                        </a:rPr>
                        <a:t>. + </a:t>
                      </a:r>
                      <a:r>
                        <a:rPr lang="en-US" sz="1100" b="1" i="0" u="none" strike="noStrike" dirty="0" err="1">
                          <a:solidFill>
                            <a:srgbClr val="1F497D"/>
                          </a:solidFill>
                          <a:effectLst/>
                          <a:latin typeface="Calibri"/>
                        </a:rPr>
                        <a:t>Onco</a:t>
                      </a:r>
                      <a:r>
                        <a:rPr lang="en-US" sz="1100" b="1" i="0" u="none" strike="noStrike" dirty="0">
                          <a:solidFill>
                            <a:srgbClr val="1F497D"/>
                          </a:solidFill>
                          <a:effectLst/>
                          <a:latin typeface="Calibri"/>
                        </a:rPr>
                        <a:t>.</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100" b="1" i="0" u="none" strike="noStrike">
                          <a:solidFill>
                            <a:srgbClr val="1F497D"/>
                          </a:solidFill>
                          <a:effectLst/>
                          <a:latin typeface="Calibri"/>
                        </a:rPr>
                        <a:t>MCO Public</a:t>
                      </a:r>
                      <a:br>
                        <a:rPr lang="fr-FR" sz="1100" b="1" i="0" u="none" strike="noStrike">
                          <a:solidFill>
                            <a:srgbClr val="1F497D"/>
                          </a:solidFill>
                          <a:effectLst/>
                          <a:latin typeface="Calibri"/>
                        </a:rPr>
                      </a:br>
                      <a:r>
                        <a:rPr lang="fr-FR" sz="1100" b="1" i="0" u="none" strike="noStrike">
                          <a:solidFill>
                            <a:srgbClr val="1F497D"/>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EEECE1"/>
                          </a:solidFill>
                          <a:effectLst/>
                          <a:latin typeface="Calibri"/>
                        </a:rPr>
                        <a:t>MCO Privé/ESPIC</a:t>
                      </a:r>
                      <a:br>
                        <a:rPr lang="en-US" sz="1100" b="1" i="0" u="none" strike="noStrike">
                          <a:solidFill>
                            <a:srgbClr val="EEECE1"/>
                          </a:solidFill>
                          <a:effectLst/>
                          <a:latin typeface="Calibri"/>
                        </a:rPr>
                      </a:br>
                      <a:r>
                        <a:rPr lang="en-US" sz="1100" b="1" i="0" u="none" strike="noStrike">
                          <a:solidFill>
                            <a:srgbClr val="EEECE1"/>
                          </a:solidFill>
                          <a:effectLst/>
                          <a:latin typeface="Calibri"/>
                        </a:rPr>
                        <a:t>Med. +  Chir.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Chir.</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 + Onco.</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MCO Privé/ESPIC</a:t>
                      </a:r>
                      <a:br>
                        <a:rPr lang="fr-FR" sz="1100" b="1" i="0" u="none" strike="noStrike">
                          <a:solidFill>
                            <a:srgbClr val="EEECE1"/>
                          </a:solidFill>
                          <a:effectLst/>
                          <a:latin typeface="Calibri"/>
                        </a:rPr>
                      </a:br>
                      <a:r>
                        <a:rPr lang="fr-FR" sz="1100" b="1" i="0" u="none" strike="noStrike">
                          <a:solidFill>
                            <a:srgbClr val="EEECE1"/>
                          </a:solidFill>
                          <a:effectLst/>
                          <a:latin typeface="Calibri"/>
                        </a:rPr>
                        <a:t>Med.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1100" b="1" i="0" u="none" strike="noStrike">
                          <a:solidFill>
                            <a:srgbClr val="EEECE1"/>
                          </a:solidFill>
                          <a:effectLst/>
                          <a:latin typeface="Calibri"/>
                        </a:rPr>
                        <a:t>Dialyse</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fr-FR" sz="1100" b="1" i="0" u="none" strike="noStrike">
                          <a:solidFill>
                            <a:srgbClr val="EEECE1"/>
                          </a:solidFill>
                          <a:effectLst/>
                          <a:latin typeface="Calibri"/>
                        </a:rPr>
                        <a:t>HAD</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a:txBody>
                    <a:bodyPr/>
                    <a:lstStyle/>
                    <a:p>
                      <a:pPr algn="ctr" fontAlgn="ctr"/>
                      <a:r>
                        <a:rPr lang="fr-FR" sz="1100" b="1" i="0" u="none" strike="noStrike">
                          <a:solidFill>
                            <a:srgbClr val="EEECE1"/>
                          </a:solidFill>
                          <a:effectLst/>
                          <a:latin typeface="Calibri"/>
                        </a:rPr>
                        <a:t>SSR et PSY Public</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ctr"/>
                      <a:r>
                        <a:rPr lang="fr-FR" sz="1100" b="1" i="0" u="none" strike="noStrike" dirty="0">
                          <a:solidFill>
                            <a:srgbClr val="FFFFFF"/>
                          </a:solidFill>
                          <a:effectLst/>
                          <a:latin typeface="Calibri"/>
                        </a:rPr>
                        <a:t>SSR et PSY Privé</a:t>
                      </a:r>
                    </a:p>
                  </a:txBody>
                  <a:tcPr marL="9423" marR="9423" marT="94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
        <p:nvSpPr>
          <p:cNvPr id="11" name="Rectangle 10"/>
          <p:cNvSpPr/>
          <p:nvPr/>
        </p:nvSpPr>
        <p:spPr>
          <a:xfrm>
            <a:off x="1259632" y="117513"/>
            <a:ext cx="7848872" cy="646331"/>
          </a:xfrm>
          <a:prstGeom prst="rect">
            <a:avLst/>
          </a:prstGeom>
        </p:spPr>
        <p:txBody>
          <a:bodyPr wrap="square">
            <a:spAutoFit/>
          </a:bodyPr>
          <a:lstStyle/>
          <a:p>
            <a:pPr algn="ctr"/>
            <a:r>
              <a:rPr lang="fr-FR" b="1" dirty="0">
                <a:solidFill>
                  <a:schemeClr val="tx2"/>
                </a:solidFill>
              </a:rPr>
              <a:t>Article 10-5 Engagements spécifiques relatifs aux spécialités pharmaceutiques et aux produits et prestations pris en charge en sus des </a:t>
            </a:r>
            <a:r>
              <a:rPr lang="fr-FR" b="1" dirty="0" smtClean="0">
                <a:solidFill>
                  <a:schemeClr val="tx2"/>
                </a:solidFill>
              </a:rPr>
              <a:t>prestations</a:t>
            </a:r>
            <a:endParaRPr lang="fr-FR" b="1" dirty="0">
              <a:solidFill>
                <a:schemeClr val="tx2"/>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1219278283"/>
              </p:ext>
            </p:extLst>
          </p:nvPr>
        </p:nvGraphicFramePr>
        <p:xfrm>
          <a:off x="186175" y="5890760"/>
          <a:ext cx="8634296" cy="216024"/>
        </p:xfrm>
        <a:graphic>
          <a:graphicData uri="http://schemas.openxmlformats.org/drawingml/2006/table">
            <a:tbl>
              <a:tblPr/>
              <a:tblGrid>
                <a:gridCol w="687245"/>
                <a:gridCol w="687245"/>
                <a:gridCol w="687245"/>
                <a:gridCol w="687245"/>
                <a:gridCol w="774713"/>
                <a:gridCol w="762217"/>
                <a:gridCol w="762217"/>
                <a:gridCol w="762217"/>
                <a:gridCol w="762217"/>
                <a:gridCol w="687245"/>
                <a:gridCol w="687245"/>
                <a:gridCol w="687245"/>
              </a:tblGrid>
              <a:tr h="216024">
                <a:tc>
                  <a:txBody>
                    <a:bodyPr/>
                    <a:lstStyle/>
                    <a:p>
                      <a:pPr algn="ctr" fontAlgn="ctr"/>
                      <a:r>
                        <a:rPr lang="fr-FR" sz="1000" b="0" i="0" u="none" strike="noStrike" dirty="0">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1" i="0" u="none" strike="noStrike" dirty="0" smtClean="0">
                          <a:solidFill>
                            <a:srgbClr val="FF0000"/>
                          </a:solidFill>
                          <a:effectLst/>
                          <a:latin typeface="Calibri"/>
                        </a:rPr>
                        <a:t>NA 2018</a:t>
                      </a:r>
                      <a:endParaRPr lang="fr-FR" sz="1000" b="1" i="0" u="none" strike="noStrike" dirty="0">
                        <a:solidFill>
                          <a:srgbClr val="FF0000"/>
                        </a:solidFill>
                        <a:effectLst/>
                        <a:latin typeface="Calibri"/>
                      </a:endParaRP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4</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000" b="0" i="0" u="none" strike="noStrike" dirty="0">
                          <a:solidFill>
                            <a:srgbClr val="000000"/>
                          </a:solidFill>
                          <a:effectLst/>
                          <a:latin typeface="Calibri"/>
                        </a:rPr>
                        <a:t>NA</a:t>
                      </a:r>
                    </a:p>
                  </a:txBody>
                  <a:tcPr marL="5104" marR="5104" marT="51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r>
            </a:tbl>
          </a:graphicData>
        </a:graphic>
      </p:graphicFrame>
      <p:sp>
        <p:nvSpPr>
          <p:cNvPr id="12" name="ZoneTexte 11"/>
          <p:cNvSpPr txBox="1"/>
          <p:nvPr/>
        </p:nvSpPr>
        <p:spPr>
          <a:xfrm>
            <a:off x="179512" y="6093296"/>
            <a:ext cx="8842753"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a:t>Le suivi et l'analyse des consommations de molécules onéreuses adressés à l'ARS, l'assurance maladie et l'</a:t>
            </a:r>
            <a:r>
              <a:rPr lang="fr-FR" sz="1400" b="1" dirty="0" err="1"/>
              <a:t>OMéDIT</a:t>
            </a:r>
            <a:r>
              <a:rPr lang="fr-FR" sz="1400" b="1" dirty="0"/>
              <a:t> peut être un suivi semestriel ou annualisé, global ou ciblé sur certaines molécules, en fonction des demandes établies par l'ARS par courrier auprès des directions d'établissement</a:t>
            </a:r>
            <a:endParaRPr lang="fr-FR" sz="1400" b="1" dirty="0" smtClean="0"/>
          </a:p>
        </p:txBody>
      </p:sp>
      <p:graphicFrame>
        <p:nvGraphicFramePr>
          <p:cNvPr id="2" name="Tableau 1"/>
          <p:cNvGraphicFramePr>
            <a:graphicFrameLocks noGrp="1"/>
          </p:cNvGraphicFramePr>
          <p:nvPr>
            <p:extLst>
              <p:ext uri="{D42A27DB-BD31-4B8C-83A1-F6EECF244321}">
                <p14:modId xmlns:p14="http://schemas.microsoft.com/office/powerpoint/2010/main" val="3087113821"/>
              </p:ext>
            </p:extLst>
          </p:nvPr>
        </p:nvGraphicFramePr>
        <p:xfrm>
          <a:off x="184358" y="1268760"/>
          <a:ext cx="8837906" cy="3600399"/>
        </p:xfrm>
        <a:graphic>
          <a:graphicData uri="http://schemas.openxmlformats.org/drawingml/2006/table">
            <a:tbl>
              <a:tblPr/>
              <a:tblGrid>
                <a:gridCol w="1291298"/>
                <a:gridCol w="288032"/>
                <a:gridCol w="3270267"/>
                <a:gridCol w="768176"/>
                <a:gridCol w="1070791"/>
                <a:gridCol w="2149342"/>
              </a:tblGrid>
              <a:tr h="666741">
                <a:tc rowSpan="2">
                  <a:txBody>
                    <a:bodyPr/>
                    <a:lstStyle/>
                    <a:p>
                      <a:pPr algn="l" fontAlgn="ctr"/>
                      <a:r>
                        <a:rPr lang="fr-FR" sz="1200" b="1" i="0" u="none" strike="noStrike">
                          <a:solidFill>
                            <a:srgbClr val="000000"/>
                          </a:solidFill>
                          <a:effectLst/>
                          <a:latin typeface="Calibri"/>
                        </a:rPr>
                        <a:t>Taux d'évolution des dépenses de produits et prestations inscrits sur la liste en sus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ctr" fontAlgn="ctr"/>
                      <a:r>
                        <a:rPr lang="fr-FR" sz="1200" b="1" i="0" u="none" strike="noStrike">
                          <a:solidFill>
                            <a:srgbClr val="000000"/>
                          </a:solidFill>
                          <a:effectLst/>
                          <a:latin typeface="Calibri"/>
                        </a:rPr>
                        <a:t>43</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200" b="1" i="0" u="none" strike="noStrike">
                          <a:solidFill>
                            <a:srgbClr val="000000"/>
                          </a:solidFill>
                          <a:effectLst/>
                          <a:latin typeface="Calibri"/>
                        </a:rPr>
                        <a:t>Montant des dépenses de produits et prestations de la liste en sus remboursés l'année évaluée</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&lt; taux régional</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4">
                  <a:txBody>
                    <a:bodyPr/>
                    <a:lstStyle/>
                    <a:p>
                      <a:pPr algn="l" fontAlgn="ctr"/>
                      <a:r>
                        <a:rPr lang="fr-FR" sz="1200" b="1" i="0" u="none" strike="noStrike" dirty="0">
                          <a:solidFill>
                            <a:srgbClr val="000000"/>
                          </a:solidFill>
                          <a:effectLst/>
                          <a:latin typeface="Calibri"/>
                        </a:rPr>
                        <a:t>Cotation A : Taux d'évolution &lt; taux régional et présence d'une évaluation validée et transmise aux tutelles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B : Taux d'évolution &gt; taux régional et présence d'une évaluation validée et transmise aux tutelles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C : Taux d'évolution &lt; taux régional mais absence d'une évaluation validée et transmise aux tutelles</a:t>
                      </a:r>
                      <a:br>
                        <a:rPr lang="fr-FR" sz="1200" b="1" i="0" u="none" strike="noStrike" dirty="0">
                          <a:solidFill>
                            <a:srgbClr val="000000"/>
                          </a:solidFill>
                          <a:effectLst/>
                          <a:latin typeface="Calibri"/>
                        </a:rPr>
                      </a:br>
                      <a:r>
                        <a:rPr lang="fr-FR" sz="1200" b="1" i="0" u="none" strike="noStrike" dirty="0">
                          <a:solidFill>
                            <a:srgbClr val="000000"/>
                          </a:solidFill>
                          <a:effectLst/>
                          <a:latin typeface="Calibri"/>
                        </a:rPr>
                        <a:t>Cotation D : Taux évolution &gt; taux régional et absence d'évaluation validée et transmise aux tutelles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666741">
                <a:tc vMerge="1">
                  <a:txBody>
                    <a:bodyPr/>
                    <a:lstStyle/>
                    <a:p>
                      <a:endParaRPr lang="fr-FR"/>
                    </a:p>
                  </a:txBody>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Montant des dépenses de produits et prestations de la liste en sus remboursées l'année précédent celle de l'évaluation -1</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r h="1005239">
                <a:tc rowSpan="2">
                  <a:txBody>
                    <a:bodyPr/>
                    <a:lstStyle/>
                    <a:p>
                      <a:pPr algn="l" fontAlgn="ctr"/>
                      <a:r>
                        <a:rPr lang="fr-FR" sz="1200" b="1" i="0" u="none" strike="noStrike">
                          <a:solidFill>
                            <a:srgbClr val="000000"/>
                          </a:solidFill>
                          <a:effectLst/>
                          <a:latin typeface="Calibri"/>
                        </a:rPr>
                        <a:t>Suivi et analyse de la pertinence des indications des  dispositifs médicaux hors GHS de la liste en sus</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a:txBody>
                    <a:bodyPr/>
                    <a:lstStyle/>
                    <a:p>
                      <a:pPr algn="l" fontAlgn="ctr"/>
                      <a:r>
                        <a:rPr lang="fr-FR" sz="1200" b="1" i="0" u="none" strike="noStrike">
                          <a:solidFill>
                            <a:srgbClr val="000000"/>
                          </a:solidFill>
                          <a:effectLst/>
                          <a:latin typeface="Calibri"/>
                        </a:rPr>
                        <a:t>L’établissement présente le suivi semestriel et l'analyse de la répartition des prescriptions des  dispositifs médicaux hors GHS, accompagnées le cas échéant de leur argumentaire, à la CME / CfME </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a:solidFill>
                            <a:srgbClr val="000000"/>
                          </a:solidFill>
                          <a:effectLst/>
                          <a:latin typeface="Calibri"/>
                        </a:rPr>
                        <a:t>Existence d'un suivi et analyse semestriel adressé à l'ARS, l'OMéDIT et l'AM</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200" b="1" i="0" u="none" strike="noStrike" dirty="0">
                          <a:solidFill>
                            <a:srgbClr val="000000"/>
                          </a:solidFill>
                          <a:effectLst/>
                          <a:latin typeface="Calibri"/>
                        </a:rPr>
                        <a:t>Suivi et analyse semestriel validé en instance</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vMerge="1">
                  <a:txBody>
                    <a:bodyPr/>
                    <a:lstStyle/>
                    <a:p>
                      <a:endParaRPr lang="fr-FR"/>
                    </a:p>
                  </a:txBody>
                  <a:tcPr/>
                </a:tc>
              </a:tr>
              <a:tr h="1261678">
                <a:tc vMerge="1">
                  <a:txBody>
                    <a:bodyPr/>
                    <a:lstStyle/>
                    <a:p>
                      <a:endParaRPr lang="fr-FR"/>
                    </a:p>
                  </a:txBody>
                  <a:tcPr/>
                </a:tc>
                <a:tc vMerge="1">
                  <a:txBody>
                    <a:bodyPr/>
                    <a:lstStyle/>
                    <a:p>
                      <a:endParaRPr lang="fr-FR"/>
                    </a:p>
                  </a:txBody>
                  <a:tcPr/>
                </a:tc>
                <a:tc>
                  <a:txBody>
                    <a:bodyPr/>
                    <a:lstStyle/>
                    <a:p>
                      <a:pPr algn="l" fontAlgn="ctr"/>
                      <a:r>
                        <a:rPr lang="fr-FR" sz="1200" b="1" i="0" u="none" strike="noStrike" dirty="0">
                          <a:solidFill>
                            <a:srgbClr val="000000"/>
                          </a:solidFill>
                          <a:effectLst/>
                          <a:latin typeface="Calibri"/>
                        </a:rPr>
                        <a:t>L’établissement adresse le suivi semestriel et l'analyse de la répartition des prescriptions  des dispositifs médicaux hors GHS, accompagnées le cas échéant de leur argumentaire, à l’ARS, à l’OMEDIT et à l'organisme local d'assurance maladie</a:t>
                      </a:r>
                    </a:p>
                  </a:txBody>
                  <a:tcPr marL="3581" marR="3581" marT="3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3367086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91680" y="194845"/>
            <a:ext cx="7200800" cy="523220"/>
          </a:xfrm>
          <a:prstGeom prst="rect">
            <a:avLst/>
          </a:prstGeom>
        </p:spPr>
        <p:txBody>
          <a:bodyPr wrap="square">
            <a:spAutoFit/>
          </a:bodyPr>
          <a:lstStyle/>
          <a:p>
            <a:pPr algn="ctr"/>
            <a:r>
              <a:rPr lang="fr-FR" sz="2800" b="1" dirty="0" smtClean="0">
                <a:solidFill>
                  <a:srgbClr val="1F497D"/>
                </a:solidFill>
              </a:rPr>
              <a:t>PRESENTATION DU CONTRAT</a:t>
            </a:r>
            <a:endParaRPr lang="fr-FR" sz="2800" b="1" dirty="0">
              <a:solidFill>
                <a:srgbClr val="1F497D"/>
              </a:solidFill>
            </a:endParaRPr>
          </a:p>
        </p:txBody>
      </p:sp>
      <p:sp>
        <p:nvSpPr>
          <p:cNvPr id="8" name="Espace réservé du contenu 2"/>
          <p:cNvSpPr txBox="1">
            <a:spLocks/>
          </p:cNvSpPr>
          <p:nvPr/>
        </p:nvSpPr>
        <p:spPr bwMode="auto">
          <a:xfrm>
            <a:off x="235183" y="887734"/>
            <a:ext cx="1458912" cy="4845521"/>
          </a:xfrm>
          <a:prstGeom prst="rect">
            <a:avLst/>
          </a:prstGeom>
          <a:solidFill>
            <a:schemeClr val="accent3">
              <a:lumMod val="75000"/>
            </a:schemeClr>
          </a:solidFill>
          <a:ln w="9525">
            <a:noFill/>
            <a:miter lim="800000"/>
            <a:headEnd/>
            <a:tailEnd/>
          </a:ln>
          <a:effectLst/>
        </p:spPr>
        <p:txBody>
          <a:bodyPr lIns="70538" tIns="70538" rIns="70538" bIns="70538" anchor="ctr">
            <a:prstTxWarp prst="textNoShape">
              <a:avLst/>
            </a:prstTxWarp>
          </a:bodyPr>
          <a:lstStyle/>
          <a:p>
            <a:pPr defTabSz="913141">
              <a:buClr>
                <a:schemeClr val="tx2"/>
              </a:buClr>
              <a:tabLst>
                <a:tab pos="0" algn="l"/>
              </a:tabLst>
              <a:defRPr/>
            </a:pPr>
            <a:endParaRPr lang="fr-FR" sz="1400" b="1" dirty="0" smtClean="0">
              <a:solidFill>
                <a:schemeClr val="bg1"/>
              </a:solidFill>
              <a:latin typeface="Trebuchet MS" pitchFamily="34" charset="0"/>
            </a:endParaRPr>
          </a:p>
          <a:p>
            <a:pPr algn="ctr" defTabSz="913141">
              <a:buClr>
                <a:schemeClr val="tx2"/>
              </a:buClr>
              <a:tabLst>
                <a:tab pos="0" algn="l"/>
              </a:tabLst>
              <a:defRPr/>
            </a:pPr>
            <a:r>
              <a:rPr lang="fr-FR" sz="1400" b="1" dirty="0" smtClean="0">
                <a:solidFill>
                  <a:schemeClr val="bg1"/>
                </a:solidFill>
                <a:latin typeface="Trebuchet MS" pitchFamily="34" charset="0"/>
              </a:rPr>
              <a:t>CAQES</a:t>
            </a:r>
          </a:p>
        </p:txBody>
      </p:sp>
      <p:sp>
        <p:nvSpPr>
          <p:cNvPr id="9" name="Espace réservé du contenu 2"/>
          <p:cNvSpPr txBox="1">
            <a:spLocks/>
          </p:cNvSpPr>
          <p:nvPr/>
        </p:nvSpPr>
        <p:spPr bwMode="auto">
          <a:xfrm>
            <a:off x="6448966" y="3247696"/>
            <a:ext cx="2443514" cy="1689933"/>
          </a:xfrm>
          <a:prstGeom prst="rect">
            <a:avLst/>
          </a:prstGeom>
          <a:solidFill>
            <a:schemeClr val="accent1">
              <a:lumMod val="75000"/>
            </a:schemeClr>
          </a:solidFill>
          <a:ln w="9525">
            <a:noFill/>
            <a:miter lim="800000"/>
            <a:headEnd/>
            <a:tailEnd/>
          </a:ln>
          <a:effectLst/>
        </p:spPr>
        <p:txBody>
          <a:bodyPr lIns="70538" tIns="70538" rIns="70538" bIns="70538" anchor="ctr">
            <a:prstTxWarp prst="textNoShape">
              <a:avLst/>
            </a:prstTxWarp>
          </a:bodyPr>
          <a:lstStyle/>
          <a:p>
            <a:r>
              <a:rPr lang="fr-FR" sz="1200" b="1" dirty="0" smtClean="0">
                <a:solidFill>
                  <a:schemeClr val="bg1"/>
                </a:solidFill>
              </a:rPr>
              <a:t>Etablissements </a:t>
            </a:r>
            <a:r>
              <a:rPr lang="fr-FR" sz="1200" b="1" dirty="0">
                <a:solidFill>
                  <a:schemeClr val="bg1"/>
                </a:solidFill>
              </a:rPr>
              <a:t>concernées </a:t>
            </a:r>
            <a:r>
              <a:rPr lang="fr-FR" sz="1200" b="1" dirty="0" smtClean="0">
                <a:solidFill>
                  <a:schemeClr val="bg1"/>
                </a:solidFill>
              </a:rPr>
              <a:t>: ciblage fonction de l’arrêté </a:t>
            </a:r>
            <a:r>
              <a:rPr lang="fr-FR" sz="1200" b="1" dirty="0">
                <a:solidFill>
                  <a:schemeClr val="bg1"/>
                </a:solidFill>
              </a:rPr>
              <a:t>du 27 avril 2017 </a:t>
            </a:r>
            <a:r>
              <a:rPr lang="fr-FR" sz="1200" b="1" dirty="0" smtClean="0">
                <a:solidFill>
                  <a:schemeClr val="bg1"/>
                </a:solidFill>
              </a:rPr>
              <a:t>(transports)</a:t>
            </a:r>
            <a:endParaRPr lang="fr-FR" sz="1200" b="1" dirty="0">
              <a:solidFill>
                <a:schemeClr val="bg1"/>
              </a:solidFill>
            </a:endParaRPr>
          </a:p>
          <a:p>
            <a:r>
              <a:rPr lang="fr-FR" sz="1200" b="1" dirty="0">
                <a:solidFill>
                  <a:schemeClr val="bg1"/>
                </a:solidFill>
              </a:rPr>
              <a:t>et/ou </a:t>
            </a:r>
          </a:p>
          <a:p>
            <a:r>
              <a:rPr lang="fr-FR" sz="1200" b="1" dirty="0">
                <a:solidFill>
                  <a:schemeClr val="bg1"/>
                </a:solidFill>
              </a:rPr>
              <a:t>des critères du Plan d’actions pluriannuel régional d’amélioration de la pertinence des soins (PAPRAPS) </a:t>
            </a:r>
            <a:endParaRPr lang="fr-FR" sz="1200" b="1" dirty="0" smtClean="0">
              <a:solidFill>
                <a:schemeClr val="bg1"/>
              </a:solidFill>
              <a:latin typeface="Trebuchet MS" pitchFamily="34" charset="0"/>
              <a:sym typeface="Wingdings"/>
            </a:endParaRPr>
          </a:p>
        </p:txBody>
      </p:sp>
      <p:sp>
        <p:nvSpPr>
          <p:cNvPr id="10" name="Espace réservé du contenu 2"/>
          <p:cNvSpPr txBox="1">
            <a:spLocks/>
          </p:cNvSpPr>
          <p:nvPr/>
        </p:nvSpPr>
        <p:spPr bwMode="auto">
          <a:xfrm>
            <a:off x="3195446" y="1320056"/>
            <a:ext cx="3928968" cy="828649"/>
          </a:xfrm>
          <a:prstGeom prst="rect">
            <a:avLst/>
          </a:prstGeom>
          <a:solidFill>
            <a:schemeClr val="accent1"/>
          </a:solidFill>
          <a:ln w="19050">
            <a:solidFill>
              <a:schemeClr val="tx2"/>
            </a:solidFill>
            <a:miter lim="800000"/>
            <a:headEnd/>
            <a:tailEnd/>
          </a:ln>
        </p:spPr>
        <p:txBody>
          <a:bodyPr vert="horz" wrap="square" lIns="179924" tIns="71979" rIns="71969" bIns="71979" numCol="1" anchor="ctr" anchorCtr="0" compatLnSpc="1">
            <a:prstTxWarp prst="textNoShape">
              <a:avLst/>
            </a:prstTxWarp>
          </a:bodyPr>
          <a:lstStyle/>
          <a:p>
            <a:pPr marL="14282" lvl="1" indent="-14282" algn="ctr" defTabSz="912425">
              <a:buClr>
                <a:schemeClr val="tx2"/>
              </a:buClr>
              <a:buSzPct val="125000"/>
              <a:defRPr/>
            </a:pPr>
            <a:r>
              <a:rPr lang="fr-FR" sz="1400" b="1" u="sng" cap="small" dirty="0" smtClean="0">
                <a:solidFill>
                  <a:schemeClr val="bg1"/>
                </a:solidFill>
                <a:latin typeface="Trebuchet MS" pitchFamily="34" charset="0"/>
                <a:sym typeface="Wingdings"/>
              </a:rPr>
              <a:t>CONTRAT SOCLE</a:t>
            </a:r>
            <a:endParaRPr lang="fr-FR" dirty="0"/>
          </a:p>
          <a:p>
            <a:pPr algn="ctr"/>
            <a:r>
              <a:rPr lang="fr-FR" sz="1100" dirty="0">
                <a:solidFill>
                  <a:schemeClr val="bg1"/>
                </a:solidFill>
              </a:rPr>
              <a:t>(</a:t>
            </a:r>
            <a:r>
              <a:rPr lang="fr-FR" sz="1100" b="1" dirty="0">
                <a:solidFill>
                  <a:schemeClr val="bg1"/>
                </a:solidFill>
              </a:rPr>
              <a:t>regroupant : CBU / CAQOS Médicaments / </a:t>
            </a:r>
            <a:r>
              <a:rPr lang="fr-FR" sz="1100" b="1" dirty="0" smtClean="0">
                <a:solidFill>
                  <a:schemeClr val="bg1"/>
                </a:solidFill>
              </a:rPr>
              <a:t>Liste </a:t>
            </a:r>
            <a:r>
              <a:rPr lang="fr-FR" sz="1100" b="1" dirty="0">
                <a:solidFill>
                  <a:schemeClr val="bg1"/>
                </a:solidFill>
              </a:rPr>
              <a:t>en sus) </a:t>
            </a:r>
            <a:endParaRPr lang="fr-FR" sz="1400" b="1" cap="small" dirty="0" smtClean="0">
              <a:solidFill>
                <a:schemeClr val="bg1"/>
              </a:solidFill>
              <a:latin typeface="Trebuchet MS" pitchFamily="34" charset="0"/>
              <a:sym typeface="Wingdings"/>
            </a:endParaRPr>
          </a:p>
        </p:txBody>
      </p:sp>
      <p:sp>
        <p:nvSpPr>
          <p:cNvPr id="12" name="Rectangle 11"/>
          <p:cNvSpPr/>
          <p:nvPr/>
        </p:nvSpPr>
        <p:spPr>
          <a:xfrm>
            <a:off x="1705970" y="5137447"/>
            <a:ext cx="1146531" cy="307777"/>
          </a:xfrm>
          <a:prstGeom prst="rect">
            <a:avLst/>
          </a:prstGeom>
        </p:spPr>
        <p:txBody>
          <a:bodyPr wrap="square" lIns="91430" tIns="45715" rIns="91430" bIns="45715">
            <a:spAutoFit/>
          </a:bodyPr>
          <a:lstStyle/>
          <a:p>
            <a:pPr marL="14282" lvl="1" indent="-14282" defTabSz="912425">
              <a:buClr>
                <a:schemeClr val="tx2"/>
              </a:buClr>
              <a:buSzPct val="125000"/>
              <a:defRPr/>
            </a:pPr>
            <a:r>
              <a:rPr lang="fr-FR" sz="1400" b="1" i="1" cap="small" dirty="0" smtClean="0">
                <a:solidFill>
                  <a:schemeClr val="accent4"/>
                </a:solidFill>
                <a:latin typeface="Trebuchet MS" pitchFamily="34" charset="0"/>
                <a:sym typeface="Wingdings"/>
              </a:rPr>
              <a:t>= max 5 ans</a:t>
            </a:r>
          </a:p>
        </p:txBody>
      </p:sp>
      <p:sp>
        <p:nvSpPr>
          <p:cNvPr id="13" name="Rectangle 12"/>
          <p:cNvSpPr/>
          <p:nvPr/>
        </p:nvSpPr>
        <p:spPr>
          <a:xfrm>
            <a:off x="1783787" y="2251881"/>
            <a:ext cx="912353" cy="307777"/>
          </a:xfrm>
          <a:prstGeom prst="rect">
            <a:avLst/>
          </a:prstGeom>
        </p:spPr>
        <p:txBody>
          <a:bodyPr wrap="square" lIns="91430" tIns="45715" rIns="91430" bIns="45715">
            <a:spAutoFit/>
          </a:bodyPr>
          <a:lstStyle/>
          <a:p>
            <a:pPr marL="14282" lvl="1" indent="-14282" algn="ctr" defTabSz="912425">
              <a:buClr>
                <a:schemeClr val="tx2"/>
              </a:buClr>
              <a:buSzPct val="125000"/>
              <a:defRPr/>
            </a:pPr>
            <a:r>
              <a:rPr lang="fr-FR" sz="1400" b="1" i="1" cap="small" dirty="0" smtClean="0">
                <a:solidFill>
                  <a:schemeClr val="accent4"/>
                </a:solidFill>
                <a:latin typeface="Trebuchet MS" pitchFamily="34" charset="0"/>
                <a:sym typeface="Wingdings"/>
              </a:rPr>
              <a:t>= CDI</a:t>
            </a:r>
          </a:p>
        </p:txBody>
      </p:sp>
      <p:sp>
        <p:nvSpPr>
          <p:cNvPr id="14" name="Rectangle avec flèche vers la droite 13"/>
          <p:cNvSpPr/>
          <p:nvPr/>
        </p:nvSpPr>
        <p:spPr bwMode="gray">
          <a:xfrm>
            <a:off x="1705969" y="3220791"/>
            <a:ext cx="1446346" cy="1910003"/>
          </a:xfrm>
          <a:prstGeom prst="rightArrowCallout">
            <a:avLst/>
          </a:prstGeom>
          <a:solidFill>
            <a:schemeClr val="bg1"/>
          </a:solidFill>
          <a:ln w="19050">
            <a:solidFill>
              <a:schemeClr val="bg1">
                <a:lumMod val="85000"/>
              </a:schemeClr>
            </a:solidFill>
            <a:miter lim="800000"/>
            <a:headEnd/>
            <a:tailEnd/>
          </a:ln>
          <a:effectLst>
            <a:outerShdw blurRad="50800" dist="38100" dir="2700000" algn="tl" rotWithShape="0">
              <a:prstClr val="black">
                <a:alpha val="40000"/>
              </a:prstClr>
            </a:outerShdw>
          </a:effectLst>
          <a:extLst/>
        </p:spPr>
        <p:txBody>
          <a:bodyPr wrap="none" lIns="91430" tIns="45715" rIns="91430" bIns="45715" rtlCol="0" anchor="ctr">
            <a:noAutofit/>
          </a:bodyPr>
          <a:lstStyle/>
          <a:p>
            <a:pPr algn="ctr"/>
            <a:r>
              <a:rPr lang="fr-FR" sz="1200" b="1" dirty="0" smtClean="0">
                <a:solidFill>
                  <a:srgbClr val="FF0000"/>
                </a:solidFill>
                <a:latin typeface="Trebuchet MS" pitchFamily="34" charset="0"/>
              </a:rPr>
              <a:t>Plusieurs </a:t>
            </a:r>
          </a:p>
          <a:p>
            <a:pPr algn="ctr"/>
            <a:r>
              <a:rPr lang="fr-FR" sz="1200" b="1" dirty="0" smtClean="0">
                <a:solidFill>
                  <a:srgbClr val="FF0000"/>
                </a:solidFill>
                <a:latin typeface="Trebuchet MS" pitchFamily="34" charset="0"/>
              </a:rPr>
              <a:t>volets </a:t>
            </a:r>
          </a:p>
          <a:p>
            <a:pPr algn="ctr"/>
            <a:r>
              <a:rPr lang="fr-FR" sz="1200" b="1" dirty="0" smtClean="0">
                <a:solidFill>
                  <a:srgbClr val="FF0000"/>
                </a:solidFill>
                <a:latin typeface="Trebuchet MS" pitchFamily="34" charset="0"/>
              </a:rPr>
              <a:t>additionnels</a:t>
            </a:r>
          </a:p>
          <a:p>
            <a:pPr algn="ctr"/>
            <a:endParaRPr lang="fr-FR" sz="800" dirty="0">
              <a:latin typeface="Trebuchet MS" pitchFamily="34" charset="0"/>
            </a:endParaRPr>
          </a:p>
        </p:txBody>
      </p:sp>
      <p:sp>
        <p:nvSpPr>
          <p:cNvPr id="15" name="Rectangle avec flèche vers la droite 14"/>
          <p:cNvSpPr/>
          <p:nvPr/>
        </p:nvSpPr>
        <p:spPr bwMode="gray">
          <a:xfrm>
            <a:off x="1705974" y="1104406"/>
            <a:ext cx="1446342" cy="1147475"/>
          </a:xfrm>
          <a:prstGeom prst="rightArrowCallout">
            <a:avLst/>
          </a:prstGeom>
          <a:solidFill>
            <a:schemeClr val="bg1"/>
          </a:solidFill>
          <a:ln w="19050">
            <a:solidFill>
              <a:schemeClr val="bg1">
                <a:lumMod val="85000"/>
              </a:schemeClr>
            </a:solidFill>
            <a:miter lim="800000"/>
            <a:headEnd/>
            <a:tailEnd/>
          </a:ln>
          <a:effectLst>
            <a:outerShdw blurRad="50800" dist="38100" dir="2700000" algn="tl" rotWithShape="0">
              <a:prstClr val="black">
                <a:alpha val="40000"/>
              </a:prstClr>
            </a:outerShdw>
          </a:effectLst>
          <a:extLst/>
        </p:spPr>
        <p:txBody>
          <a:bodyPr wrap="none" lIns="91430" tIns="45715" rIns="91430" bIns="45715" rtlCol="0" anchor="ctr">
            <a:noAutofit/>
          </a:bodyPr>
          <a:lstStyle/>
          <a:p>
            <a:pPr algn="ctr"/>
            <a:r>
              <a:rPr lang="fr-FR" sz="1200" b="1" dirty="0" smtClean="0">
                <a:solidFill>
                  <a:srgbClr val="FF0000"/>
                </a:solidFill>
                <a:latin typeface="Trebuchet MS" pitchFamily="34" charset="0"/>
              </a:rPr>
              <a:t>Volet </a:t>
            </a:r>
          </a:p>
          <a:p>
            <a:pPr algn="ctr"/>
            <a:r>
              <a:rPr lang="fr-FR" sz="1200" b="1" dirty="0" smtClean="0">
                <a:solidFill>
                  <a:srgbClr val="FF0000"/>
                </a:solidFill>
                <a:latin typeface="Trebuchet MS" pitchFamily="34" charset="0"/>
              </a:rPr>
              <a:t>obligatoire</a:t>
            </a:r>
          </a:p>
          <a:p>
            <a:pPr algn="ctr"/>
            <a:endParaRPr lang="fr-FR" sz="800" dirty="0">
              <a:latin typeface="Trebuchet MS" pitchFamily="34" charset="0"/>
            </a:endParaRPr>
          </a:p>
        </p:txBody>
      </p:sp>
      <p:sp>
        <p:nvSpPr>
          <p:cNvPr id="16" name="Organigramme : Extraire 15"/>
          <p:cNvSpPr/>
          <p:nvPr/>
        </p:nvSpPr>
        <p:spPr bwMode="gray">
          <a:xfrm>
            <a:off x="7253523" y="1169575"/>
            <a:ext cx="1351129" cy="979130"/>
          </a:xfrm>
          <a:prstGeom prst="flowChartExtract">
            <a:avLst/>
          </a:prstGeom>
          <a:solidFill>
            <a:schemeClr val="bg1"/>
          </a:solidFill>
          <a:ln w="19050">
            <a:solidFill>
              <a:schemeClr val="tx2"/>
            </a:solidFill>
            <a:miter lim="800000"/>
            <a:headEnd/>
            <a:tailEnd/>
          </a:ln>
          <a:effectLst>
            <a:outerShdw blurRad="50800" dist="38100" dir="2700000" algn="tl" rotWithShape="0">
              <a:prstClr val="black">
                <a:alpha val="40000"/>
              </a:prstClr>
            </a:outerShdw>
          </a:effectLst>
          <a:extLst/>
        </p:spPr>
        <p:txBody>
          <a:bodyPr wrap="none" lIns="91430" tIns="45715" rIns="91430" bIns="45715" rtlCol="0" anchor="ctr">
            <a:noAutofit/>
          </a:bodyPr>
          <a:lstStyle/>
          <a:p>
            <a:pPr algn="ctr"/>
            <a:r>
              <a:rPr lang="fr-FR" sz="1200" b="1" dirty="0" smtClean="0">
                <a:solidFill>
                  <a:srgbClr val="FF0000"/>
                </a:solidFill>
                <a:latin typeface="Trebuchet MS" pitchFamily="34" charset="0"/>
              </a:rPr>
              <a:t> MCO, SSR </a:t>
            </a:r>
          </a:p>
          <a:p>
            <a:pPr algn="ctr"/>
            <a:r>
              <a:rPr lang="fr-FR" sz="1200" b="1" dirty="0" smtClean="0">
                <a:solidFill>
                  <a:srgbClr val="FF0000"/>
                </a:solidFill>
                <a:latin typeface="Trebuchet MS" pitchFamily="34" charset="0"/>
              </a:rPr>
              <a:t>et PSY</a:t>
            </a:r>
          </a:p>
          <a:p>
            <a:pPr algn="ctr"/>
            <a:endParaRPr lang="fr-FR" sz="1200" b="1" dirty="0">
              <a:solidFill>
                <a:srgbClr val="FF0000"/>
              </a:solidFill>
              <a:latin typeface="Trebuchet MS" pitchFamily="34" charset="0"/>
            </a:endParaRPr>
          </a:p>
        </p:txBody>
      </p:sp>
      <p:sp>
        <p:nvSpPr>
          <p:cNvPr id="19" name="Espace réservé du contenu 2"/>
          <p:cNvSpPr txBox="1">
            <a:spLocks/>
          </p:cNvSpPr>
          <p:nvPr/>
        </p:nvSpPr>
        <p:spPr bwMode="auto">
          <a:xfrm>
            <a:off x="3290101" y="4396673"/>
            <a:ext cx="2611935" cy="540957"/>
          </a:xfrm>
          <a:prstGeom prst="rect">
            <a:avLst/>
          </a:prstGeom>
          <a:solidFill>
            <a:schemeClr val="accent1"/>
          </a:solidFill>
          <a:ln w="19050">
            <a:solidFill>
              <a:schemeClr val="bg1"/>
            </a:solidFill>
            <a:miter lim="800000"/>
            <a:headEnd/>
            <a:tailEnd/>
          </a:ln>
        </p:spPr>
        <p:txBody>
          <a:bodyPr vert="horz" wrap="square" lIns="179924" tIns="71979" rIns="71969" bIns="71979" numCol="1" anchor="ctr" anchorCtr="0" compatLnSpc="1">
            <a:prstTxWarp prst="textNoShape">
              <a:avLst/>
            </a:prstTxWarp>
          </a:bodyPr>
          <a:lstStyle/>
          <a:p>
            <a:pPr marL="14282" lvl="1" indent="-14282" algn="ctr" defTabSz="912425">
              <a:buClr>
                <a:schemeClr val="tx2"/>
              </a:buClr>
              <a:buSzPct val="125000"/>
              <a:defRPr/>
            </a:pPr>
            <a:r>
              <a:rPr lang="fr-FR" sz="1400" b="1" cap="small" dirty="0" smtClean="0">
                <a:solidFill>
                  <a:schemeClr val="bg1"/>
                </a:solidFill>
                <a:latin typeface="Trebuchet MS" pitchFamily="34" charset="0"/>
                <a:sym typeface="Wingdings"/>
              </a:rPr>
              <a:t>QUALITE ET SECURITE DES SOINS</a:t>
            </a:r>
          </a:p>
        </p:txBody>
      </p:sp>
      <p:sp>
        <p:nvSpPr>
          <p:cNvPr id="20" name="Espace réservé du contenu 2"/>
          <p:cNvSpPr txBox="1">
            <a:spLocks/>
          </p:cNvSpPr>
          <p:nvPr/>
        </p:nvSpPr>
        <p:spPr bwMode="auto">
          <a:xfrm>
            <a:off x="3290102" y="3243270"/>
            <a:ext cx="2611934" cy="532917"/>
          </a:xfrm>
          <a:prstGeom prst="rect">
            <a:avLst/>
          </a:prstGeom>
          <a:solidFill>
            <a:schemeClr val="accent6">
              <a:lumMod val="75000"/>
            </a:schemeClr>
          </a:solidFill>
          <a:ln w="19050">
            <a:solidFill>
              <a:schemeClr val="bg1"/>
            </a:solidFill>
            <a:miter lim="800000"/>
            <a:headEnd/>
            <a:tailEnd/>
          </a:ln>
        </p:spPr>
        <p:txBody>
          <a:bodyPr vert="horz" wrap="square" lIns="179924" tIns="71979" rIns="71969" bIns="71979" numCol="1" anchor="ctr" anchorCtr="0" compatLnSpc="1">
            <a:prstTxWarp prst="textNoShape">
              <a:avLst/>
            </a:prstTxWarp>
          </a:bodyPr>
          <a:lstStyle/>
          <a:p>
            <a:pPr marL="14282" lvl="1" indent="-14282" algn="ctr" defTabSz="912425">
              <a:buClr>
                <a:schemeClr val="tx2"/>
              </a:buClr>
              <a:buSzPct val="125000"/>
              <a:defRPr/>
            </a:pPr>
            <a:r>
              <a:rPr lang="fr-FR" sz="1400" b="1" cap="small" dirty="0" smtClean="0">
                <a:solidFill>
                  <a:schemeClr val="bg1"/>
                </a:solidFill>
                <a:latin typeface="Trebuchet MS" pitchFamily="34" charset="0"/>
                <a:sym typeface="Wingdings"/>
              </a:rPr>
              <a:t>PERTINENCE DES SOINS</a:t>
            </a:r>
            <a:endParaRPr lang="fr-FR" sz="1400" b="1" cap="small" dirty="0" smtClean="0">
              <a:solidFill>
                <a:schemeClr val="bg1"/>
              </a:solidFill>
              <a:latin typeface="Trebuchet MS" pitchFamily="34" charset="0"/>
            </a:endParaRPr>
          </a:p>
        </p:txBody>
      </p:sp>
      <p:sp>
        <p:nvSpPr>
          <p:cNvPr id="21" name="Espace réservé du contenu 2"/>
          <p:cNvSpPr txBox="1">
            <a:spLocks/>
          </p:cNvSpPr>
          <p:nvPr/>
        </p:nvSpPr>
        <p:spPr bwMode="auto">
          <a:xfrm>
            <a:off x="3290102" y="3818731"/>
            <a:ext cx="2611934" cy="540957"/>
          </a:xfrm>
          <a:prstGeom prst="rect">
            <a:avLst/>
          </a:prstGeom>
          <a:solidFill>
            <a:srgbClr val="7030A0"/>
          </a:solidFill>
          <a:ln w="19050">
            <a:solidFill>
              <a:schemeClr val="bg1"/>
            </a:solidFill>
            <a:miter lim="800000"/>
            <a:headEnd/>
            <a:tailEnd/>
          </a:ln>
        </p:spPr>
        <p:txBody>
          <a:bodyPr vert="horz" wrap="square" lIns="179924" tIns="71979" rIns="71969" bIns="71979" numCol="1" anchor="ctr" anchorCtr="0" compatLnSpc="1">
            <a:prstTxWarp prst="textNoShape">
              <a:avLst/>
            </a:prstTxWarp>
          </a:bodyPr>
          <a:lstStyle/>
          <a:p>
            <a:pPr marL="14282" lvl="1" indent="-14282" algn="ctr" defTabSz="912425">
              <a:buClr>
                <a:schemeClr val="tx2"/>
              </a:buClr>
              <a:buSzPct val="125000"/>
              <a:defRPr/>
            </a:pPr>
            <a:r>
              <a:rPr lang="fr-FR" sz="1400" b="1" cap="small" dirty="0" smtClean="0">
                <a:solidFill>
                  <a:schemeClr val="bg1"/>
                </a:solidFill>
                <a:latin typeface="Trebuchet MS" pitchFamily="34" charset="0"/>
                <a:sym typeface="Wingdings"/>
              </a:rPr>
              <a:t>TRANSPORTS</a:t>
            </a:r>
          </a:p>
        </p:txBody>
      </p:sp>
      <p:sp>
        <p:nvSpPr>
          <p:cNvPr id="22" name="Espace réservé du contenu 2"/>
          <p:cNvSpPr txBox="1">
            <a:spLocks/>
          </p:cNvSpPr>
          <p:nvPr/>
        </p:nvSpPr>
        <p:spPr bwMode="auto">
          <a:xfrm>
            <a:off x="3290101" y="2625531"/>
            <a:ext cx="2611935" cy="532917"/>
          </a:xfrm>
          <a:prstGeom prst="rect">
            <a:avLst/>
          </a:prstGeom>
          <a:solidFill>
            <a:schemeClr val="accent5">
              <a:lumMod val="20000"/>
              <a:lumOff val="80000"/>
            </a:schemeClr>
          </a:solidFill>
          <a:ln w="19050">
            <a:solidFill>
              <a:schemeClr val="bg1"/>
            </a:solidFill>
            <a:miter lim="800000"/>
            <a:headEnd/>
            <a:tailEnd/>
          </a:ln>
        </p:spPr>
        <p:txBody>
          <a:bodyPr vert="horz" wrap="square" lIns="179924" tIns="71979" rIns="71969" bIns="71979" numCol="1" anchor="ctr" anchorCtr="0" compatLnSpc="1">
            <a:prstTxWarp prst="textNoShape">
              <a:avLst/>
            </a:prstTxWarp>
          </a:bodyPr>
          <a:lstStyle/>
          <a:p>
            <a:pPr marL="14282" lvl="1" indent="-14282" algn="ctr" defTabSz="912425">
              <a:buClr>
                <a:schemeClr val="tx2"/>
              </a:buClr>
              <a:buSzPct val="125000"/>
              <a:defRPr/>
            </a:pPr>
            <a:r>
              <a:rPr lang="fr-FR" sz="1400" b="1" cap="small" dirty="0" smtClean="0">
                <a:solidFill>
                  <a:schemeClr val="accent4"/>
                </a:solidFill>
                <a:latin typeface="Trebuchet MS" pitchFamily="34" charset="0"/>
                <a:sym typeface="Wingdings"/>
              </a:rPr>
              <a:t>Volets ADDITIONNELS FACULTATIFS</a:t>
            </a:r>
            <a:endParaRPr lang="fr-FR" sz="1400" b="1" cap="small" dirty="0" smtClean="0">
              <a:solidFill>
                <a:schemeClr val="accent4"/>
              </a:solidFill>
              <a:latin typeface="Trebuchet MS" pitchFamily="34" charset="0"/>
            </a:endParaRPr>
          </a:p>
        </p:txBody>
      </p:sp>
      <p:sp>
        <p:nvSpPr>
          <p:cNvPr id="24" name="Accolade fermante 23"/>
          <p:cNvSpPr/>
          <p:nvPr/>
        </p:nvSpPr>
        <p:spPr>
          <a:xfrm>
            <a:off x="6084168" y="3247696"/>
            <a:ext cx="144016" cy="168993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
        <p:nvSpPr>
          <p:cNvPr id="25" name="Éclair 24"/>
          <p:cNvSpPr/>
          <p:nvPr/>
        </p:nvSpPr>
        <p:spPr>
          <a:xfrm>
            <a:off x="4211960" y="5013176"/>
            <a:ext cx="947970" cy="50405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7" name="Diagramme 26"/>
          <p:cNvGraphicFramePr/>
          <p:nvPr>
            <p:extLst>
              <p:ext uri="{D42A27DB-BD31-4B8C-83A1-F6EECF244321}">
                <p14:modId xmlns:p14="http://schemas.microsoft.com/office/powerpoint/2010/main" val="1455698656"/>
              </p:ext>
            </p:extLst>
          </p:nvPr>
        </p:nvGraphicFramePr>
        <p:xfrm>
          <a:off x="4774080" y="5213445"/>
          <a:ext cx="3470328" cy="184574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853867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07504" y="116632"/>
            <a:ext cx="1233487" cy="493712"/>
          </a:xfrm>
          <a:prstGeom prst="rect">
            <a:avLst/>
          </a:prstGeom>
        </p:spPr>
      </p:pic>
      <p:pic>
        <p:nvPicPr>
          <p:cNvPr id="6" name="Picture 5" descr="http://www.ars.bretagne.sante.fr/typo3conf/ext/wm_arstpl/res/images/bg_header.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065" y="476672"/>
            <a:ext cx="6481415" cy="41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110" y="3429000"/>
            <a:ext cx="1785594" cy="2380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Diagramme 1"/>
          <p:cNvGraphicFramePr/>
          <p:nvPr>
            <p:extLst>
              <p:ext uri="{D42A27DB-BD31-4B8C-83A1-F6EECF244321}">
                <p14:modId xmlns:p14="http://schemas.microsoft.com/office/powerpoint/2010/main" val="697895862"/>
              </p:ext>
            </p:extLst>
          </p:nvPr>
        </p:nvGraphicFramePr>
        <p:xfrm>
          <a:off x="1668016" y="1268760"/>
          <a:ext cx="7368480" cy="491232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0" name="ZoneTexte 9"/>
          <p:cNvSpPr txBox="1"/>
          <p:nvPr/>
        </p:nvSpPr>
        <p:spPr>
          <a:xfrm>
            <a:off x="2051719" y="260350"/>
            <a:ext cx="6841455" cy="461665"/>
          </a:xfrm>
          <a:prstGeom prst="rect">
            <a:avLst/>
          </a:prstGeom>
          <a:noFill/>
          <a:ln>
            <a:solidFill>
              <a:schemeClr val="tx2"/>
            </a:solidFill>
          </a:ln>
        </p:spPr>
        <p:txBody>
          <a:bodyPr wrap="square" rtlCol="0">
            <a:spAutoFit/>
          </a:bodyPr>
          <a:lstStyle/>
          <a:p>
            <a:pPr algn="ctr"/>
            <a:r>
              <a:rPr lang="fr-FR" sz="2400" b="1" dirty="0" smtClean="0">
                <a:solidFill>
                  <a:schemeClr val="tx2"/>
                </a:solidFill>
              </a:rPr>
              <a:t>Chapitre 1 : Conditions générales d’application</a:t>
            </a:r>
            <a:endParaRPr lang="fr-FR" sz="2400" b="1" dirty="0">
              <a:solidFill>
                <a:schemeClr val="tx2"/>
              </a:solidFill>
            </a:endParaRPr>
          </a:p>
        </p:txBody>
      </p:sp>
    </p:spTree>
    <p:extLst>
      <p:ext uri="{BB962C8B-B14F-4D97-AF65-F5344CB8AC3E}">
        <p14:creationId xmlns:p14="http://schemas.microsoft.com/office/powerpoint/2010/main" val="3695597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http://www.ars.bretagne.sante.fr/typo3conf/ext/wm_arstpl/res/images/bg_head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549275"/>
            <a:ext cx="864235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7" descr="ARS_LOGOS_bretag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260350"/>
            <a:ext cx="99853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a:off x="2051719" y="188640"/>
            <a:ext cx="6841455" cy="830997"/>
          </a:xfrm>
          <a:prstGeom prst="rect">
            <a:avLst/>
          </a:prstGeom>
          <a:noFill/>
          <a:ln>
            <a:solidFill>
              <a:schemeClr val="tx2"/>
            </a:solidFill>
          </a:ln>
        </p:spPr>
        <p:txBody>
          <a:bodyPr wrap="square" rtlCol="0">
            <a:spAutoFit/>
          </a:bodyPr>
          <a:lstStyle/>
          <a:p>
            <a:pPr lvl="0"/>
            <a:r>
              <a:rPr lang="fr-FR" sz="2400" b="1" dirty="0">
                <a:solidFill>
                  <a:schemeClr val="tx2"/>
                </a:solidFill>
              </a:rPr>
              <a:t>Chapitre II : Volet obligatoire relatif au bon usage des médicament et produits et prestations</a:t>
            </a:r>
          </a:p>
        </p:txBody>
      </p:sp>
      <p:graphicFrame>
        <p:nvGraphicFramePr>
          <p:cNvPr id="3" name="Diagramme 2"/>
          <p:cNvGraphicFramePr/>
          <p:nvPr>
            <p:extLst>
              <p:ext uri="{D42A27DB-BD31-4B8C-83A1-F6EECF244321}">
                <p14:modId xmlns:p14="http://schemas.microsoft.com/office/powerpoint/2010/main" val="1575756148"/>
              </p:ext>
            </p:extLst>
          </p:nvPr>
        </p:nvGraphicFramePr>
        <p:xfrm>
          <a:off x="250825" y="1280211"/>
          <a:ext cx="8521303" cy="507852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931796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2470</TotalTime>
  <Words>10065</Words>
  <Application>Microsoft Office PowerPoint</Application>
  <PresentationFormat>Affichage à l'écran (4:3)</PresentationFormat>
  <Paragraphs>2170</Paragraphs>
  <Slides>61</Slides>
  <Notes>61</Notes>
  <HiddenSlides>0</HiddenSlides>
  <MMClips>0</MMClips>
  <ScaleCrop>false</ScaleCrop>
  <HeadingPairs>
    <vt:vector size="4" baseType="variant">
      <vt:variant>
        <vt:lpstr>Thème</vt:lpstr>
      </vt:variant>
      <vt:variant>
        <vt:i4>1</vt:i4>
      </vt:variant>
      <vt:variant>
        <vt:lpstr>Titres des diapositives</vt:lpstr>
      </vt:variant>
      <vt:variant>
        <vt:i4>61</vt:i4>
      </vt:variant>
    </vt:vector>
  </HeadingPairs>
  <TitlesOfParts>
    <vt:vector size="6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Gilles PIRIOU</dc:creator>
  <cp:lastModifiedBy>Mélanie Chacou</cp:lastModifiedBy>
  <cp:revision>104</cp:revision>
  <dcterms:created xsi:type="dcterms:W3CDTF">2017-09-11T09:15:11Z</dcterms:created>
  <dcterms:modified xsi:type="dcterms:W3CDTF">2017-11-27T10:45:21Z</dcterms:modified>
</cp:coreProperties>
</file>